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60" r:id="rId2"/>
    <p:sldId id="262" r:id="rId3"/>
    <p:sldId id="339" r:id="rId4"/>
    <p:sldId id="257" r:id="rId5"/>
    <p:sldId id="263" r:id="rId6"/>
    <p:sldId id="260" r:id="rId7"/>
    <p:sldId id="264" r:id="rId8"/>
    <p:sldId id="261" r:id="rId9"/>
    <p:sldId id="363" r:id="rId10"/>
    <p:sldId id="266" r:id="rId11"/>
    <p:sldId id="269" r:id="rId12"/>
    <p:sldId id="270" r:id="rId13"/>
    <p:sldId id="267" r:id="rId14"/>
    <p:sldId id="271" r:id="rId15"/>
    <p:sldId id="273" r:id="rId16"/>
    <p:sldId id="274" r:id="rId17"/>
    <p:sldId id="275" r:id="rId18"/>
    <p:sldId id="279" r:id="rId19"/>
    <p:sldId id="280" r:id="rId20"/>
    <p:sldId id="277" r:id="rId21"/>
    <p:sldId id="278" r:id="rId22"/>
    <p:sldId id="350" r:id="rId23"/>
    <p:sldId id="272" r:id="rId24"/>
    <p:sldId id="344" r:id="rId25"/>
    <p:sldId id="351" r:id="rId26"/>
    <p:sldId id="282" r:id="rId27"/>
    <p:sldId id="288" r:id="rId28"/>
    <p:sldId id="284" r:id="rId29"/>
    <p:sldId id="362" r:id="rId30"/>
    <p:sldId id="287" r:id="rId31"/>
    <p:sldId id="349" r:id="rId32"/>
    <p:sldId id="348" r:id="rId33"/>
    <p:sldId id="346" r:id="rId34"/>
    <p:sldId id="356" r:id="rId35"/>
    <p:sldId id="355" r:id="rId36"/>
    <p:sldId id="289" r:id="rId37"/>
    <p:sldId id="291" r:id="rId38"/>
    <p:sldId id="295" r:id="rId39"/>
    <p:sldId id="298" r:id="rId40"/>
    <p:sldId id="303" r:id="rId41"/>
    <p:sldId id="358" r:id="rId42"/>
    <p:sldId id="341" r:id="rId43"/>
    <p:sldId id="342" r:id="rId44"/>
    <p:sldId id="352" r:id="rId45"/>
    <p:sldId id="353" r:id="rId46"/>
    <p:sldId id="354" r:id="rId47"/>
    <p:sldId id="328" r:id="rId48"/>
    <p:sldId id="329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BBABF610-16D7-EC42-8024-84F54DEF5A5B}">
          <p14:sldIdLst>
            <p14:sldId id="360"/>
            <p14:sldId id="262"/>
            <p14:sldId id="339"/>
            <p14:sldId id="257"/>
            <p14:sldId id="263"/>
            <p14:sldId id="260"/>
            <p14:sldId id="264"/>
            <p14:sldId id="261"/>
            <p14:sldId id="363"/>
            <p14:sldId id="266"/>
            <p14:sldId id="269"/>
            <p14:sldId id="270"/>
            <p14:sldId id="267"/>
            <p14:sldId id="271"/>
            <p14:sldId id="273"/>
            <p14:sldId id="274"/>
            <p14:sldId id="275"/>
            <p14:sldId id="279"/>
            <p14:sldId id="280"/>
            <p14:sldId id="277"/>
            <p14:sldId id="278"/>
            <p14:sldId id="350"/>
            <p14:sldId id="272"/>
            <p14:sldId id="344"/>
            <p14:sldId id="351"/>
            <p14:sldId id="282"/>
            <p14:sldId id="288"/>
            <p14:sldId id="284"/>
            <p14:sldId id="362"/>
            <p14:sldId id="287"/>
            <p14:sldId id="349"/>
            <p14:sldId id="348"/>
            <p14:sldId id="346"/>
            <p14:sldId id="356"/>
            <p14:sldId id="355"/>
            <p14:sldId id="289"/>
            <p14:sldId id="291"/>
            <p14:sldId id="295"/>
            <p14:sldId id="298"/>
            <p14:sldId id="303"/>
            <p14:sldId id="358"/>
            <p14:sldId id="341"/>
            <p14:sldId id="342"/>
            <p14:sldId id="352"/>
            <p14:sldId id="353"/>
            <p14:sldId id="354"/>
            <p14:sldId id="328"/>
            <p14:sldId id="32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BE8B"/>
    <a:srgbClr val="7E6A5B"/>
    <a:srgbClr val="B34946"/>
    <a:srgbClr val="940000"/>
    <a:srgbClr val="6816D2"/>
    <a:srgbClr val="FFD9EF"/>
    <a:srgbClr val="FC74FF"/>
    <a:srgbClr val="DABAFF"/>
    <a:srgbClr val="A04000"/>
    <a:srgbClr val="7B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586" autoAdjust="0"/>
  </p:normalViewPr>
  <p:slideViewPr>
    <p:cSldViewPr snapToGrid="0" snapToObjects="1">
      <p:cViewPr>
        <p:scale>
          <a:sx n="81" d="100"/>
          <a:sy n="81" d="100"/>
        </p:scale>
        <p:origin x="-1280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21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A6ABC-E8E5-3C48-AB25-934431575ECD}" type="datetimeFigureOut">
              <a:rPr lang="en-US" smtClean="0"/>
              <a:t>10/30/18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4C3A1-35CD-3947-A198-83760B501A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8299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0FB02-28A3-084A-AF86-9F3695405CF8}" type="datetimeFigureOut">
              <a:rPr lang="en-US" smtClean="0"/>
              <a:t>10/30/18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EEE32-6ADB-BC4A-AECB-A22083F0C8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78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EEE32-6ADB-BC4A-AECB-A22083F0C81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93106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82542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82542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82542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825422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it-IT" smtClean="0"/>
              <a:t>Qui i dati ottenuti ad Altamura vengono confrontati con quelli di Catania (sempre telescopio EEE, ma sito presso il dipartimento di fisica) </a:t>
            </a:r>
          </a:p>
          <a:p>
            <a:r>
              <a:rPr lang="it-IT" smtClean="0"/>
              <a:t>e quelli di OULU dove c’è un Neutro Monitor.</a:t>
            </a:r>
          </a:p>
        </p:txBody>
      </p:sp>
      <p:sp>
        <p:nvSpPr>
          <p:cNvPr id="4915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56AA6A-1136-4EBA-9FC0-C481B9DDC485}" type="slidenum">
              <a:rPr lang="en-US" smtClean="0">
                <a:solidFill>
                  <a:srgbClr val="000000"/>
                </a:solidFill>
              </a:rPr>
              <a:pPr/>
              <a:t>47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318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it-IT" smtClean="0"/>
              <a:t>Qui i dati ottenuti ad Altamura vengono confrontati con quelli di Catania (sempre telescopio EEE, ma sito presso il dipartimento di fisica) </a:t>
            </a:r>
          </a:p>
          <a:p>
            <a:r>
              <a:rPr lang="it-IT" smtClean="0"/>
              <a:t>e quelli di OULU dove c’è un Neutro Monitor.</a:t>
            </a:r>
          </a:p>
        </p:txBody>
      </p:sp>
      <p:sp>
        <p:nvSpPr>
          <p:cNvPr id="4915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56AA6A-1136-4EBA-9FC0-C481B9DDC485}" type="slidenum">
              <a:rPr lang="en-US" smtClean="0">
                <a:solidFill>
                  <a:srgbClr val="000000"/>
                </a:solidFill>
              </a:rPr>
              <a:pPr/>
              <a:t>48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31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4813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53EE1C-B166-42CB-AA73-51FF697D7C52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665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C8469F-240E-451F-B718-D4C9743FD98E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4121645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4813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53EE1C-B166-42CB-AA73-51FF697D7C52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314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roman</a:t>
            </a:r>
            <a:r>
              <a:rPr lang="it-IT" dirty="0" smtClean="0"/>
              <a:t> facendo fori sul pannello a nido d'ape</a:t>
            </a:r>
          </a:p>
          <a:p>
            <a:r>
              <a:rPr lang="it-IT" dirty="0" smtClean="0"/>
              <a:t>gli studenti non sono autorizzati ad utilizzare il trapano a causa di problemi di sicurezza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2A5AB-2504-8E4C-BF45-73964170653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477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2A5AB-2504-8E4C-BF45-73964170653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651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 3 camere collegate al flusso di gas, al fine di cercare possibili perdite di gas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2A5AB-2504-8E4C-BF45-73964170653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032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2A5AB-2504-8E4C-BF45-73964170653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852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4813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53EE1C-B166-42CB-AA73-51FF697D7C52}" type="slidenum">
              <a:rPr lang="en-US" smtClean="0">
                <a:solidFill>
                  <a:srgbClr val="000000"/>
                </a:solidFill>
              </a:rPr>
              <a:pPr/>
              <a:t>26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647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28D5-D01F-2845-AA10-73CDCCA352D4}" type="datetime1">
              <a:rPr lang="en-US" smtClean="0"/>
              <a:t>10/30/18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53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18324-9054-2143-8E23-4D01F43D35BE}" type="datetime1">
              <a:rPr lang="en-US" smtClean="0"/>
              <a:t>10/30/18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953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C851-6910-A145-8C22-EF1AC856EC11}" type="datetime1">
              <a:rPr lang="en-US" smtClean="0"/>
              <a:t>10/30/18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31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EBB07-0EC9-E342-A5EC-533434BCB44F}" type="datetime1">
              <a:rPr lang="en-US" smtClean="0"/>
              <a:t>10/30/18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9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E6BD-6FB0-FA4D-B26D-3A99685995D7}" type="datetime1">
              <a:rPr lang="en-US" smtClean="0"/>
              <a:t>10/30/18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23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2D9F-DC20-DE49-B0ED-D104C11D3F17}" type="datetime1">
              <a:rPr lang="en-US" smtClean="0"/>
              <a:t>10/30/18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253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2BD8-D4F9-5643-BA4B-E0238BB8DA3A}" type="datetime1">
              <a:rPr lang="en-US" smtClean="0"/>
              <a:t>10/30/18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34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54E4-7B22-FB4A-B972-5AA6DD6C3F64}" type="datetime1">
              <a:rPr lang="en-US" smtClean="0"/>
              <a:t>10/30/18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273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D45C-6031-E643-9EE2-065C4513E960}" type="datetime1">
              <a:rPr lang="en-US" smtClean="0"/>
              <a:t>10/30/18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165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B6FAF-7EEB-2644-90DD-4A4CDD271037}" type="datetime1">
              <a:rPr lang="en-US" smtClean="0"/>
              <a:t>10/30/18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161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9754E-237C-B34B-B06A-D10563448B01}" type="datetime1">
              <a:rPr lang="en-US" smtClean="0"/>
              <a:t>10/30/18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6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5D700-5BBB-2748-AE44-A3C02F5A236D}" type="datetime1">
              <a:rPr lang="en-US" smtClean="0"/>
              <a:t>10/30/18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68A55-279E-424A-BDF4-F00C3C365E8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83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31.jpg"/><Relationship Id="rId5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4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4" Type="http://schemas.openxmlformats.org/officeDocument/2006/relationships/image" Target="../media/image38.png"/><Relationship Id="rId5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4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4" Type="http://schemas.openxmlformats.org/officeDocument/2006/relationships/image" Target="../media/image44.jpg"/><Relationship Id="rId5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4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9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4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g"/><Relationship Id="rId3" Type="http://schemas.openxmlformats.org/officeDocument/2006/relationships/image" Target="../media/image57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9" Type="http://schemas.openxmlformats.org/officeDocument/2006/relationships/image" Target="../media/image64.png"/><Relationship Id="rId10" Type="http://schemas.openxmlformats.org/officeDocument/2006/relationships/image" Target="../media/image65.png"/><Relationship Id="rId11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jpg"/><Relationship Id="rId5" Type="http://schemas.openxmlformats.org/officeDocument/2006/relationships/image" Target="../media/image7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0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5.jpeg"/><Relationship Id="rId3" Type="http://schemas.openxmlformats.org/officeDocument/2006/relationships/image" Target="../media/image86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emf"/><Relationship Id="rId6" Type="http://schemas.openxmlformats.org/officeDocument/2006/relationships/image" Target="../media/image91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Relationship Id="rId3" Type="http://schemas.openxmlformats.org/officeDocument/2006/relationships/hyperlink" Target="https://eee.centrofermi.it/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6" Type="http://schemas.openxmlformats.org/officeDocument/2006/relationships/image" Target="../media/image10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1</a:t>
            </a:fld>
            <a:endParaRPr lang="fr-FR"/>
          </a:p>
        </p:txBody>
      </p:sp>
      <p:pic>
        <p:nvPicPr>
          <p:cNvPr id="6" name="Picture 5" descr="cr.png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" y="-429724"/>
            <a:ext cx="12099341" cy="73079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60954" y="655811"/>
            <a:ext cx="59705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The </a:t>
            </a:r>
            <a:r>
              <a:rPr lang="fr-FR" sz="3200" dirty="0" err="1">
                <a:solidFill>
                  <a:schemeClr val="bg1"/>
                </a:solidFill>
              </a:rPr>
              <a:t>Extreme</a:t>
            </a:r>
            <a:r>
              <a:rPr lang="fr-FR" sz="3200" dirty="0">
                <a:solidFill>
                  <a:schemeClr val="bg1"/>
                </a:solidFill>
              </a:rPr>
              <a:t> </a:t>
            </a:r>
            <a:r>
              <a:rPr lang="fr-FR" sz="3200" dirty="0" err="1">
                <a:solidFill>
                  <a:schemeClr val="bg1"/>
                </a:solidFill>
              </a:rPr>
              <a:t>Energy</a:t>
            </a:r>
            <a:r>
              <a:rPr lang="fr-FR" sz="3200" dirty="0">
                <a:solidFill>
                  <a:schemeClr val="bg1"/>
                </a:solidFill>
              </a:rPr>
              <a:t> Events </a:t>
            </a:r>
            <a:r>
              <a:rPr lang="fr-FR" sz="3200" dirty="0" err="1">
                <a:solidFill>
                  <a:schemeClr val="bg1"/>
                </a:solidFill>
              </a:rPr>
              <a:t>project</a:t>
            </a:r>
            <a:r>
              <a:rPr lang="fr-FR" sz="3200" dirty="0">
                <a:solidFill>
                  <a:schemeClr val="bg1"/>
                </a:solidFill>
              </a:rPr>
              <a:t/>
            </a:r>
            <a:br>
              <a:rPr lang="fr-FR" sz="3200" dirty="0">
                <a:solidFill>
                  <a:schemeClr val="bg1"/>
                </a:solidFill>
              </a:rPr>
            </a:br>
            <a:r>
              <a:rPr lang="fr-FR" sz="3200" dirty="0">
                <a:solidFill>
                  <a:schemeClr val="bg1"/>
                </a:solidFill>
              </a:rPr>
              <a:t>Science in the </a:t>
            </a:r>
            <a:r>
              <a:rPr lang="fr-FR" sz="3200" dirty="0" err="1">
                <a:solidFill>
                  <a:schemeClr val="bg1"/>
                </a:solidFill>
              </a:rPr>
              <a:t>Schools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3908" y="5258809"/>
            <a:ext cx="68467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chemeClr val="bg1"/>
                </a:solidFill>
              </a:rPr>
              <a:t>Despina Hatzifotiadou</a:t>
            </a:r>
          </a:p>
          <a:p>
            <a:pPr algn="ctr"/>
            <a:r>
              <a:rPr lang="fr-FR" sz="2000" dirty="0" smtClean="0">
                <a:solidFill>
                  <a:schemeClr val="bg1"/>
                </a:solidFill>
              </a:rPr>
              <a:t>INFN </a:t>
            </a:r>
            <a:r>
              <a:rPr lang="fr-FR" sz="2000" dirty="0" err="1" smtClean="0">
                <a:solidFill>
                  <a:schemeClr val="bg1"/>
                </a:solidFill>
              </a:rPr>
              <a:t>Bologna</a:t>
            </a:r>
            <a:r>
              <a:rPr lang="fr-FR" sz="2000" dirty="0" smtClean="0">
                <a:solidFill>
                  <a:schemeClr val="bg1"/>
                </a:solidFill>
              </a:rPr>
              <a:t>, and EP </a:t>
            </a:r>
            <a:r>
              <a:rPr lang="fr-FR" sz="2000" dirty="0" err="1" smtClean="0">
                <a:solidFill>
                  <a:schemeClr val="bg1"/>
                </a:solidFill>
              </a:rPr>
              <a:t>Department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–</a:t>
            </a:r>
            <a:r>
              <a:rPr lang="fr-FR" sz="2000" dirty="0" smtClean="0">
                <a:solidFill>
                  <a:schemeClr val="bg1"/>
                </a:solidFill>
              </a:rPr>
              <a:t> CERN</a:t>
            </a:r>
          </a:p>
        </p:txBody>
      </p:sp>
      <p:sp>
        <p:nvSpPr>
          <p:cNvPr id="9" name="Rectangle 8"/>
          <p:cNvSpPr/>
          <p:nvPr/>
        </p:nvSpPr>
        <p:spPr>
          <a:xfrm>
            <a:off x="-1" y="6461963"/>
            <a:ext cx="9144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 err="1" smtClean="0">
                <a:solidFill>
                  <a:srgbClr val="FFFFFF"/>
                </a:solidFill>
              </a:rPr>
              <a:t>Swedish</a:t>
            </a:r>
            <a:r>
              <a:rPr lang="fr-FR" sz="1600" dirty="0" smtClean="0">
                <a:solidFill>
                  <a:srgbClr val="FFFFFF"/>
                </a:solidFill>
              </a:rPr>
              <a:t> </a:t>
            </a:r>
            <a:r>
              <a:rPr lang="fr-FR" sz="1600" dirty="0" err="1" smtClean="0">
                <a:solidFill>
                  <a:srgbClr val="FFFFFF"/>
                </a:solidFill>
              </a:rPr>
              <a:t>Teachers</a:t>
            </a:r>
            <a:r>
              <a:rPr lang="fr-FR" sz="1600" dirty="0" smtClean="0">
                <a:solidFill>
                  <a:srgbClr val="FFFFFF"/>
                </a:solidFill>
              </a:rPr>
              <a:t> Programme </a:t>
            </a:r>
            <a:r>
              <a:rPr lang="en-US" sz="1600" dirty="0" smtClean="0">
                <a:solidFill>
                  <a:srgbClr val="FFFFFF"/>
                </a:solidFill>
              </a:rPr>
              <a:t>–</a:t>
            </a:r>
            <a:r>
              <a:rPr lang="fr-FR" sz="1600" dirty="0" smtClean="0">
                <a:solidFill>
                  <a:srgbClr val="FFFFFF"/>
                </a:solidFill>
              </a:rPr>
              <a:t> CERN </a:t>
            </a:r>
            <a:r>
              <a:rPr lang="en-US" sz="1600" dirty="0" smtClean="0">
                <a:solidFill>
                  <a:srgbClr val="FFFFFF"/>
                </a:solidFill>
              </a:rPr>
              <a:t>–</a:t>
            </a:r>
            <a:r>
              <a:rPr lang="fr-FR" sz="1600" dirty="0" smtClean="0">
                <a:solidFill>
                  <a:srgbClr val="FFFFFF"/>
                </a:solidFill>
              </a:rPr>
              <a:t> 30.10.2018 </a:t>
            </a:r>
            <a:endParaRPr lang="fr-FR" sz="1600" dirty="0">
              <a:solidFill>
                <a:srgbClr val="FFFFFF"/>
              </a:solidFill>
            </a:endParaRPr>
          </a:p>
        </p:txBody>
      </p:sp>
      <p:pic>
        <p:nvPicPr>
          <p:cNvPr id="10" name="Picture 9" descr="logo_EE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23"/>
            <a:ext cx="2160000" cy="87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639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96" y="932187"/>
            <a:ext cx="5760572" cy="24739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8096" y="3716568"/>
            <a:ext cx="5235194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24 strips read out at both ends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time difference : position of hit along the strip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Anode &amp; cathode readout plane : differential signal</a:t>
            </a:r>
          </a:p>
          <a:p>
            <a:pPr marL="285750" indent="-285750">
              <a:buFont typeface="Wingdings" charset="2"/>
              <a:buChar char="Ø"/>
            </a:pPr>
            <a:endParaRPr lang="fi-FI" dirty="0" smtClean="0"/>
          </a:p>
          <a:p>
            <a:r>
              <a:rPr lang="fi-FI" dirty="0" err="1" smtClean="0">
                <a:solidFill>
                  <a:schemeClr val="accent6">
                    <a:lumMod val="50000"/>
                  </a:schemeClr>
                </a:solidFill>
              </a:rPr>
              <a:t>adhesive</a:t>
            </a:r>
            <a:r>
              <a:rPr lang="fi-FI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</a:rPr>
              <a:t>copper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</a:rPr>
              <a:t>tape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</a:rPr>
              <a:t> on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</a:rPr>
              <a:t>vetronite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</a:rPr>
              <a:t>sheet</a:t>
            </a:r>
            <a:endParaRPr lang="fi-FI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strip width : 2.5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cm;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distance between strips : 0.7 cm</a:t>
            </a:r>
          </a:p>
          <a:p>
            <a:endParaRPr lang="fr-FR" dirty="0"/>
          </a:p>
        </p:txBody>
      </p:sp>
      <p:pic>
        <p:nvPicPr>
          <p:cNvPr id="5" name="Picture 4" descr="fe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001" y="3865178"/>
            <a:ext cx="3203999" cy="23790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22153" y="1077525"/>
            <a:ext cx="26675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84807"/>
                </a:solidFill>
              </a:rPr>
              <a:t>FEA card</a:t>
            </a:r>
          </a:p>
          <a:p>
            <a:r>
              <a:rPr lang="en-US" dirty="0" smtClean="0"/>
              <a:t>3 NINO </a:t>
            </a:r>
            <a:r>
              <a:rPr lang="en-US" dirty="0" err="1" smtClean="0"/>
              <a:t>asics</a:t>
            </a:r>
            <a:r>
              <a:rPr lang="en-US" dirty="0" smtClean="0"/>
              <a:t> / 24 channels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Amplification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Discrimination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Stretching of pulse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OR of 24 signals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873CFA"/>
                </a:solidFill>
              </a:rPr>
              <a:t>2 FEAs per MRPC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02605" y="162119"/>
            <a:ext cx="25885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S</a:t>
            </a:r>
            <a:r>
              <a:rPr lang="fr-FR" sz="3200" dirty="0" err="1" smtClean="0">
                <a:solidFill>
                  <a:srgbClr val="0000FF"/>
                </a:solidFill>
              </a:rPr>
              <a:t>ignal</a:t>
            </a:r>
            <a:r>
              <a:rPr lang="fr-FR" sz="3200" dirty="0" smtClean="0">
                <a:solidFill>
                  <a:srgbClr val="0000FF"/>
                </a:solidFill>
              </a:rPr>
              <a:t> </a:t>
            </a:r>
            <a:r>
              <a:rPr lang="fr-FR" sz="3200" dirty="0" err="1" smtClean="0">
                <a:solidFill>
                  <a:srgbClr val="0000FF"/>
                </a:solidFill>
              </a:rPr>
              <a:t>readout</a:t>
            </a:r>
            <a:endParaRPr lang="fr-FR" sz="3200" dirty="0">
              <a:solidFill>
                <a:srgbClr val="0000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00391" y="3407978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8326" y="6147038"/>
            <a:ext cx="3465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r>
              <a:rPr lang="fr-FR" dirty="0" smtClean="0"/>
              <a:t>pace </a:t>
            </a:r>
            <a:r>
              <a:rPr lang="fr-FR" dirty="0" err="1" smtClean="0"/>
              <a:t>resolution</a:t>
            </a:r>
            <a:r>
              <a:rPr lang="fr-FR" smtClean="0"/>
              <a:t> in x and y : ~ 1 cm</a:t>
            </a:r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4789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3"/>
          <p:cNvSpPr>
            <a:spLocks noChangeArrowheads="1"/>
          </p:cNvSpPr>
          <p:nvPr/>
        </p:nvSpPr>
        <p:spPr bwMode="auto">
          <a:xfrm>
            <a:off x="638061" y="174812"/>
            <a:ext cx="199766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3200" dirty="0" err="1" smtClean="0">
                <a:solidFill>
                  <a:srgbClr val="0000FF"/>
                </a:solidFill>
              </a:rPr>
              <a:t>Electronics</a:t>
            </a:r>
            <a:endParaRPr lang="it-IT" sz="3200" dirty="0">
              <a:solidFill>
                <a:srgbClr val="0000FF"/>
              </a:solidFill>
            </a:endParaRPr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4427538" y="1966391"/>
            <a:ext cx="3168650" cy="1584325"/>
          </a:xfrm>
          <a:prstGeom prst="rect">
            <a:avLst/>
          </a:prstGeom>
          <a:solidFill>
            <a:srgbClr val="FFFFFF">
              <a:alpha val="30000"/>
            </a:srgbClr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5795963" y="1966391"/>
            <a:ext cx="215900" cy="1584325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Rectangle 6"/>
          <p:cNvSpPr>
            <a:spLocks noChangeArrowheads="1"/>
          </p:cNvSpPr>
          <p:nvPr/>
        </p:nvSpPr>
        <p:spPr bwMode="auto">
          <a:xfrm>
            <a:off x="6300788" y="1966391"/>
            <a:ext cx="215900" cy="1584325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6659563" y="1966391"/>
            <a:ext cx="215900" cy="1584325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7380288" y="1966391"/>
            <a:ext cx="215900" cy="1584325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Rectangle 9"/>
          <p:cNvSpPr>
            <a:spLocks noChangeArrowheads="1"/>
          </p:cNvSpPr>
          <p:nvPr/>
        </p:nvSpPr>
        <p:spPr bwMode="auto">
          <a:xfrm>
            <a:off x="4716463" y="1966391"/>
            <a:ext cx="215900" cy="1584325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Line 10"/>
          <p:cNvSpPr>
            <a:spLocks noChangeShapeType="1"/>
          </p:cNvSpPr>
          <p:nvPr/>
        </p:nvSpPr>
        <p:spPr bwMode="auto">
          <a:xfrm flipH="1" flipV="1">
            <a:off x="7524750" y="3550716"/>
            <a:ext cx="360363" cy="50323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Text Box 11"/>
          <p:cNvSpPr txBox="1">
            <a:spLocks noChangeArrowheads="1"/>
          </p:cNvSpPr>
          <p:nvPr/>
        </p:nvSpPr>
        <p:spPr bwMode="auto">
          <a:xfrm>
            <a:off x="7668344" y="3212976"/>
            <a:ext cx="140335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VME Bridge</a:t>
            </a:r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7740650" y="2276872"/>
            <a:ext cx="14033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USB connection </a:t>
            </a:r>
            <a:r>
              <a:rPr kumimoji="0" lang="it-I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PC </a:t>
            </a: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3492500" y="1029766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Trigger </a:t>
            </a:r>
            <a:r>
              <a:rPr kumimoji="0" lang="it-I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unit</a:t>
            </a: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Text Box 14"/>
          <p:cNvSpPr txBox="1">
            <a:spLocks noChangeArrowheads="1"/>
          </p:cNvSpPr>
          <p:nvPr/>
        </p:nvSpPr>
        <p:spPr bwMode="auto">
          <a:xfrm>
            <a:off x="4573588" y="1318691"/>
            <a:ext cx="1366837" cy="376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GPS </a:t>
            </a:r>
            <a:r>
              <a:rPr kumimoji="0" lang="it-I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Unit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 Box 15"/>
          <p:cNvSpPr txBox="1">
            <a:spLocks noChangeArrowheads="1"/>
          </p:cNvSpPr>
          <p:nvPr/>
        </p:nvSpPr>
        <p:spPr bwMode="auto">
          <a:xfrm>
            <a:off x="5940425" y="813866"/>
            <a:ext cx="11525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144 </a:t>
            </a:r>
            <a:r>
              <a:rPr kumimoji="0" lang="it-I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channels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TDC</a:t>
            </a:r>
          </a:p>
        </p:txBody>
      </p:sp>
      <p:sp>
        <p:nvSpPr>
          <p:cNvPr id="43" name="Line 16"/>
          <p:cNvSpPr>
            <a:spLocks noChangeShapeType="1"/>
          </p:cNvSpPr>
          <p:nvPr/>
        </p:nvSpPr>
        <p:spPr bwMode="auto">
          <a:xfrm>
            <a:off x="4140200" y="1463154"/>
            <a:ext cx="719138" cy="86201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Line 17"/>
          <p:cNvSpPr>
            <a:spLocks noChangeShapeType="1"/>
          </p:cNvSpPr>
          <p:nvPr/>
        </p:nvSpPr>
        <p:spPr bwMode="auto">
          <a:xfrm>
            <a:off x="5219700" y="1679054"/>
            <a:ext cx="647700" cy="6477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Line 18"/>
          <p:cNvSpPr>
            <a:spLocks noChangeShapeType="1"/>
          </p:cNvSpPr>
          <p:nvPr/>
        </p:nvSpPr>
        <p:spPr bwMode="auto">
          <a:xfrm>
            <a:off x="6300788" y="1606029"/>
            <a:ext cx="71437" cy="4318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Line 19"/>
          <p:cNvSpPr>
            <a:spLocks noChangeShapeType="1"/>
          </p:cNvSpPr>
          <p:nvPr/>
        </p:nvSpPr>
        <p:spPr bwMode="auto">
          <a:xfrm>
            <a:off x="6516688" y="1463154"/>
            <a:ext cx="215900" cy="6477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Text Box 20"/>
          <p:cNvSpPr txBox="1">
            <a:spLocks noChangeArrowheads="1"/>
          </p:cNvSpPr>
          <p:nvPr/>
        </p:nvSpPr>
        <p:spPr bwMode="auto">
          <a:xfrm>
            <a:off x="3096860" y="2204448"/>
            <a:ext cx="1584325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VME </a:t>
            </a:r>
            <a:r>
              <a:rPr kumimoji="0" lang="it-I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crate</a:t>
            </a:r>
            <a:endParaRPr kumimoji="0" lang="it-IT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laptop"/>
          <p:cNvSpPr>
            <a:spLocks noEditPoints="1" noChangeArrowheads="1"/>
          </p:cNvSpPr>
          <p:nvPr/>
        </p:nvSpPr>
        <p:spPr bwMode="auto">
          <a:xfrm>
            <a:off x="7334250" y="332656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Line 22"/>
          <p:cNvSpPr>
            <a:spLocks noChangeShapeType="1"/>
          </p:cNvSpPr>
          <p:nvPr/>
        </p:nvSpPr>
        <p:spPr bwMode="auto">
          <a:xfrm flipV="1">
            <a:off x="8243888" y="1772816"/>
            <a:ext cx="0" cy="431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Line 23"/>
          <p:cNvSpPr>
            <a:spLocks noChangeShapeType="1"/>
          </p:cNvSpPr>
          <p:nvPr/>
        </p:nvSpPr>
        <p:spPr bwMode="auto">
          <a:xfrm flipV="1">
            <a:off x="7451725" y="2204864"/>
            <a:ext cx="7921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Text Box 3"/>
          <p:cNvSpPr txBox="1">
            <a:spLocks noChangeArrowheads="1"/>
          </p:cNvSpPr>
          <p:nvPr/>
        </p:nvSpPr>
        <p:spPr bwMode="auto">
          <a:xfrm>
            <a:off x="1187450" y="2205286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u="none">
                <a:latin typeface="Arial" charset="0"/>
              </a:rPr>
              <a:t> </a:t>
            </a:r>
          </a:p>
        </p:txBody>
      </p:sp>
      <p:pic>
        <p:nvPicPr>
          <p:cNvPr id="52" name="Picture 36" descr="Brid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2265" y="1153225"/>
            <a:ext cx="714375" cy="2619375"/>
          </a:xfrm>
          <a:prstGeom prst="rect">
            <a:avLst/>
          </a:prstGeom>
          <a:noFill/>
        </p:spPr>
      </p:pic>
      <p:pic>
        <p:nvPicPr>
          <p:cNvPr id="53" name="Picture 38" descr="tdc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4965" y="1153225"/>
            <a:ext cx="712787" cy="2687637"/>
          </a:xfrm>
          <a:prstGeom prst="rect">
            <a:avLst/>
          </a:prstGeom>
          <a:noFill/>
        </p:spPr>
      </p:pic>
      <p:pic>
        <p:nvPicPr>
          <p:cNvPr id="54" name="Picture 40" descr="tdc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791" y="1172961"/>
            <a:ext cx="712788" cy="2670175"/>
          </a:xfrm>
          <a:prstGeom prst="rect">
            <a:avLst/>
          </a:prstGeom>
          <a:noFill/>
        </p:spPr>
      </p:pic>
      <p:pic>
        <p:nvPicPr>
          <p:cNvPr id="55" name="Picture 15" descr="GP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36658" y="4416685"/>
            <a:ext cx="2268675" cy="2120998"/>
          </a:xfrm>
          <a:prstGeom prst="rect">
            <a:avLst/>
          </a:prstGeom>
          <a:noFill/>
        </p:spPr>
      </p:pic>
      <p:pic>
        <p:nvPicPr>
          <p:cNvPr id="57" name="Picture 17" descr="209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1016" y="4077072"/>
            <a:ext cx="218074" cy="2691494"/>
          </a:xfrm>
          <a:prstGeom prst="rect">
            <a:avLst/>
          </a:prstGeom>
          <a:noFill/>
        </p:spPr>
      </p:pic>
      <p:sp>
        <p:nvSpPr>
          <p:cNvPr id="59" name="Text Box 26"/>
          <p:cNvSpPr txBox="1">
            <a:spLocks noChangeArrowheads="1"/>
          </p:cNvSpPr>
          <p:nvPr/>
        </p:nvSpPr>
        <p:spPr bwMode="auto">
          <a:xfrm>
            <a:off x="3059832" y="3657857"/>
            <a:ext cx="5745501" cy="40011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Data </a:t>
            </a:r>
            <a:r>
              <a:rPr kumimoji="0" lang="it-IT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Acquisition</a:t>
            </a:r>
            <a:r>
              <a:rPr kumimoji="0" lang="it-I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and </a:t>
            </a:r>
            <a:r>
              <a:rPr kumimoji="0" lang="it-IT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monitoring</a:t>
            </a:r>
            <a:r>
              <a:rPr kumimoji="0" lang="it-I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</a:t>
            </a:r>
            <a:r>
              <a:rPr kumimoji="0" lang="it-IT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based</a:t>
            </a:r>
            <a:r>
              <a:rPr kumimoji="0" lang="it-I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on</a:t>
            </a:r>
            <a:r>
              <a:rPr lang="it-IT" sz="2000" kern="0" dirty="0">
                <a:solidFill>
                  <a:srgbClr val="0000FF"/>
                </a:solidFill>
              </a:rPr>
              <a:t> </a:t>
            </a:r>
            <a:r>
              <a:rPr kumimoji="0" lang="it-IT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Labview</a:t>
            </a:r>
            <a:endParaRPr kumimoji="0" lang="it-IT" sz="20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60" name="Text Box 77"/>
          <p:cNvSpPr txBox="1">
            <a:spLocks noChangeArrowheads="1"/>
          </p:cNvSpPr>
          <p:nvPr/>
        </p:nvSpPr>
        <p:spPr bwMode="auto">
          <a:xfrm>
            <a:off x="2950086" y="5477184"/>
            <a:ext cx="28075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0" dirty="0" smtClean="0">
                <a:solidFill>
                  <a:srgbClr val="002060"/>
                </a:solidFill>
              </a:rPr>
              <a:t>GPS </a:t>
            </a:r>
            <a:r>
              <a:rPr lang="en-US" kern="0" dirty="0" smtClean="0">
                <a:solidFill>
                  <a:srgbClr val="C00000"/>
                </a:solidFill>
              </a:rPr>
              <a:t>g</a:t>
            </a:r>
            <a:r>
              <a:rPr kumimoji="0" lang="it-IT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enerates</a:t>
            </a: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time</a:t>
            </a:r>
            <a:r>
              <a:rPr lang="it-IT" kern="0" noProof="0" dirty="0" smtClean="0">
                <a:solidFill>
                  <a:srgbClr val="C00000"/>
                </a:solidFill>
              </a:rPr>
              <a:t> </a:t>
            </a:r>
            <a:r>
              <a:rPr kumimoji="0" lang="it-IT" b="0" i="0" u="none" strike="noStrike" kern="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stamps</a:t>
            </a:r>
            <a:r>
              <a:rPr lang="it-IT" kern="0" dirty="0">
                <a:solidFill>
                  <a:srgbClr val="C00000"/>
                </a:solidFill>
              </a:rPr>
              <a:t> </a:t>
            </a:r>
            <a:r>
              <a:rPr lang="en-US" kern="0" dirty="0" smtClean="0">
                <a:solidFill>
                  <a:srgbClr val="002060"/>
                </a:solidFill>
              </a:rPr>
              <a:t>a</a:t>
            </a:r>
            <a:r>
              <a:rPr lang="it-IT" kern="0" dirty="0" err="1" smtClean="0">
                <a:solidFill>
                  <a:srgbClr val="002060"/>
                </a:solidFill>
              </a:rPr>
              <a:t>nd</a:t>
            </a:r>
            <a:r>
              <a:rPr lang="it-IT" kern="0" dirty="0" smtClean="0">
                <a:solidFill>
                  <a:srgbClr val="002060"/>
                </a:solidFill>
              </a:rPr>
              <a:t> </a:t>
            </a:r>
            <a:r>
              <a:rPr lang="it-IT" kern="0" dirty="0" err="1" smtClean="0">
                <a:solidFill>
                  <a:srgbClr val="002060"/>
                </a:solidFill>
              </a:rPr>
              <a:t>synchronizes</a:t>
            </a:r>
            <a:r>
              <a:rPr lang="it-IT" kern="0" dirty="0" smtClean="0">
                <a:solidFill>
                  <a:srgbClr val="002060"/>
                </a:solidFill>
              </a:rPr>
              <a:t> </a:t>
            </a:r>
            <a:r>
              <a:rPr lang="it-IT" kern="0" dirty="0" err="1">
                <a:solidFill>
                  <a:srgbClr val="002060"/>
                </a:solidFill>
              </a:rPr>
              <a:t>stations</a:t>
            </a:r>
            <a:r>
              <a:rPr lang="it-IT" kern="0" dirty="0">
                <a:solidFill>
                  <a:srgbClr val="002060"/>
                </a:solidFill>
              </a:rPr>
              <a:t> </a:t>
            </a:r>
            <a:r>
              <a:rPr lang="it-IT" kern="0" dirty="0" err="1">
                <a:solidFill>
                  <a:srgbClr val="002060"/>
                </a:solidFill>
              </a:rPr>
              <a:t>at</a:t>
            </a:r>
            <a:r>
              <a:rPr lang="it-IT" kern="0" dirty="0">
                <a:solidFill>
                  <a:srgbClr val="002060"/>
                </a:solidFill>
              </a:rPr>
              <a:t> </a:t>
            </a:r>
            <a:r>
              <a:rPr lang="it-IT" kern="0" dirty="0" err="1">
                <a:solidFill>
                  <a:srgbClr val="002060"/>
                </a:solidFill>
              </a:rPr>
              <a:t>different</a:t>
            </a:r>
            <a:r>
              <a:rPr lang="it-IT" kern="0" dirty="0">
                <a:solidFill>
                  <a:srgbClr val="002060"/>
                </a:solidFill>
              </a:rPr>
              <a:t> </a:t>
            </a:r>
            <a:r>
              <a:rPr lang="it-IT" kern="0" dirty="0" err="1" smtClean="0">
                <a:solidFill>
                  <a:srgbClr val="002060"/>
                </a:solidFill>
              </a:rPr>
              <a:t>locations</a:t>
            </a:r>
            <a:endParaRPr kumimoji="0" lang="it-IT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7752" y="4492239"/>
            <a:ext cx="864000" cy="20941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5797" y="5085184"/>
            <a:ext cx="13928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Trigger </a:t>
            </a:r>
            <a:r>
              <a:rPr lang="fr-FR" dirty="0" err="1" smtClean="0"/>
              <a:t>card</a:t>
            </a:r>
            <a:endParaRPr lang="fr-FR" dirty="0" smtClean="0"/>
          </a:p>
          <a:p>
            <a:r>
              <a:rPr lang="fr-FR" dirty="0" smtClean="0"/>
              <a:t> </a:t>
            </a:r>
            <a:r>
              <a:rPr lang="fr-FR" dirty="0" smtClean="0">
                <a:solidFill>
                  <a:srgbClr val="0000FF"/>
                </a:solidFill>
              </a:rPr>
              <a:t>6-fold</a:t>
            </a:r>
          </a:p>
          <a:p>
            <a:r>
              <a:rPr lang="fr-FR" dirty="0" err="1" smtClean="0">
                <a:solidFill>
                  <a:srgbClr val="0000FF"/>
                </a:solidFill>
              </a:rPr>
              <a:t>coincidence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1790" y="803629"/>
            <a:ext cx="2666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TDC      TDC     VME Bridge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5797" y="3795958"/>
            <a:ext cx="24019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CAEN       CAEN           CAEN</a:t>
            </a:r>
          </a:p>
          <a:p>
            <a:r>
              <a:rPr lang="fr-FR" sz="1600" dirty="0" smtClean="0"/>
              <a:t>V1190A   V1190B     V1718</a:t>
            </a:r>
            <a:endParaRPr lang="fr-FR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87821" y="6356350"/>
            <a:ext cx="3031979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11</a:t>
            </a:fld>
            <a:endParaRPr lang="fr-FR"/>
          </a:p>
        </p:txBody>
      </p:sp>
      <p:sp>
        <p:nvSpPr>
          <p:cNvPr id="56" name="TextBox 55"/>
          <p:cNvSpPr txBox="1"/>
          <p:nvPr/>
        </p:nvSpPr>
        <p:spPr>
          <a:xfrm>
            <a:off x="2987675" y="4438853"/>
            <a:ext cx="280828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fr-FR" dirty="0" err="1" smtClean="0"/>
              <a:t>eather</a:t>
            </a:r>
            <a:r>
              <a:rPr lang="fr-FR" dirty="0" smtClean="0"/>
              <a:t> station to record</a:t>
            </a:r>
          </a:p>
          <a:p>
            <a:r>
              <a:rPr lang="en-US" dirty="0"/>
              <a:t>t</a:t>
            </a:r>
            <a:r>
              <a:rPr lang="fr-FR" dirty="0" err="1" smtClean="0"/>
              <a:t>emperature</a:t>
            </a:r>
            <a:r>
              <a:rPr lang="fr-FR" dirty="0" smtClean="0"/>
              <a:t> and pressure</a:t>
            </a:r>
          </a:p>
        </p:txBody>
      </p:sp>
    </p:spTree>
    <p:extLst>
      <p:ext uri="{BB962C8B-B14F-4D97-AF65-F5344CB8AC3E}">
        <p14:creationId xmlns:p14="http://schemas.microsoft.com/office/powerpoint/2010/main" val="262553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ttangolo 3"/>
          <p:cNvSpPr>
            <a:spLocks noChangeArrowheads="1"/>
          </p:cNvSpPr>
          <p:nvPr/>
        </p:nvSpPr>
        <p:spPr bwMode="auto">
          <a:xfrm>
            <a:off x="330895" y="191968"/>
            <a:ext cx="2310849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3200" dirty="0" smtClean="0">
                <a:solidFill>
                  <a:srgbClr val="0000FF"/>
                </a:solidFill>
              </a:rPr>
              <a:t>High Voltage </a:t>
            </a:r>
            <a:endParaRPr lang="it-IT" sz="3200" dirty="0">
              <a:solidFill>
                <a:srgbClr val="0000FF"/>
              </a:solidFill>
            </a:endParaRPr>
          </a:p>
        </p:txBody>
      </p:sp>
      <p:pic>
        <p:nvPicPr>
          <p:cNvPr id="4" name="Picture 11" descr="converters"/>
          <p:cNvPicPr>
            <a:picLocks noChangeAspect="1" noChangeArrowheads="1"/>
          </p:cNvPicPr>
          <p:nvPr/>
        </p:nvPicPr>
        <p:blipFill>
          <a:blip r:embed="rId3" cstate="print"/>
          <a:srcRect l="15129" t="18102" r="3185" b="26099"/>
          <a:stretch>
            <a:fillRect/>
          </a:stretch>
        </p:blipFill>
        <p:spPr bwMode="auto">
          <a:xfrm>
            <a:off x="180652" y="4152144"/>
            <a:ext cx="4751388" cy="2373200"/>
          </a:xfrm>
          <a:prstGeom prst="rect">
            <a:avLst/>
          </a:prstGeom>
          <a:noFill/>
        </p:spPr>
      </p:pic>
      <p:sp>
        <p:nvSpPr>
          <p:cNvPr id="9" name="Line 12"/>
          <p:cNvSpPr>
            <a:spLocks noChangeShapeType="1"/>
          </p:cNvSpPr>
          <p:nvPr/>
        </p:nvSpPr>
        <p:spPr bwMode="auto">
          <a:xfrm flipV="1">
            <a:off x="1064890" y="5301208"/>
            <a:ext cx="0" cy="117915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752773" y="6470949"/>
            <a:ext cx="650875" cy="38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000" u="none" dirty="0"/>
              <a:t>-HV</a:t>
            </a: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3185790" y="5359772"/>
            <a:ext cx="666750" cy="1525117"/>
            <a:chOff x="2425" y="2614"/>
            <a:chExt cx="420" cy="1515"/>
          </a:xfrm>
        </p:grpSpPr>
        <p:sp>
          <p:nvSpPr>
            <p:cNvPr id="7" name="Line 14"/>
            <p:cNvSpPr>
              <a:spLocks noChangeShapeType="1"/>
            </p:cNvSpPr>
            <p:nvPr/>
          </p:nvSpPr>
          <p:spPr bwMode="auto">
            <a:xfrm flipV="1">
              <a:off x="2608" y="2614"/>
              <a:ext cx="0" cy="1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Text Box 15"/>
            <p:cNvSpPr txBox="1">
              <a:spLocks noChangeArrowheads="1"/>
            </p:cNvSpPr>
            <p:nvPr/>
          </p:nvSpPr>
          <p:spPr bwMode="auto">
            <a:xfrm>
              <a:off x="2425" y="3745"/>
              <a:ext cx="42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000" u="none" dirty="0" err="1"/>
                <a:t>+HV</a:t>
              </a:r>
              <a:endParaRPr lang="it-IT" sz="2000" u="none" dirty="0"/>
            </a:p>
          </p:txBody>
        </p:sp>
      </p:grpSp>
      <p:pic>
        <p:nvPicPr>
          <p:cNvPr id="11" name="Picture 19" descr="coverters-on-chambers"/>
          <p:cNvPicPr>
            <a:picLocks noChangeAspect="1" noChangeArrowheads="1"/>
          </p:cNvPicPr>
          <p:nvPr/>
        </p:nvPicPr>
        <p:blipFill>
          <a:blip r:embed="rId4" cstate="print"/>
          <a:srcRect l="7469" t="15129" b="13153"/>
          <a:stretch>
            <a:fillRect/>
          </a:stretch>
        </p:blipFill>
        <p:spPr bwMode="auto">
          <a:xfrm>
            <a:off x="4995863" y="2420938"/>
            <a:ext cx="3968750" cy="4103687"/>
          </a:xfrm>
          <a:prstGeom prst="rect">
            <a:avLst/>
          </a:prstGeom>
          <a:noFill/>
        </p:spPr>
      </p:pic>
      <p:pic>
        <p:nvPicPr>
          <p:cNvPr id="12" name="Picture 21" descr="scatol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2404095"/>
            <a:ext cx="2806700" cy="2105025"/>
          </a:xfrm>
          <a:prstGeom prst="rect">
            <a:avLst/>
          </a:prstGeom>
          <a:noFill/>
        </p:spPr>
      </p:pic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87312" y="934120"/>
            <a:ext cx="8569377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cs typeface="Calibri"/>
              </a:rPr>
              <a:t>Working</a:t>
            </a: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it-IT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cs typeface="Calibri"/>
              </a:rPr>
              <a:t>voltage</a:t>
            </a: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cs typeface="Calibri"/>
              </a:rPr>
              <a:t> for </a:t>
            </a:r>
            <a:r>
              <a:rPr kumimoji="0" lang="it-IT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cs typeface="Calibri"/>
              </a:rPr>
              <a:t>MRPCs</a:t>
            </a: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cs typeface="Calibri"/>
              </a:rPr>
              <a:t> : 18 - 20 </a:t>
            </a:r>
            <a:r>
              <a:rPr kumimoji="0" lang="it-IT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cs typeface="Calibri"/>
              </a:rPr>
              <a:t>kV</a:t>
            </a: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endParaRPr kumimoji="0" lang="it-IT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DC-DC </a:t>
            </a:r>
            <a:r>
              <a:rPr kumimoji="0" lang="it-IT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converters</a:t>
            </a: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 inside small boxes </a:t>
            </a: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EMCO Q </a:t>
            </a:r>
            <a:r>
              <a:rPr kumimoji="0" lang="it-IT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series</a:t>
            </a: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it-IT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converters</a:t>
            </a: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it-IT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providing</a:t>
            </a: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 an output </a:t>
            </a:r>
            <a:r>
              <a:rPr kumimoji="0" lang="it-IT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voltage</a:t>
            </a: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 up to </a:t>
            </a: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  <a:sym typeface="Symbol" pitchFamily="18" charset="2"/>
              </a:rPr>
              <a:t>10 </a:t>
            </a:r>
            <a:r>
              <a:rPr kumimoji="0" lang="it-IT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  <a:sym typeface="Symbol" pitchFamily="18" charset="2"/>
              </a:rPr>
              <a:t>kV</a:t>
            </a:r>
            <a:r>
              <a:rPr kumimoji="0" lang="it-IT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  <a:sym typeface="Symbol" pitchFamily="18" charset="2"/>
              </a:rPr>
              <a:t> for 0-5 V input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552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353" y="2450087"/>
            <a:ext cx="5728301" cy="70788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fr-FR" sz="4000" dirty="0" smtClean="0">
                <a:solidFill>
                  <a:srgbClr val="0000FF"/>
                </a:solidFill>
              </a:rPr>
              <a:t>The </a:t>
            </a:r>
            <a:r>
              <a:rPr lang="fr-FR" sz="4000" dirty="0" err="1" smtClean="0">
                <a:solidFill>
                  <a:srgbClr val="0000FF"/>
                </a:solidFill>
              </a:rPr>
              <a:t>students</a:t>
            </a:r>
            <a:r>
              <a:rPr lang="fr-FR" sz="4000" dirty="0" smtClean="0">
                <a:solidFill>
                  <a:srgbClr val="0000FF"/>
                </a:solidFill>
              </a:rPr>
              <a:t>’ </a:t>
            </a:r>
            <a:r>
              <a:rPr lang="fr-FR" sz="4000" dirty="0" err="1" smtClean="0">
                <a:solidFill>
                  <a:srgbClr val="0000FF"/>
                </a:solidFill>
              </a:rPr>
              <a:t>involvement</a:t>
            </a:r>
            <a:endParaRPr lang="fr-FR" sz="4000" dirty="0">
              <a:solidFill>
                <a:srgbClr val="0000FF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1501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8766" y="423314"/>
            <a:ext cx="7802136" cy="606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0000FF"/>
                </a:solidFill>
              </a:rPr>
              <a:t>Construction of muon detectors (</a:t>
            </a:r>
            <a:r>
              <a:rPr lang="fr-FR" sz="3200" dirty="0" err="1" smtClean="0">
                <a:solidFill>
                  <a:srgbClr val="0000FF"/>
                </a:solidFill>
              </a:rPr>
              <a:t>MRPCs</a:t>
            </a:r>
            <a:r>
              <a:rPr lang="fr-FR" sz="3200" dirty="0" smtClean="0">
                <a:solidFill>
                  <a:srgbClr val="0000FF"/>
                </a:solidFill>
              </a:rPr>
              <a:t>)</a:t>
            </a:r>
          </a:p>
          <a:p>
            <a:endParaRPr lang="fr-FR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</a:t>
            </a:r>
            <a:r>
              <a:rPr lang="fr-FR" dirty="0" smtClean="0"/>
              <a:t>one by </a:t>
            </a:r>
            <a:r>
              <a:rPr lang="fr-FR" dirty="0" err="1" smtClean="0"/>
              <a:t>high-school</a:t>
            </a:r>
            <a:r>
              <a:rPr lang="fr-FR" dirty="0" smtClean="0"/>
              <a:t> </a:t>
            </a:r>
            <a:r>
              <a:rPr lang="fr-FR" dirty="0" err="1" smtClean="0"/>
              <a:t>students</a:t>
            </a:r>
            <a:r>
              <a:rPr lang="fr-FR" dirty="0" smtClean="0"/>
              <a:t> and </a:t>
            </a:r>
            <a:r>
              <a:rPr lang="fr-FR" dirty="0" err="1" smtClean="0"/>
              <a:t>teachers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CERN </a:t>
            </a:r>
            <a:r>
              <a:rPr lang="fr-FR" dirty="0" err="1" smtClean="0"/>
              <a:t>supervised</a:t>
            </a:r>
            <a:r>
              <a:rPr lang="fr-FR" dirty="0" smtClean="0"/>
              <a:t> by </a:t>
            </a:r>
            <a:r>
              <a:rPr lang="fr-FR" dirty="0" err="1" smtClean="0"/>
              <a:t>researchers</a:t>
            </a:r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r>
              <a:rPr lang="fr-FR" dirty="0" smtClean="0"/>
              <a:t> </a:t>
            </a:r>
            <a:r>
              <a:rPr lang="fr-FR" dirty="0" err="1" smtClean="0"/>
              <a:t>sends</a:t>
            </a:r>
            <a:r>
              <a:rPr lang="fr-FR" dirty="0" smtClean="0"/>
              <a:t> 4-6 </a:t>
            </a:r>
            <a:r>
              <a:rPr lang="fr-FR" dirty="0" err="1" smtClean="0"/>
              <a:t>students</a:t>
            </a:r>
            <a:r>
              <a:rPr lang="fr-FR" dirty="0" smtClean="0"/>
              <a:t> </a:t>
            </a:r>
            <a:r>
              <a:rPr lang="fr-FR" dirty="0" err="1" smtClean="0"/>
              <a:t>accompanied</a:t>
            </a:r>
            <a:r>
              <a:rPr lang="fr-FR" dirty="0" smtClean="0"/>
              <a:t> by 1-2 </a:t>
            </a:r>
            <a:r>
              <a:rPr lang="fr-FR" dirty="0" err="1" smtClean="0"/>
              <a:t>teachers</a:t>
            </a:r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r>
              <a:rPr lang="fr-FR" dirty="0" smtClean="0"/>
              <a:t>-long </a:t>
            </a:r>
            <a:r>
              <a:rPr lang="fr-FR" dirty="0" err="1" smtClean="0"/>
              <a:t>stay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CERN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build</a:t>
            </a:r>
            <a:r>
              <a:rPr lang="fr-FR" dirty="0" smtClean="0"/>
              <a:t> 3 </a:t>
            </a:r>
            <a:r>
              <a:rPr lang="fr-FR" dirty="0" err="1" smtClean="0"/>
              <a:t>chambers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pPr marL="1200150" lvl="2" indent="-285750">
              <a:buFont typeface="Wingdings" charset="2"/>
              <a:buChar char="Ø"/>
            </a:pPr>
            <a:r>
              <a:rPr lang="en-GB" dirty="0">
                <a:solidFill>
                  <a:srgbClr val="0000FF"/>
                </a:solidFill>
              </a:rPr>
              <a:t>2005</a:t>
            </a:r>
            <a:r>
              <a:rPr lang="en-GB" dirty="0"/>
              <a:t> 	</a:t>
            </a:r>
            <a:r>
              <a:rPr lang="en-GB" dirty="0" smtClean="0"/>
              <a:t>  7 schools (pilot)</a:t>
            </a:r>
            <a:endParaRPr lang="en-GB" dirty="0"/>
          </a:p>
          <a:p>
            <a:pPr marL="1200150" lvl="2" indent="-285750">
              <a:buFont typeface="Wingdings" charset="2"/>
              <a:buChar char="Ø"/>
            </a:pPr>
            <a:r>
              <a:rPr lang="en-GB" dirty="0">
                <a:solidFill>
                  <a:srgbClr val="0000FF"/>
                </a:solidFill>
              </a:rPr>
              <a:t>2006</a:t>
            </a:r>
            <a:r>
              <a:rPr lang="en-GB" dirty="0"/>
              <a:t> 	14 schools</a:t>
            </a:r>
          </a:p>
          <a:p>
            <a:pPr marL="1200150" lvl="2" indent="-285750">
              <a:buFont typeface="Wingdings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2009</a:t>
            </a:r>
            <a:r>
              <a:rPr lang="en-US" dirty="0" smtClean="0"/>
              <a:t> </a:t>
            </a:r>
            <a:r>
              <a:rPr lang="en-US" dirty="0"/>
              <a:t>	10 schools</a:t>
            </a:r>
          </a:p>
          <a:p>
            <a:pPr marL="1200150" lvl="2" indent="-285750">
              <a:buFont typeface="Wingdings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2012</a:t>
            </a:r>
            <a:r>
              <a:rPr lang="en-US" dirty="0" smtClean="0"/>
              <a:t>  </a:t>
            </a:r>
            <a:r>
              <a:rPr lang="en-US" dirty="0"/>
              <a:t>	  3 schools</a:t>
            </a:r>
          </a:p>
          <a:p>
            <a:pPr marL="1200150" lvl="2" indent="-285750">
              <a:buFont typeface="Wingdings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2014 </a:t>
            </a:r>
            <a:r>
              <a:rPr lang="en-US" dirty="0" smtClean="0"/>
              <a:t>	  6 schools</a:t>
            </a:r>
          </a:p>
          <a:p>
            <a:pPr marL="1200150" lvl="2" indent="-285750">
              <a:buFont typeface="Wingdings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2015     </a:t>
            </a:r>
            <a:r>
              <a:rPr lang="en-US" dirty="0" smtClean="0"/>
              <a:t>6 schools</a:t>
            </a:r>
          </a:p>
          <a:p>
            <a:pPr marL="1200150" lvl="2" indent="-285750">
              <a:buFont typeface="Wingdings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2017     </a:t>
            </a:r>
            <a:r>
              <a:rPr lang="en-US" dirty="0"/>
              <a:t>6 schools  </a:t>
            </a:r>
            <a:endParaRPr lang="en-US" dirty="0" smtClean="0"/>
          </a:p>
          <a:p>
            <a:pPr marL="1200150" lvl="2" indent="-285750">
              <a:buFont typeface="Wingdings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2018</a:t>
            </a:r>
            <a:r>
              <a:rPr lang="en-US" dirty="0" smtClean="0"/>
              <a:t>     5 schools</a:t>
            </a:r>
            <a:endParaRPr lang="en-US" dirty="0"/>
          </a:p>
          <a:p>
            <a:pPr marL="1200150" lvl="2" indent="-285750">
              <a:buFont typeface="Wingdings" charset="2"/>
              <a:buChar char="Ø"/>
            </a:pPr>
            <a:endParaRPr lang="en-US" dirty="0"/>
          </a:p>
          <a:p>
            <a:pPr marL="285750" indent="-285750">
              <a:buFont typeface="Wingdings" charset="2"/>
              <a:buChar char="Ø"/>
            </a:pPr>
            <a:endParaRPr lang="en-GB" sz="1400" dirty="0"/>
          </a:p>
          <a:p>
            <a:r>
              <a:rPr lang="fr-FR" dirty="0" smtClean="0"/>
              <a:t>Total   :     57 </a:t>
            </a:r>
            <a:r>
              <a:rPr lang="fr-FR" dirty="0" err="1" smtClean="0"/>
              <a:t>schools</a:t>
            </a:r>
            <a:r>
              <a:rPr lang="fr-FR" dirty="0" smtClean="0"/>
              <a:t>  300-350 </a:t>
            </a:r>
            <a:r>
              <a:rPr lang="fr-FR" dirty="0" err="1" smtClean="0"/>
              <a:t>students</a:t>
            </a:r>
            <a:r>
              <a:rPr lang="fr-FR" dirty="0" smtClean="0"/>
              <a:t>   60-90 </a:t>
            </a:r>
            <a:r>
              <a:rPr lang="fr-FR" dirty="0" err="1" smtClean="0"/>
              <a:t>teachers</a:t>
            </a:r>
            <a:endParaRPr lang="fr-FR" dirty="0" smtClean="0"/>
          </a:p>
          <a:p>
            <a:pPr marL="0" lvl="2"/>
            <a:endParaRPr lang="en-US" dirty="0" smtClean="0">
              <a:solidFill>
                <a:srgbClr val="0000FF"/>
              </a:solidFill>
            </a:endParaRPr>
          </a:p>
          <a:p>
            <a:endParaRPr lang="fr-FR" dirty="0"/>
          </a:p>
          <a:p>
            <a:endParaRPr lang="fr-FR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222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 descr="holesare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3062" y="0"/>
            <a:ext cx="5143500" cy="6858000"/>
          </a:xfrm>
          <a:prstGeom prst="rect">
            <a:avLst/>
          </a:prstGeom>
        </p:spPr>
      </p:pic>
      <p:pic>
        <p:nvPicPr>
          <p:cNvPr id="11" name="Picture 10" descr="strips-alb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50" y="-2448468"/>
            <a:ext cx="4572000" cy="6858000"/>
          </a:xfrm>
          <a:prstGeom prst="rect">
            <a:avLst/>
          </a:prstGeom>
        </p:spPr>
      </p:pic>
      <p:pic>
        <p:nvPicPr>
          <p:cNvPr id="12" name="Picture 11" descr="strips-alb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50" y="3495889"/>
            <a:ext cx="4572000" cy="3429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870688" y="2902821"/>
            <a:ext cx="3614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preparation of readout copper strips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7759" y="6221755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preparation of honeycomb panels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8186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constr1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72" y="0"/>
            <a:ext cx="5143500" cy="6858000"/>
          </a:xfrm>
          <a:prstGeom prst="rect">
            <a:avLst/>
          </a:prstGeom>
        </p:spPr>
      </p:pic>
      <p:pic>
        <p:nvPicPr>
          <p:cNvPr id="7" name="Picture 6" descr="constr2a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448" y="1801113"/>
            <a:ext cx="4067997" cy="5423997"/>
          </a:xfrm>
          <a:prstGeom prst="rect">
            <a:avLst/>
          </a:prstGeom>
        </p:spPr>
      </p:pic>
      <p:pic>
        <p:nvPicPr>
          <p:cNvPr id="8" name="Picture 7" descr="constr3a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328" y="-136525"/>
            <a:ext cx="4368000" cy="3276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7759" y="6221755"/>
            <a:ext cx="2008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F</a:t>
            </a:r>
            <a:r>
              <a:rPr lang="en-GB" dirty="0" err="1" smtClean="0">
                <a:solidFill>
                  <a:srgbClr val="FFFF00"/>
                </a:solidFill>
              </a:rPr>
              <a:t>ishing</a:t>
            </a:r>
            <a:r>
              <a:rPr lang="en-GB" dirty="0" smtClean="0">
                <a:solidFill>
                  <a:srgbClr val="FFFF00"/>
                </a:solidFill>
              </a:rPr>
              <a:t>-line spacers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646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Picture 1" descr="alber-co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81476"/>
            <a:ext cx="4679999" cy="3119999"/>
          </a:xfrm>
          <a:prstGeom prst="rect">
            <a:avLst/>
          </a:prstGeom>
        </p:spPr>
      </p:pic>
      <p:pic>
        <p:nvPicPr>
          <p:cNvPr id="10" name="Picture 9" descr="alber-co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1475"/>
            <a:ext cx="4680000" cy="3120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17759" y="3190748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</a:t>
            </a:r>
            <a:r>
              <a:rPr lang="en-GB" dirty="0" smtClean="0">
                <a:solidFill>
                  <a:srgbClr val="FFFF00"/>
                </a:solidFill>
              </a:rPr>
              <a:t>leaning glass panels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91270" y="6408021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Lifting glass panels</a:t>
            </a:r>
            <a:endParaRPr lang="fr-FR" dirty="0">
              <a:solidFill>
                <a:srgbClr val="FFFF00"/>
              </a:solidFill>
            </a:endParaRPr>
          </a:p>
        </p:txBody>
      </p:sp>
      <p:pic>
        <p:nvPicPr>
          <p:cNvPr id="7" name="Picture 6" descr="j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903" y="481476"/>
            <a:ext cx="4680200" cy="3517325"/>
          </a:xfrm>
          <a:prstGeom prst="rect">
            <a:avLst/>
          </a:prstGeom>
        </p:spPr>
      </p:pic>
      <p:pic>
        <p:nvPicPr>
          <p:cNvPr id="11" name="Picture 10" descr="alber-co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0" y="3601476"/>
            <a:ext cx="4679999" cy="311999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962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cableare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72" y="0"/>
            <a:ext cx="5143500" cy="6858000"/>
          </a:xfrm>
          <a:prstGeom prst="rect">
            <a:avLst/>
          </a:prstGeom>
        </p:spPr>
      </p:pic>
      <p:pic>
        <p:nvPicPr>
          <p:cNvPr id="2" name="Picture 1" descr="cable3a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00" y="3402000"/>
            <a:ext cx="4608000" cy="3456000"/>
          </a:xfrm>
          <a:prstGeom prst="rect">
            <a:avLst/>
          </a:prstGeom>
        </p:spPr>
      </p:pic>
      <p:pic>
        <p:nvPicPr>
          <p:cNvPr id="7" name="Picture 6" descr="cables-al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113" y="1"/>
            <a:ext cx="4607999" cy="34559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17759" y="5741981"/>
            <a:ext cx="2768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preparation of signal cables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15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Picture 1" descr="soldare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83" y="14111"/>
            <a:ext cx="5143500" cy="6858000"/>
          </a:xfrm>
          <a:prstGeom prst="rect">
            <a:avLst/>
          </a:prstGeom>
        </p:spPr>
      </p:pic>
      <p:pic>
        <p:nvPicPr>
          <p:cNvPr id="7" name="Picture 6" descr="solderarez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01" y="-83535"/>
            <a:ext cx="4679999" cy="3509999"/>
          </a:xfrm>
          <a:prstGeom prst="rect">
            <a:avLst/>
          </a:prstGeom>
        </p:spPr>
      </p:pic>
      <p:pic>
        <p:nvPicPr>
          <p:cNvPr id="8" name="Picture 7" descr="sold-alb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007" y="2625035"/>
            <a:ext cx="4031993" cy="604799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7759" y="6221755"/>
            <a:ext cx="2293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</a:t>
            </a:r>
            <a:r>
              <a:rPr lang="en-GB" dirty="0" err="1" smtClean="0">
                <a:solidFill>
                  <a:srgbClr val="FFFF00"/>
                </a:solidFill>
              </a:rPr>
              <a:t>oldering</a:t>
            </a:r>
            <a:r>
              <a:rPr lang="en-GB" dirty="0" smtClean="0">
                <a:solidFill>
                  <a:srgbClr val="FFFF00"/>
                </a:solidFill>
              </a:rPr>
              <a:t> signal cables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822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2091" y="475496"/>
            <a:ext cx="8224709" cy="440120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The EEE </a:t>
            </a:r>
            <a:r>
              <a:rPr lang="fr-FR" sz="2000" dirty="0" err="1" smtClean="0"/>
              <a:t>project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endParaRPr lang="fr-FR" sz="2000" dirty="0" smtClean="0"/>
          </a:p>
          <a:p>
            <a:pPr marL="342900" indent="-342900">
              <a:buFont typeface="Wingdings" charset="2"/>
              <a:buChar char="Ø"/>
            </a:pPr>
            <a:r>
              <a:rPr lang="en-US" sz="2000" dirty="0"/>
              <a:t>A scientific experiment for r</a:t>
            </a:r>
            <a:r>
              <a:rPr lang="fr-FR" sz="2000" dirty="0" err="1"/>
              <a:t>esearch</a:t>
            </a:r>
            <a:r>
              <a:rPr lang="fr-FR" sz="2000" dirty="0"/>
              <a:t> in </a:t>
            </a:r>
            <a:r>
              <a:rPr lang="fr-FR" sz="2000" dirty="0" err="1"/>
              <a:t>cosmic</a:t>
            </a:r>
            <a:r>
              <a:rPr lang="fr-FR" sz="2000" dirty="0"/>
              <a:t> ray </a:t>
            </a:r>
            <a:r>
              <a:rPr lang="fr-FR" sz="2000" dirty="0" err="1"/>
              <a:t>physics</a:t>
            </a:r>
            <a:endParaRPr lang="fr-FR" sz="2000" dirty="0"/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/>
              <a:t>An e</a:t>
            </a:r>
            <a:r>
              <a:rPr lang="fr-FR" sz="2000" dirty="0" err="1" smtClean="0"/>
              <a:t>ducational</a:t>
            </a:r>
            <a:r>
              <a:rPr lang="fr-FR" sz="2000" dirty="0" smtClean="0"/>
              <a:t> / </a:t>
            </a:r>
            <a:r>
              <a:rPr lang="fr-FR" sz="2000" dirty="0" err="1" smtClean="0"/>
              <a:t>outreach</a:t>
            </a:r>
            <a:r>
              <a:rPr lang="fr-FR" sz="2000" dirty="0"/>
              <a:t> </a:t>
            </a:r>
            <a:r>
              <a:rPr lang="fr-FR" sz="2000" dirty="0" err="1" smtClean="0"/>
              <a:t>project</a:t>
            </a:r>
            <a:endParaRPr lang="fr-FR" sz="2000" dirty="0"/>
          </a:p>
          <a:p>
            <a:pPr marL="342900" indent="-342900">
              <a:buFont typeface="Arial"/>
              <a:buChar char="•"/>
            </a:pPr>
            <a:r>
              <a:rPr lang="fr-FR" sz="2000" dirty="0" err="1" smtClean="0"/>
              <a:t>with</a:t>
            </a:r>
            <a:r>
              <a:rPr lang="fr-FR" sz="2000" dirty="0" smtClean="0"/>
              <a:t> the </a:t>
            </a:r>
            <a:r>
              <a:rPr lang="fr-FR" sz="2000" dirty="0" err="1" smtClean="0"/>
              <a:t>aim</a:t>
            </a:r>
            <a:r>
              <a:rPr lang="fr-FR" sz="2000" dirty="0" smtClean="0"/>
              <a:t> </a:t>
            </a:r>
            <a:r>
              <a:rPr lang="fr-FR" sz="2000" dirty="0" smtClean="0">
                <a:solidFill>
                  <a:srgbClr val="5B14B9"/>
                </a:solidFill>
              </a:rPr>
              <a:t>to </a:t>
            </a:r>
            <a:r>
              <a:rPr lang="fr-FR" sz="2000" dirty="0" err="1" smtClean="0">
                <a:solidFill>
                  <a:srgbClr val="5B14B9"/>
                </a:solidFill>
              </a:rPr>
              <a:t>stimulate</a:t>
            </a:r>
            <a:r>
              <a:rPr lang="fr-FR" sz="2000" dirty="0" smtClean="0">
                <a:solidFill>
                  <a:srgbClr val="5B14B9"/>
                </a:solidFill>
              </a:rPr>
              <a:t> the </a:t>
            </a:r>
            <a:r>
              <a:rPr lang="fr-FR" sz="2000" dirty="0" err="1" smtClean="0">
                <a:solidFill>
                  <a:srgbClr val="6816D2"/>
                </a:solidFill>
              </a:rPr>
              <a:t>interest</a:t>
            </a:r>
            <a:r>
              <a:rPr lang="fr-FR" sz="2000" dirty="0" smtClean="0">
                <a:solidFill>
                  <a:srgbClr val="6816D2"/>
                </a:solidFill>
              </a:rPr>
              <a:t> of </a:t>
            </a:r>
            <a:r>
              <a:rPr lang="fr-FR" sz="2000" dirty="0" err="1">
                <a:solidFill>
                  <a:srgbClr val="6816D2"/>
                </a:solidFill>
              </a:rPr>
              <a:t>high-school</a:t>
            </a:r>
            <a:r>
              <a:rPr lang="fr-FR" sz="2000" dirty="0">
                <a:solidFill>
                  <a:srgbClr val="6816D2"/>
                </a:solidFill>
              </a:rPr>
              <a:t> </a:t>
            </a:r>
            <a:r>
              <a:rPr lang="fr-FR" sz="2000" dirty="0" err="1">
                <a:solidFill>
                  <a:srgbClr val="6816D2"/>
                </a:solidFill>
              </a:rPr>
              <a:t>students</a:t>
            </a:r>
            <a:r>
              <a:rPr lang="fr-FR" sz="2000" dirty="0">
                <a:solidFill>
                  <a:srgbClr val="6816D2"/>
                </a:solidFill>
              </a:rPr>
              <a:t> </a:t>
            </a:r>
            <a:r>
              <a:rPr lang="fr-FR" sz="2000" dirty="0" smtClean="0">
                <a:solidFill>
                  <a:srgbClr val="6816D2"/>
                </a:solidFill>
              </a:rPr>
              <a:t>in science </a:t>
            </a:r>
            <a:r>
              <a:rPr lang="fr-FR" sz="2000" dirty="0" err="1" smtClean="0"/>
              <a:t>through</a:t>
            </a:r>
            <a:r>
              <a:rPr lang="fr-FR" sz="2000" dirty="0" smtClean="0"/>
              <a:t> </a:t>
            </a:r>
            <a:r>
              <a:rPr lang="fr-FR" sz="2000" dirty="0" err="1" smtClean="0"/>
              <a:t>their</a:t>
            </a:r>
            <a:r>
              <a:rPr lang="fr-FR" sz="2000" dirty="0" smtClean="0"/>
              <a:t> </a:t>
            </a:r>
            <a:r>
              <a:rPr lang="fr-FR" sz="2000" dirty="0" err="1" smtClean="0"/>
              <a:t>involvement</a:t>
            </a:r>
            <a:r>
              <a:rPr lang="fr-FR" sz="2000" dirty="0" smtClean="0"/>
              <a:t> in all stages of the </a:t>
            </a:r>
            <a:r>
              <a:rPr lang="fr-FR" sz="2000" dirty="0" err="1" smtClean="0"/>
              <a:t>project</a:t>
            </a:r>
            <a:r>
              <a:rPr lang="fr-FR" sz="2000" dirty="0" smtClean="0"/>
              <a:t> (detector construction, installation, </a:t>
            </a:r>
            <a:r>
              <a:rPr lang="fr-FR" sz="2000" dirty="0" err="1" smtClean="0"/>
              <a:t>comissioning</a:t>
            </a:r>
            <a:r>
              <a:rPr lang="fr-FR" sz="2000" dirty="0" smtClean="0"/>
              <a:t>, data-</a:t>
            </a:r>
            <a:r>
              <a:rPr lang="fr-FR" sz="2000" dirty="0" err="1" smtClean="0"/>
              <a:t>taking</a:t>
            </a:r>
            <a:r>
              <a:rPr lang="fr-FR" sz="2000" dirty="0" smtClean="0"/>
              <a:t>, </a:t>
            </a:r>
            <a:r>
              <a:rPr lang="fr-FR" sz="2000" dirty="0" err="1" smtClean="0"/>
              <a:t>analysis</a:t>
            </a:r>
            <a:r>
              <a:rPr lang="fr-FR" sz="2000" dirty="0" smtClean="0"/>
              <a:t>)</a:t>
            </a:r>
          </a:p>
          <a:p>
            <a:endParaRPr lang="fr-FR" sz="2000" dirty="0"/>
          </a:p>
          <a:p>
            <a:r>
              <a:rPr lang="fr-FR" sz="2000" dirty="0"/>
              <a:t>A </a:t>
            </a:r>
            <a:r>
              <a:rPr lang="fr-FR" sz="2000" dirty="0" err="1" smtClean="0"/>
              <a:t>strategic</a:t>
            </a:r>
            <a:r>
              <a:rPr lang="fr-FR" sz="2000" dirty="0" smtClean="0"/>
              <a:t> </a:t>
            </a:r>
            <a:r>
              <a:rPr lang="fr-FR" sz="2000" dirty="0" err="1" smtClean="0"/>
              <a:t>project</a:t>
            </a:r>
            <a:r>
              <a:rPr lang="fr-FR" sz="2000" dirty="0" smtClean="0"/>
              <a:t> </a:t>
            </a:r>
            <a:r>
              <a:rPr lang="fr-FR" sz="2000" dirty="0"/>
              <a:t>of</a:t>
            </a:r>
          </a:p>
          <a:p>
            <a:pPr marL="342900" indent="-342900">
              <a:buFont typeface="Arial"/>
              <a:buChar char="•"/>
            </a:pPr>
            <a:r>
              <a:rPr lang="fr-FR" sz="2000" dirty="0"/>
              <a:t>Centro </a:t>
            </a:r>
            <a:r>
              <a:rPr lang="fr-FR" sz="2000" dirty="0" smtClean="0"/>
              <a:t>Fermi </a:t>
            </a:r>
            <a:r>
              <a:rPr lang="en-US" sz="2000" dirty="0" smtClean="0"/>
              <a:t>–</a:t>
            </a:r>
            <a:r>
              <a:rPr lang="fr-FR" sz="2000" dirty="0" smtClean="0"/>
              <a:t> Roma  </a:t>
            </a:r>
            <a:r>
              <a:rPr lang="it-IT" sz="2000" dirty="0" smtClean="0">
                <a:solidFill>
                  <a:srgbClr val="0000FF"/>
                </a:solidFill>
              </a:rPr>
              <a:t>Museo </a:t>
            </a:r>
            <a:r>
              <a:rPr lang="it-IT" sz="2000" dirty="0">
                <a:solidFill>
                  <a:srgbClr val="0000FF"/>
                </a:solidFill>
              </a:rPr>
              <a:t>Storico della Fisica e Centro Studi e Ricerche "Enrico Fermi</a:t>
            </a:r>
            <a:r>
              <a:rPr lang="it-IT" sz="2000" dirty="0" smtClean="0">
                <a:solidFill>
                  <a:srgbClr val="0000FF"/>
                </a:solidFill>
              </a:rPr>
              <a:t>”</a:t>
            </a:r>
          </a:p>
          <a:p>
            <a:r>
              <a:rPr lang="it-IT" sz="2000" dirty="0" smtClean="0"/>
              <a:t>In </a:t>
            </a:r>
            <a:r>
              <a:rPr lang="it-IT" sz="2000" dirty="0" err="1" smtClean="0"/>
              <a:t>collaboration</a:t>
            </a:r>
            <a:r>
              <a:rPr lang="it-IT" sz="2000" dirty="0" smtClean="0"/>
              <a:t> with</a:t>
            </a:r>
            <a:endParaRPr lang="fr-FR" sz="2000" dirty="0"/>
          </a:p>
          <a:p>
            <a:pPr marL="342900" indent="-342900">
              <a:buFont typeface="Arial"/>
              <a:buChar char="•"/>
            </a:pPr>
            <a:r>
              <a:rPr lang="fr-FR" sz="2000" dirty="0"/>
              <a:t>INFN  </a:t>
            </a:r>
            <a:r>
              <a:rPr lang="fr-FR" sz="2000" dirty="0" err="1">
                <a:solidFill>
                  <a:srgbClr val="0000FF"/>
                </a:solidFill>
              </a:rPr>
              <a:t>Istituto</a:t>
            </a:r>
            <a:r>
              <a:rPr lang="fr-FR" sz="2000" dirty="0">
                <a:solidFill>
                  <a:srgbClr val="0000FF"/>
                </a:solidFill>
              </a:rPr>
              <a:t> </a:t>
            </a:r>
            <a:r>
              <a:rPr lang="fr-FR" sz="2000" dirty="0" err="1">
                <a:solidFill>
                  <a:srgbClr val="0000FF"/>
                </a:solidFill>
              </a:rPr>
              <a:t>Nazionale</a:t>
            </a:r>
            <a:r>
              <a:rPr lang="fr-FR" sz="2000" dirty="0">
                <a:solidFill>
                  <a:srgbClr val="0000FF"/>
                </a:solidFill>
              </a:rPr>
              <a:t> di </a:t>
            </a:r>
            <a:r>
              <a:rPr lang="fr-FR" sz="2000" dirty="0" err="1">
                <a:solidFill>
                  <a:srgbClr val="0000FF"/>
                </a:solidFill>
              </a:rPr>
              <a:t>Fisica</a:t>
            </a:r>
            <a:r>
              <a:rPr lang="fr-FR" sz="2000" dirty="0">
                <a:solidFill>
                  <a:srgbClr val="0000FF"/>
                </a:solidFill>
              </a:rPr>
              <a:t> </a:t>
            </a:r>
            <a:r>
              <a:rPr lang="fr-FR" sz="2000" dirty="0" err="1">
                <a:solidFill>
                  <a:srgbClr val="0000FF"/>
                </a:solidFill>
              </a:rPr>
              <a:t>Nucleare</a:t>
            </a:r>
            <a:endParaRPr lang="fr-FR" sz="2000" dirty="0">
              <a:solidFill>
                <a:srgbClr val="0000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fr-FR" sz="2000" dirty="0"/>
              <a:t>MIUR </a:t>
            </a:r>
            <a:r>
              <a:rPr lang="fr-FR" sz="2000" dirty="0" err="1">
                <a:solidFill>
                  <a:srgbClr val="0000FF"/>
                </a:solidFill>
              </a:rPr>
              <a:t>Ministero</a:t>
            </a:r>
            <a:r>
              <a:rPr lang="fr-FR" sz="2000" dirty="0">
                <a:solidFill>
                  <a:srgbClr val="0000FF"/>
                </a:solidFill>
              </a:rPr>
              <a:t> dell’ </a:t>
            </a:r>
            <a:r>
              <a:rPr lang="fr-FR" sz="2000" dirty="0" err="1">
                <a:solidFill>
                  <a:srgbClr val="0000FF"/>
                </a:solidFill>
              </a:rPr>
              <a:t>I</a:t>
            </a:r>
            <a:r>
              <a:rPr lang="fr-FR" sz="2000" dirty="0" err="1" smtClean="0">
                <a:solidFill>
                  <a:srgbClr val="0000FF"/>
                </a:solidFill>
              </a:rPr>
              <a:t>struzione</a:t>
            </a:r>
            <a:r>
              <a:rPr lang="fr-FR" sz="2000" dirty="0">
                <a:solidFill>
                  <a:srgbClr val="0000FF"/>
                </a:solidFill>
              </a:rPr>
              <a:t>, dell’ </a:t>
            </a:r>
            <a:r>
              <a:rPr lang="fr-FR" sz="2000" dirty="0" err="1">
                <a:solidFill>
                  <a:srgbClr val="0000FF"/>
                </a:solidFill>
              </a:rPr>
              <a:t>Università</a:t>
            </a:r>
            <a:r>
              <a:rPr lang="fr-FR" sz="2000" dirty="0">
                <a:solidFill>
                  <a:srgbClr val="0000FF"/>
                </a:solidFill>
              </a:rPr>
              <a:t> e </a:t>
            </a:r>
            <a:r>
              <a:rPr lang="fr-FR" sz="2000" dirty="0" err="1">
                <a:solidFill>
                  <a:srgbClr val="0000FF"/>
                </a:solidFill>
              </a:rPr>
              <a:t>della</a:t>
            </a:r>
            <a:r>
              <a:rPr lang="fr-FR" sz="2000" dirty="0">
                <a:solidFill>
                  <a:srgbClr val="0000FF"/>
                </a:solidFill>
              </a:rPr>
              <a:t> </a:t>
            </a:r>
            <a:r>
              <a:rPr lang="fr-FR" sz="2000" dirty="0" err="1">
                <a:solidFill>
                  <a:srgbClr val="0000FF"/>
                </a:solidFill>
              </a:rPr>
              <a:t>Ricerca</a:t>
            </a:r>
            <a:endParaRPr lang="fr-FR" sz="2000" dirty="0">
              <a:solidFill>
                <a:srgbClr val="0000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fr-FR" sz="2000" dirty="0" smtClean="0"/>
              <a:t>CERN </a:t>
            </a:r>
            <a:r>
              <a:rPr lang="fr-FR" sz="2000" dirty="0" err="1" smtClean="0">
                <a:solidFill>
                  <a:srgbClr val="0000FF"/>
                </a:solidFill>
              </a:rPr>
              <a:t>European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Organization</a:t>
            </a:r>
            <a:r>
              <a:rPr lang="fr-FR" sz="2000" dirty="0" smtClean="0">
                <a:solidFill>
                  <a:srgbClr val="0000FF"/>
                </a:solidFill>
              </a:rPr>
              <a:t> for </a:t>
            </a:r>
            <a:r>
              <a:rPr lang="fr-FR" sz="2000" dirty="0" err="1" smtClean="0">
                <a:solidFill>
                  <a:srgbClr val="0000FF"/>
                </a:solidFill>
              </a:rPr>
              <a:t>Nuclear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Research</a:t>
            </a:r>
            <a:endParaRPr lang="fr-FR" sz="2000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2623" y="5379140"/>
            <a:ext cx="1412985" cy="971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MIUR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326" y="5381144"/>
            <a:ext cx="2043169" cy="971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30138" y="5381144"/>
            <a:ext cx="899295" cy="971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2</a:t>
            </a:fld>
            <a:endParaRPr lang="fr-FR"/>
          </a:p>
        </p:txBody>
      </p:sp>
      <p:pic>
        <p:nvPicPr>
          <p:cNvPr id="8" name="Picture 7" descr="logo_centrofermi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265" y="5351755"/>
            <a:ext cx="1619087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807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 descr="boxare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997" y="-606775"/>
            <a:ext cx="4751997" cy="6335997"/>
          </a:xfrm>
          <a:prstGeom prst="rect">
            <a:avLst/>
          </a:prstGeom>
        </p:spPr>
      </p:pic>
      <p:pic>
        <p:nvPicPr>
          <p:cNvPr id="11" name="Picture 10" descr="box2a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00" y="0"/>
            <a:ext cx="5143500" cy="6858000"/>
          </a:xfrm>
          <a:prstGeom prst="rect">
            <a:avLst/>
          </a:prstGeom>
        </p:spPr>
      </p:pic>
      <p:pic>
        <p:nvPicPr>
          <p:cNvPr id="12" name="Picture 11" descr="boxa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4334"/>
            <a:ext cx="4824000" cy="361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256609" y="6348754"/>
            <a:ext cx="3429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</a:t>
            </a:r>
            <a:r>
              <a:rPr lang="en-GB" dirty="0" smtClean="0">
                <a:solidFill>
                  <a:srgbClr val="FFFF00"/>
                </a:solidFill>
              </a:rPr>
              <a:t>losing the gas box with the MRPC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283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gasleaksa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7759" y="6221755"/>
            <a:ext cx="4083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</a:t>
            </a:r>
            <a:r>
              <a:rPr lang="en-GB" dirty="0" err="1" smtClean="0">
                <a:solidFill>
                  <a:srgbClr val="FFFF00"/>
                </a:solidFill>
              </a:rPr>
              <a:t>hambers</a:t>
            </a:r>
            <a:r>
              <a:rPr lang="en-GB" dirty="0" smtClean="0">
                <a:solidFill>
                  <a:srgbClr val="FFFF00"/>
                </a:solidFill>
              </a:rPr>
              <a:t> under gas flow to test for leaks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781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22</a:t>
            </a:fld>
            <a:endParaRPr lang="fr-FR"/>
          </a:p>
        </p:txBody>
      </p:sp>
      <p:pic>
        <p:nvPicPr>
          <p:cNvPr id="8" name="Picture 7" descr="ligur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203200"/>
            <a:ext cx="8572500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184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N3065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10" y="114182"/>
            <a:ext cx="4212000" cy="3159000"/>
          </a:xfrm>
          <a:prstGeom prst="rect">
            <a:avLst/>
          </a:prstGeom>
        </p:spPr>
      </p:pic>
      <p:pic>
        <p:nvPicPr>
          <p:cNvPr id="4" name="Picture 3" descr="DSC_058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93" y="3435302"/>
            <a:ext cx="4644000" cy="3172682"/>
          </a:xfrm>
          <a:prstGeom prst="rect">
            <a:avLst/>
          </a:prstGeom>
        </p:spPr>
      </p:pic>
      <p:pic>
        <p:nvPicPr>
          <p:cNvPr id="3" name="Picture 2" descr="DSCN306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93" y="105182"/>
            <a:ext cx="4224000" cy="316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5001" y="4579881"/>
            <a:ext cx="34854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Chambers are </a:t>
            </a:r>
            <a:r>
              <a:rPr lang="fr-FR" sz="2000" dirty="0" err="1" smtClean="0"/>
              <a:t>shipped</a:t>
            </a:r>
            <a:r>
              <a:rPr lang="fr-FR" sz="2000" dirty="0" smtClean="0"/>
              <a:t> to </a:t>
            </a:r>
            <a:r>
              <a:rPr lang="fr-FR" sz="2000" dirty="0" err="1" smtClean="0"/>
              <a:t>Italy</a:t>
            </a:r>
            <a:endParaRPr lang="fr-FR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1060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 descr="adria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425" y="7591"/>
            <a:ext cx="6069073" cy="3455998"/>
          </a:xfrm>
          <a:prstGeom prst="rect">
            <a:avLst/>
          </a:prstGeom>
        </p:spPr>
      </p:pic>
      <p:pic>
        <p:nvPicPr>
          <p:cNvPr id="10" name="Picture 9" descr="adria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" y="3477014"/>
            <a:ext cx="6076490" cy="3419998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 flipH="1">
            <a:off x="6163712" y="4123249"/>
            <a:ext cx="2937933" cy="12361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800" dirty="0" smtClean="0"/>
              <a:t>“lesson” on</a:t>
            </a:r>
          </a:p>
          <a:p>
            <a:r>
              <a:rPr lang="en-US" sz="1800" dirty="0" smtClean="0"/>
              <a:t>e</a:t>
            </a:r>
            <a:r>
              <a:rPr lang="en-GB" sz="1800" dirty="0" err="1" smtClean="0"/>
              <a:t>lectronics</a:t>
            </a:r>
            <a:endParaRPr lang="en-GB" sz="1800" dirty="0" smtClean="0"/>
          </a:p>
          <a:p>
            <a:r>
              <a:rPr lang="en-GB" sz="1800" dirty="0" smtClean="0"/>
              <a:t>readout</a:t>
            </a:r>
          </a:p>
          <a:p>
            <a:r>
              <a:rPr lang="en-US" sz="1800" dirty="0"/>
              <a:t>d</a:t>
            </a:r>
            <a:r>
              <a:rPr lang="en-GB" sz="1800" dirty="0" err="1" smtClean="0"/>
              <a:t>ata</a:t>
            </a:r>
            <a:r>
              <a:rPr lang="en-GB" sz="1800" dirty="0" smtClean="0"/>
              <a:t> acquisition</a:t>
            </a:r>
            <a:endParaRPr lang="en-US" sz="18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24</a:t>
            </a:fld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674140" y="1254393"/>
            <a:ext cx="24500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“lesson” </a:t>
            </a:r>
            <a:r>
              <a:rPr lang="en-GB" dirty="0" smtClean="0"/>
              <a:t>on the physics</a:t>
            </a:r>
          </a:p>
          <a:p>
            <a:r>
              <a:rPr lang="en-US" dirty="0" smtClean="0"/>
              <a:t>an</a:t>
            </a:r>
            <a:r>
              <a:rPr lang="en-GB" dirty="0" smtClean="0"/>
              <a:t>d operation of </a:t>
            </a:r>
            <a:r>
              <a:rPr lang="en-GB" dirty="0" err="1" smtClean="0"/>
              <a:t>Multigap</a:t>
            </a:r>
            <a:r>
              <a:rPr lang="en-GB" dirty="0" smtClean="0"/>
              <a:t> Resistive </a:t>
            </a:r>
            <a:r>
              <a:rPr lang="en-GB" smtClean="0"/>
              <a:t>Plate Chambers</a:t>
            </a:r>
            <a:endParaRPr lang="en-GB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7371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25</a:t>
            </a:fld>
            <a:endParaRPr lang="fr-FR"/>
          </a:p>
        </p:txBody>
      </p:sp>
      <p:pic>
        <p:nvPicPr>
          <p:cNvPr id="7" name="Picture 6" descr="M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56" y="2149476"/>
            <a:ext cx="8892000" cy="6669000"/>
          </a:xfrm>
          <a:prstGeom prst="rect">
            <a:avLst/>
          </a:prstGeom>
        </p:spPr>
      </p:pic>
      <p:pic>
        <p:nvPicPr>
          <p:cNvPr id="6" name="Content Placeholder 4" descr="ALICEvisit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252001" y="-177808"/>
            <a:ext cx="8891999" cy="4890263"/>
          </a:xfrm>
        </p:spPr>
      </p:pic>
      <p:sp>
        <p:nvSpPr>
          <p:cNvPr id="8" name="TextBox 7"/>
          <p:cNvSpPr txBox="1"/>
          <p:nvPr/>
        </p:nvSpPr>
        <p:spPr>
          <a:xfrm>
            <a:off x="273756" y="5858554"/>
            <a:ext cx="3004473" cy="369332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Interview with Maria </a:t>
            </a:r>
            <a:r>
              <a:rPr lang="en-GB" dirty="0" err="1" smtClean="0">
                <a:solidFill>
                  <a:srgbClr val="FFFF00"/>
                </a:solidFill>
              </a:rPr>
              <a:t>Fidecaro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76513" y="-102818"/>
            <a:ext cx="1410287" cy="369332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V</a:t>
            </a:r>
            <a:r>
              <a:rPr lang="fr-FR" dirty="0" err="1" smtClean="0">
                <a:solidFill>
                  <a:srgbClr val="FFFF00"/>
                </a:solidFill>
              </a:rPr>
              <a:t>isit</a:t>
            </a:r>
            <a:r>
              <a:rPr lang="fr-FR" dirty="0" smtClean="0">
                <a:solidFill>
                  <a:srgbClr val="FFFF00"/>
                </a:solidFill>
              </a:rPr>
              <a:t> of ALICE</a:t>
            </a:r>
            <a:endParaRPr lang="fr-F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790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ttangolo 3"/>
          <p:cNvSpPr>
            <a:spLocks noChangeArrowheads="1"/>
          </p:cNvSpPr>
          <p:nvPr/>
        </p:nvSpPr>
        <p:spPr bwMode="auto">
          <a:xfrm>
            <a:off x="48691" y="71508"/>
            <a:ext cx="5468164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3200" dirty="0" err="1">
                <a:solidFill>
                  <a:srgbClr val="0000FF"/>
                </a:solidFill>
              </a:rPr>
              <a:t>A</a:t>
            </a:r>
            <a:r>
              <a:rPr lang="it-IT" sz="3200" dirty="0" err="1" smtClean="0">
                <a:solidFill>
                  <a:srgbClr val="0000FF"/>
                </a:solidFill>
              </a:rPr>
              <a:t>ssembling</a:t>
            </a:r>
            <a:r>
              <a:rPr lang="it-IT" sz="3200" dirty="0" smtClean="0">
                <a:solidFill>
                  <a:srgbClr val="0000FF"/>
                </a:solidFill>
              </a:rPr>
              <a:t> the </a:t>
            </a:r>
            <a:r>
              <a:rPr lang="it-IT" sz="3200" dirty="0" err="1" smtClean="0">
                <a:solidFill>
                  <a:srgbClr val="0000FF"/>
                </a:solidFill>
              </a:rPr>
              <a:t>muon</a:t>
            </a:r>
            <a:r>
              <a:rPr lang="it-IT" sz="3200" dirty="0" smtClean="0">
                <a:solidFill>
                  <a:srgbClr val="0000FF"/>
                </a:solidFill>
              </a:rPr>
              <a:t> </a:t>
            </a:r>
            <a:r>
              <a:rPr lang="it-IT" sz="3200" dirty="0" err="1" smtClean="0">
                <a:solidFill>
                  <a:srgbClr val="0000FF"/>
                </a:solidFill>
              </a:rPr>
              <a:t>telescope</a:t>
            </a:r>
            <a:endParaRPr lang="it-IT" sz="3200" dirty="0">
              <a:solidFill>
                <a:srgbClr val="0000FF"/>
              </a:solidFill>
            </a:endParaRPr>
          </a:p>
        </p:txBody>
      </p:sp>
      <p:pic>
        <p:nvPicPr>
          <p:cNvPr id="5" name="Picture 26" descr="Title01 007_0001"/>
          <p:cNvPicPr>
            <a:picLocks noChangeAspect="1" noChangeArrowheads="1"/>
          </p:cNvPicPr>
          <p:nvPr/>
        </p:nvPicPr>
        <p:blipFill>
          <a:blip r:embed="rId3" cstate="print"/>
          <a:srcRect r="757"/>
          <a:stretch>
            <a:fillRect/>
          </a:stretch>
        </p:blipFill>
        <p:spPr bwMode="auto">
          <a:xfrm>
            <a:off x="2916238" y="2636838"/>
            <a:ext cx="3529012" cy="2424112"/>
          </a:xfrm>
          <a:prstGeom prst="rect">
            <a:avLst/>
          </a:prstGeom>
          <a:noFill/>
        </p:spPr>
      </p:pic>
      <p:pic>
        <p:nvPicPr>
          <p:cNvPr id="10" name="Picture 9" descr="MRPC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2012950"/>
            <a:ext cx="2879725" cy="1920875"/>
          </a:xfrm>
          <a:prstGeom prst="rect">
            <a:avLst/>
          </a:prstGeom>
          <a:noFill/>
        </p:spPr>
      </p:pic>
      <p:pic>
        <p:nvPicPr>
          <p:cNvPr id="11" name="Picture 10" descr="MRPC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3956050"/>
            <a:ext cx="2879725" cy="2713038"/>
          </a:xfrm>
          <a:prstGeom prst="rect">
            <a:avLst/>
          </a:prstGeom>
          <a:noFill/>
        </p:spPr>
      </p:pic>
      <p:pic>
        <p:nvPicPr>
          <p:cNvPr id="12" name="Picture 11" descr="MRPC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5163" y="4752975"/>
            <a:ext cx="2879725" cy="2205038"/>
          </a:xfrm>
          <a:prstGeom prst="rect">
            <a:avLst/>
          </a:prstGeom>
          <a:noFill/>
        </p:spPr>
      </p:pic>
      <p:pic>
        <p:nvPicPr>
          <p:cNvPr id="13" name="Picture 14" descr="MRPC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750" y="3933825"/>
            <a:ext cx="2879725" cy="2573338"/>
          </a:xfrm>
          <a:prstGeom prst="rect">
            <a:avLst/>
          </a:prstGeom>
          <a:noFill/>
        </p:spPr>
      </p:pic>
      <p:pic>
        <p:nvPicPr>
          <p:cNvPr id="14" name="Picture 15" descr="MRPC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825" y="2543175"/>
            <a:ext cx="2879725" cy="1720850"/>
          </a:xfrm>
          <a:prstGeom prst="rect">
            <a:avLst/>
          </a:prstGeom>
          <a:noFill/>
        </p:spPr>
      </p:pic>
      <p:pic>
        <p:nvPicPr>
          <p:cNvPr id="15" name="Picture 16" descr="MRPC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92275" y="836613"/>
            <a:ext cx="2879725" cy="2127250"/>
          </a:xfrm>
          <a:prstGeom prst="rect">
            <a:avLst/>
          </a:prstGeom>
          <a:noFill/>
        </p:spPr>
      </p:pic>
      <p:pic>
        <p:nvPicPr>
          <p:cNvPr id="16" name="Picture 17" descr="MRPC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56100" y="765175"/>
            <a:ext cx="2879725" cy="2127250"/>
          </a:xfrm>
          <a:prstGeom prst="rect">
            <a:avLst/>
          </a:prstGeom>
          <a:noFill/>
        </p:spPr>
      </p:pic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7092950" y="3933826"/>
            <a:ext cx="2051050" cy="33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it-IT" dirty="0" err="1" smtClean="0">
                <a:solidFill>
                  <a:srgbClr val="002060"/>
                </a:solidFill>
                <a:latin typeface="Calibri"/>
                <a:cs typeface="Calibri"/>
              </a:rPr>
              <a:t>Chamber</a:t>
            </a:r>
            <a:r>
              <a:rPr lang="it-IT" dirty="0" smtClean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it-IT" dirty="0" err="1" smtClean="0">
                <a:solidFill>
                  <a:srgbClr val="002060"/>
                </a:solidFill>
                <a:latin typeface="Calibri"/>
                <a:cs typeface="Calibri"/>
              </a:rPr>
              <a:t>arrival</a:t>
            </a:r>
            <a:endParaRPr lang="it-IT" dirty="0">
              <a:solidFill>
                <a:srgbClr val="002060"/>
              </a:solidFill>
              <a:latin typeface="Calibri"/>
              <a:cs typeface="Calibri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-36513" y="3602038"/>
            <a:ext cx="3270251" cy="7635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it-IT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Gas system</a:t>
            </a:r>
            <a:endParaRPr lang="it-IT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71438" y="1196975"/>
            <a:ext cx="1908175" cy="6736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it-IT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readout</a:t>
            </a:r>
            <a:r>
              <a:rPr lang="it-IT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and DAQ</a:t>
            </a:r>
            <a:endParaRPr lang="it-IT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7056784" y="1340694"/>
            <a:ext cx="2195736" cy="792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it-IT" dirty="0" smtClean="0">
                <a:solidFill>
                  <a:srgbClr val="CA1612"/>
                </a:solidFill>
                <a:latin typeface="Calibri"/>
                <a:cs typeface="Calibri"/>
              </a:rPr>
              <a:t>The </a:t>
            </a:r>
            <a:r>
              <a:rPr lang="it-IT" dirty="0" err="1" smtClean="0">
                <a:solidFill>
                  <a:srgbClr val="CA1612"/>
                </a:solidFill>
                <a:latin typeface="Calibri"/>
                <a:cs typeface="Calibri"/>
              </a:rPr>
              <a:t>telescope</a:t>
            </a:r>
            <a:r>
              <a:rPr lang="it-IT" dirty="0" smtClean="0">
                <a:solidFill>
                  <a:srgbClr val="CA1612"/>
                </a:solidFill>
                <a:latin typeface="Calibri"/>
                <a:cs typeface="Calibri"/>
              </a:rPr>
              <a:t> </a:t>
            </a:r>
            <a:r>
              <a:rPr lang="it-IT" dirty="0" err="1" smtClean="0">
                <a:solidFill>
                  <a:srgbClr val="CA1612"/>
                </a:solidFill>
                <a:latin typeface="Calibri"/>
                <a:cs typeface="Calibri"/>
              </a:rPr>
              <a:t>assembled</a:t>
            </a:r>
            <a:endParaRPr lang="it-IT" dirty="0">
              <a:solidFill>
                <a:srgbClr val="CA1612"/>
              </a:solidFill>
              <a:latin typeface="Calibri"/>
              <a:cs typeface="Calibri"/>
            </a:endParaRPr>
          </a:p>
        </p:txBody>
      </p:sp>
      <p:sp>
        <p:nvSpPr>
          <p:cNvPr id="21" name="AutoShape 23"/>
          <p:cNvSpPr>
            <a:spLocks noChangeArrowheads="1"/>
          </p:cNvSpPr>
          <p:nvPr/>
        </p:nvSpPr>
        <p:spPr bwMode="auto">
          <a:xfrm rot="20892331">
            <a:off x="6588125" y="1695584"/>
            <a:ext cx="792163" cy="287337"/>
          </a:xfrm>
          <a:prstGeom prst="leftArrow">
            <a:avLst>
              <a:gd name="adj1" fmla="val 50000"/>
              <a:gd name="adj2" fmla="val 68923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it-IT"/>
          </a:p>
        </p:txBody>
      </p:sp>
      <p:sp>
        <p:nvSpPr>
          <p:cNvPr id="22" name="AutoShape 25"/>
          <p:cNvSpPr>
            <a:spLocks noChangeArrowheads="1"/>
          </p:cNvSpPr>
          <p:nvPr/>
        </p:nvSpPr>
        <p:spPr bwMode="auto">
          <a:xfrm rot="15762685">
            <a:off x="1488950" y="1608133"/>
            <a:ext cx="792163" cy="287337"/>
          </a:xfrm>
          <a:prstGeom prst="leftArrow">
            <a:avLst>
              <a:gd name="adj1" fmla="val 50000"/>
              <a:gd name="adj2" fmla="val 68923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it-IT"/>
          </a:p>
        </p:txBody>
      </p:sp>
      <p:pic>
        <p:nvPicPr>
          <p:cNvPr id="23" name="Picture 11" descr="DSCN161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08304" y="1"/>
            <a:ext cx="1835696" cy="1375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AutoShape 25"/>
          <p:cNvSpPr>
            <a:spLocks noChangeArrowheads="1"/>
          </p:cNvSpPr>
          <p:nvPr/>
        </p:nvSpPr>
        <p:spPr bwMode="auto">
          <a:xfrm rot="15762685">
            <a:off x="1641350" y="1760533"/>
            <a:ext cx="792163" cy="287337"/>
          </a:xfrm>
          <a:prstGeom prst="leftArrow">
            <a:avLst>
              <a:gd name="adj1" fmla="val 50000"/>
              <a:gd name="adj2" fmla="val 68923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it-IT"/>
          </a:p>
        </p:txBody>
      </p:sp>
      <p:sp>
        <p:nvSpPr>
          <p:cNvPr id="27" name="AutoShape 25"/>
          <p:cNvSpPr>
            <a:spLocks noChangeArrowheads="1"/>
          </p:cNvSpPr>
          <p:nvPr/>
        </p:nvSpPr>
        <p:spPr bwMode="auto">
          <a:xfrm rot="15762685">
            <a:off x="1906134" y="4223489"/>
            <a:ext cx="792163" cy="287337"/>
          </a:xfrm>
          <a:prstGeom prst="leftArrow">
            <a:avLst>
              <a:gd name="adj1" fmla="val 50000"/>
              <a:gd name="adj2" fmla="val 68923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it-I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824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75822" y="3086090"/>
            <a:ext cx="183667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Check</a:t>
            </a:r>
            <a:r>
              <a:rPr lang="it-IT" dirty="0" smtClean="0">
                <a:solidFill>
                  <a:srgbClr val="000090"/>
                </a:solidFill>
                <a:latin typeface="Calibri"/>
                <a:cs typeface="Calibri"/>
              </a:rPr>
              <a:t> DAQ 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is</a:t>
            </a:r>
            <a:r>
              <a:rPr lang="it-IT" dirty="0" smtClean="0">
                <a:solidFill>
                  <a:srgbClr val="000090"/>
                </a:solidFill>
                <a:latin typeface="Calibri"/>
                <a:cs typeface="Calibri"/>
              </a:rPr>
              <a:t> 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30019" y="3113400"/>
            <a:ext cx="205913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Check</a:t>
            </a:r>
            <a:r>
              <a:rPr lang="it-IT" dirty="0" smtClean="0">
                <a:solidFill>
                  <a:srgbClr val="000090"/>
                </a:solidFill>
                <a:latin typeface="Calibri"/>
                <a:cs typeface="Calibri"/>
              </a:rPr>
              <a:t> GAS  flow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7" y="920738"/>
            <a:ext cx="2804549" cy="215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2" r="27107"/>
          <a:stretch/>
        </p:blipFill>
        <p:spPr bwMode="auto">
          <a:xfrm>
            <a:off x="4938253" y="920737"/>
            <a:ext cx="3111654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7" name="TextBox 16"/>
          <p:cNvSpPr txBox="1"/>
          <p:nvPr/>
        </p:nvSpPr>
        <p:spPr>
          <a:xfrm>
            <a:off x="4891716" y="6459191"/>
            <a:ext cx="335474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Check</a:t>
            </a:r>
            <a:r>
              <a:rPr lang="it-IT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chamber</a:t>
            </a:r>
            <a:r>
              <a:rPr lang="it-IT" dirty="0" smtClean="0">
                <a:solidFill>
                  <a:srgbClr val="000090"/>
                </a:solidFill>
                <a:latin typeface="Calibri"/>
                <a:cs typeface="Calibri"/>
              </a:rPr>
              <a:t> hit 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distributions</a:t>
            </a:r>
            <a:endParaRPr lang="it-IT" dirty="0" smtClean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89150" y="1672446"/>
            <a:ext cx="1583917" cy="64633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0090"/>
                </a:solidFill>
                <a:latin typeface="Times New Roman"/>
                <a:cs typeface="Times New Roman"/>
              </a:rPr>
              <a:t>(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empty</a:t>
            </a:r>
            <a:r>
              <a:rPr lang="it-IT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bottle</a:t>
            </a:r>
            <a:r>
              <a:rPr lang="it-IT" dirty="0" smtClean="0">
                <a:solidFill>
                  <a:srgbClr val="000090"/>
                </a:solidFill>
                <a:latin typeface="Calibri"/>
                <a:cs typeface="Calibri"/>
              </a:rPr>
              <a:t>?)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0933" y="218472"/>
            <a:ext cx="47840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0000FF"/>
                </a:solidFill>
              </a:rPr>
              <a:t>Data</a:t>
            </a:r>
            <a:r>
              <a:rPr lang="fr-FR" sz="3200" dirty="0">
                <a:solidFill>
                  <a:srgbClr val="0000FF"/>
                </a:solidFill>
              </a:rPr>
              <a:t>-</a:t>
            </a:r>
            <a:r>
              <a:rPr lang="fr-FR" sz="3200" dirty="0" err="1" smtClean="0">
                <a:solidFill>
                  <a:srgbClr val="0000FF"/>
                </a:solidFill>
              </a:rPr>
              <a:t>taking</a:t>
            </a:r>
            <a:r>
              <a:rPr lang="fr-FR" sz="3200" dirty="0">
                <a:solidFill>
                  <a:srgbClr val="0000FF"/>
                </a:solidFill>
              </a:rPr>
              <a:t> and </a:t>
            </a:r>
            <a:r>
              <a:rPr lang="fr-FR" sz="3200" dirty="0" smtClean="0">
                <a:solidFill>
                  <a:srgbClr val="0000FF"/>
                </a:solidFill>
              </a:rPr>
              <a:t>monitoring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86968" y="6166478"/>
            <a:ext cx="28956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27</a:t>
            </a:fld>
            <a:endParaRPr lang="fr-FR"/>
          </a:p>
        </p:txBody>
      </p:sp>
      <p:pic>
        <p:nvPicPr>
          <p:cNvPr id="4" name="Picture 3" descr="Hit Distribution-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98" y="3639818"/>
            <a:ext cx="3779993" cy="2716532"/>
          </a:xfrm>
          <a:prstGeom prst="rect">
            <a:avLst/>
          </a:prstGeom>
        </p:spPr>
      </p:pic>
      <p:pic>
        <p:nvPicPr>
          <p:cNvPr id="6" name="Picture 5" descr="Hit Distribution-0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00" y="3714614"/>
            <a:ext cx="3779999" cy="264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456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0148" y="1004248"/>
            <a:ext cx="8363704" cy="2585323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2014: </a:t>
            </a:r>
            <a:r>
              <a:rPr lang="fr-FR" dirty="0" err="1" smtClean="0"/>
              <a:t>centralised</a:t>
            </a:r>
            <a:r>
              <a:rPr lang="fr-FR" dirty="0" smtClean="0"/>
              <a:t>, </a:t>
            </a:r>
            <a:r>
              <a:rPr lang="fr-FR" dirty="0" err="1" smtClean="0"/>
              <a:t>coordinated</a:t>
            </a:r>
            <a:r>
              <a:rPr lang="fr-FR" dirty="0" smtClean="0"/>
              <a:t> data-</a:t>
            </a:r>
            <a:r>
              <a:rPr lang="fr-FR" dirty="0" err="1" smtClean="0"/>
              <a:t>taking</a:t>
            </a:r>
            <a:r>
              <a:rPr lang="fr-FR" dirty="0" smtClean="0"/>
              <a:t>; data </a:t>
            </a:r>
            <a:r>
              <a:rPr lang="fr-FR" dirty="0" err="1" smtClean="0"/>
              <a:t>transfered</a:t>
            </a:r>
            <a:r>
              <a:rPr lang="fr-FR" dirty="0" smtClean="0"/>
              <a:t> and </a:t>
            </a:r>
            <a:r>
              <a:rPr lang="fr-FR" dirty="0" err="1" smtClean="0"/>
              <a:t>stored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CNAF-</a:t>
            </a:r>
            <a:r>
              <a:rPr lang="fr-FR" dirty="0" err="1" smtClean="0"/>
              <a:t>Bologna</a:t>
            </a:r>
            <a:endParaRPr lang="fr-FR" dirty="0" smtClean="0"/>
          </a:p>
          <a:p>
            <a:endParaRPr lang="fr-FR" dirty="0"/>
          </a:p>
          <a:p>
            <a:r>
              <a:rPr lang="en-US" b="1" dirty="0" smtClean="0">
                <a:solidFill>
                  <a:srgbClr val="C0504D"/>
                </a:solidFill>
                <a:cs typeface="Times New Roman"/>
              </a:rPr>
              <a:t>Pilot run : </a:t>
            </a:r>
            <a:r>
              <a:rPr lang="en-US" b="1" dirty="0" smtClean="0">
                <a:solidFill>
                  <a:srgbClr val="B34946"/>
                </a:solidFill>
                <a:cs typeface="Times New Roman"/>
              </a:rPr>
              <a:t>27 </a:t>
            </a:r>
            <a:r>
              <a:rPr lang="en-US" b="1" dirty="0">
                <a:solidFill>
                  <a:srgbClr val="B34946"/>
                </a:solidFill>
                <a:cs typeface="Times New Roman"/>
              </a:rPr>
              <a:t>October-14 November </a:t>
            </a:r>
            <a:r>
              <a:rPr lang="en-US" b="1" dirty="0" smtClean="0">
                <a:solidFill>
                  <a:srgbClr val="B34946"/>
                </a:solidFill>
                <a:cs typeface="Times New Roman"/>
              </a:rPr>
              <a:t>2014</a:t>
            </a:r>
            <a:r>
              <a:rPr lang="en-US" b="1" dirty="0">
                <a:solidFill>
                  <a:srgbClr val="B34946"/>
                </a:solidFill>
                <a:cs typeface="Times New Roman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Times New Roman"/>
              </a:rPr>
              <a:t>(23</a:t>
            </a:r>
            <a:r>
              <a:rPr lang="en-US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Times New Roman"/>
              </a:rPr>
              <a:t>– half of </a:t>
            </a:r>
            <a:r>
              <a:rPr lang="en-US" dirty="0">
                <a:solidFill>
                  <a:srgbClr val="000000"/>
                </a:solidFill>
                <a:cs typeface="Times New Roman"/>
              </a:rPr>
              <a:t>the EEE </a:t>
            </a:r>
            <a:r>
              <a:rPr lang="en-US" dirty="0" smtClean="0">
                <a:solidFill>
                  <a:srgbClr val="000000"/>
                </a:solidFill>
                <a:cs typeface="Times New Roman"/>
              </a:rPr>
              <a:t>telescopes) </a:t>
            </a:r>
            <a:endParaRPr lang="en-US" b="1" dirty="0" smtClean="0">
              <a:solidFill>
                <a:srgbClr val="B34946"/>
              </a:solidFill>
              <a:cs typeface="Times New Roman"/>
            </a:endParaRPr>
          </a:p>
          <a:p>
            <a:r>
              <a:rPr lang="en-US" b="1" dirty="0" smtClean="0">
                <a:solidFill>
                  <a:srgbClr val="B34946"/>
                </a:solidFill>
                <a:cs typeface="Times New Roman"/>
              </a:rPr>
              <a:t>Run 1</a:t>
            </a:r>
            <a:r>
              <a:rPr lang="en-US" dirty="0" smtClean="0">
                <a:solidFill>
                  <a:srgbClr val="B34946"/>
                </a:solidFill>
                <a:cs typeface="Times New Roman"/>
              </a:rPr>
              <a:t> : </a:t>
            </a:r>
            <a:r>
              <a:rPr lang="en-US" b="1" dirty="0" smtClean="0">
                <a:solidFill>
                  <a:srgbClr val="C00000"/>
                </a:solidFill>
                <a:cs typeface="Times New Roman"/>
              </a:rPr>
              <a:t>February 2015 – April 2015 </a:t>
            </a:r>
            <a:r>
              <a:rPr lang="en-US" dirty="0" smtClean="0">
                <a:solidFill>
                  <a:srgbClr val="000000"/>
                </a:solidFill>
                <a:cs typeface="Times New Roman"/>
              </a:rPr>
              <a:t>(two third, 35 of </a:t>
            </a:r>
            <a:r>
              <a:rPr lang="en-US" dirty="0">
                <a:solidFill>
                  <a:srgbClr val="000000"/>
                </a:solidFill>
                <a:cs typeface="Times New Roman"/>
              </a:rPr>
              <a:t>the EEE </a:t>
            </a:r>
            <a:r>
              <a:rPr lang="en-US" dirty="0" smtClean="0">
                <a:solidFill>
                  <a:srgbClr val="000000"/>
                </a:solidFill>
                <a:cs typeface="Times New Roman"/>
              </a:rPr>
              <a:t>telescopes) </a:t>
            </a:r>
            <a:endParaRPr lang="en-US" b="1" dirty="0">
              <a:solidFill>
                <a:srgbClr val="C00000"/>
              </a:solidFill>
              <a:cs typeface="Times New Roman"/>
            </a:endParaRPr>
          </a:p>
          <a:p>
            <a:r>
              <a:rPr lang="en-US" b="1" dirty="0" smtClean="0">
                <a:solidFill>
                  <a:srgbClr val="C00000"/>
                </a:solidFill>
                <a:cs typeface="Times New Roman"/>
              </a:rPr>
              <a:t>Run 2 : </a:t>
            </a:r>
            <a:r>
              <a:rPr lang="en-US" b="1" dirty="0" smtClean="0">
                <a:solidFill>
                  <a:srgbClr val="B34946"/>
                </a:solidFill>
                <a:cs typeface="Times New Roman"/>
              </a:rPr>
              <a:t>November 2015</a:t>
            </a:r>
            <a:r>
              <a:rPr lang="en-US" dirty="0" smtClean="0">
                <a:solidFill>
                  <a:srgbClr val="000000"/>
                </a:solidFill>
                <a:cs typeface="Times New Roman"/>
              </a:rPr>
              <a:t> - </a:t>
            </a:r>
            <a:r>
              <a:rPr lang="en-US" b="1" dirty="0" smtClean="0">
                <a:solidFill>
                  <a:srgbClr val="B34946"/>
                </a:solidFill>
                <a:cs typeface="Times New Roman"/>
              </a:rPr>
              <a:t>May 2016 </a:t>
            </a:r>
            <a:r>
              <a:rPr lang="en-US" dirty="0">
                <a:cs typeface="Times New Roman"/>
              </a:rPr>
              <a:t>(almost all EEE telescopes)</a:t>
            </a:r>
          </a:p>
          <a:p>
            <a:r>
              <a:rPr lang="en-US" b="1" dirty="0" smtClean="0">
                <a:solidFill>
                  <a:srgbClr val="B34946"/>
                </a:solidFill>
                <a:cs typeface="Times New Roman"/>
              </a:rPr>
              <a:t>Run </a:t>
            </a:r>
            <a:r>
              <a:rPr lang="en-US" b="1" dirty="0">
                <a:solidFill>
                  <a:srgbClr val="B34946"/>
                </a:solidFill>
                <a:cs typeface="Times New Roman"/>
              </a:rPr>
              <a:t>3 : October 2016 </a:t>
            </a:r>
            <a:r>
              <a:rPr lang="en-US" dirty="0" smtClean="0">
                <a:solidFill>
                  <a:srgbClr val="000000"/>
                </a:solidFill>
                <a:cs typeface="Times New Roman"/>
              </a:rPr>
              <a:t>-  </a:t>
            </a:r>
            <a:r>
              <a:rPr lang="en-US" b="1" dirty="0">
                <a:solidFill>
                  <a:srgbClr val="B34946"/>
                </a:solidFill>
                <a:cs typeface="Times New Roman"/>
              </a:rPr>
              <a:t>May </a:t>
            </a:r>
            <a:r>
              <a:rPr lang="en-US" b="1" dirty="0" smtClean="0">
                <a:solidFill>
                  <a:srgbClr val="B34946"/>
                </a:solidFill>
                <a:cs typeface="Times New Roman"/>
              </a:rPr>
              <a:t>2017 </a:t>
            </a:r>
            <a:r>
              <a:rPr lang="en-US" dirty="0">
                <a:cs typeface="Times New Roman"/>
              </a:rPr>
              <a:t>(almost all EEE telescopes)</a:t>
            </a:r>
          </a:p>
          <a:p>
            <a:r>
              <a:rPr lang="en-US" b="1" dirty="0" smtClean="0">
                <a:solidFill>
                  <a:srgbClr val="B34946"/>
                </a:solidFill>
                <a:cs typeface="Times New Roman"/>
              </a:rPr>
              <a:t>Run 4 </a:t>
            </a:r>
            <a:r>
              <a:rPr lang="en-US" b="1" dirty="0">
                <a:solidFill>
                  <a:srgbClr val="B34946"/>
                </a:solidFill>
                <a:cs typeface="Times New Roman"/>
              </a:rPr>
              <a:t>: October </a:t>
            </a:r>
            <a:r>
              <a:rPr lang="en-US" b="1" dirty="0" smtClean="0">
                <a:solidFill>
                  <a:srgbClr val="B34946"/>
                </a:solidFill>
                <a:cs typeface="Times New Roman"/>
              </a:rPr>
              <a:t>2017 - May 2018 </a:t>
            </a:r>
            <a:r>
              <a:rPr lang="en-US" dirty="0">
                <a:cs typeface="Times New Roman"/>
              </a:rPr>
              <a:t>(almost all EEE telescopes)</a:t>
            </a:r>
          </a:p>
          <a:p>
            <a:endParaRPr lang="en-US" b="1" dirty="0">
              <a:solidFill>
                <a:srgbClr val="B34946"/>
              </a:solidFill>
              <a:cs typeface="Times New Roman"/>
            </a:endParaRPr>
          </a:p>
          <a:p>
            <a:r>
              <a:rPr lang="en-US" b="1" dirty="0" smtClean="0">
                <a:solidFill>
                  <a:srgbClr val="B34946"/>
                </a:solidFill>
                <a:cs typeface="Times New Roman"/>
              </a:rPr>
              <a:t>~70 billion tracks collected in all 4 Runs</a:t>
            </a:r>
            <a:endParaRPr lang="fr-FR" b="1" dirty="0">
              <a:solidFill>
                <a:srgbClr val="B3494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3778" y="206612"/>
            <a:ext cx="21168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solidFill>
                  <a:srgbClr val="0000FF"/>
                </a:solidFill>
              </a:rPr>
              <a:t>Data-</a:t>
            </a:r>
            <a:r>
              <a:rPr lang="fr-FR" sz="3200" dirty="0" err="1">
                <a:solidFill>
                  <a:srgbClr val="0000FF"/>
                </a:solidFill>
              </a:rPr>
              <a:t>taking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28</a:t>
            </a:fld>
            <a:endParaRPr lang="fr-FR"/>
          </a:p>
        </p:txBody>
      </p:sp>
      <p:pic>
        <p:nvPicPr>
          <p:cNvPr id="7" name="Immagin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778" y="3730771"/>
            <a:ext cx="6934905" cy="292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920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70999" y="274638"/>
            <a:ext cx="7932864" cy="724429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Calibri"/>
                <a:cs typeface="Calibri"/>
              </a:rPr>
              <a:t>Students’ involvement in coordinated run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29</a:t>
            </a:fld>
            <a:endParaRPr lang="fr-FR" dirty="0"/>
          </a:p>
        </p:txBody>
      </p:sp>
      <p:pic>
        <p:nvPicPr>
          <p:cNvPr id="3" name="Picture 2" descr="elo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80" y="999067"/>
            <a:ext cx="9144000" cy="50248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0999" y="6033184"/>
            <a:ext cx="338189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Fill</a:t>
            </a:r>
            <a:r>
              <a:rPr lang="it-IT" dirty="0" smtClean="0">
                <a:solidFill>
                  <a:srgbClr val="000090"/>
                </a:solidFill>
                <a:latin typeface="Calibri"/>
                <a:cs typeface="Calibri"/>
              </a:rPr>
              <a:t> the e-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logbook</a:t>
            </a:r>
            <a:r>
              <a:rPr lang="it-IT" dirty="0" smtClean="0">
                <a:solidFill>
                  <a:srgbClr val="000090"/>
                </a:solidFill>
                <a:latin typeface="Calibri"/>
                <a:cs typeface="Calibri"/>
              </a:rPr>
              <a:t> on a 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daily</a:t>
            </a:r>
            <a:r>
              <a:rPr lang="it-IT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basis</a:t>
            </a:r>
            <a:endParaRPr lang="it-IT" dirty="0" smtClean="0">
              <a:solidFill>
                <a:srgbClr val="00009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0973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0402" y="2936558"/>
            <a:ext cx="2603196" cy="98488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FR" sz="4000" dirty="0" smtClean="0">
                <a:solidFill>
                  <a:srgbClr val="0000FF"/>
                </a:solidFill>
              </a:rPr>
              <a:t>The </a:t>
            </a:r>
            <a:r>
              <a:rPr lang="fr-FR" sz="4000" dirty="0" err="1" smtClean="0">
                <a:solidFill>
                  <a:srgbClr val="0000FF"/>
                </a:solidFill>
              </a:rPr>
              <a:t>project</a:t>
            </a:r>
            <a:endParaRPr lang="fr-FR" sz="4000" dirty="0" smtClean="0">
              <a:solidFill>
                <a:srgbClr val="0000FF"/>
              </a:solidFill>
            </a:endParaRPr>
          </a:p>
          <a:p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34908" y="6356350"/>
            <a:ext cx="610726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119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70999" y="274638"/>
            <a:ext cx="7932864" cy="724429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Calibri"/>
                <a:cs typeface="Calibri"/>
              </a:rPr>
              <a:t>Students’ involvement in coordinated run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83403" y="1255992"/>
            <a:ext cx="435362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Check</a:t>
            </a:r>
            <a:r>
              <a:rPr lang="it-IT" dirty="0" smtClean="0">
                <a:solidFill>
                  <a:srgbClr val="000090"/>
                </a:solidFill>
                <a:latin typeface="Calibri"/>
                <a:cs typeface="Calibri"/>
              </a:rPr>
              <a:t> the CNAF on-line 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monitoring</a:t>
            </a:r>
            <a:r>
              <a:rPr lang="it-IT" dirty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it-IT" dirty="0" err="1" smtClean="0">
                <a:solidFill>
                  <a:srgbClr val="000090"/>
                </a:solidFill>
                <a:latin typeface="Calibri"/>
                <a:cs typeface="Calibri"/>
              </a:rPr>
              <a:t>system</a:t>
            </a:r>
            <a:endParaRPr lang="it-IT" dirty="0" smtClean="0">
              <a:solidFill>
                <a:srgbClr val="000090"/>
              </a:solidFill>
              <a:latin typeface="Calibri"/>
              <a:cs typeface="Calibri"/>
            </a:endParaRPr>
          </a:p>
        </p:txBody>
      </p:sp>
      <p:pic>
        <p:nvPicPr>
          <p:cNvPr id="22" name="Picture 21" descr="eee_monitor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10"/>
          <a:stretch/>
        </p:blipFill>
        <p:spPr>
          <a:xfrm>
            <a:off x="0" y="1061159"/>
            <a:ext cx="4683403" cy="3323828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30</a:t>
            </a:fld>
            <a:endParaRPr lang="fr-FR"/>
          </a:p>
        </p:txBody>
      </p:sp>
      <p:pic>
        <p:nvPicPr>
          <p:cNvPr id="5" name="Picture 4" descr="dq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801" y="1885107"/>
            <a:ext cx="3743999" cy="1557590"/>
          </a:xfrm>
          <a:prstGeom prst="rect">
            <a:avLst/>
          </a:prstGeom>
        </p:spPr>
      </p:pic>
      <p:pic>
        <p:nvPicPr>
          <p:cNvPr id="6" name="Picture 5" descr="datareques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801" y="3697746"/>
            <a:ext cx="3672000" cy="316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666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31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"/>
            <a:ext cx="9144000" cy="668528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28265" y="430722"/>
            <a:ext cx="3097062" cy="163121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fr-FR" sz="2000" dirty="0" err="1" smtClean="0">
                <a:solidFill>
                  <a:srgbClr val="FFFFFF"/>
                </a:solidFill>
              </a:rPr>
              <a:t>monthly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run</a:t>
            </a:r>
            <a:r>
              <a:rPr lang="fr-FR" sz="2000" dirty="0" smtClean="0">
                <a:solidFill>
                  <a:srgbClr val="FFFFFF"/>
                </a:solidFill>
              </a:rPr>
              <a:t> coordination </a:t>
            </a:r>
            <a:r>
              <a:rPr lang="fr-FR" sz="2000" dirty="0" err="1" smtClean="0">
                <a:solidFill>
                  <a:srgbClr val="FFFFFF"/>
                </a:solidFill>
              </a:rPr>
              <a:t>video</a:t>
            </a:r>
            <a:r>
              <a:rPr lang="fr-FR" sz="2000" dirty="0" err="1">
                <a:solidFill>
                  <a:srgbClr val="FFFFFF"/>
                </a:solidFill>
              </a:rPr>
              <a:t>-conferences</a:t>
            </a:r>
            <a:r>
              <a:rPr lang="fr-FR" sz="2000" dirty="0">
                <a:solidFill>
                  <a:srgbClr val="FFFFFF"/>
                </a:solidFill>
              </a:rPr>
              <a:t> </a:t>
            </a:r>
            <a:r>
              <a:rPr lang="fr-FR" sz="2000" dirty="0" err="1">
                <a:solidFill>
                  <a:srgbClr val="FFFFFF"/>
                </a:solidFill>
              </a:rPr>
              <a:t>where</a:t>
            </a:r>
            <a:r>
              <a:rPr lang="fr-FR" sz="2000" dirty="0">
                <a:solidFill>
                  <a:srgbClr val="FFFFFF"/>
                </a:solidFill>
              </a:rPr>
              <a:t> </a:t>
            </a:r>
            <a:r>
              <a:rPr lang="fr-FR" sz="2000" dirty="0" smtClean="0">
                <a:solidFill>
                  <a:srgbClr val="FFFFFF"/>
                </a:solidFill>
              </a:rPr>
              <a:t>the </a:t>
            </a:r>
            <a:r>
              <a:rPr lang="fr-FR" sz="2000" dirty="0" err="1" smtClean="0">
                <a:solidFill>
                  <a:srgbClr val="FFFFFF"/>
                </a:solidFill>
              </a:rPr>
              <a:t>students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</a:rPr>
              <a:t>present</a:t>
            </a:r>
            <a:r>
              <a:rPr lang="fr-FR" sz="2000" dirty="0" smtClean="0">
                <a:solidFill>
                  <a:srgbClr val="FFFFFF"/>
                </a:solidFill>
              </a:rPr>
              <a:t> </a:t>
            </a:r>
            <a:r>
              <a:rPr lang="fr-FR" sz="2000" dirty="0">
                <a:solidFill>
                  <a:srgbClr val="FFFFFF"/>
                </a:solidFill>
              </a:rPr>
              <a:t>the </a:t>
            </a:r>
            <a:r>
              <a:rPr lang="fr-FR" sz="2000" dirty="0" err="1">
                <a:solidFill>
                  <a:srgbClr val="FFFFFF"/>
                </a:solidFill>
              </a:rPr>
              <a:t>status</a:t>
            </a:r>
            <a:r>
              <a:rPr lang="fr-FR" sz="2000" dirty="0">
                <a:solidFill>
                  <a:srgbClr val="FFFFFF"/>
                </a:solidFill>
              </a:rPr>
              <a:t> of </a:t>
            </a:r>
            <a:r>
              <a:rPr lang="fr-FR" sz="2000" dirty="0" err="1">
                <a:solidFill>
                  <a:srgbClr val="FFFFFF"/>
                </a:solidFill>
              </a:rPr>
              <a:t>their</a:t>
            </a:r>
            <a:r>
              <a:rPr lang="fr-FR" sz="2000" dirty="0">
                <a:solidFill>
                  <a:srgbClr val="FFFFFF"/>
                </a:solidFill>
              </a:rPr>
              <a:t> </a:t>
            </a:r>
            <a:r>
              <a:rPr lang="fr-FR" sz="2000" dirty="0" err="1">
                <a:solidFill>
                  <a:srgbClr val="FFFFFF"/>
                </a:solidFill>
              </a:rPr>
              <a:t>telescope</a:t>
            </a:r>
            <a:r>
              <a:rPr lang="fr-FR" sz="2000" dirty="0">
                <a:solidFill>
                  <a:srgbClr val="FFFFFF"/>
                </a:solidFill>
              </a:rPr>
              <a:t> / data-</a:t>
            </a:r>
            <a:r>
              <a:rPr lang="fr-FR" sz="2000" dirty="0" err="1">
                <a:solidFill>
                  <a:srgbClr val="FFFFFF"/>
                </a:solidFill>
              </a:rPr>
              <a:t>taking</a:t>
            </a:r>
            <a:r>
              <a:rPr lang="fr-FR" sz="2000" dirty="0">
                <a:solidFill>
                  <a:srgbClr val="FFFFFF"/>
                </a:solidFill>
              </a:rPr>
              <a:t> /</a:t>
            </a:r>
            <a:r>
              <a:rPr lang="fr-FR" sz="2000" dirty="0" err="1">
                <a:solidFill>
                  <a:srgbClr val="FFFFFF"/>
                </a:solidFill>
              </a:rPr>
              <a:t>analysis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815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32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1" y="62720"/>
            <a:ext cx="7199998" cy="3168000"/>
          </a:xfrm>
          <a:prstGeom prst="rect">
            <a:avLst/>
          </a:prstGeom>
        </p:spPr>
      </p:pic>
      <p:grpSp>
        <p:nvGrpSpPr>
          <p:cNvPr id="5" name="Gruppo 12"/>
          <p:cNvGrpSpPr/>
          <p:nvPr/>
        </p:nvGrpSpPr>
        <p:grpSpPr>
          <a:xfrm>
            <a:off x="5610222" y="3328210"/>
            <a:ext cx="3066270" cy="3393265"/>
            <a:chOff x="6192474" y="3360966"/>
            <a:chExt cx="3066270" cy="3393265"/>
          </a:xfrm>
          <a:solidFill>
            <a:srgbClr val="FFC000"/>
          </a:solidFill>
        </p:grpSpPr>
        <p:pic>
          <p:nvPicPr>
            <p:cNvPr id="6" name="Immagin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92474" y="3360966"/>
              <a:ext cx="3066270" cy="2169847"/>
            </a:xfrm>
            <a:prstGeom prst="rect">
              <a:avLst/>
            </a:prstGeom>
            <a:grpFill/>
          </p:spPr>
        </p:pic>
        <p:sp>
          <p:nvSpPr>
            <p:cNvPr id="7" name="Rettangolo 9"/>
            <p:cNvSpPr/>
            <p:nvPr/>
          </p:nvSpPr>
          <p:spPr>
            <a:xfrm>
              <a:off x="6192474" y="5677013"/>
              <a:ext cx="3066270" cy="107721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dirty="0" smtClean="0">
                  <a:solidFill>
                    <a:schemeClr val="tx1"/>
                  </a:solidFill>
                  <a:latin typeface="Comic Sans MS" panose="030F0702030302020204" pitchFamily="66" charset="0"/>
                </a:rPr>
                <a:t>How to measure the amount of gas in a bottle by mean of sound frequency</a:t>
              </a:r>
            </a:p>
            <a:p>
              <a:r>
                <a:rPr lang="en-US" sz="1600" i="1" dirty="0" err="1">
                  <a:solidFill>
                    <a:schemeClr val="tx1"/>
                  </a:solidFill>
                  <a:latin typeface="Comic Sans MS" panose="030F0702030302020204" pitchFamily="66" charset="0"/>
                </a:rPr>
                <a:t>Liceo</a:t>
              </a:r>
              <a:r>
                <a:rPr lang="en-US" sz="1600" i="1" dirty="0">
                  <a:solidFill>
                    <a:schemeClr val="tx1"/>
                  </a:solidFill>
                  <a:latin typeface="Comic Sans MS" panose="030F0702030302020204" pitchFamily="66" charset="0"/>
                </a:rPr>
                <a:t> F. e M. </a:t>
              </a:r>
              <a:r>
                <a:rPr lang="en-US" sz="1600" i="1" dirty="0" err="1">
                  <a:solidFill>
                    <a:schemeClr val="tx1"/>
                  </a:solidFill>
                  <a:latin typeface="Comic Sans MS" panose="030F0702030302020204" pitchFamily="66" charset="0"/>
                </a:rPr>
                <a:t>Campana</a:t>
              </a:r>
              <a:r>
                <a:rPr lang="en-US" sz="1600" i="1" dirty="0">
                  <a:solidFill>
                    <a:schemeClr val="tx1"/>
                  </a:solidFill>
                  <a:latin typeface="Comic Sans MS" panose="030F0702030302020204" pitchFamily="66" charset="0"/>
                </a:rPr>
                <a:t> (</a:t>
              </a:r>
              <a:r>
                <a:rPr lang="en-US" sz="1600" i="1" dirty="0" err="1">
                  <a:solidFill>
                    <a:schemeClr val="tx1"/>
                  </a:solidFill>
                  <a:latin typeface="Comic Sans MS" panose="030F0702030302020204" pitchFamily="66" charset="0"/>
                </a:rPr>
                <a:t>Osimo</a:t>
              </a:r>
              <a:r>
                <a:rPr lang="en-US" sz="1600" i="1" dirty="0">
                  <a:solidFill>
                    <a:schemeClr val="tx1"/>
                  </a:solidFill>
                  <a:latin typeface="Comic Sans MS" panose="030F0702030302020204" pitchFamily="66" charset="0"/>
                </a:rPr>
                <a:t>)</a:t>
              </a:r>
              <a:endParaRPr lang="en-US" sz="1600" i="1" dirty="0" smtClean="0">
                <a:solidFill>
                  <a:schemeClr val="tx1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9" name="Immagin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22" y="3281464"/>
            <a:ext cx="5328000" cy="3576536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11" name="Rectangle 10"/>
          <p:cNvSpPr/>
          <p:nvPr/>
        </p:nvSpPr>
        <p:spPr>
          <a:xfrm>
            <a:off x="282222" y="3330223"/>
            <a:ext cx="5328000" cy="366254"/>
          </a:xfrm>
          <a:prstGeom prst="rect">
            <a:avLst/>
          </a:prstGeom>
          <a:solidFill>
            <a:srgbClr val="C0504D"/>
          </a:solidFill>
        </p:spPr>
        <p:txBody>
          <a:bodyPr wrap="square">
            <a:spAutoFit/>
          </a:bodyPr>
          <a:lstStyle/>
          <a:p>
            <a:r>
              <a:rPr lang="en-US" sz="1780" dirty="0">
                <a:solidFill>
                  <a:srgbClr val="FFFFFF"/>
                </a:solidFill>
              </a:rPr>
              <a:t>National Conference of the EEE project, </a:t>
            </a:r>
            <a:r>
              <a:rPr lang="en-US" sz="1780" dirty="0" err="1">
                <a:solidFill>
                  <a:srgbClr val="FFFFFF"/>
                </a:solidFill>
              </a:rPr>
              <a:t>Erice</a:t>
            </a:r>
            <a:r>
              <a:rPr lang="en-US" sz="1780" dirty="0">
                <a:solidFill>
                  <a:srgbClr val="FFFFFF"/>
                </a:solidFill>
              </a:rPr>
              <a:t>, May 2017</a:t>
            </a:r>
          </a:p>
        </p:txBody>
      </p:sp>
    </p:spTree>
    <p:extLst>
      <p:ext uri="{BB962C8B-B14F-4D97-AF65-F5344CB8AC3E}">
        <p14:creationId xmlns:p14="http://schemas.microsoft.com/office/powerpoint/2010/main" val="1003786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48242" y="3077573"/>
            <a:ext cx="2057400" cy="365125"/>
          </a:xfrm>
        </p:spPr>
        <p:txBody>
          <a:bodyPr/>
          <a:lstStyle/>
          <a:p>
            <a:fld id="{911504DE-B7A1-8D4F-8AC1-E7EFF1F1F3F3}" type="slidenum">
              <a:rPr lang="en-US" smtClean="0"/>
              <a:t>33</a:t>
            </a:fld>
            <a:endParaRPr lang="en-US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41" y="77811"/>
            <a:ext cx="9144000" cy="3306345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 rot="20261559">
            <a:off x="-69236" y="2342641"/>
            <a:ext cx="1868414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Measurement of the Earth Radius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" t="20344" r="3220" b="17606"/>
          <a:stretch/>
        </p:blipFill>
        <p:spPr>
          <a:xfrm>
            <a:off x="2270519" y="3340964"/>
            <a:ext cx="6831876" cy="348220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 rot="1182513">
            <a:off x="6963608" y="3590202"/>
            <a:ext cx="2101834" cy="83099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Measurement of Cosmic rays flux at different altitudes</a:t>
            </a:r>
            <a:endParaRPr lang="en-US" sz="1600" dirty="0">
              <a:latin typeface="Calibri"/>
              <a:cs typeface="Calibri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3" y="3515852"/>
            <a:ext cx="2187388" cy="3167258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3951111" y="77811"/>
            <a:ext cx="5046133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66FF"/>
                </a:solidFill>
                <a:latin typeface="Calibri"/>
                <a:cs typeface="Calibri"/>
              </a:rPr>
              <a:t>Both measurements will be published in the </a:t>
            </a:r>
            <a:r>
              <a:rPr lang="en-US" sz="1600" b="1" i="1" dirty="0" err="1" smtClean="0">
                <a:solidFill>
                  <a:srgbClr val="3366FF"/>
                </a:solidFill>
                <a:latin typeface="Calibri"/>
                <a:cs typeface="Calibri"/>
              </a:rPr>
              <a:t>Giornale</a:t>
            </a:r>
            <a:r>
              <a:rPr lang="en-US" sz="1600" b="1" i="1" dirty="0" smtClean="0">
                <a:solidFill>
                  <a:srgbClr val="3366FF"/>
                </a:solidFill>
                <a:latin typeface="Calibri"/>
                <a:cs typeface="Calibri"/>
              </a:rPr>
              <a:t> di </a:t>
            </a:r>
            <a:r>
              <a:rPr lang="en-US" sz="1600" b="1" i="1" dirty="0" err="1" smtClean="0">
                <a:solidFill>
                  <a:srgbClr val="3366FF"/>
                </a:solidFill>
                <a:latin typeface="Calibri"/>
                <a:cs typeface="Calibri"/>
              </a:rPr>
              <a:t>Fisica</a:t>
            </a:r>
            <a:r>
              <a:rPr lang="en-US" sz="1600" b="1" i="1" dirty="0" smtClean="0">
                <a:solidFill>
                  <a:srgbClr val="3366FF"/>
                </a:solidFill>
                <a:latin typeface="Calibri"/>
                <a:cs typeface="Calibri"/>
              </a:rPr>
              <a:t> </a:t>
            </a:r>
            <a:r>
              <a:rPr lang="en-US" sz="1600" dirty="0" smtClean="0">
                <a:solidFill>
                  <a:srgbClr val="3366FF"/>
                </a:solidFill>
                <a:latin typeface="Calibri"/>
                <a:cs typeface="Calibri"/>
              </a:rPr>
              <a:t>with students’ signature.</a:t>
            </a:r>
            <a:endParaRPr lang="en-US" sz="1600" dirty="0">
              <a:solidFill>
                <a:srgbClr val="3366FF"/>
              </a:solidFill>
              <a:latin typeface="Calibri"/>
              <a:cs typeface="Calibri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35040" y="69223"/>
            <a:ext cx="2890381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3366FF"/>
                </a:solidFill>
                <a:latin typeface="Calibri"/>
                <a:cs typeface="Calibri"/>
              </a:rPr>
              <a:t>EEE in </a:t>
            </a:r>
            <a:r>
              <a:rPr lang="en-US" sz="2000" dirty="0" err="1" smtClean="0">
                <a:solidFill>
                  <a:srgbClr val="3366FF"/>
                </a:solidFill>
                <a:latin typeface="Calibri"/>
                <a:cs typeface="Calibri"/>
              </a:rPr>
              <a:t>Erice</a:t>
            </a:r>
            <a:r>
              <a:rPr lang="en-US" sz="2000" dirty="0" smtClean="0">
                <a:solidFill>
                  <a:srgbClr val="3366FF"/>
                </a:solidFill>
                <a:latin typeface="Calibri"/>
                <a:cs typeface="Calibri"/>
              </a:rPr>
              <a:t> 2017</a:t>
            </a:r>
            <a:endParaRPr lang="en-US" sz="2000" dirty="0">
              <a:solidFill>
                <a:srgbClr val="3366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2302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6038" y="1659466"/>
            <a:ext cx="3771735" cy="2483370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09" y="1029525"/>
            <a:ext cx="5366829" cy="5366829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99209" y="143394"/>
            <a:ext cx="59255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3366FF"/>
                </a:solidFill>
                <a:latin typeface="Calibri"/>
                <a:cs typeface="Calibri"/>
              </a:rPr>
              <a:t>EEE at International Cosmic Day 2017</a:t>
            </a:r>
          </a:p>
          <a:p>
            <a:pPr algn="ctr"/>
            <a:r>
              <a:rPr lang="en-US" sz="2400" dirty="0" smtClean="0">
                <a:solidFill>
                  <a:srgbClr val="3366FF"/>
                </a:solidFill>
                <a:latin typeface="Calibri"/>
                <a:cs typeface="Calibri"/>
              </a:rPr>
              <a:t>47 Schools , 550 students</a:t>
            </a:r>
            <a:endParaRPr lang="en-US" sz="2400" dirty="0">
              <a:solidFill>
                <a:srgbClr val="3366FF"/>
              </a:solidFill>
              <a:latin typeface="Calibri"/>
              <a:cs typeface="Calibri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024763" y="4142836"/>
            <a:ext cx="2689314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it-IT" sz="1600" dirty="0" err="1" smtClean="0">
                <a:solidFill>
                  <a:srgbClr val="333333"/>
                </a:solidFill>
                <a:latin typeface="Calibri"/>
                <a:cs typeface="Calibri"/>
              </a:rPr>
              <a:t>Liceo</a:t>
            </a:r>
            <a:r>
              <a:rPr lang="en-GB" altLang="it-IT" sz="1600" dirty="0" smtClean="0">
                <a:solidFill>
                  <a:srgbClr val="333333"/>
                </a:solidFill>
                <a:latin typeface="Calibri"/>
                <a:cs typeface="Calibri"/>
              </a:rPr>
              <a:t> Galvani (BO):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it-IT" sz="1600" dirty="0" smtClean="0">
                <a:solidFill>
                  <a:srgbClr val="333333"/>
                </a:solidFill>
                <a:latin typeface="Calibri"/>
                <a:cs typeface="Calibri"/>
              </a:rPr>
              <a:t>data from their telescope</a:t>
            </a:r>
            <a:endParaRPr kumimoji="0" lang="en-GB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5431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024763" y="4142836"/>
            <a:ext cx="2689314" cy="58477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it-IT" sz="1600" dirty="0" err="1" smtClean="0">
                <a:solidFill>
                  <a:srgbClr val="333333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Liceo</a:t>
            </a:r>
            <a:r>
              <a:rPr lang="en-GB" altLang="it-IT" sz="1600" dirty="0" smtClean="0">
                <a:solidFill>
                  <a:srgbClr val="333333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Galvani (BO):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it-IT" sz="1600" dirty="0" smtClean="0">
                <a:solidFill>
                  <a:srgbClr val="333333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data from their telescope</a:t>
            </a:r>
            <a:endParaRPr kumimoji="0" lang="en-GB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802489" y="4091080"/>
            <a:ext cx="3341511" cy="2416046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it-IT" sz="1600" dirty="0">
              <a:solidFill>
                <a:srgbClr val="333333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it-IT" sz="1600" dirty="0" err="1" smtClean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Themistokli</a:t>
            </a:r>
            <a:r>
              <a:rPr lang="en-GB" altLang="it-IT" sz="1600" dirty="0" smtClean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it-IT" sz="1600" dirty="0" err="1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Germenji</a:t>
            </a:r>
            <a:r>
              <a:rPr lang="en-GB" altLang="it-IT" sz="16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it-IT" sz="1600" dirty="0" smtClean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Lyceum (</a:t>
            </a:r>
            <a:r>
              <a:rPr lang="en-GB" altLang="it-IT" sz="1600" dirty="0" err="1" smtClean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Korce</a:t>
            </a:r>
            <a:r>
              <a:rPr lang="en-GB" altLang="it-IT" sz="1600" dirty="0" smtClean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Albania) 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it-IT" sz="1600" dirty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it-IT" sz="1600" dirty="0" err="1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Istituto</a:t>
            </a:r>
            <a:r>
              <a:rPr lang="en-GB" altLang="it-IT" sz="1600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altLang="it-IT" sz="1600" dirty="0" err="1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Ciencias</a:t>
            </a:r>
            <a:r>
              <a:rPr lang="en-GB" altLang="it-IT" sz="1600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it-IT" sz="1600" dirty="0" err="1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Nucleares</a:t>
            </a:r>
            <a:r>
              <a:rPr lang="en-GB" altLang="it-IT" sz="1600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UNAM (Mexico)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it-IT" sz="1600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Oslo University (Oslo)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it-IT" sz="1600" dirty="0">
              <a:solidFill>
                <a:srgbClr val="333333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it-IT" sz="1600" dirty="0" smtClean="0">
              <a:solidFill>
                <a:srgbClr val="333333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it-IT" sz="1600" dirty="0">
              <a:solidFill>
                <a:srgbClr val="333333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it-IT" altLang="it-IT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2396" y="147948"/>
            <a:ext cx="2249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0000FF"/>
                </a:solidFill>
              </a:rPr>
              <a:t>EEE </a:t>
            </a:r>
            <a:r>
              <a:rPr lang="fr-FR" sz="2400" dirty="0" err="1" smtClean="0">
                <a:solidFill>
                  <a:srgbClr val="0000FF"/>
                </a:solidFill>
              </a:rPr>
              <a:t>outside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Italy</a:t>
            </a:r>
            <a:endParaRPr lang="fr-FR" sz="2400" dirty="0">
              <a:solidFill>
                <a:srgbClr val="0000FF"/>
              </a:solidFill>
            </a:endParaRPr>
          </a:p>
        </p:txBody>
      </p:sp>
      <p:pic>
        <p:nvPicPr>
          <p:cNvPr id="11" name="Immagine 4" descr="L’Istituto Staffa di Trinitapoli invitato a Mosca per studiare i raggi cosmi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34" y="744691"/>
            <a:ext cx="5479610" cy="229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893588" y="96166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6103192" y="813713"/>
            <a:ext cx="29467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/>
              <a:buChar char="•"/>
            </a:pPr>
            <a:r>
              <a:rPr lang="en-GB" altLang="it-IT" dirty="0">
                <a:solidFill>
                  <a:srgbClr val="333333"/>
                </a:solidFill>
                <a:latin typeface="Calibri"/>
                <a:ea typeface="Times New Roman" panose="02020603050405020304" pitchFamily="18" charset="0"/>
                <a:cs typeface="Calibri"/>
              </a:rPr>
              <a:t>Moscow Chemical Lyceum </a:t>
            </a:r>
          </a:p>
          <a:p>
            <a:r>
              <a:rPr lang="en-US" dirty="0" smtClean="0">
                <a:latin typeface="Calibri"/>
                <a:cs typeface="Calibri"/>
              </a:rPr>
              <a:t>C</a:t>
            </a:r>
            <a:r>
              <a:rPr lang="fr-FR" dirty="0" err="1" smtClean="0">
                <a:latin typeface="Calibri"/>
                <a:cs typeface="Calibri"/>
              </a:rPr>
              <a:t>onstruction</a:t>
            </a:r>
            <a:r>
              <a:rPr lang="fr-FR" dirty="0" smtClean="0">
                <a:latin typeface="Calibri"/>
                <a:cs typeface="Calibri"/>
              </a:rPr>
              <a:t> </a:t>
            </a:r>
            <a:r>
              <a:rPr lang="fr-FR" dirty="0" err="1" smtClean="0">
                <a:latin typeface="Calibri"/>
                <a:cs typeface="Calibri"/>
              </a:rPr>
              <a:t>at</a:t>
            </a:r>
            <a:r>
              <a:rPr lang="fr-FR" dirty="0" smtClean="0">
                <a:latin typeface="Calibri"/>
                <a:cs typeface="Calibri"/>
              </a:rPr>
              <a:t> CERN</a:t>
            </a:r>
          </a:p>
          <a:p>
            <a:pPr lvl="0"/>
            <a:r>
              <a:rPr lang="en-US" dirty="0" smtClean="0">
                <a:latin typeface="Calibri"/>
                <a:cs typeface="Calibri"/>
              </a:rPr>
              <a:t>S</a:t>
            </a:r>
            <a:r>
              <a:rPr lang="fr-FR" dirty="0" err="1" smtClean="0">
                <a:latin typeface="Calibri"/>
                <a:cs typeface="Calibri"/>
              </a:rPr>
              <a:t>tudent</a:t>
            </a:r>
            <a:r>
              <a:rPr lang="fr-FR" dirty="0" smtClean="0">
                <a:latin typeface="Calibri"/>
                <a:cs typeface="Calibri"/>
              </a:rPr>
              <a:t> exchanges </a:t>
            </a:r>
            <a:r>
              <a:rPr lang="fr-FR" dirty="0" err="1" smtClean="0">
                <a:latin typeface="Calibri"/>
                <a:cs typeface="Calibri"/>
              </a:rPr>
              <a:t>between</a:t>
            </a:r>
            <a:r>
              <a:rPr lang="en-GB" altLang="it-IT" dirty="0">
                <a:solidFill>
                  <a:srgbClr val="333333"/>
                </a:solidFill>
                <a:latin typeface="Calibri"/>
                <a:ea typeface="Times New Roman" panose="02020603050405020304" pitchFamily="18" charset="0"/>
                <a:cs typeface="Calibri"/>
              </a:rPr>
              <a:t> schools: </a:t>
            </a:r>
            <a:r>
              <a:rPr lang="en-GB" altLang="it-IT" dirty="0" err="1">
                <a:solidFill>
                  <a:srgbClr val="333333"/>
                </a:solidFill>
                <a:latin typeface="Calibri"/>
                <a:ea typeface="Times New Roman" panose="02020603050405020304" pitchFamily="18" charset="0"/>
                <a:cs typeface="Calibri"/>
              </a:rPr>
              <a:t>Liceo</a:t>
            </a:r>
            <a:r>
              <a:rPr lang="en-GB" altLang="it-IT" dirty="0">
                <a:solidFill>
                  <a:srgbClr val="333333"/>
                </a:solidFill>
                <a:latin typeface="Calibri"/>
                <a:ea typeface="Times New Roman" panose="02020603050405020304" pitchFamily="18" charset="0"/>
                <a:cs typeface="Calibri"/>
              </a:rPr>
              <a:t> Staffa </a:t>
            </a:r>
            <a:r>
              <a:rPr lang="en-GB" altLang="it-IT" dirty="0" err="1">
                <a:solidFill>
                  <a:srgbClr val="333333"/>
                </a:solidFill>
                <a:latin typeface="Calibri"/>
                <a:ea typeface="Times New Roman" panose="02020603050405020304" pitchFamily="18" charset="0"/>
                <a:cs typeface="Calibri"/>
              </a:rPr>
              <a:t>Trinitapoli</a:t>
            </a:r>
            <a:r>
              <a:rPr lang="en-GB" altLang="it-IT" dirty="0">
                <a:solidFill>
                  <a:srgbClr val="333333"/>
                </a:solidFill>
                <a:latin typeface="Calibri"/>
                <a:ea typeface="Times New Roman" panose="02020603050405020304" pitchFamily="18" charset="0"/>
                <a:cs typeface="Calibri"/>
              </a:rPr>
              <a:t> (Bari) and Moscow Chemical Lyceum </a:t>
            </a:r>
          </a:p>
          <a:p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425169" y="6108073"/>
            <a:ext cx="4435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French HSSIP 2017, </a:t>
            </a:r>
            <a:r>
              <a:rPr lang="fr-FR" dirty="0" err="1" smtClean="0"/>
              <a:t>Swedish</a:t>
            </a:r>
            <a:r>
              <a:rPr lang="fr-FR" dirty="0" smtClean="0"/>
              <a:t> HSSIP 2018, etc..</a:t>
            </a:r>
          </a:p>
        </p:txBody>
      </p:sp>
      <p:pic>
        <p:nvPicPr>
          <p:cNvPr id="15" name="Picture 14" descr="swedis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96" y="3323611"/>
            <a:ext cx="3743999" cy="280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39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5175" y="2968353"/>
            <a:ext cx="2866189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4000" dirty="0" err="1">
                <a:solidFill>
                  <a:srgbClr val="0000FF"/>
                </a:solidFill>
              </a:rPr>
              <a:t>Some</a:t>
            </a:r>
            <a:r>
              <a:rPr lang="fr-FR" sz="4000" dirty="0">
                <a:solidFill>
                  <a:srgbClr val="0000FF"/>
                </a:solidFill>
              </a:rPr>
              <a:t> </a:t>
            </a:r>
            <a:r>
              <a:rPr lang="fr-FR" sz="4000" dirty="0" err="1" smtClean="0">
                <a:solidFill>
                  <a:srgbClr val="0000FF"/>
                </a:solidFill>
              </a:rPr>
              <a:t>results</a:t>
            </a:r>
            <a:endParaRPr lang="fr-FR" sz="4000" dirty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60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3164" y="-150897"/>
            <a:ext cx="10101327" cy="71639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77947" y="8166"/>
            <a:ext cx="8862784" cy="461665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            </a:t>
            </a:r>
            <a:r>
              <a:rPr lang="fr-FR" sz="2400" dirty="0" smtClean="0">
                <a:solidFill>
                  <a:srgbClr val="A04000"/>
                </a:solidFill>
              </a:rPr>
              <a:t>First </a:t>
            </a:r>
            <a:r>
              <a:rPr lang="fr-FR" sz="2400" dirty="0" err="1" smtClean="0">
                <a:solidFill>
                  <a:srgbClr val="A04000"/>
                </a:solidFill>
              </a:rPr>
              <a:t>detection</a:t>
            </a:r>
            <a:r>
              <a:rPr lang="fr-FR" sz="2400" dirty="0" smtClean="0">
                <a:solidFill>
                  <a:srgbClr val="A04000"/>
                </a:solidFill>
              </a:rPr>
              <a:t> of extensive air </a:t>
            </a:r>
            <a:r>
              <a:rPr lang="fr-FR" sz="2400" dirty="0" err="1" smtClean="0">
                <a:solidFill>
                  <a:srgbClr val="A04000"/>
                </a:solidFill>
              </a:rPr>
              <a:t>showers</a:t>
            </a:r>
            <a:r>
              <a:rPr lang="fr-FR" sz="2400" dirty="0">
                <a:solidFill>
                  <a:srgbClr val="A04000"/>
                </a:solidFill>
              </a:rPr>
              <a:t> </a:t>
            </a:r>
            <a:r>
              <a:rPr lang="fr-FR" sz="2400" dirty="0" err="1" smtClean="0">
                <a:solidFill>
                  <a:srgbClr val="A04000"/>
                </a:solidFill>
              </a:rPr>
              <a:t>with</a:t>
            </a:r>
            <a:r>
              <a:rPr lang="fr-FR" sz="2400" dirty="0" smtClean="0">
                <a:solidFill>
                  <a:srgbClr val="A04000"/>
                </a:solidFill>
              </a:rPr>
              <a:t> the EEE </a:t>
            </a:r>
            <a:r>
              <a:rPr lang="fr-FR" sz="2400" dirty="0" err="1" smtClean="0">
                <a:solidFill>
                  <a:srgbClr val="A04000"/>
                </a:solidFill>
              </a:rPr>
              <a:t>experiment</a:t>
            </a:r>
            <a:endParaRPr lang="fr-FR" sz="2400" dirty="0">
              <a:solidFill>
                <a:srgbClr val="A04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896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/>
          <a:srcRect t="661" r="950"/>
          <a:stretch>
            <a:fillRect/>
          </a:stretch>
        </p:blipFill>
        <p:spPr bwMode="auto">
          <a:xfrm>
            <a:off x="422841" y="650036"/>
            <a:ext cx="4068184" cy="2931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4" cstate="print"/>
          <a:srcRect t="661" b="1982"/>
          <a:stretch>
            <a:fillRect/>
          </a:stretch>
        </p:blipFill>
        <p:spPr bwMode="auto">
          <a:xfrm>
            <a:off x="4515685" y="677268"/>
            <a:ext cx="4116602" cy="287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38</a:t>
            </a:fld>
            <a:endParaRPr lang="fr-FR"/>
          </a:p>
        </p:txBody>
      </p:sp>
      <p:pic>
        <p:nvPicPr>
          <p:cNvPr id="10" name="Picture 9" descr="SAVONApreliminary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9270" y="3596828"/>
            <a:ext cx="4189003" cy="3006921"/>
          </a:xfrm>
          <a:prstGeom prst="rect">
            <a:avLst/>
          </a:prstGeom>
        </p:spPr>
      </p:pic>
      <p:pic>
        <p:nvPicPr>
          <p:cNvPr id="11" name="Picture 10" descr="CAGLIARIpreliminary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191" y="3612528"/>
            <a:ext cx="4184307" cy="300355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extBox 7"/>
          <p:cNvSpPr txBox="1"/>
          <p:nvPr/>
        </p:nvSpPr>
        <p:spPr>
          <a:xfrm>
            <a:off x="702792" y="160277"/>
            <a:ext cx="4397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>
                <a:solidFill>
                  <a:srgbClr val="0000FF"/>
                </a:solidFill>
              </a:rPr>
              <a:t>Coincidences</a:t>
            </a:r>
            <a:r>
              <a:rPr lang="fr-FR" sz="2400" dirty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between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telescopes</a:t>
            </a:r>
            <a:endParaRPr lang="fr-FR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29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/>
          <p:cNvSpPr txBox="1">
            <a:spLocks/>
          </p:cNvSpPr>
          <p:nvPr/>
        </p:nvSpPr>
        <p:spPr>
          <a:xfrm>
            <a:off x="15385146" y="8218675"/>
            <a:ext cx="9158705" cy="2016224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5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157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157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157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15700">
                <a:solidFill>
                  <a:schemeClr val="tx1"/>
                </a:solidFill>
                <a:latin typeface="Calibri" pitchFamily="34" charset="0"/>
              </a:defRPr>
            </a:lvl5pPr>
            <a:lvl6pPr marL="1645920" algn="ctr" rtl="0" fontAlgn="base">
              <a:spcBef>
                <a:spcPct val="0"/>
              </a:spcBef>
              <a:spcAft>
                <a:spcPct val="0"/>
              </a:spcAft>
              <a:defRPr sz="15700">
                <a:solidFill>
                  <a:schemeClr val="tx1"/>
                </a:solidFill>
                <a:latin typeface="Calibri" pitchFamily="34" charset="0"/>
              </a:defRPr>
            </a:lvl6pPr>
            <a:lvl7pPr marL="3291840" algn="ctr" rtl="0" fontAlgn="base">
              <a:spcBef>
                <a:spcPct val="0"/>
              </a:spcBef>
              <a:spcAft>
                <a:spcPct val="0"/>
              </a:spcAft>
              <a:defRPr sz="15700">
                <a:solidFill>
                  <a:schemeClr val="tx1"/>
                </a:solidFill>
                <a:latin typeface="Calibri" pitchFamily="34" charset="0"/>
              </a:defRPr>
            </a:lvl7pPr>
            <a:lvl8pPr marL="4937760" algn="ctr" rtl="0" fontAlgn="base">
              <a:spcBef>
                <a:spcPct val="0"/>
              </a:spcBef>
              <a:spcAft>
                <a:spcPct val="0"/>
              </a:spcAft>
              <a:defRPr sz="15700">
                <a:solidFill>
                  <a:schemeClr val="tx1"/>
                </a:solidFill>
                <a:latin typeface="Calibri" pitchFamily="34" charset="0"/>
              </a:defRPr>
            </a:lvl8pPr>
            <a:lvl9pPr marL="6583680" algn="ctr" rtl="0" fontAlgn="base">
              <a:spcBef>
                <a:spcPct val="0"/>
              </a:spcBef>
              <a:spcAft>
                <a:spcPct val="0"/>
              </a:spcAft>
              <a:defRPr sz="15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it-IT" sz="8000" u="sng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Extensive Atmospheric Showers (EAS) Detections</a:t>
            </a:r>
          </a:p>
          <a:p>
            <a:pPr algn="l"/>
            <a:endParaRPr lang="en-US" altLang="it-IT" sz="800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altLang="it-IT" sz="8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The telescopes relative  distances are  ranging from a few hundred meters for clusters of 2, 3 and 4 telescopes in the same city, to more than 1000 km for the farthest stations. </a:t>
            </a:r>
            <a:r>
              <a:rPr lang="en-US" altLang="it-IT" sz="8000" dirty="0" err="1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Muons</a:t>
            </a:r>
            <a:r>
              <a:rPr lang="en-US" altLang="it-IT" sz="8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from the same EAS are detected by different stations [6].</a:t>
            </a:r>
          </a:p>
          <a:p>
            <a:pPr algn="l"/>
            <a:endParaRPr lang="en-US" altLang="it-IT" sz="360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en-US" altLang="it-IT" sz="36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altLang="it-IT" sz="36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altLang="it-IT" sz="14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altLang="it-IT" sz="14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sz="1400" dirty="0">
              <a:latin typeface="+mn-lt"/>
            </a:endParaRPr>
          </a:p>
        </p:txBody>
      </p:sp>
      <p:pic>
        <p:nvPicPr>
          <p:cNvPr id="11" name="Picture 71" descr="C:\Users\mpaola\Dropbox\paolaXme\E3poster\savonacoin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2904" y="9991706"/>
            <a:ext cx="4062394" cy="297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8" descr="C:\Users\mpaola\Desktop\powerPoint\coinc_sav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1226" y="9991706"/>
            <a:ext cx="4346601" cy="297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asellaDiTesto 197"/>
          <p:cNvSpPr txBox="1"/>
          <p:nvPr/>
        </p:nvSpPr>
        <p:spPr>
          <a:xfrm>
            <a:off x="15720225" y="15347466"/>
            <a:ext cx="1782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Modulation on </a:t>
            </a:r>
            <a:r>
              <a:rPr lang="en-US" u="sng" dirty="0">
                <a:sym typeface="Symbol"/>
              </a:rPr>
              <a:t></a:t>
            </a:r>
            <a:endParaRPr lang="en-US" u="sng" dirty="0"/>
          </a:p>
          <a:p>
            <a:endParaRPr lang="en-US" dirty="0"/>
          </a:p>
        </p:txBody>
      </p:sp>
      <p:sp>
        <p:nvSpPr>
          <p:cNvPr id="19" name="Rettangolo 200"/>
          <p:cNvSpPr/>
          <p:nvPr/>
        </p:nvSpPr>
        <p:spPr>
          <a:xfrm>
            <a:off x="15965137" y="17984467"/>
            <a:ext cx="482114" cy="3152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0" name="Rettangolo 201"/>
          <p:cNvSpPr/>
          <p:nvPr/>
        </p:nvSpPr>
        <p:spPr>
          <a:xfrm rot="1976538">
            <a:off x="17477100" y="16470143"/>
            <a:ext cx="482114" cy="3152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21" name="Connettore 2 202"/>
          <p:cNvCxnSpPr>
            <a:endCxn id="19" idx="0"/>
          </p:cNvCxnSpPr>
          <p:nvPr/>
        </p:nvCxnSpPr>
        <p:spPr>
          <a:xfrm flipH="1">
            <a:off x="16206194" y="15899822"/>
            <a:ext cx="241057" cy="2084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arentesi graffa chiusa 206"/>
          <p:cNvSpPr/>
          <p:nvPr/>
        </p:nvSpPr>
        <p:spPr>
          <a:xfrm rot="11139169">
            <a:off x="15877369" y="16486900"/>
            <a:ext cx="371543" cy="130239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asellaDiTesto 207"/>
          <p:cNvSpPr txBox="1"/>
          <p:nvPr/>
        </p:nvSpPr>
        <p:spPr>
          <a:xfrm rot="18771311">
            <a:off x="16704963" y="17381612"/>
            <a:ext cx="852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</a:t>
            </a:r>
            <a:r>
              <a:rPr lang="en-US" dirty="0" err="1" smtClean="0">
                <a:sym typeface="Symbol"/>
              </a:rPr>
              <a:t>L</a:t>
            </a:r>
            <a:r>
              <a:rPr lang="en-US" baseline="-25000" dirty="0" err="1" smtClean="0">
                <a:sym typeface="Symbol"/>
              </a:rPr>
              <a:t>station</a:t>
            </a:r>
            <a:endParaRPr lang="en-US" baseline="-25000" dirty="0"/>
          </a:p>
        </p:txBody>
      </p:sp>
      <p:cxnSp>
        <p:nvCxnSpPr>
          <p:cNvPr id="24" name="Connettore 2 208"/>
          <p:cNvCxnSpPr/>
          <p:nvPr/>
        </p:nvCxnSpPr>
        <p:spPr>
          <a:xfrm flipH="1">
            <a:off x="17799812" y="15694689"/>
            <a:ext cx="103456" cy="7810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10"/>
          <p:cNvSpPr txBox="1"/>
          <p:nvPr/>
        </p:nvSpPr>
        <p:spPr>
          <a:xfrm>
            <a:off x="15377354" y="17439817"/>
            <a:ext cx="571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Symbol"/>
              </a:rPr>
              <a:t>L*</a:t>
            </a:r>
            <a:endParaRPr lang="en-US" dirty="0"/>
          </a:p>
          <a:p>
            <a:endParaRPr lang="en-US" dirty="0"/>
          </a:p>
        </p:txBody>
      </p:sp>
      <p:sp>
        <p:nvSpPr>
          <p:cNvPr id="26" name="CasellaDiTesto 22"/>
          <p:cNvSpPr txBox="1"/>
          <p:nvPr/>
        </p:nvSpPr>
        <p:spPr>
          <a:xfrm>
            <a:off x="18048804" y="16434900"/>
            <a:ext cx="478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CasellaDiTesto 222"/>
          <p:cNvSpPr txBox="1"/>
          <p:nvPr/>
        </p:nvSpPr>
        <p:spPr>
          <a:xfrm>
            <a:off x="16229813" y="17039031"/>
            <a:ext cx="151150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</a:t>
            </a:r>
            <a:r>
              <a:rPr lang="en-US" baseline="-25000" dirty="0" smtClean="0">
                <a:sym typeface="Symbol"/>
              </a:rPr>
              <a:t>station</a:t>
            </a:r>
            <a:r>
              <a:rPr lang="en-US" dirty="0" smtClean="0">
                <a:sym typeface="Symbol"/>
              </a:rPr>
              <a:t> - </a:t>
            </a:r>
            <a:r>
              <a:rPr lang="en-US" dirty="0">
                <a:sym typeface="Symbol"/>
              </a:rPr>
              <a:t></a:t>
            </a:r>
            <a:endParaRPr lang="en-US" dirty="0"/>
          </a:p>
        </p:txBody>
      </p:sp>
      <p:pic>
        <p:nvPicPr>
          <p:cNvPr id="28" name="Segnaposto contenuto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1307" y="20595135"/>
            <a:ext cx="4158527" cy="30332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6967" y="711932"/>
            <a:ext cx="8728433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0000"/>
              </a:lnSpc>
              <a:buFont typeface="Arial"/>
              <a:buChar char="•"/>
            </a:pPr>
            <a:r>
              <a:rPr lang="en-US" dirty="0">
                <a:solidFill>
                  <a:srgbClr val="873CFA"/>
                </a:solidFill>
              </a:rPr>
              <a:t>rapid variations of the cosmic rays flux </a:t>
            </a:r>
            <a:r>
              <a:rPr lang="en-US" dirty="0"/>
              <a:t>over the course of a few hours</a:t>
            </a:r>
          </a:p>
          <a:p>
            <a:pPr algn="just">
              <a:lnSpc>
                <a:spcPct val="120000"/>
              </a:lnSpc>
            </a:pPr>
            <a:r>
              <a:rPr lang="en-US" dirty="0" smtClean="0"/>
              <a:t>     associated </a:t>
            </a:r>
            <a:r>
              <a:rPr lang="en-US" dirty="0"/>
              <a:t>to solar phenomena </a:t>
            </a:r>
            <a:r>
              <a:rPr lang="en-US" dirty="0" smtClean="0"/>
              <a:t>such as </a:t>
            </a:r>
            <a:r>
              <a:rPr lang="en-US" dirty="0" smtClean="0">
                <a:solidFill>
                  <a:srgbClr val="6816D2"/>
                </a:solidFill>
              </a:rPr>
              <a:t>Coronary Mass Emission (CME) </a:t>
            </a:r>
            <a:r>
              <a:rPr lang="en-US" dirty="0" smtClean="0"/>
              <a:t>and </a:t>
            </a:r>
            <a:r>
              <a:rPr lang="en-US" dirty="0">
                <a:solidFill>
                  <a:srgbClr val="873CFA"/>
                </a:solidFill>
              </a:rPr>
              <a:t>solar flares </a:t>
            </a:r>
          </a:p>
          <a:p>
            <a:pPr marL="285750" indent="-285750" algn="just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Decrease in </a:t>
            </a:r>
            <a:r>
              <a:rPr lang="en-US" dirty="0" err="1" smtClean="0"/>
              <a:t>muon</a:t>
            </a:r>
            <a:r>
              <a:rPr lang="en-US" dirty="0" smtClean="0"/>
              <a:t> flux reaching a minimum within hours</a:t>
            </a:r>
            <a:endParaRPr lang="en-US" dirty="0"/>
          </a:p>
          <a:p>
            <a:pPr marL="285750" indent="-285750" algn="just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Recovery lasts a few days</a:t>
            </a:r>
            <a:endParaRPr lang="en-US" dirty="0"/>
          </a:p>
          <a:p>
            <a:pPr marL="285750" indent="-285750" algn="just">
              <a:lnSpc>
                <a:spcPct val="120000"/>
              </a:lnSpc>
              <a:buFont typeface="Arial"/>
              <a:buChar char="•"/>
            </a:pPr>
            <a:r>
              <a:rPr lang="en-US" dirty="0"/>
              <a:t>comparison with </a:t>
            </a:r>
            <a:r>
              <a:rPr lang="en-US" dirty="0">
                <a:solidFill>
                  <a:srgbClr val="873CFA"/>
                </a:solidFill>
              </a:rPr>
              <a:t>Oulu </a:t>
            </a:r>
            <a:r>
              <a:rPr lang="en-US" dirty="0"/>
              <a:t>neutron monitor </a:t>
            </a:r>
            <a:r>
              <a:rPr lang="en-US" dirty="0" smtClean="0"/>
              <a:t>station</a:t>
            </a:r>
          </a:p>
          <a:p>
            <a:pPr algn="just">
              <a:lnSpc>
                <a:spcPct val="120000"/>
              </a:lnSpc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2886" y="147935"/>
            <a:ext cx="58213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>
                <a:solidFill>
                  <a:srgbClr val="0000FF"/>
                </a:solidFill>
              </a:rPr>
              <a:t>Forbush</a:t>
            </a:r>
            <a:r>
              <a:rPr lang="en-US" sz="3200" dirty="0">
                <a:solidFill>
                  <a:srgbClr val="0000FF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</a:rPr>
              <a:t>decreases</a:t>
            </a:r>
            <a:endParaRPr lang="en-US" sz="3200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5" cstate="print"/>
          <a:srcRect l="1671" t="2614"/>
          <a:stretch>
            <a:fillRect/>
          </a:stretch>
        </p:blipFill>
        <p:spPr bwMode="auto">
          <a:xfrm>
            <a:off x="583803" y="2789437"/>
            <a:ext cx="4499994" cy="316131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39</a:t>
            </a:fld>
            <a:endParaRPr lang="fr-FR"/>
          </a:p>
        </p:txBody>
      </p:sp>
      <p:pic>
        <p:nvPicPr>
          <p:cNvPr id="30" name="Picture 29" descr="forbush2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845" y="1677873"/>
            <a:ext cx="3537555" cy="46784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70053" y="6028875"/>
            <a:ext cx="1393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rgbClr val="0000FF"/>
                </a:solidFill>
              </a:rPr>
              <a:t>February</a:t>
            </a:r>
            <a:r>
              <a:rPr lang="fr-FR" sz="1600" dirty="0" smtClean="0">
                <a:solidFill>
                  <a:srgbClr val="0000FF"/>
                </a:solidFill>
              </a:rPr>
              <a:t> 2011</a:t>
            </a:r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FF"/>
                </a:solidFill>
              </a:rPr>
              <a:t>March 2012 flux decrease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576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3634" y="1284450"/>
            <a:ext cx="3682699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Look for </a:t>
            </a:r>
            <a:r>
              <a:rPr lang="fr-FR" sz="2000" dirty="0" err="1" smtClean="0"/>
              <a:t>extended</a:t>
            </a:r>
            <a:r>
              <a:rPr lang="fr-FR" sz="2000" dirty="0" smtClean="0"/>
              <a:t> air </a:t>
            </a:r>
            <a:r>
              <a:rPr lang="fr-FR" sz="2000" dirty="0" err="1" smtClean="0"/>
              <a:t>showers</a:t>
            </a:r>
            <a:r>
              <a:rPr lang="fr-FR" sz="2000" dirty="0" smtClean="0"/>
              <a:t> and </a:t>
            </a:r>
            <a:r>
              <a:rPr lang="fr-FR" sz="2000" dirty="0" err="1" smtClean="0"/>
              <a:t>extreme</a:t>
            </a:r>
            <a:r>
              <a:rPr lang="fr-FR" sz="2000" dirty="0" smtClean="0"/>
              <a:t> </a:t>
            </a:r>
            <a:r>
              <a:rPr lang="fr-FR" sz="2000" dirty="0" err="1" smtClean="0"/>
              <a:t>energy</a:t>
            </a:r>
            <a:r>
              <a:rPr lang="fr-FR" sz="2000" dirty="0" smtClean="0"/>
              <a:t> </a:t>
            </a:r>
            <a:r>
              <a:rPr lang="fr-FR" sz="2000" dirty="0" err="1" smtClean="0"/>
              <a:t>events</a:t>
            </a:r>
            <a:endParaRPr lang="fr-FR" sz="2000" dirty="0" smtClean="0"/>
          </a:p>
          <a:p>
            <a:endParaRPr lang="fr-FR" sz="2000" dirty="0"/>
          </a:p>
          <a:p>
            <a:r>
              <a:rPr lang="en-US" sz="2000" dirty="0" smtClean="0">
                <a:solidFill>
                  <a:srgbClr val="940000"/>
                </a:solidFill>
              </a:rPr>
              <a:t>B</a:t>
            </a:r>
            <a:r>
              <a:rPr lang="fr-FR" sz="2000" dirty="0" smtClean="0">
                <a:solidFill>
                  <a:srgbClr val="940000"/>
                </a:solidFill>
              </a:rPr>
              <a:t>y </a:t>
            </a:r>
            <a:r>
              <a:rPr lang="fr-FR" sz="2000" dirty="0" err="1" smtClean="0">
                <a:solidFill>
                  <a:srgbClr val="940000"/>
                </a:solidFill>
              </a:rPr>
              <a:t>detecting</a:t>
            </a:r>
            <a:r>
              <a:rPr lang="fr-FR" sz="2000" dirty="0" smtClean="0">
                <a:solidFill>
                  <a:srgbClr val="940000"/>
                </a:solidFill>
              </a:rPr>
              <a:t> the muon component of the </a:t>
            </a:r>
            <a:r>
              <a:rPr lang="fr-FR" sz="2000" dirty="0" err="1" smtClean="0">
                <a:solidFill>
                  <a:srgbClr val="940000"/>
                </a:solidFill>
              </a:rPr>
              <a:t>shower</a:t>
            </a:r>
            <a:endParaRPr lang="fr-FR" sz="2000" dirty="0">
              <a:solidFill>
                <a:srgbClr val="940000"/>
              </a:solidFill>
            </a:endParaRPr>
          </a:p>
        </p:txBody>
      </p:sp>
      <p:sp>
        <p:nvSpPr>
          <p:cNvPr id="11" name="Rettangolo 20"/>
          <p:cNvSpPr/>
          <p:nvPr/>
        </p:nvSpPr>
        <p:spPr>
          <a:xfrm flipH="1">
            <a:off x="5089401" y="4550231"/>
            <a:ext cx="3570110" cy="1631216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defTabSz="2951163">
              <a:spcBef>
                <a:spcPct val="50000"/>
              </a:spcBef>
            </a:pPr>
            <a:r>
              <a:rPr lang="en-GB" sz="2000" dirty="0" smtClean="0">
                <a:solidFill>
                  <a:srgbClr val="940000"/>
                </a:solidFill>
                <a:cs typeface="Arial" charset="0"/>
              </a:rPr>
              <a:t>Footprint o</a:t>
            </a:r>
            <a:r>
              <a:rPr lang="it-IT" sz="2000" dirty="0" err="1" smtClean="0">
                <a:solidFill>
                  <a:srgbClr val="940000"/>
                </a:solidFill>
                <a:cs typeface="Arial" charset="0"/>
              </a:rPr>
              <a:t>f</a:t>
            </a:r>
            <a:r>
              <a:rPr lang="it-IT" sz="2000" dirty="0" smtClean="0">
                <a:solidFill>
                  <a:srgbClr val="940000"/>
                </a:solidFill>
                <a:cs typeface="Arial" charset="0"/>
              </a:rPr>
              <a:t> air </a:t>
            </a:r>
            <a:r>
              <a:rPr lang="it-IT" sz="2000" dirty="0" err="1" smtClean="0">
                <a:solidFill>
                  <a:srgbClr val="940000"/>
                </a:solidFill>
                <a:cs typeface="Arial" charset="0"/>
              </a:rPr>
              <a:t>shower</a:t>
            </a:r>
            <a:r>
              <a:rPr lang="it-IT" sz="2000" dirty="0">
                <a:solidFill>
                  <a:srgbClr val="940000"/>
                </a:solidFill>
                <a:cs typeface="Arial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cs typeface="Arial" charset="0"/>
              </a:rPr>
              <a:t>at</a:t>
            </a:r>
            <a:r>
              <a:rPr lang="it-IT" sz="200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cs typeface="Arial" charset="0"/>
              </a:rPr>
              <a:t>ground</a:t>
            </a:r>
            <a:r>
              <a:rPr lang="it-IT" sz="200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cs typeface="Arial" charset="0"/>
              </a:rPr>
              <a:t>level</a:t>
            </a:r>
            <a:r>
              <a:rPr lang="it-IT" sz="200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cs typeface="Arial" charset="0"/>
              </a:rPr>
              <a:t>depends</a:t>
            </a:r>
            <a:r>
              <a:rPr lang="it-IT" sz="2000" dirty="0" smtClean="0">
                <a:solidFill>
                  <a:srgbClr val="000000"/>
                </a:solidFill>
                <a:cs typeface="Arial" charset="0"/>
              </a:rPr>
              <a:t> on the </a:t>
            </a:r>
            <a:r>
              <a:rPr lang="it-IT" sz="2000" dirty="0" err="1" smtClean="0">
                <a:solidFill>
                  <a:srgbClr val="A04000"/>
                </a:solidFill>
                <a:cs typeface="Arial" charset="0"/>
              </a:rPr>
              <a:t>energy</a:t>
            </a:r>
            <a:r>
              <a:rPr lang="it-IT" sz="2000" dirty="0" smtClean="0">
                <a:solidFill>
                  <a:srgbClr val="A04000"/>
                </a:solidFill>
                <a:cs typeface="Arial" charset="0"/>
              </a:rPr>
              <a:t> of the </a:t>
            </a:r>
            <a:r>
              <a:rPr lang="it-IT" sz="2000" dirty="0" err="1" smtClean="0">
                <a:solidFill>
                  <a:srgbClr val="A04000"/>
                </a:solidFill>
                <a:cs typeface="Arial" charset="0"/>
              </a:rPr>
              <a:t>primary</a:t>
            </a:r>
            <a:r>
              <a:rPr lang="it-IT" sz="2000" dirty="0" smtClean="0">
                <a:solidFill>
                  <a:srgbClr val="A04000"/>
                </a:solidFill>
                <a:cs typeface="Arial" charset="0"/>
              </a:rPr>
              <a:t> </a:t>
            </a:r>
            <a:r>
              <a:rPr lang="it-IT" sz="2000" dirty="0" smtClean="0">
                <a:solidFill>
                  <a:srgbClr val="000000"/>
                </a:solidFill>
                <a:cs typeface="Arial" charset="0"/>
              </a:rPr>
              <a:t>(</a:t>
            </a:r>
            <a:r>
              <a:rPr lang="it-IT" sz="2000" dirty="0" err="1" smtClean="0">
                <a:solidFill>
                  <a:srgbClr val="000000"/>
                </a:solidFill>
                <a:cs typeface="Arial" charset="0"/>
              </a:rPr>
              <a:t>proton</a:t>
            </a:r>
            <a:r>
              <a:rPr lang="it-IT" sz="2000" dirty="0" smtClean="0">
                <a:solidFill>
                  <a:srgbClr val="000000"/>
                </a:solidFill>
                <a:cs typeface="Arial" charset="0"/>
              </a:rPr>
              <a:t> or </a:t>
            </a:r>
            <a:r>
              <a:rPr lang="it-IT" sz="2000" dirty="0" err="1" smtClean="0">
                <a:solidFill>
                  <a:srgbClr val="000000"/>
                </a:solidFill>
                <a:cs typeface="Arial" charset="0"/>
              </a:rPr>
              <a:t>heavier</a:t>
            </a:r>
            <a:r>
              <a:rPr lang="it-IT" sz="200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cs typeface="Arial" charset="0"/>
              </a:rPr>
              <a:t>particle</a:t>
            </a:r>
            <a:r>
              <a:rPr lang="it-IT" sz="2000" dirty="0" smtClean="0">
                <a:solidFill>
                  <a:srgbClr val="000000"/>
                </a:solidFill>
                <a:cs typeface="Arial" charset="0"/>
              </a:rPr>
              <a:t>)</a:t>
            </a:r>
            <a:br>
              <a:rPr lang="it-IT" sz="2000" dirty="0" smtClean="0">
                <a:solidFill>
                  <a:srgbClr val="000000"/>
                </a:solidFill>
                <a:cs typeface="Arial" charset="0"/>
              </a:rPr>
            </a:br>
            <a:endParaRPr lang="it-IT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2223" y="219900"/>
            <a:ext cx="75879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err="1" smtClean="0">
                <a:solidFill>
                  <a:srgbClr val="0000FF"/>
                </a:solidFill>
              </a:rPr>
              <a:t>Scientific</a:t>
            </a:r>
            <a:r>
              <a:rPr lang="fr-FR" sz="3200" dirty="0" smtClean="0">
                <a:solidFill>
                  <a:srgbClr val="0000FF"/>
                </a:solidFill>
              </a:rPr>
              <a:t> goal of the EEE </a:t>
            </a:r>
            <a:r>
              <a:rPr lang="fr-FR" sz="3200" dirty="0" err="1" smtClean="0">
                <a:solidFill>
                  <a:srgbClr val="0000FF"/>
                </a:solidFill>
              </a:rPr>
              <a:t>project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3" name="Left Arrow 2"/>
          <p:cNvSpPr/>
          <p:nvPr/>
        </p:nvSpPr>
        <p:spPr>
          <a:xfrm>
            <a:off x="3446753" y="4896993"/>
            <a:ext cx="978408" cy="484632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01" y="3730552"/>
            <a:ext cx="4464000" cy="269536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4</a:t>
            </a:fld>
            <a:endParaRPr lang="fr-FR"/>
          </a:p>
        </p:txBody>
      </p:sp>
      <p:pic>
        <p:nvPicPr>
          <p:cNvPr id="12" name="Picture 11" descr="1000px-AirShow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333" y="1254233"/>
            <a:ext cx="3923999" cy="313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072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757985"/>
            <a:ext cx="9084037" cy="5629303"/>
            <a:chOff x="158744" y="621918"/>
            <a:chExt cx="9084037" cy="5629303"/>
          </a:xfrm>
        </p:grpSpPr>
        <p:pic>
          <p:nvPicPr>
            <p:cNvPr id="5" name="Picture 4" descr="Schermata 2015-09-08 alle 16.42.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744" y="621918"/>
              <a:ext cx="8837815" cy="562930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5" descr="Schermata 2015-09-08 alle 16.42.12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7" t="32118" r="65519" b="57855"/>
            <a:stretch/>
          </p:blipFill>
          <p:spPr>
            <a:xfrm>
              <a:off x="4275666" y="2427111"/>
              <a:ext cx="790223" cy="564445"/>
            </a:xfrm>
            <a:prstGeom prst="rect">
              <a:avLst/>
            </a:prstGeom>
            <a:effectLst/>
          </p:spPr>
        </p:pic>
        <p:sp>
          <p:nvSpPr>
            <p:cNvPr id="7" name="Rectangle 6"/>
            <p:cNvSpPr/>
            <p:nvPr/>
          </p:nvSpPr>
          <p:spPr>
            <a:xfrm>
              <a:off x="5128666" y="1364633"/>
              <a:ext cx="3656195" cy="1443478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70781" y="1406965"/>
              <a:ext cx="4572000" cy="1306511"/>
            </a:xfrm>
            <a:prstGeom prst="rect">
              <a:avLst/>
            </a:prstGeom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10000"/>
                </a:lnSpc>
                <a:buClr>
                  <a:schemeClr val="tx1"/>
                </a:buClr>
              </a:pPr>
              <a:r>
                <a:rPr lang="en-US" altLang="it-IT" dirty="0" err="1" smtClean="0">
                  <a:solidFill>
                    <a:schemeClr val="bg1"/>
                  </a:solidFill>
                  <a:cs typeface="Arial" panose="020B0604020202020204" pitchFamily="34" charset="0"/>
                </a:rPr>
                <a:t>upgoing</a:t>
              </a:r>
              <a:r>
                <a:rPr lang="en-US" altLang="it-IT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 low energy electron</a:t>
              </a:r>
            </a:p>
            <a:p>
              <a:pPr algn="ctr">
                <a:lnSpc>
                  <a:spcPct val="110000"/>
                </a:lnSpc>
                <a:buClr>
                  <a:schemeClr val="tx1"/>
                </a:buClr>
              </a:pPr>
              <a:r>
                <a:rPr lang="en-US" altLang="it-IT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good signature: </a:t>
              </a:r>
            </a:p>
            <a:p>
              <a:pPr algn="ctr">
                <a:lnSpc>
                  <a:spcPct val="110000"/>
                </a:lnSpc>
                <a:buClr>
                  <a:schemeClr val="tx1"/>
                </a:buClr>
              </a:pPr>
              <a:r>
                <a:rPr lang="en-US" altLang="it-IT" dirty="0">
                  <a:solidFill>
                    <a:srgbClr val="FF0000"/>
                  </a:solidFill>
                  <a:cs typeface="Arial" panose="020B0604020202020204" pitchFamily="34" charset="0"/>
                </a:rPr>
                <a:t>d</a:t>
              </a:r>
              <a:r>
                <a:rPr lang="en-US" altLang="it-IT" dirty="0" smtClean="0">
                  <a:solidFill>
                    <a:srgbClr val="FF0000"/>
                  </a:solidFill>
                  <a:cs typeface="Arial" panose="020B0604020202020204" pitchFamily="34" charset="0"/>
                </a:rPr>
                <a:t>elay~2</a:t>
              </a:r>
              <a:r>
                <a:rPr lang="en-US" altLang="it-IT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altLang="it-IT" dirty="0" smtClean="0">
                  <a:solidFill>
                    <a:srgbClr val="FF0000"/>
                  </a:solidFill>
                  <a:cs typeface="Arial" panose="020B0604020202020204" pitchFamily="34" charset="0"/>
                </a:rPr>
                <a:t>s</a:t>
              </a:r>
            </a:p>
            <a:p>
              <a:pPr algn="ctr">
                <a:lnSpc>
                  <a:spcPct val="110000"/>
                </a:lnSpc>
                <a:buClr>
                  <a:schemeClr val="tx1"/>
                </a:buClr>
              </a:pPr>
              <a:r>
                <a:rPr lang="en-US" altLang="it-IT" dirty="0">
                  <a:solidFill>
                    <a:srgbClr val="FF0000"/>
                  </a:solidFill>
                  <a:cs typeface="Arial" panose="020B0604020202020204" pitchFamily="34" charset="0"/>
                </a:rPr>
                <a:t>l</a:t>
              </a:r>
              <a:r>
                <a:rPr lang="en-US" altLang="it-IT" dirty="0" smtClean="0">
                  <a:solidFill>
                    <a:srgbClr val="FF0000"/>
                  </a:solidFill>
                  <a:cs typeface="Arial" panose="020B0604020202020204" pitchFamily="34" charset="0"/>
                </a:rPr>
                <a:t>arge </a:t>
              </a:r>
              <a:r>
                <a:rPr lang="en-US" altLang="it-IT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c</a:t>
              </a:r>
              <a:r>
                <a:rPr lang="en-US" altLang="it-IT" baseline="30000" dirty="0" smtClean="0">
                  <a:solidFill>
                    <a:srgbClr val="FF0000"/>
                  </a:solidFill>
                  <a:cs typeface="Arial" panose="020B0604020202020204" pitchFamily="34" charset="0"/>
                </a:rPr>
                <a:t>2</a:t>
              </a:r>
              <a:r>
                <a:rPr lang="en-US" altLang="it-IT" dirty="0" smtClean="0">
                  <a:solidFill>
                    <a:srgbClr val="FF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it-IT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(due to multiple scattering)</a:t>
              </a:r>
              <a:endParaRPr lang="en-US" altLang="it-IT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9" name="Picture 8" descr="Schermata 2015-09-08 alle 16.42.12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41" t="13318" r="57217" b="74650"/>
            <a:stretch/>
          </p:blipFill>
          <p:spPr>
            <a:xfrm>
              <a:off x="5114555" y="2713476"/>
              <a:ext cx="3786734" cy="677333"/>
            </a:xfrm>
            <a:prstGeom prst="rect">
              <a:avLst/>
            </a:prstGeom>
            <a:effectLst/>
          </p:spPr>
        </p:pic>
        <p:pic>
          <p:nvPicPr>
            <p:cNvPr id="10" name="Picture 9" descr="Schermata 2015-09-08 alle 16.42.12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41" t="13318" r="57217" b="74650"/>
            <a:stretch/>
          </p:blipFill>
          <p:spPr>
            <a:xfrm>
              <a:off x="8791220" y="1256550"/>
              <a:ext cx="205339" cy="1847895"/>
            </a:xfrm>
            <a:prstGeom prst="rect">
              <a:avLst/>
            </a:prstGeom>
            <a:effectLst/>
          </p:spPr>
        </p:pic>
        <p:pic>
          <p:nvPicPr>
            <p:cNvPr id="11" name="Picture 10" descr="Schermata 2015-09-08 alle 16.42.12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41" t="13318" r="57217" b="74650"/>
            <a:stretch/>
          </p:blipFill>
          <p:spPr>
            <a:xfrm>
              <a:off x="5012954" y="1229648"/>
              <a:ext cx="3786734" cy="125680"/>
            </a:xfrm>
            <a:prstGeom prst="rect">
              <a:avLst/>
            </a:prstGeom>
            <a:effectLst/>
          </p:spPr>
        </p:pic>
        <p:sp>
          <p:nvSpPr>
            <p:cNvPr id="12" name="Rectangle 11"/>
            <p:cNvSpPr/>
            <p:nvPr/>
          </p:nvSpPr>
          <p:spPr>
            <a:xfrm>
              <a:off x="2966844" y="4550922"/>
              <a:ext cx="1703937" cy="529078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023288" y="4505490"/>
              <a:ext cx="1558590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  <a:buClr>
                  <a:schemeClr val="tx1"/>
                </a:buClr>
              </a:pPr>
              <a:r>
                <a:rPr lang="en-US" altLang="it-IT" sz="2400" dirty="0" smtClean="0">
                  <a:solidFill>
                    <a:schemeClr val="bg1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altLang="it-IT" sz="2400" baseline="30000" dirty="0" smtClean="0">
                  <a:solidFill>
                    <a:schemeClr val="bg1"/>
                  </a:solidFill>
                  <a:latin typeface="Symbol" charset="2"/>
                  <a:cs typeface="Symbol" charset="2"/>
                </a:rPr>
                <a:t>-</a:t>
              </a:r>
              <a:r>
                <a:rPr lang="en-US" altLang="it-IT" sz="2400" dirty="0" smtClean="0">
                  <a:solidFill>
                    <a:schemeClr val="bg1"/>
                  </a:solidFill>
                  <a:cs typeface="Arial" panose="020B0604020202020204" pitchFamily="34" charset="0"/>
                  <a:sym typeface="Wingdings"/>
                </a:rPr>
                <a:t>e</a:t>
              </a:r>
              <a:r>
                <a:rPr lang="en-US" altLang="it-IT" sz="2400" baseline="30000" dirty="0" smtClean="0">
                  <a:solidFill>
                    <a:schemeClr val="bg1"/>
                  </a:solidFill>
                  <a:cs typeface="Arial" panose="020B0604020202020204" pitchFamily="34" charset="0"/>
                  <a:sym typeface="Wingdings"/>
                </a:rPr>
                <a:t>-</a:t>
              </a:r>
              <a:r>
                <a:rPr lang="en-US" altLang="it-IT" sz="2400" dirty="0" err="1" smtClean="0">
                  <a:solidFill>
                    <a:schemeClr val="bg1"/>
                  </a:solidFill>
                  <a:latin typeface="Symbol" charset="2"/>
                  <a:cs typeface="Symbol" charset="2"/>
                  <a:sym typeface="Wingdings"/>
                </a:rPr>
                <a:t>n</a:t>
              </a:r>
              <a:r>
                <a:rPr lang="en-US" altLang="it-IT" sz="2400" baseline="-25000" dirty="0" err="1" smtClean="0">
                  <a:solidFill>
                    <a:schemeClr val="bg1"/>
                  </a:solidFill>
                  <a:cs typeface="Arial" panose="020B0604020202020204" pitchFamily="34" charset="0"/>
                  <a:sym typeface="Wingdings"/>
                </a:rPr>
                <a:t>e</a:t>
              </a:r>
              <a:r>
                <a:rPr lang="en-US" altLang="it-IT" sz="2400" dirty="0" err="1">
                  <a:solidFill>
                    <a:schemeClr val="bg1"/>
                  </a:solidFill>
                  <a:latin typeface="Symbol" charset="2"/>
                  <a:cs typeface="Symbol" charset="2"/>
                  <a:sym typeface="Wingdings"/>
                </a:rPr>
                <a:t>n</a:t>
              </a:r>
              <a:r>
                <a:rPr lang="en-US" altLang="it-IT" sz="2400" baseline="-25000" dirty="0" err="1" smtClean="0">
                  <a:solidFill>
                    <a:schemeClr val="bg1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altLang="it-IT" sz="2400" dirty="0" smtClean="0">
                  <a:solidFill>
                    <a:schemeClr val="bg1"/>
                  </a:solidFill>
                  <a:cs typeface="Arial" panose="020B0604020202020204" pitchFamily="34" charset="0"/>
                  <a:sym typeface="Wingdings"/>
                </a:rPr>
                <a:t> </a:t>
              </a:r>
              <a:endParaRPr lang="en-US" altLang="it-IT" sz="2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970132" y="4711080"/>
              <a:ext cx="105757" cy="0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338803" y="173209"/>
            <a:ext cx="22515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err="1">
                <a:solidFill>
                  <a:srgbClr val="0000FF"/>
                </a:solidFill>
              </a:rPr>
              <a:t>Muon</a:t>
            </a:r>
            <a:r>
              <a:rPr lang="en-US" sz="3200" dirty="0">
                <a:solidFill>
                  <a:srgbClr val="0000FF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</a:rPr>
              <a:t>decay</a:t>
            </a:r>
            <a:endParaRPr lang="en-US" sz="3200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8923" y="6426126"/>
            <a:ext cx="8707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low energy electrons from </a:t>
            </a:r>
            <a:r>
              <a:rPr lang="en-US" dirty="0" err="1"/>
              <a:t>muon</a:t>
            </a:r>
            <a:r>
              <a:rPr lang="en-US" dirty="0"/>
              <a:t> decay are a robust explanation for </a:t>
            </a:r>
            <a:r>
              <a:rPr lang="en-US" dirty="0" smtClean="0"/>
              <a:t>upward-going </a:t>
            </a:r>
            <a:r>
              <a:rPr lang="en-US" dirty="0"/>
              <a:t>particles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5507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41</a:t>
            </a:fld>
            <a:endParaRPr lang="fr-FR"/>
          </a:p>
        </p:txBody>
      </p:sp>
      <p:pic>
        <p:nvPicPr>
          <p:cNvPr id="6" name="Picture 5" descr="EEEwebs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617" y="0"/>
            <a:ext cx="4471295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368518"/>
            <a:ext cx="29938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hlinkClick r:id="rId3"/>
              </a:rPr>
              <a:t>https://eee.centrofermi.it</a:t>
            </a:r>
            <a:r>
              <a:rPr lang="pl-PL" dirty="0" smtClean="0">
                <a:hlinkClick r:id="rId3"/>
              </a:rPr>
              <a:t>/</a:t>
            </a:r>
            <a:endParaRPr lang="pl-PL" dirty="0" smtClean="0"/>
          </a:p>
          <a:p>
            <a:endParaRPr lang="pl-PL" dirty="0"/>
          </a:p>
          <a:p>
            <a:r>
              <a:rPr lang="en-US" dirty="0" smtClean="0"/>
              <a:t>W</a:t>
            </a:r>
            <a:r>
              <a:rPr lang="pl-PL" dirty="0" err="1" smtClean="0"/>
              <a:t>eb</a:t>
            </a:r>
            <a:r>
              <a:rPr lang="pl-PL" dirty="0" smtClean="0"/>
              <a:t> </a:t>
            </a:r>
            <a:r>
              <a:rPr lang="pl-PL" dirty="0" err="1" smtClean="0"/>
              <a:t>site</a:t>
            </a:r>
            <a:r>
              <a:rPr lang="pl-PL" dirty="0" smtClean="0"/>
              <a:t> in </a:t>
            </a:r>
            <a:r>
              <a:rPr lang="pl-PL" dirty="0" err="1" smtClean="0"/>
              <a:t>Italian</a:t>
            </a:r>
            <a:r>
              <a:rPr lang="pl-PL" dirty="0" smtClean="0"/>
              <a:t> and English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5355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3361" y="3075057"/>
            <a:ext cx="6517279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4000" dirty="0" err="1" smtClean="0">
                <a:solidFill>
                  <a:srgbClr val="0000FF"/>
                </a:solidFill>
              </a:rPr>
              <a:t>Thanks</a:t>
            </a:r>
            <a:r>
              <a:rPr lang="fr-FR" sz="4000" dirty="0" smtClean="0">
                <a:solidFill>
                  <a:srgbClr val="0000FF"/>
                </a:solidFill>
              </a:rPr>
              <a:t> a lot for </a:t>
            </a:r>
            <a:r>
              <a:rPr lang="fr-FR" sz="4000" dirty="0" err="1" smtClean="0">
                <a:solidFill>
                  <a:srgbClr val="0000FF"/>
                </a:solidFill>
              </a:rPr>
              <a:t>your</a:t>
            </a:r>
            <a:r>
              <a:rPr lang="fr-FR" sz="4000" dirty="0" smtClean="0">
                <a:solidFill>
                  <a:srgbClr val="0000FF"/>
                </a:solidFill>
              </a:rPr>
              <a:t> attention</a:t>
            </a:r>
            <a:endParaRPr lang="fr-FR" sz="4000" dirty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1367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7508" y="3075057"/>
            <a:ext cx="1688984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4000" dirty="0" smtClean="0">
                <a:solidFill>
                  <a:srgbClr val="0000FF"/>
                </a:solidFill>
              </a:rPr>
              <a:t>backup</a:t>
            </a:r>
            <a:endParaRPr lang="fr-FR" sz="4000" dirty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1367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622300"/>
            <a:ext cx="82454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endParaRPr lang="en-GB" sz="2400">
              <a:solidFill>
                <a:srgbClr val="7889FB"/>
              </a:solidFill>
              <a:latin typeface="Calibri" pitchFamily="34" charset="0"/>
            </a:endParaRPr>
          </a:p>
        </p:txBody>
      </p:sp>
      <p:sp>
        <p:nvSpPr>
          <p:cNvPr id="17" name="Rettangolo 4"/>
          <p:cNvSpPr>
            <a:spLocks noChangeArrowheads="1"/>
          </p:cNvSpPr>
          <p:nvPr/>
        </p:nvSpPr>
        <p:spPr bwMode="auto">
          <a:xfrm>
            <a:off x="307879" y="2230468"/>
            <a:ext cx="44899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it-IT" dirty="0" smtClean="0">
                <a:solidFill>
                  <a:srgbClr val="002060"/>
                </a:solidFill>
              </a:rPr>
              <a:t>At L’Aquila, </a:t>
            </a:r>
            <a:r>
              <a:rPr lang="it-IT" dirty="0" err="1" smtClean="0">
                <a:solidFill>
                  <a:srgbClr val="002060"/>
                </a:solidFill>
              </a:rPr>
              <a:t>closest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stations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of</a:t>
            </a:r>
            <a:r>
              <a:rPr lang="it-IT" dirty="0" smtClean="0">
                <a:solidFill>
                  <a:srgbClr val="002060"/>
                </a:solidFill>
              </a:rPr>
              <a:t> the </a:t>
            </a:r>
            <a:r>
              <a:rPr lang="it-IT" dirty="0" err="1" smtClean="0">
                <a:solidFill>
                  <a:srgbClr val="002060"/>
                </a:solidFill>
              </a:rPr>
              <a:t>experiment</a:t>
            </a:r>
            <a:endParaRPr lang="it-IT" dirty="0" smtClean="0">
              <a:solidFill>
                <a:srgbClr val="002060"/>
              </a:solidFill>
            </a:endParaRPr>
          </a:p>
        </p:txBody>
      </p:sp>
      <p:pic>
        <p:nvPicPr>
          <p:cNvPr id="73735" name="Picture 7"/>
          <p:cNvPicPr>
            <a:picLocks noChangeAspect="1" noChangeArrowheads="1"/>
          </p:cNvPicPr>
          <p:nvPr/>
        </p:nvPicPr>
        <p:blipFill>
          <a:blip r:embed="rId3" cstate="print"/>
          <a:srcRect l="2277" r="2277"/>
          <a:stretch>
            <a:fillRect/>
          </a:stretch>
        </p:blipFill>
        <p:spPr bwMode="auto">
          <a:xfrm>
            <a:off x="5448332" y="3578616"/>
            <a:ext cx="3707036" cy="330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8775" y="0"/>
            <a:ext cx="3705225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7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6" y="3717032"/>
            <a:ext cx="3563888" cy="2508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ttangolo 4"/>
          <p:cNvSpPr>
            <a:spLocks noChangeArrowheads="1"/>
          </p:cNvSpPr>
          <p:nvPr/>
        </p:nvSpPr>
        <p:spPr bwMode="auto">
          <a:xfrm>
            <a:off x="3599384" y="2845536"/>
            <a:ext cx="1839391" cy="3139321"/>
          </a:xfrm>
          <a:prstGeom prst="rect">
            <a:avLst/>
          </a:prstGeom>
          <a:solidFill>
            <a:srgbClr val="C2BE8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it-IT" dirty="0" smtClean="0">
                <a:solidFill>
                  <a:srgbClr val="002060"/>
                </a:solidFill>
              </a:rPr>
              <a:t>7.6 </a:t>
            </a:r>
            <a:r>
              <a:rPr lang="it-IT" dirty="0" err="1" smtClean="0">
                <a:solidFill>
                  <a:srgbClr val="002060"/>
                </a:solidFill>
              </a:rPr>
              <a:t>events</a:t>
            </a:r>
            <a:r>
              <a:rPr lang="it-IT" dirty="0" smtClean="0">
                <a:solidFill>
                  <a:srgbClr val="002060"/>
                </a:solidFill>
              </a:rPr>
              <a:t>/hour</a:t>
            </a:r>
          </a:p>
          <a:p>
            <a:pPr marL="0" lvl="1"/>
            <a:r>
              <a:rPr lang="it-IT" dirty="0" err="1" smtClean="0">
                <a:solidFill>
                  <a:srgbClr val="002060"/>
                </a:solidFill>
              </a:rPr>
              <a:t>Signal</a:t>
            </a:r>
            <a:r>
              <a:rPr lang="it-IT" dirty="0" smtClean="0">
                <a:solidFill>
                  <a:srgbClr val="002060"/>
                </a:solidFill>
              </a:rPr>
              <a:t>/</a:t>
            </a:r>
            <a:r>
              <a:rPr lang="it-IT" dirty="0" err="1" smtClean="0">
                <a:solidFill>
                  <a:srgbClr val="002060"/>
                </a:solidFill>
              </a:rPr>
              <a:t>Noise</a:t>
            </a:r>
            <a:r>
              <a:rPr lang="it-IT" dirty="0" smtClean="0">
                <a:solidFill>
                  <a:srgbClr val="002060"/>
                </a:solidFill>
              </a:rPr>
              <a:t> = 2</a:t>
            </a:r>
          </a:p>
          <a:p>
            <a:pPr marL="0" lvl="1"/>
            <a:endParaRPr lang="it-IT" dirty="0" smtClean="0">
              <a:solidFill>
                <a:srgbClr val="002060"/>
              </a:solidFill>
            </a:endParaRPr>
          </a:p>
          <a:p>
            <a:pPr marL="0" lvl="1"/>
            <a:endParaRPr lang="it-IT" dirty="0" smtClean="0">
              <a:solidFill>
                <a:srgbClr val="002060"/>
              </a:solidFill>
            </a:endParaRPr>
          </a:p>
          <a:p>
            <a:pPr marL="0" lvl="1"/>
            <a:r>
              <a:rPr lang="it-IT" dirty="0" err="1" smtClean="0">
                <a:solidFill>
                  <a:srgbClr val="002060"/>
                </a:solidFill>
              </a:rPr>
              <a:t>Angular</a:t>
            </a:r>
            <a:r>
              <a:rPr lang="it-IT" dirty="0" smtClean="0">
                <a:solidFill>
                  <a:srgbClr val="002060"/>
                </a:solidFill>
              </a:rPr>
              <a:t> cut</a:t>
            </a:r>
          </a:p>
          <a:p>
            <a:pPr marL="0" lvl="1"/>
            <a:r>
              <a:rPr lang="it-IT" dirty="0" smtClean="0">
                <a:solidFill>
                  <a:srgbClr val="002060"/>
                </a:solidFill>
              </a:rPr>
              <a:t>(</a:t>
            </a:r>
            <a:r>
              <a:rPr lang="it-IT" dirty="0" err="1" smtClean="0">
                <a:solidFill>
                  <a:srgbClr val="002060"/>
                </a:solidFill>
              </a:rPr>
              <a:t>requiring</a:t>
            </a:r>
            <a:r>
              <a:rPr lang="it-IT" dirty="0" smtClean="0">
                <a:solidFill>
                  <a:srgbClr val="002060"/>
                </a:solidFill>
              </a:rPr>
              <a:t> quasi </a:t>
            </a:r>
            <a:r>
              <a:rPr lang="it-IT" dirty="0" err="1" smtClean="0">
                <a:solidFill>
                  <a:srgbClr val="002060"/>
                </a:solidFill>
              </a:rPr>
              <a:t>parallelism</a:t>
            </a:r>
            <a:r>
              <a:rPr lang="it-IT" dirty="0" smtClean="0">
                <a:solidFill>
                  <a:srgbClr val="002060"/>
                </a:solidFill>
              </a:rPr>
              <a:t>) </a:t>
            </a:r>
            <a:r>
              <a:rPr lang="it-IT" dirty="0" err="1" smtClean="0">
                <a:solidFill>
                  <a:srgbClr val="002060"/>
                </a:solidFill>
              </a:rPr>
              <a:t>improves</a:t>
            </a:r>
            <a:r>
              <a:rPr lang="it-IT" dirty="0" smtClean="0">
                <a:solidFill>
                  <a:srgbClr val="002060"/>
                </a:solidFill>
              </a:rPr>
              <a:t> S/</a:t>
            </a:r>
            <a:r>
              <a:rPr lang="it-IT" dirty="0" err="1" smtClean="0">
                <a:solidFill>
                  <a:srgbClr val="002060"/>
                </a:solidFill>
              </a:rPr>
              <a:t>N</a:t>
            </a:r>
            <a:endParaRPr lang="it-IT" dirty="0" smtClean="0">
              <a:solidFill>
                <a:srgbClr val="002060"/>
              </a:solidFill>
            </a:endParaRPr>
          </a:p>
          <a:p>
            <a:pPr marL="0" lvl="1"/>
            <a:endParaRPr lang="it-IT" dirty="0">
              <a:solidFill>
                <a:srgbClr val="002060"/>
              </a:solidFill>
            </a:endParaRPr>
          </a:p>
          <a:p>
            <a:pPr marL="0" lvl="1"/>
            <a:r>
              <a:rPr lang="it-IT" dirty="0" smtClean="0">
                <a:solidFill>
                  <a:srgbClr val="002060"/>
                </a:solidFill>
              </a:rPr>
              <a:t>1.6 </a:t>
            </a:r>
            <a:r>
              <a:rPr lang="it-IT" dirty="0" err="1" smtClean="0">
                <a:solidFill>
                  <a:srgbClr val="002060"/>
                </a:solidFill>
              </a:rPr>
              <a:t>events</a:t>
            </a:r>
            <a:r>
              <a:rPr lang="it-IT" dirty="0" smtClean="0">
                <a:solidFill>
                  <a:srgbClr val="002060"/>
                </a:solidFill>
              </a:rPr>
              <a:t>/hour</a:t>
            </a:r>
          </a:p>
          <a:p>
            <a:pPr marL="0" lvl="1"/>
            <a:r>
              <a:rPr lang="it-IT" dirty="0" err="1" smtClean="0">
                <a:solidFill>
                  <a:srgbClr val="002060"/>
                </a:solidFill>
              </a:rPr>
              <a:t>Signal</a:t>
            </a:r>
            <a:r>
              <a:rPr lang="it-IT" dirty="0" smtClean="0">
                <a:solidFill>
                  <a:srgbClr val="002060"/>
                </a:solidFill>
              </a:rPr>
              <a:t>/</a:t>
            </a:r>
            <a:r>
              <a:rPr lang="it-IT" dirty="0" err="1" smtClean="0">
                <a:solidFill>
                  <a:srgbClr val="002060"/>
                </a:solidFill>
              </a:rPr>
              <a:t>Noise</a:t>
            </a:r>
            <a:r>
              <a:rPr lang="it-IT" dirty="0" smtClean="0">
                <a:solidFill>
                  <a:srgbClr val="002060"/>
                </a:solidFill>
              </a:rPr>
              <a:t>=18</a:t>
            </a:r>
          </a:p>
        </p:txBody>
      </p:sp>
      <p:sp>
        <p:nvSpPr>
          <p:cNvPr id="22" name="Rettangolo 4"/>
          <p:cNvSpPr>
            <a:spLocks noChangeArrowheads="1"/>
          </p:cNvSpPr>
          <p:nvPr/>
        </p:nvSpPr>
        <p:spPr bwMode="auto">
          <a:xfrm>
            <a:off x="216024" y="2780928"/>
            <a:ext cx="28438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it-IT" dirty="0" err="1" smtClean="0">
                <a:solidFill>
                  <a:srgbClr val="0000FF"/>
                </a:solidFill>
              </a:rPr>
              <a:t>Angular</a:t>
            </a:r>
            <a:r>
              <a:rPr lang="it-IT" dirty="0" smtClean="0">
                <a:solidFill>
                  <a:srgbClr val="0000FF"/>
                </a:solidFill>
              </a:rPr>
              <a:t> </a:t>
            </a:r>
            <a:r>
              <a:rPr lang="it-IT" dirty="0" err="1" smtClean="0">
                <a:solidFill>
                  <a:srgbClr val="0000FF"/>
                </a:solidFill>
              </a:rPr>
              <a:t>correlations</a:t>
            </a:r>
            <a:r>
              <a:rPr lang="it-IT" dirty="0" smtClean="0">
                <a:solidFill>
                  <a:srgbClr val="0000FF"/>
                </a:solidFill>
              </a:rPr>
              <a:t> </a:t>
            </a:r>
            <a:r>
              <a:rPr lang="it-IT" dirty="0" err="1" smtClean="0">
                <a:solidFill>
                  <a:srgbClr val="0000FF"/>
                </a:solidFill>
              </a:rPr>
              <a:t>between</a:t>
            </a:r>
            <a:r>
              <a:rPr lang="it-IT" dirty="0" smtClean="0">
                <a:solidFill>
                  <a:srgbClr val="0000FF"/>
                </a:solidFill>
              </a:rPr>
              <a:t> “</a:t>
            </a:r>
            <a:r>
              <a:rPr lang="it-IT" dirty="0" err="1" smtClean="0">
                <a:solidFill>
                  <a:srgbClr val="0000FF"/>
                </a:solidFill>
              </a:rPr>
              <a:t>coincidences</a:t>
            </a:r>
            <a:r>
              <a:rPr lang="it-IT" dirty="0" smtClean="0">
                <a:solidFill>
                  <a:srgbClr val="0000FF"/>
                </a:solidFill>
              </a:rPr>
              <a:t>”</a:t>
            </a:r>
          </a:p>
        </p:txBody>
      </p:sp>
      <p:sp>
        <p:nvSpPr>
          <p:cNvPr id="23" name="AutoShape 38"/>
          <p:cNvSpPr>
            <a:spLocks noChangeArrowheads="1"/>
          </p:cNvSpPr>
          <p:nvPr/>
        </p:nvSpPr>
        <p:spPr bwMode="auto">
          <a:xfrm rot="26220000" flipH="1">
            <a:off x="1277406" y="3611963"/>
            <a:ext cx="576000" cy="252000"/>
          </a:xfrm>
          <a:prstGeom prst="leftArrow">
            <a:avLst>
              <a:gd name="adj1" fmla="val 50000"/>
              <a:gd name="adj2" fmla="val 68923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25" name="AutoShape 38"/>
          <p:cNvSpPr>
            <a:spLocks noChangeArrowheads="1"/>
          </p:cNvSpPr>
          <p:nvPr/>
        </p:nvSpPr>
        <p:spPr bwMode="auto">
          <a:xfrm rot="22740000" flipH="1">
            <a:off x="4972214" y="4877791"/>
            <a:ext cx="1083762" cy="45719"/>
          </a:xfrm>
          <a:prstGeom prst="leftArrow">
            <a:avLst>
              <a:gd name="adj1" fmla="val 50000"/>
              <a:gd name="adj2" fmla="val 68923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2" name="Picture 1" descr="laquila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46" y="109633"/>
            <a:ext cx="4067997" cy="20765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496" y="6409223"/>
            <a:ext cx="5227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it-IT" dirty="0">
                <a:solidFill>
                  <a:srgbClr val="C00000"/>
                </a:solidFill>
              </a:rPr>
              <a:t>Time </a:t>
            </a:r>
            <a:r>
              <a:rPr lang="it-IT" dirty="0" err="1">
                <a:solidFill>
                  <a:srgbClr val="C00000"/>
                </a:solidFill>
              </a:rPr>
              <a:t>difference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between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events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at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>
                <a:solidFill>
                  <a:srgbClr val="C00000"/>
                </a:solidFill>
              </a:rPr>
              <a:t>the </a:t>
            </a:r>
            <a:r>
              <a:rPr lang="it-IT" dirty="0" err="1" smtClean="0">
                <a:solidFill>
                  <a:srgbClr val="C00000"/>
                </a:solidFill>
              </a:rPr>
              <a:t>two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stations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681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622300"/>
            <a:ext cx="82454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endParaRPr lang="en-GB" sz="2400">
              <a:solidFill>
                <a:srgbClr val="7889FB"/>
              </a:solidFill>
              <a:latin typeface="Calibri" pitchFamily="34" charset="0"/>
            </a:endParaRPr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179513" y="262788"/>
            <a:ext cx="5256584" cy="857988"/>
          </a:xfrm>
        </p:spPr>
        <p:txBody>
          <a:bodyPr>
            <a:normAutofit/>
          </a:bodyPr>
          <a:lstStyle/>
          <a:p>
            <a:r>
              <a:rPr lang="it-IT" sz="3200" dirty="0" smtClean="0">
                <a:solidFill>
                  <a:srgbClr val="0000FF"/>
                </a:solidFill>
                <a:latin typeface="+mn-lt"/>
              </a:rPr>
              <a:t>First </a:t>
            </a:r>
            <a:r>
              <a:rPr lang="it-IT" sz="3200" dirty="0" err="1" smtClean="0">
                <a:solidFill>
                  <a:srgbClr val="0000FF"/>
                </a:solidFill>
                <a:latin typeface="+mn-lt"/>
              </a:rPr>
              <a:t>coincidences</a:t>
            </a:r>
            <a:r>
              <a:rPr lang="it-IT" sz="32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it-IT" sz="3200" dirty="0" err="1" smtClean="0">
                <a:solidFill>
                  <a:srgbClr val="0000FF"/>
                </a:solidFill>
                <a:latin typeface="+mn-lt"/>
              </a:rPr>
              <a:t>detected</a:t>
            </a:r>
            <a:endParaRPr lang="it-IT" sz="3200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2" name="Picture 1" descr="s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90889"/>
            <a:ext cx="3636000" cy="3146852"/>
          </a:xfrm>
          <a:prstGeom prst="rect">
            <a:avLst/>
          </a:prstGeom>
        </p:spPr>
      </p:pic>
      <p:pic>
        <p:nvPicPr>
          <p:cNvPr id="3" name="Picture 2" descr="m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945" y="1890889"/>
            <a:ext cx="3816000" cy="29832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0" y="5192889"/>
            <a:ext cx="3636000" cy="1200329"/>
          </a:xfrm>
          <a:prstGeom prst="rect">
            <a:avLst/>
          </a:prstGeom>
          <a:solidFill>
            <a:srgbClr val="C2BE8B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r>
              <a:rPr lang="fr-FR" dirty="0" err="1" smtClean="0"/>
              <a:t>ingle</a:t>
            </a:r>
            <a:r>
              <a:rPr lang="fr-FR" dirty="0" smtClean="0"/>
              <a:t> </a:t>
            </a:r>
            <a:r>
              <a:rPr lang="fr-FR" dirty="0" err="1" smtClean="0"/>
              <a:t>track</a:t>
            </a:r>
            <a:r>
              <a:rPr lang="fr-FR" dirty="0" smtClean="0"/>
              <a:t> in one </a:t>
            </a:r>
            <a:r>
              <a:rPr lang="fr-FR" dirty="0" err="1" smtClean="0"/>
              <a:t>school</a:t>
            </a:r>
            <a:r>
              <a:rPr lang="fr-FR" dirty="0" smtClean="0"/>
              <a:t> + multiple</a:t>
            </a:r>
          </a:p>
          <a:p>
            <a:r>
              <a:rPr lang="en-US" dirty="0"/>
              <a:t>t</a:t>
            </a:r>
            <a:r>
              <a:rPr lang="fr-FR" dirty="0" smtClean="0"/>
              <a:t>racks in the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endParaRPr lang="fr-FR" dirty="0" smtClean="0"/>
          </a:p>
          <a:p>
            <a:r>
              <a:rPr lang="fr-FR" dirty="0" smtClean="0"/>
              <a:t>3.6 </a:t>
            </a:r>
            <a:r>
              <a:rPr lang="fr-FR" dirty="0" err="1" smtClean="0"/>
              <a:t>events</a:t>
            </a:r>
            <a:r>
              <a:rPr lang="fr-FR" dirty="0" smtClean="0"/>
              <a:t> / </a:t>
            </a:r>
            <a:r>
              <a:rPr lang="fr-FR" dirty="0" err="1" smtClean="0"/>
              <a:t>hour</a:t>
            </a:r>
            <a:endParaRPr lang="fr-FR" dirty="0" smtClean="0"/>
          </a:p>
          <a:p>
            <a:r>
              <a:rPr lang="fr-FR" dirty="0" smtClean="0"/>
              <a:t>Signal / Noise = 26.4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4691945" y="5345289"/>
            <a:ext cx="3636000" cy="923330"/>
          </a:xfrm>
          <a:prstGeom prst="rect">
            <a:avLst/>
          </a:prstGeom>
          <a:solidFill>
            <a:srgbClr val="C2BE8B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Multiple</a:t>
            </a:r>
            <a:r>
              <a:rPr lang="fr-FR" dirty="0" smtClean="0"/>
              <a:t> </a:t>
            </a:r>
            <a:r>
              <a:rPr lang="fr-FR" dirty="0" err="1" smtClean="0"/>
              <a:t>tracks</a:t>
            </a:r>
            <a:r>
              <a:rPr lang="fr-FR" dirty="0" smtClean="0"/>
              <a:t> in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schools</a:t>
            </a:r>
            <a:endParaRPr lang="fr-FR" dirty="0" smtClean="0"/>
          </a:p>
          <a:p>
            <a:r>
              <a:rPr lang="fr-FR" dirty="0" smtClean="0"/>
              <a:t>0.8 </a:t>
            </a:r>
            <a:r>
              <a:rPr lang="fr-FR" dirty="0" err="1" smtClean="0"/>
              <a:t>events</a:t>
            </a:r>
            <a:r>
              <a:rPr lang="fr-FR" dirty="0" smtClean="0"/>
              <a:t> / </a:t>
            </a:r>
            <a:r>
              <a:rPr lang="fr-FR" dirty="0" err="1" smtClean="0"/>
              <a:t>hour</a:t>
            </a:r>
            <a:endParaRPr lang="fr-FR" dirty="0" smtClean="0"/>
          </a:p>
          <a:p>
            <a:r>
              <a:rPr lang="fr-FR" dirty="0" smtClean="0"/>
              <a:t>Signal / Noise = 76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700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622300"/>
            <a:ext cx="82454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endParaRPr lang="en-GB" sz="2400">
              <a:solidFill>
                <a:srgbClr val="7889FB"/>
              </a:solidFill>
              <a:latin typeface="Calibri" pitchFamily="34" charset="0"/>
            </a:endParaRPr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-1067" y="175192"/>
            <a:ext cx="8245475" cy="700764"/>
          </a:xfrm>
        </p:spPr>
        <p:txBody>
          <a:bodyPr>
            <a:normAutofit/>
          </a:bodyPr>
          <a:lstStyle/>
          <a:p>
            <a:r>
              <a:rPr lang="it-IT" sz="3200" dirty="0" err="1" smtClean="0">
                <a:solidFill>
                  <a:srgbClr val="0000FF"/>
                </a:solidFill>
                <a:latin typeface="+mn-lt"/>
              </a:rPr>
              <a:t>Coincidences</a:t>
            </a:r>
            <a:r>
              <a:rPr lang="it-IT" sz="3200" dirty="0" smtClean="0">
                <a:solidFill>
                  <a:srgbClr val="0000FF"/>
                </a:solidFill>
                <a:latin typeface="+mn-lt"/>
              </a:rPr>
              <a:t> up </a:t>
            </a:r>
            <a:r>
              <a:rPr lang="it-IT" sz="3200" dirty="0" err="1" smtClean="0">
                <a:solidFill>
                  <a:srgbClr val="0000FF"/>
                </a:solidFill>
                <a:latin typeface="+mn-lt"/>
              </a:rPr>
              <a:t>to</a:t>
            </a:r>
            <a:r>
              <a:rPr lang="it-IT" sz="3200" dirty="0" smtClean="0">
                <a:solidFill>
                  <a:srgbClr val="0000FF"/>
                </a:solidFill>
                <a:latin typeface="+mn-lt"/>
              </a:rPr>
              <a:t> 2012…</a:t>
            </a:r>
            <a:endParaRPr lang="it-IT" sz="32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3" name="AutoShape 38"/>
          <p:cNvSpPr>
            <a:spLocks noChangeArrowheads="1"/>
          </p:cNvSpPr>
          <p:nvPr/>
        </p:nvSpPr>
        <p:spPr bwMode="auto">
          <a:xfrm rot="26220000" flipH="1">
            <a:off x="5432565" y="3967935"/>
            <a:ext cx="576000" cy="252000"/>
          </a:xfrm>
          <a:prstGeom prst="leftArrow">
            <a:avLst>
              <a:gd name="adj1" fmla="val 50000"/>
              <a:gd name="adj2" fmla="val 68923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25" name="AutoShape 38"/>
          <p:cNvSpPr>
            <a:spLocks noChangeArrowheads="1"/>
          </p:cNvSpPr>
          <p:nvPr/>
        </p:nvSpPr>
        <p:spPr bwMode="auto">
          <a:xfrm rot="22740000" flipH="1">
            <a:off x="5194503" y="5628124"/>
            <a:ext cx="1584000" cy="108000"/>
          </a:xfrm>
          <a:prstGeom prst="leftArrow">
            <a:avLst>
              <a:gd name="adj1" fmla="val 50000"/>
              <a:gd name="adj2" fmla="val 68923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3" cstate="print"/>
          <a:srcRect t="6015"/>
          <a:stretch>
            <a:fillRect/>
          </a:stretch>
        </p:blipFill>
        <p:spPr bwMode="auto">
          <a:xfrm>
            <a:off x="35495" y="1052736"/>
            <a:ext cx="4620737" cy="324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4" cstate="print"/>
          <a:srcRect r="7504"/>
          <a:stretch>
            <a:fillRect/>
          </a:stretch>
        </p:blipFill>
        <p:spPr bwMode="auto">
          <a:xfrm>
            <a:off x="4695750" y="3429000"/>
            <a:ext cx="4412754" cy="3237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CasellaDiTesto 25"/>
          <p:cNvSpPr txBox="1"/>
          <p:nvPr/>
        </p:nvSpPr>
        <p:spPr>
          <a:xfrm>
            <a:off x="4788024" y="1015568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C00000"/>
                </a:solidFill>
              </a:rPr>
              <a:t>Number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of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coincidences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per day, as measured by </a:t>
            </a:r>
            <a:r>
              <a:rPr lang="it-IT" dirty="0" err="1" smtClean="0">
                <a:solidFill>
                  <a:srgbClr val="C00000"/>
                </a:solidFill>
              </a:rPr>
              <a:t>different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telescope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pairs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of the EEE network, versus</a:t>
            </a:r>
            <a:r>
              <a:rPr lang="it-IT" dirty="0" smtClean="0">
                <a:solidFill>
                  <a:srgbClr val="000000"/>
                </a:solidFill>
              </a:rPr>
              <a:t> the relative </a:t>
            </a:r>
            <a:r>
              <a:rPr lang="it-IT" dirty="0" err="1" smtClean="0">
                <a:solidFill>
                  <a:srgbClr val="000000"/>
                </a:solidFill>
              </a:rPr>
              <a:t>distance</a:t>
            </a:r>
            <a:r>
              <a:rPr lang="it-IT" dirty="0" smtClean="0">
                <a:solidFill>
                  <a:srgbClr val="000000"/>
                </a:solidFill>
              </a:rPr>
              <a:t> </a:t>
            </a:r>
            <a:r>
              <a:rPr lang="it-IT" dirty="0" err="1" smtClean="0">
                <a:solidFill>
                  <a:srgbClr val="000000"/>
                </a:solidFill>
              </a:rPr>
              <a:t>between</a:t>
            </a:r>
            <a:r>
              <a:rPr lang="it-IT" dirty="0" smtClean="0">
                <a:solidFill>
                  <a:srgbClr val="000000"/>
                </a:solidFill>
              </a:rPr>
              <a:t> the </a:t>
            </a:r>
            <a:r>
              <a:rPr lang="it-IT" dirty="0" err="1" smtClean="0">
                <a:solidFill>
                  <a:srgbClr val="000000"/>
                </a:solidFill>
              </a:rPr>
              <a:t>two</a:t>
            </a:r>
            <a:r>
              <a:rPr lang="it-IT" dirty="0" smtClean="0">
                <a:solidFill>
                  <a:srgbClr val="000000"/>
                </a:solidFill>
              </a:rPr>
              <a:t> </a:t>
            </a:r>
            <a:r>
              <a:rPr lang="it-IT" dirty="0" err="1" smtClean="0">
                <a:solidFill>
                  <a:srgbClr val="000000"/>
                </a:solidFill>
              </a:rPr>
              <a:t>telescopes</a:t>
            </a:r>
            <a:endParaRPr lang="it-IT" dirty="0" smtClean="0">
              <a:solidFill>
                <a:srgbClr val="000000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4788024" y="2527736"/>
            <a:ext cx="4067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Included in the </a:t>
            </a:r>
            <a:r>
              <a:rPr lang="it-IT" dirty="0" smtClean="0">
                <a:solidFill>
                  <a:srgbClr val="000000"/>
                </a:solidFill>
              </a:rPr>
              <a:t>plot: </a:t>
            </a:r>
            <a:r>
              <a:rPr lang="it-IT" dirty="0" err="1" smtClean="0">
                <a:solidFill>
                  <a:srgbClr val="0070C0"/>
                </a:solidFill>
              </a:rPr>
              <a:t>CERN-Geneva</a:t>
            </a:r>
            <a:r>
              <a:rPr lang="it-IT" dirty="0" smtClean="0">
                <a:solidFill>
                  <a:srgbClr val="0070C0"/>
                </a:solidFill>
              </a:rPr>
              <a:t> (15 m), L’Aquila (180 m), Cagliari (520 m) and Frascati (650 m)</a:t>
            </a:r>
          </a:p>
        </p:txBody>
      </p:sp>
      <p:sp>
        <p:nvSpPr>
          <p:cNvPr id="24" name="AutoShape 38"/>
          <p:cNvSpPr>
            <a:spLocks noChangeArrowheads="1"/>
          </p:cNvSpPr>
          <p:nvPr/>
        </p:nvSpPr>
        <p:spPr bwMode="auto">
          <a:xfrm rot="11394471" flipH="1">
            <a:off x="2942702" y="2903245"/>
            <a:ext cx="1852342" cy="78950"/>
          </a:xfrm>
          <a:prstGeom prst="leftArrow">
            <a:avLst>
              <a:gd name="adj1" fmla="val 50000"/>
              <a:gd name="adj2" fmla="val 68923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611560" y="5949280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0000"/>
                </a:solidFill>
              </a:rPr>
              <a:t>Corsika</a:t>
            </a:r>
            <a:r>
              <a:rPr lang="it-IT" dirty="0" smtClean="0">
                <a:solidFill>
                  <a:srgbClr val="000000"/>
                </a:solidFill>
              </a:rPr>
              <a:t> Monte Carlo </a:t>
            </a:r>
            <a:r>
              <a:rPr lang="it-IT" dirty="0" err="1" smtClean="0">
                <a:solidFill>
                  <a:srgbClr val="000000"/>
                </a:solidFill>
              </a:rPr>
              <a:t>simulations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29" name="AutoShape 38"/>
          <p:cNvSpPr>
            <a:spLocks noChangeArrowheads="1"/>
          </p:cNvSpPr>
          <p:nvPr/>
        </p:nvSpPr>
        <p:spPr bwMode="auto">
          <a:xfrm rot="21120286" flipH="1">
            <a:off x="4140786" y="5933703"/>
            <a:ext cx="1852342" cy="78950"/>
          </a:xfrm>
          <a:prstGeom prst="leftArrow">
            <a:avLst>
              <a:gd name="adj1" fmla="val 50000"/>
              <a:gd name="adj2" fmla="val 68923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611560" y="422108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C00000"/>
                </a:solidFill>
              </a:rPr>
              <a:t>Results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consistent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with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Corsika</a:t>
            </a:r>
            <a:r>
              <a:rPr lang="it-IT" dirty="0" smtClean="0">
                <a:solidFill>
                  <a:srgbClr val="C00000"/>
                </a:solidFill>
              </a:rPr>
              <a:t> and </a:t>
            </a:r>
            <a:r>
              <a:rPr lang="it-IT" dirty="0" err="1" smtClean="0">
                <a:solidFill>
                  <a:srgbClr val="C00000"/>
                </a:solidFill>
              </a:rPr>
              <a:t>Cosmos</a:t>
            </a:r>
            <a:r>
              <a:rPr lang="it-IT" dirty="0" smtClean="0">
                <a:solidFill>
                  <a:srgbClr val="C00000"/>
                </a:solidFill>
              </a:rPr>
              <a:t> Monte Carlo </a:t>
            </a:r>
            <a:r>
              <a:rPr lang="it-IT" dirty="0" err="1" smtClean="0">
                <a:solidFill>
                  <a:srgbClr val="C00000"/>
                </a:solidFill>
              </a:rPr>
              <a:t>simulations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539552" y="4941168"/>
            <a:ext cx="3672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000000"/>
                </a:solidFill>
              </a:rPr>
              <a:t>Few</a:t>
            </a:r>
            <a:r>
              <a:rPr lang="it-IT" dirty="0" smtClean="0">
                <a:solidFill>
                  <a:srgbClr val="000000"/>
                </a:solidFill>
              </a:rPr>
              <a:t> </a:t>
            </a:r>
            <a:r>
              <a:rPr lang="it-IT" dirty="0" err="1" smtClean="0">
                <a:solidFill>
                  <a:srgbClr val="000000"/>
                </a:solidFill>
              </a:rPr>
              <a:t>months</a:t>
            </a:r>
            <a:r>
              <a:rPr lang="it-IT" dirty="0" smtClean="0">
                <a:solidFill>
                  <a:srgbClr val="000000"/>
                </a:solidFill>
              </a:rPr>
              <a:t> </a:t>
            </a:r>
            <a:r>
              <a:rPr lang="it-IT" dirty="0" err="1" smtClean="0">
                <a:solidFill>
                  <a:srgbClr val="000000"/>
                </a:solidFill>
              </a:rPr>
              <a:t>to</a:t>
            </a:r>
            <a:r>
              <a:rPr lang="it-IT" dirty="0" smtClean="0">
                <a:solidFill>
                  <a:srgbClr val="000000"/>
                </a:solidFill>
              </a:rPr>
              <a:t> </a:t>
            </a:r>
            <a:r>
              <a:rPr lang="it-IT" dirty="0" err="1" smtClean="0">
                <a:solidFill>
                  <a:srgbClr val="000000"/>
                </a:solidFill>
              </a:rPr>
              <a:t>observe</a:t>
            </a:r>
            <a:r>
              <a:rPr lang="it-IT" dirty="0" smtClean="0">
                <a:solidFill>
                  <a:srgbClr val="000000"/>
                </a:solidFill>
              </a:rPr>
              <a:t> </a:t>
            </a:r>
            <a:r>
              <a:rPr lang="it-IT" dirty="0" err="1" smtClean="0">
                <a:solidFill>
                  <a:srgbClr val="000000"/>
                </a:solidFill>
              </a:rPr>
              <a:t>coincidences</a:t>
            </a:r>
            <a:r>
              <a:rPr lang="it-IT" dirty="0" smtClean="0">
                <a:solidFill>
                  <a:srgbClr val="000000"/>
                </a:solidFill>
              </a:rPr>
              <a:t> </a:t>
            </a:r>
            <a:r>
              <a:rPr lang="it-IT" dirty="0" err="1" smtClean="0">
                <a:solidFill>
                  <a:srgbClr val="000000"/>
                </a:solidFill>
              </a:rPr>
              <a:t>for</a:t>
            </a:r>
            <a:r>
              <a:rPr lang="it-IT" dirty="0" smtClean="0">
                <a:solidFill>
                  <a:srgbClr val="000000"/>
                </a:solidFill>
              </a:rPr>
              <a:t> </a:t>
            </a:r>
            <a:r>
              <a:rPr lang="it-IT" dirty="0" err="1" smtClean="0">
                <a:solidFill>
                  <a:srgbClr val="000000"/>
                </a:solidFill>
              </a:rPr>
              <a:t>distances</a:t>
            </a:r>
            <a:r>
              <a:rPr lang="it-IT" dirty="0" smtClean="0">
                <a:solidFill>
                  <a:srgbClr val="000000"/>
                </a:solidFill>
              </a:rPr>
              <a:t> &gt; 1 km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58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 r="2764"/>
          <a:stretch>
            <a:fillRect/>
          </a:stretch>
        </p:blipFill>
        <p:spPr bwMode="auto">
          <a:xfrm>
            <a:off x="4401215" y="576064"/>
            <a:ext cx="4692779" cy="314096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CasellaDiTesto 14"/>
          <p:cNvSpPr txBox="1"/>
          <p:nvPr/>
        </p:nvSpPr>
        <p:spPr>
          <a:xfrm>
            <a:off x="179513" y="2227562"/>
            <a:ext cx="4066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Identify</a:t>
            </a:r>
            <a:r>
              <a:rPr lang="it-IT" dirty="0"/>
              <a:t> </a:t>
            </a:r>
            <a:r>
              <a:rPr lang="en-US" dirty="0" smtClean="0">
                <a:solidFill>
                  <a:srgbClr val="C00000"/>
                </a:solidFill>
              </a:rPr>
              <a:t>electrons from </a:t>
            </a:r>
            <a:r>
              <a:rPr lang="en-US" dirty="0" err="1" smtClean="0">
                <a:solidFill>
                  <a:srgbClr val="C00000"/>
                </a:solidFill>
              </a:rPr>
              <a:t>muon</a:t>
            </a:r>
            <a:r>
              <a:rPr lang="en-US" dirty="0" smtClean="0">
                <a:solidFill>
                  <a:srgbClr val="C00000"/>
                </a:solidFill>
              </a:rPr>
              <a:t> decays </a:t>
            </a:r>
            <a:r>
              <a:rPr lang="en-US" dirty="0" smtClean="0">
                <a:solidFill>
                  <a:srgbClr val="000000"/>
                </a:solidFill>
              </a:rPr>
              <a:t>(in the floor or in the bottom chamber): look at Time Difference with respect to the Previous (TDP) events versus velocity</a:t>
            </a:r>
          </a:p>
        </p:txBody>
      </p:sp>
      <p:sp>
        <p:nvSpPr>
          <p:cNvPr id="21" name="AutoShape 38"/>
          <p:cNvSpPr>
            <a:spLocks noChangeArrowheads="1"/>
          </p:cNvSpPr>
          <p:nvPr/>
        </p:nvSpPr>
        <p:spPr bwMode="auto">
          <a:xfrm rot="839665" flipH="1">
            <a:off x="4053607" y="3078090"/>
            <a:ext cx="1338586" cy="45719"/>
          </a:xfrm>
          <a:prstGeom prst="leftArrow">
            <a:avLst>
              <a:gd name="adj1" fmla="val 50000"/>
              <a:gd name="adj2" fmla="val 68923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2" name="Picture 1" descr="bprev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17" y="3992863"/>
            <a:ext cx="4139998" cy="26388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00" y="1391876"/>
            <a:ext cx="2338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 &gt; 0</a:t>
            </a:r>
            <a:r>
              <a:rPr lang="en-GB" dirty="0" smtClean="0"/>
              <a:t> downward -going</a:t>
            </a:r>
            <a:r>
              <a:rPr lang="el-GR" dirty="0" smtClean="0"/>
              <a:t> </a:t>
            </a:r>
          </a:p>
          <a:p>
            <a:r>
              <a:rPr lang="el-GR" dirty="0" smtClean="0"/>
              <a:t>β &lt;</a:t>
            </a:r>
            <a:r>
              <a:rPr lang="en-GB" dirty="0" smtClean="0"/>
              <a:t> 0</a:t>
            </a:r>
            <a:r>
              <a:rPr lang="el-GR" dirty="0" smtClean="0"/>
              <a:t> </a:t>
            </a:r>
            <a:r>
              <a:rPr lang="en-GB" dirty="0" smtClean="0"/>
              <a:t>upward-going</a:t>
            </a:r>
            <a:endParaRPr lang="fr-FR" dirty="0"/>
          </a:p>
        </p:txBody>
      </p:sp>
      <p:sp>
        <p:nvSpPr>
          <p:cNvPr id="16" name="Donut 38"/>
          <p:cNvSpPr/>
          <p:nvPr/>
        </p:nvSpPr>
        <p:spPr>
          <a:xfrm>
            <a:off x="7278121" y="2644907"/>
            <a:ext cx="812800" cy="1012860"/>
          </a:xfrm>
          <a:prstGeom prst="donut">
            <a:avLst>
              <a:gd name="adj" fmla="val 6000"/>
            </a:avLst>
          </a:prstGeom>
          <a:solidFill>
            <a:srgbClr val="FF0000">
              <a:alpha val="69000"/>
            </a:srgbClr>
          </a:solidFill>
          <a:ln w="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4223" y="4684889"/>
            <a:ext cx="40075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fr-FR" dirty="0" err="1" smtClean="0"/>
              <a:t>orrelate</a:t>
            </a:r>
            <a:r>
              <a:rPr lang="fr-FR" dirty="0" smtClean="0"/>
              <a:t> TDP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velocity</a:t>
            </a:r>
            <a:r>
              <a:rPr lang="fr-FR" dirty="0" smtClean="0"/>
              <a:t> of </a:t>
            </a:r>
            <a:r>
              <a:rPr lang="fr-FR" dirty="0" err="1" smtClean="0"/>
              <a:t>previous</a:t>
            </a:r>
            <a:endParaRPr lang="fr-FR" dirty="0" smtClean="0"/>
          </a:p>
          <a:p>
            <a:r>
              <a:rPr lang="en-GB" dirty="0" err="1" smtClean="0"/>
              <a:t>particl</a:t>
            </a:r>
            <a:r>
              <a:rPr lang="fr-FR" dirty="0" smtClean="0"/>
              <a:t>e : </a:t>
            </a:r>
            <a:r>
              <a:rPr lang="fr-FR" dirty="0" err="1" smtClean="0"/>
              <a:t>electrons</a:t>
            </a:r>
            <a:r>
              <a:rPr lang="fr-FR" dirty="0" smtClean="0"/>
              <a:t> come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decays</a:t>
            </a:r>
            <a:endParaRPr lang="fr-FR" dirty="0" smtClean="0"/>
          </a:p>
          <a:p>
            <a:r>
              <a:rPr lang="en-US" dirty="0"/>
              <a:t>o</a:t>
            </a:r>
            <a:r>
              <a:rPr lang="fr-FR" dirty="0" smtClean="0"/>
              <a:t>f (slow) muons </a:t>
            </a:r>
            <a:r>
              <a:rPr lang="fr-FR" dirty="0" err="1" smtClean="0"/>
              <a:t>with</a:t>
            </a:r>
            <a:r>
              <a:rPr lang="fr-FR" dirty="0" smtClean="0"/>
              <a:t>     0.5&lt;</a:t>
            </a:r>
            <a:r>
              <a:rPr lang="el-GR" dirty="0" smtClean="0"/>
              <a:t>β&lt;0.8</a:t>
            </a:r>
            <a:endParaRPr lang="en-GB" dirty="0" smtClean="0"/>
          </a:p>
          <a:p>
            <a:r>
              <a:rPr lang="en-US" dirty="0" smtClean="0"/>
              <a:t>F</a:t>
            </a:r>
            <a:r>
              <a:rPr lang="en-GB" dirty="0" smtClean="0"/>
              <a:t>or </a:t>
            </a:r>
            <a:r>
              <a:rPr lang="el-GR" dirty="0" smtClean="0"/>
              <a:t>β</a:t>
            </a:r>
            <a:r>
              <a:rPr lang="en-GB" dirty="0" smtClean="0"/>
              <a:t>~0.65 range of </a:t>
            </a:r>
            <a:r>
              <a:rPr lang="en-GB" dirty="0" err="1" smtClean="0"/>
              <a:t>muons</a:t>
            </a:r>
            <a:r>
              <a:rPr lang="en-GB" dirty="0" smtClean="0"/>
              <a:t> in Al / concrete is 2-3 cm</a:t>
            </a:r>
          </a:p>
          <a:p>
            <a:r>
              <a:rPr lang="en-GB" dirty="0" smtClean="0"/>
              <a:t>Electrons from </a:t>
            </a:r>
            <a:r>
              <a:rPr lang="el-GR" dirty="0" smtClean="0"/>
              <a:t>μ-</a:t>
            </a:r>
            <a:r>
              <a:rPr lang="en-GB" dirty="0" smtClean="0"/>
              <a:t>decay, E=50 MeV,</a:t>
            </a:r>
          </a:p>
          <a:p>
            <a:r>
              <a:rPr lang="en-US" dirty="0"/>
              <a:t>r</a:t>
            </a:r>
            <a:r>
              <a:rPr lang="en-GB" dirty="0" err="1" smtClean="0"/>
              <a:t>ange</a:t>
            </a:r>
            <a:r>
              <a:rPr lang="en-GB" dirty="0" smtClean="0"/>
              <a:t> in Al 7 cm</a:t>
            </a:r>
            <a:endParaRPr lang="fr-FR" dirty="0"/>
          </a:p>
        </p:txBody>
      </p:sp>
      <p:sp>
        <p:nvSpPr>
          <p:cNvPr id="10" name="Donut 38"/>
          <p:cNvSpPr/>
          <p:nvPr/>
        </p:nvSpPr>
        <p:spPr>
          <a:xfrm>
            <a:off x="5553758" y="2557420"/>
            <a:ext cx="812800" cy="1012860"/>
          </a:xfrm>
          <a:prstGeom prst="donut">
            <a:avLst>
              <a:gd name="adj" fmla="val 2677"/>
            </a:avLst>
          </a:prstGeom>
          <a:solidFill>
            <a:srgbClr val="FF0000">
              <a:alpha val="69000"/>
            </a:srgbClr>
          </a:solidFill>
          <a:ln w="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512" y="729539"/>
            <a:ext cx="21148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1.3 x 10</a:t>
            </a:r>
            <a:r>
              <a:rPr lang="fr-FR" baseline="30000" dirty="0" smtClean="0"/>
              <a:t>8 </a:t>
            </a:r>
            <a:r>
              <a:rPr lang="en-GB" dirty="0" smtClean="0"/>
              <a:t>good tracks</a:t>
            </a:r>
          </a:p>
          <a:p>
            <a:r>
              <a:rPr lang="en-GB" dirty="0" smtClean="0"/>
              <a:t>7 x 10</a:t>
            </a:r>
            <a:r>
              <a:rPr lang="en-GB" baseline="30000" dirty="0" smtClean="0"/>
              <a:t>4</a:t>
            </a:r>
            <a:r>
              <a:rPr lang="en-GB" dirty="0" smtClean="0"/>
              <a:t> TOF&lt;0</a:t>
            </a:r>
          </a:p>
          <a:p>
            <a:endParaRPr lang="fr-FR" baseline="30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003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931" y="3097815"/>
            <a:ext cx="8210025" cy="360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79512" y="1124744"/>
            <a:ext cx="6960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0070C0"/>
                </a:solidFill>
              </a:rPr>
              <a:t>About</a:t>
            </a:r>
            <a:r>
              <a:rPr lang="it-IT" dirty="0" smtClean="0">
                <a:solidFill>
                  <a:srgbClr val="0070C0"/>
                </a:solidFill>
              </a:rPr>
              <a:t> 1 </a:t>
            </a:r>
            <a:r>
              <a:rPr lang="it-IT" dirty="0" err="1" smtClean="0">
                <a:solidFill>
                  <a:srgbClr val="0070C0"/>
                </a:solidFill>
              </a:rPr>
              <a:t>event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every</a:t>
            </a:r>
            <a:r>
              <a:rPr lang="it-IT" dirty="0" smtClean="0">
                <a:solidFill>
                  <a:srgbClr val="0070C0"/>
                </a:solidFill>
              </a:rPr>
              <a:t> 1000 </a:t>
            </a:r>
            <a:r>
              <a:rPr lang="it-IT" dirty="0" err="1" smtClean="0">
                <a:solidFill>
                  <a:srgbClr val="0070C0"/>
                </a:solidFill>
              </a:rPr>
              <a:t>observed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goes</a:t>
            </a:r>
            <a:r>
              <a:rPr lang="it-IT" dirty="0" smtClean="0">
                <a:solidFill>
                  <a:srgbClr val="0070C0"/>
                </a:solidFill>
              </a:rPr>
              <a:t> in an </a:t>
            </a:r>
            <a:r>
              <a:rPr lang="it-IT" dirty="0" err="1" smtClean="0">
                <a:solidFill>
                  <a:srgbClr val="0070C0"/>
                </a:solidFill>
              </a:rPr>
              <a:t>upward</a:t>
            </a:r>
            <a:r>
              <a:rPr lang="it-IT" dirty="0" smtClean="0">
                <a:solidFill>
                  <a:srgbClr val="0070C0"/>
                </a:solidFill>
              </a:rPr>
              <a:t> direction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79513" y="1916832"/>
            <a:ext cx="8724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Some of </a:t>
            </a:r>
            <a:r>
              <a:rPr lang="it-IT" dirty="0" err="1" smtClean="0"/>
              <a:t>them</a:t>
            </a:r>
            <a:r>
              <a:rPr lang="it-IT" dirty="0" smtClean="0"/>
              <a:t> </a:t>
            </a:r>
            <a:r>
              <a:rPr lang="it-IT" dirty="0" err="1" smtClean="0"/>
              <a:t>identified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/>
              <a:t> </a:t>
            </a:r>
            <a:r>
              <a:rPr lang="en-US" dirty="0" smtClean="0">
                <a:solidFill>
                  <a:srgbClr val="C00000"/>
                </a:solidFill>
              </a:rPr>
              <a:t>electrons coming from </a:t>
            </a:r>
            <a:r>
              <a:rPr lang="en-US" dirty="0" err="1" smtClean="0">
                <a:solidFill>
                  <a:srgbClr val="C00000"/>
                </a:solidFill>
              </a:rPr>
              <a:t>muon</a:t>
            </a:r>
            <a:r>
              <a:rPr lang="en-US" dirty="0" smtClean="0">
                <a:solidFill>
                  <a:srgbClr val="C00000"/>
                </a:solidFill>
              </a:rPr>
              <a:t> decays </a:t>
            </a:r>
            <a:r>
              <a:rPr lang="en-US" dirty="0" smtClean="0">
                <a:solidFill>
                  <a:srgbClr val="000000"/>
                </a:solidFill>
              </a:rPr>
              <a:t>(in the floor or in the bottom chamber), looking at their Time Difference with respect to the Previous (TDP) events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4398168" y="6321689"/>
            <a:ext cx="3907515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00FF"/>
                </a:solidFill>
              </a:rPr>
              <a:t>Tagged</a:t>
            </a:r>
            <a:r>
              <a:rPr lang="it-IT" dirty="0" smtClean="0">
                <a:solidFill>
                  <a:srgbClr val="0000FF"/>
                </a:solidFill>
              </a:rPr>
              <a:t> </a:t>
            </a:r>
            <a:r>
              <a:rPr lang="it-IT" dirty="0" err="1" smtClean="0">
                <a:solidFill>
                  <a:srgbClr val="0000FF"/>
                </a:solidFill>
              </a:rPr>
              <a:t>downward</a:t>
            </a:r>
            <a:r>
              <a:rPr lang="it-IT" dirty="0" smtClean="0">
                <a:solidFill>
                  <a:srgbClr val="0000FF"/>
                </a:solidFill>
              </a:rPr>
              <a:t> µ </a:t>
            </a:r>
            <a:r>
              <a:rPr lang="it-IT" dirty="0" smtClean="0"/>
              <a:t>+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upgoing</a:t>
            </a:r>
            <a:r>
              <a:rPr lang="it-IT" dirty="0" smtClean="0">
                <a:solidFill>
                  <a:srgbClr val="FF0000"/>
                </a:solidFill>
              </a:rPr>
              <a:t> electron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285930" y="6321689"/>
            <a:ext cx="4607461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/>
              <a:t>Event</a:t>
            </a:r>
            <a:r>
              <a:rPr lang="it-IT" dirty="0" smtClean="0"/>
              <a:t> display (in the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projections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10" name="Rettangolo 3"/>
          <p:cNvSpPr>
            <a:spLocks noChangeArrowheads="1"/>
          </p:cNvSpPr>
          <p:nvPr/>
        </p:nvSpPr>
        <p:spPr bwMode="auto">
          <a:xfrm>
            <a:off x="179512" y="290513"/>
            <a:ext cx="471388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dirty="0" err="1" smtClean="0">
                <a:solidFill>
                  <a:srgbClr val="0000FF"/>
                </a:solidFill>
              </a:rPr>
              <a:t>Upward-going</a:t>
            </a:r>
            <a:r>
              <a:rPr lang="it-IT" sz="3200" dirty="0" smtClean="0">
                <a:solidFill>
                  <a:srgbClr val="0000FF"/>
                </a:solidFill>
              </a:rPr>
              <a:t> </a:t>
            </a:r>
            <a:r>
              <a:rPr lang="it-IT" sz="3200" dirty="0" err="1" smtClean="0">
                <a:solidFill>
                  <a:srgbClr val="0000FF"/>
                </a:solidFill>
              </a:rPr>
              <a:t>events</a:t>
            </a:r>
            <a:endParaRPr lang="it-IT" sz="3200" dirty="0">
              <a:solidFill>
                <a:srgbClr val="0000FF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925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plan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64" y="2852936"/>
            <a:ext cx="2808000" cy="339758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8112" y="316802"/>
            <a:ext cx="3628997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4507" y="795328"/>
            <a:ext cx="4916731" cy="1015663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P</a:t>
            </a:r>
            <a:r>
              <a:rPr lang="fr-FR" sz="2000" dirty="0" smtClean="0"/>
              <a:t>lace </a:t>
            </a:r>
            <a:r>
              <a:rPr lang="fr-FR" sz="2000" dirty="0" err="1" smtClean="0"/>
              <a:t>telescopes</a:t>
            </a:r>
            <a:r>
              <a:rPr lang="fr-FR" sz="2000" dirty="0" smtClean="0"/>
              <a:t> </a:t>
            </a:r>
            <a:r>
              <a:rPr lang="en-US" sz="2000" dirty="0" smtClean="0"/>
              <a:t>a</a:t>
            </a:r>
            <a:r>
              <a:rPr lang="fr-FR" sz="2000" dirty="0" err="1" smtClean="0"/>
              <a:t>ll</a:t>
            </a:r>
            <a:r>
              <a:rPr lang="fr-FR" sz="2000" dirty="0" smtClean="0"/>
              <a:t> </a:t>
            </a:r>
            <a:r>
              <a:rPr lang="fr-FR" sz="2000" dirty="0"/>
              <a:t>over </a:t>
            </a:r>
            <a:r>
              <a:rPr lang="fr-FR" sz="2000" dirty="0" err="1"/>
              <a:t>Italy</a:t>
            </a:r>
            <a:endParaRPr lang="fr-FR" sz="2000" dirty="0"/>
          </a:p>
          <a:p>
            <a:r>
              <a:rPr lang="fr-FR" sz="2000" dirty="0" smtClean="0"/>
              <a:t>      in </a:t>
            </a:r>
            <a:r>
              <a:rPr lang="fr-FR" sz="2000" dirty="0" err="1" smtClean="0"/>
              <a:t>Italian</a:t>
            </a:r>
            <a:r>
              <a:rPr lang="fr-FR" sz="2000" dirty="0" smtClean="0"/>
              <a:t>  High </a:t>
            </a:r>
            <a:r>
              <a:rPr lang="fr-FR" sz="2000" dirty="0" err="1" smtClean="0"/>
              <a:t>Schools</a:t>
            </a:r>
            <a:endParaRPr lang="fr-FR" sz="2000" dirty="0" smtClean="0"/>
          </a:p>
          <a:p>
            <a:pPr marL="342900" indent="-342900">
              <a:buFont typeface="Arial"/>
              <a:buChar char="•"/>
            </a:pPr>
            <a:r>
              <a:rPr lang="fr-FR" sz="2000" dirty="0" smtClean="0"/>
              <a:t>Look </a:t>
            </a:r>
            <a:r>
              <a:rPr lang="fr-FR" sz="2000" dirty="0"/>
              <a:t>for </a:t>
            </a:r>
            <a:r>
              <a:rPr lang="fr-FR" sz="2000" dirty="0" err="1"/>
              <a:t>coincidences</a:t>
            </a:r>
            <a:r>
              <a:rPr lang="fr-FR" sz="2000" dirty="0"/>
              <a:t> </a:t>
            </a:r>
            <a:r>
              <a:rPr lang="fr-FR" sz="2000" dirty="0" err="1"/>
              <a:t>between</a:t>
            </a:r>
            <a:r>
              <a:rPr lang="fr-FR" sz="2000" dirty="0"/>
              <a:t> </a:t>
            </a:r>
            <a:r>
              <a:rPr lang="fr-FR" sz="2000" dirty="0" err="1" smtClean="0"/>
              <a:t>telescopes</a:t>
            </a:r>
            <a:endParaRPr lang="fr-FR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400410" y="3372392"/>
            <a:ext cx="4078872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Key </a:t>
            </a:r>
            <a:r>
              <a:rPr lang="en-US" sz="2000" dirty="0" smtClean="0"/>
              <a:t>ingredients </a:t>
            </a:r>
            <a:r>
              <a:rPr lang="en-US" sz="2000" dirty="0"/>
              <a:t>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define </a:t>
            </a:r>
            <a:r>
              <a:rPr lang="en-US" sz="2000" dirty="0"/>
              <a:t>direction  of </a:t>
            </a:r>
            <a:r>
              <a:rPr lang="en-US" sz="2000" dirty="0" err="1"/>
              <a:t>muon</a:t>
            </a:r>
            <a:r>
              <a:rPr lang="en-US" sz="2000" dirty="0"/>
              <a:t> - so that we can point back to interaction point in atmosphere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Measure universal time of detected </a:t>
            </a:r>
            <a:r>
              <a:rPr lang="en-US" sz="2000" dirty="0" err="1" smtClean="0"/>
              <a:t>muon</a:t>
            </a:r>
            <a:endParaRPr lang="fr-FR" sz="2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741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4"/>
          <p:cNvSpPr>
            <a:spLocks noChangeArrowheads="1"/>
          </p:cNvSpPr>
          <p:nvPr/>
        </p:nvSpPr>
        <p:spPr bwMode="auto">
          <a:xfrm>
            <a:off x="179512" y="1268760"/>
            <a:ext cx="3825323" cy="3477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At present</a:t>
            </a:r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~50 in Italian High Schools</a:t>
            </a:r>
          </a:p>
          <a:p>
            <a:endParaRPr lang="it-IT" sz="2000" dirty="0" smtClean="0">
              <a:solidFill>
                <a:schemeClr val="bg1"/>
              </a:solidFill>
            </a:endParaRPr>
          </a:p>
          <a:p>
            <a:r>
              <a:rPr lang="it-IT" sz="2000" dirty="0" err="1" smtClean="0">
                <a:solidFill>
                  <a:srgbClr val="5B14B9"/>
                </a:solidFill>
              </a:rPr>
              <a:t>Mostly</a:t>
            </a:r>
            <a:r>
              <a:rPr lang="it-IT" sz="2000" dirty="0" smtClean="0">
                <a:solidFill>
                  <a:srgbClr val="5B14B9"/>
                </a:solidFill>
              </a:rPr>
              <a:t> </a:t>
            </a:r>
            <a:r>
              <a:rPr lang="it-IT" sz="2000" dirty="0" err="1" smtClean="0">
                <a:solidFill>
                  <a:srgbClr val="5B14B9"/>
                </a:solidFill>
              </a:rPr>
              <a:t>distributed</a:t>
            </a:r>
            <a:r>
              <a:rPr lang="it-IT" sz="2000" dirty="0" smtClean="0">
                <a:solidFill>
                  <a:srgbClr val="5B14B9"/>
                </a:solidFill>
              </a:rPr>
              <a:t> </a:t>
            </a:r>
            <a:r>
              <a:rPr lang="en-US" sz="2000" dirty="0" smtClean="0">
                <a:solidFill>
                  <a:srgbClr val="5B14B9"/>
                </a:solidFill>
              </a:rPr>
              <a:t>in </a:t>
            </a:r>
          </a:p>
          <a:p>
            <a:r>
              <a:rPr lang="en-US" sz="2000" dirty="0" smtClean="0">
                <a:solidFill>
                  <a:srgbClr val="5B14B9"/>
                </a:solidFill>
              </a:rPr>
              <a:t>clusters in the whole </a:t>
            </a:r>
            <a:r>
              <a:rPr lang="it-IT" sz="2000" dirty="0" err="1" smtClean="0">
                <a:solidFill>
                  <a:srgbClr val="5B14B9"/>
                </a:solidFill>
              </a:rPr>
              <a:t>Italian</a:t>
            </a:r>
            <a:r>
              <a:rPr lang="it-IT" sz="2000" dirty="0" smtClean="0">
                <a:solidFill>
                  <a:srgbClr val="5B14B9"/>
                </a:solidFill>
              </a:rPr>
              <a:t> </a:t>
            </a:r>
            <a:r>
              <a:rPr lang="it-IT" sz="2000" dirty="0" err="1" smtClean="0">
                <a:solidFill>
                  <a:srgbClr val="5B14B9"/>
                </a:solidFill>
              </a:rPr>
              <a:t>territory</a:t>
            </a:r>
            <a:endParaRPr lang="it-IT" sz="2000" dirty="0" smtClean="0">
              <a:solidFill>
                <a:srgbClr val="5B14B9"/>
              </a:solidFill>
            </a:endParaRPr>
          </a:p>
          <a:p>
            <a:endParaRPr lang="it-IT" sz="2000" dirty="0" smtClean="0">
              <a:solidFill>
                <a:srgbClr val="5B14B9"/>
              </a:solidFill>
            </a:endParaRPr>
          </a:p>
          <a:p>
            <a:r>
              <a:rPr lang="it-IT" sz="2000" dirty="0" smtClean="0">
                <a:solidFill>
                  <a:srgbClr val="000000"/>
                </a:solidFill>
              </a:rPr>
              <a:t>+ 2 </a:t>
            </a:r>
            <a:r>
              <a:rPr lang="it-IT" sz="2000" dirty="0" err="1" smtClean="0">
                <a:solidFill>
                  <a:srgbClr val="000000"/>
                </a:solidFill>
              </a:rPr>
              <a:t>telescopes</a:t>
            </a:r>
            <a:r>
              <a:rPr lang="it-IT" sz="2000" dirty="0" smtClean="0">
                <a:solidFill>
                  <a:srgbClr val="000000"/>
                </a:solidFill>
              </a:rPr>
              <a:t> at CERN</a:t>
            </a:r>
          </a:p>
          <a:p>
            <a:r>
              <a:rPr lang="it-IT" sz="2000" dirty="0" smtClean="0">
                <a:solidFill>
                  <a:srgbClr val="000000"/>
                </a:solidFill>
              </a:rPr>
              <a:t>+ 4 in INFN </a:t>
            </a:r>
            <a:r>
              <a:rPr lang="it-IT" sz="2000" dirty="0" err="1" smtClean="0">
                <a:solidFill>
                  <a:srgbClr val="000000"/>
                </a:solidFill>
              </a:rPr>
              <a:t>Units</a:t>
            </a:r>
            <a:r>
              <a:rPr lang="it-IT" sz="2000" dirty="0" smtClean="0">
                <a:solidFill>
                  <a:srgbClr val="000000"/>
                </a:solidFill>
              </a:rPr>
              <a:t> or </a:t>
            </a:r>
            <a:r>
              <a:rPr lang="it-IT" sz="2000" dirty="0" err="1" smtClean="0">
                <a:solidFill>
                  <a:srgbClr val="000000"/>
                </a:solidFill>
              </a:rPr>
              <a:t>Universities</a:t>
            </a:r>
            <a:endParaRPr lang="it-IT" sz="2000" dirty="0" smtClean="0">
              <a:solidFill>
                <a:srgbClr val="000000"/>
              </a:solidFill>
            </a:endParaRPr>
          </a:p>
          <a:p>
            <a:endParaRPr lang="it-IT" sz="2000" dirty="0" smtClean="0">
              <a:solidFill>
                <a:schemeClr val="bg1"/>
              </a:solidFill>
            </a:endParaRPr>
          </a:p>
        </p:txBody>
      </p:sp>
      <p:sp>
        <p:nvSpPr>
          <p:cNvPr id="4" name="CasellaDiTesto 4"/>
          <p:cNvSpPr txBox="1"/>
          <p:nvPr/>
        </p:nvSpPr>
        <p:spPr>
          <a:xfrm>
            <a:off x="179512" y="5373216"/>
            <a:ext cx="3634817" cy="43088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lvl="0"/>
            <a:r>
              <a:rPr lang="en-US" sz="2200" dirty="0" smtClean="0">
                <a:solidFill>
                  <a:srgbClr val="000000"/>
                </a:solidFill>
              </a:rPr>
              <a:t>~45 schools on the waiting list</a:t>
            </a:r>
            <a:r>
              <a:rPr lang="it-IT" sz="220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7912" y="391596"/>
            <a:ext cx="3836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0000FF"/>
                </a:solidFill>
              </a:rPr>
              <a:t>An </a:t>
            </a:r>
            <a:r>
              <a:rPr lang="fr-FR" sz="2400" dirty="0" err="1">
                <a:solidFill>
                  <a:srgbClr val="0000FF"/>
                </a:solidFill>
              </a:rPr>
              <a:t>array</a:t>
            </a:r>
            <a:r>
              <a:rPr lang="fr-FR" sz="2400" dirty="0">
                <a:solidFill>
                  <a:srgbClr val="0000FF"/>
                </a:solidFill>
              </a:rPr>
              <a:t> of muon </a:t>
            </a:r>
            <a:r>
              <a:rPr lang="fr-FR" sz="2400" dirty="0" err="1" smtClean="0">
                <a:solidFill>
                  <a:srgbClr val="0000FF"/>
                </a:solidFill>
              </a:rPr>
              <a:t>telescopes</a:t>
            </a:r>
            <a:endParaRPr lang="fr-FR" sz="2400" dirty="0">
              <a:solidFill>
                <a:srgbClr val="0000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6</a:t>
            </a:fld>
            <a:endParaRPr lang="fr-FR"/>
          </a:p>
        </p:txBody>
      </p:sp>
      <p:pic>
        <p:nvPicPr>
          <p:cNvPr id="7" name="Picture 6" descr="mappa_ee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998" y="93046"/>
            <a:ext cx="4967997" cy="624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924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1797" y="2631199"/>
            <a:ext cx="6017828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00FF"/>
                </a:solidFill>
              </a:rPr>
              <a:t>The </a:t>
            </a:r>
            <a:r>
              <a:rPr lang="fr-FR" sz="4000" dirty="0" err="1" smtClean="0">
                <a:solidFill>
                  <a:srgbClr val="0000FF"/>
                </a:solidFill>
              </a:rPr>
              <a:t>experimental</a:t>
            </a:r>
            <a:r>
              <a:rPr lang="fr-FR" sz="4000" dirty="0" smtClean="0">
                <a:solidFill>
                  <a:srgbClr val="0000FF"/>
                </a:solidFill>
              </a:rPr>
              <a:t> </a:t>
            </a:r>
            <a:r>
              <a:rPr lang="fr-FR" sz="4000" dirty="0" err="1" smtClean="0">
                <a:solidFill>
                  <a:srgbClr val="0000FF"/>
                </a:solidFill>
              </a:rPr>
              <a:t>aparatus</a:t>
            </a:r>
            <a:endParaRPr lang="fr-FR" sz="4000" dirty="0" smtClean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6174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107" y="1133707"/>
            <a:ext cx="6011999" cy="28584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0222" y="339470"/>
            <a:ext cx="82835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>
                <a:solidFill>
                  <a:srgbClr val="0000FF"/>
                </a:solidFill>
              </a:rPr>
              <a:t>The detector : 3 </a:t>
            </a:r>
            <a:r>
              <a:rPr lang="fr-FR" sz="2600" dirty="0" err="1" smtClean="0">
                <a:solidFill>
                  <a:srgbClr val="0000FF"/>
                </a:solidFill>
              </a:rPr>
              <a:t>Multigap</a:t>
            </a:r>
            <a:r>
              <a:rPr lang="fr-FR" sz="2600" dirty="0" smtClean="0">
                <a:solidFill>
                  <a:srgbClr val="0000FF"/>
                </a:solidFill>
              </a:rPr>
              <a:t> </a:t>
            </a:r>
            <a:r>
              <a:rPr lang="fr-FR" sz="2600" dirty="0" err="1" smtClean="0">
                <a:solidFill>
                  <a:srgbClr val="0000FF"/>
                </a:solidFill>
              </a:rPr>
              <a:t>Resistive</a:t>
            </a:r>
            <a:r>
              <a:rPr lang="fr-FR" sz="2600" dirty="0" smtClean="0">
                <a:solidFill>
                  <a:srgbClr val="0000FF"/>
                </a:solidFill>
              </a:rPr>
              <a:t> Plate Chambers (MRPC)</a:t>
            </a:r>
            <a:endParaRPr lang="fr-FR" sz="26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248" y="4553827"/>
            <a:ext cx="707116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dirty="0" smtClean="0">
                <a:solidFill>
                  <a:srgbClr val="733605"/>
                </a:solidFill>
              </a:rPr>
              <a:t>6 </a:t>
            </a:r>
            <a:r>
              <a:rPr lang="fr-FR" dirty="0" err="1" smtClean="0">
                <a:solidFill>
                  <a:srgbClr val="733605"/>
                </a:solidFill>
              </a:rPr>
              <a:t>gas</a:t>
            </a:r>
            <a:r>
              <a:rPr lang="fr-FR" dirty="0" smtClean="0">
                <a:solidFill>
                  <a:srgbClr val="733605"/>
                </a:solidFill>
              </a:rPr>
              <a:t> gaps of 300 microns </a:t>
            </a:r>
            <a:r>
              <a:rPr lang="fr-FR" dirty="0" err="1" smtClean="0">
                <a:solidFill>
                  <a:srgbClr val="733605"/>
                </a:solidFill>
              </a:rPr>
              <a:t>each</a:t>
            </a:r>
            <a:endParaRPr lang="fr-FR" dirty="0">
              <a:solidFill>
                <a:srgbClr val="733605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733605"/>
                </a:solidFill>
              </a:rPr>
              <a:t>d</a:t>
            </a:r>
            <a:r>
              <a:rPr lang="fr-FR" dirty="0" err="1" smtClean="0">
                <a:solidFill>
                  <a:srgbClr val="733605"/>
                </a:solidFill>
              </a:rPr>
              <a:t>imensions</a:t>
            </a:r>
            <a:r>
              <a:rPr lang="fr-FR" dirty="0" smtClean="0">
                <a:solidFill>
                  <a:srgbClr val="733605"/>
                </a:solidFill>
              </a:rPr>
              <a:t> : 82 cm x 180 cm</a:t>
            </a:r>
          </a:p>
          <a:p>
            <a:pPr marL="285750" indent="-285750">
              <a:buFont typeface="Arial"/>
              <a:buChar char="•"/>
            </a:pPr>
            <a:r>
              <a:rPr lang="it-IT" dirty="0" err="1">
                <a:solidFill>
                  <a:schemeClr val="accent2"/>
                </a:solidFill>
              </a:rPr>
              <a:t>Operated</a:t>
            </a:r>
            <a:r>
              <a:rPr lang="it-IT" dirty="0">
                <a:solidFill>
                  <a:schemeClr val="accent2"/>
                </a:solidFill>
              </a:rPr>
              <a:t> with a </a:t>
            </a:r>
            <a:r>
              <a:rPr lang="it-IT" dirty="0" err="1">
                <a:solidFill>
                  <a:schemeClr val="accent2"/>
                </a:solidFill>
              </a:rPr>
              <a:t>mixture</a:t>
            </a:r>
            <a:r>
              <a:rPr lang="it-IT" dirty="0">
                <a:solidFill>
                  <a:schemeClr val="accent2"/>
                </a:solidFill>
              </a:rPr>
              <a:t> of 98 % C</a:t>
            </a:r>
            <a:r>
              <a:rPr lang="it-IT" baseline="-25000" dirty="0">
                <a:solidFill>
                  <a:schemeClr val="accent2"/>
                </a:solidFill>
              </a:rPr>
              <a:t>2</a:t>
            </a:r>
            <a:r>
              <a:rPr lang="it-IT" dirty="0">
                <a:solidFill>
                  <a:schemeClr val="accent2"/>
                </a:solidFill>
              </a:rPr>
              <a:t>H</a:t>
            </a:r>
            <a:r>
              <a:rPr lang="it-IT" baseline="-25000" dirty="0">
                <a:solidFill>
                  <a:schemeClr val="accent2"/>
                </a:solidFill>
              </a:rPr>
              <a:t>2</a:t>
            </a:r>
            <a:r>
              <a:rPr lang="it-IT" dirty="0">
                <a:solidFill>
                  <a:schemeClr val="accent2"/>
                </a:solidFill>
              </a:rPr>
              <a:t>F</a:t>
            </a:r>
            <a:r>
              <a:rPr lang="it-IT" baseline="-25000" dirty="0">
                <a:solidFill>
                  <a:schemeClr val="accent2"/>
                </a:solidFill>
              </a:rPr>
              <a:t>4</a:t>
            </a:r>
            <a:r>
              <a:rPr lang="it-IT" dirty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–</a:t>
            </a:r>
            <a:r>
              <a:rPr lang="it-IT" dirty="0">
                <a:solidFill>
                  <a:schemeClr val="accent2"/>
                </a:solidFill>
              </a:rPr>
              <a:t> 2% SF</a:t>
            </a:r>
            <a:r>
              <a:rPr lang="it-IT" baseline="-25000" dirty="0">
                <a:solidFill>
                  <a:schemeClr val="accent2"/>
                </a:solidFill>
              </a:rPr>
              <a:t>6</a:t>
            </a:r>
            <a:r>
              <a:rPr lang="it-IT" dirty="0">
                <a:solidFill>
                  <a:schemeClr val="accent2"/>
                </a:solidFill>
              </a:rPr>
              <a:t> </a:t>
            </a:r>
            <a:endParaRPr lang="fr-FR" dirty="0" smtClean="0">
              <a:solidFill>
                <a:schemeClr val="accent2"/>
              </a:solidFill>
            </a:endParaRPr>
          </a:p>
          <a:p>
            <a:pPr marL="285750" indent="-285750">
              <a:buFont typeface="Arial"/>
              <a:buChar char="•"/>
            </a:pPr>
            <a:endParaRPr lang="fr-FR" dirty="0">
              <a:solidFill>
                <a:srgbClr val="733605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2000" dirty="0" smtClean="0"/>
              <a:t> R</a:t>
            </a:r>
            <a:r>
              <a:rPr lang="fr-FR" sz="2000" dirty="0" err="1" smtClean="0"/>
              <a:t>equirements</a:t>
            </a:r>
            <a:r>
              <a:rPr lang="fr-FR" sz="2000" dirty="0" smtClean="0"/>
              <a:t> : </a:t>
            </a:r>
            <a:r>
              <a:rPr lang="fr-FR" sz="2000" dirty="0" err="1" smtClean="0">
                <a:solidFill>
                  <a:srgbClr val="873CFA"/>
                </a:solidFill>
              </a:rPr>
              <a:t>reliable</a:t>
            </a:r>
            <a:r>
              <a:rPr lang="fr-FR" sz="2000" dirty="0" smtClean="0">
                <a:solidFill>
                  <a:srgbClr val="873CFA"/>
                </a:solidFill>
              </a:rPr>
              <a:t> (long-</a:t>
            </a:r>
            <a:r>
              <a:rPr lang="fr-FR" sz="2000" dirty="0" err="1" smtClean="0">
                <a:solidFill>
                  <a:srgbClr val="873CFA"/>
                </a:solidFill>
              </a:rPr>
              <a:t>term</a:t>
            </a:r>
            <a:r>
              <a:rPr lang="fr-FR" sz="2000" dirty="0" smtClean="0">
                <a:solidFill>
                  <a:srgbClr val="873CFA"/>
                </a:solidFill>
              </a:rPr>
              <a:t>); </a:t>
            </a:r>
            <a:r>
              <a:rPr lang="fr-FR" sz="2000" dirty="0" err="1" smtClean="0">
                <a:solidFill>
                  <a:srgbClr val="873CFA"/>
                </a:solidFill>
              </a:rPr>
              <a:t>easy</a:t>
            </a:r>
            <a:r>
              <a:rPr lang="fr-FR" sz="2000" dirty="0" smtClean="0">
                <a:solidFill>
                  <a:srgbClr val="873CFA"/>
                </a:solidFill>
              </a:rPr>
              <a:t> to use; not </a:t>
            </a:r>
            <a:r>
              <a:rPr lang="fr-FR" sz="2000" dirty="0" err="1" smtClean="0">
                <a:solidFill>
                  <a:srgbClr val="873CFA"/>
                </a:solidFill>
              </a:rPr>
              <a:t>expensive</a:t>
            </a:r>
            <a:endParaRPr lang="fr-FR" sz="2000" dirty="0" smtClean="0">
              <a:solidFill>
                <a:srgbClr val="873CFA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/>
              <a:t>D</a:t>
            </a:r>
            <a:r>
              <a:rPr lang="fr-FR" sz="2000" dirty="0" err="1" smtClean="0"/>
              <a:t>esign</a:t>
            </a:r>
            <a:r>
              <a:rPr lang="fr-FR" sz="2000" dirty="0" smtClean="0"/>
              <a:t> </a:t>
            </a:r>
            <a:r>
              <a:rPr lang="fr-FR" sz="2000" dirty="0" err="1"/>
              <a:t>based</a:t>
            </a:r>
            <a:r>
              <a:rPr lang="fr-FR" sz="2000" dirty="0"/>
              <a:t> on </a:t>
            </a:r>
            <a:r>
              <a:rPr lang="fr-FR" sz="2000" dirty="0" smtClean="0"/>
              <a:t>the </a:t>
            </a:r>
            <a:r>
              <a:rPr lang="fr-FR" sz="2000" dirty="0" err="1" smtClean="0"/>
              <a:t>MRPCs</a:t>
            </a:r>
            <a:r>
              <a:rPr lang="fr-FR" sz="2000" dirty="0" smtClean="0"/>
              <a:t> of the </a:t>
            </a:r>
            <a:r>
              <a:rPr lang="fr-FR" sz="2000" dirty="0"/>
              <a:t>ALICE </a:t>
            </a:r>
            <a:r>
              <a:rPr lang="fr-FR" sz="2000" dirty="0" smtClean="0"/>
              <a:t>Time </a:t>
            </a:r>
            <a:r>
              <a:rPr lang="fr-FR" sz="2000" dirty="0"/>
              <a:t>Of </a:t>
            </a:r>
            <a:r>
              <a:rPr lang="fr-FR" sz="2000" dirty="0" smtClean="0"/>
              <a:t>Flight (TOF 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096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ttangolo 3"/>
          <p:cNvSpPr>
            <a:spLocks noChangeArrowheads="1"/>
          </p:cNvSpPr>
          <p:nvPr/>
        </p:nvSpPr>
        <p:spPr bwMode="auto">
          <a:xfrm>
            <a:off x="48691" y="332656"/>
            <a:ext cx="343054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3200" dirty="0" smtClean="0">
                <a:solidFill>
                  <a:srgbClr val="0000FF"/>
                </a:solidFill>
              </a:rPr>
              <a:t>         The EEE MRPC</a:t>
            </a:r>
            <a:endParaRPr lang="it-IT" sz="3200" dirty="0">
              <a:solidFill>
                <a:srgbClr val="0000FF"/>
              </a:solidFill>
            </a:endParaRPr>
          </a:p>
        </p:txBody>
      </p:sp>
      <p:sp>
        <p:nvSpPr>
          <p:cNvPr id="4" name="Rettangolo 4"/>
          <p:cNvSpPr>
            <a:spLocks noChangeArrowheads="1"/>
          </p:cNvSpPr>
          <p:nvPr/>
        </p:nvSpPr>
        <p:spPr bwMode="auto">
          <a:xfrm>
            <a:off x="107504" y="4905771"/>
            <a:ext cx="522007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dirty="0" err="1" smtClean="0">
                <a:solidFill>
                  <a:srgbClr val="000000"/>
                </a:solidFill>
              </a:rPr>
              <a:t>Operated</a:t>
            </a:r>
            <a:r>
              <a:rPr lang="it-IT" dirty="0" smtClean="0">
                <a:solidFill>
                  <a:srgbClr val="000000"/>
                </a:solidFill>
              </a:rPr>
              <a:t> with a </a:t>
            </a:r>
            <a:r>
              <a:rPr lang="it-IT" dirty="0" err="1" smtClean="0">
                <a:solidFill>
                  <a:srgbClr val="000000"/>
                </a:solidFill>
              </a:rPr>
              <a:t>mixture</a:t>
            </a:r>
            <a:r>
              <a:rPr lang="it-IT" dirty="0" smtClean="0">
                <a:solidFill>
                  <a:srgbClr val="000000"/>
                </a:solidFill>
              </a:rPr>
              <a:t> of 98 % C</a:t>
            </a:r>
            <a:r>
              <a:rPr lang="it-IT" baseline="-25000" dirty="0" smtClean="0">
                <a:solidFill>
                  <a:srgbClr val="000000"/>
                </a:solidFill>
              </a:rPr>
              <a:t>2</a:t>
            </a:r>
            <a:r>
              <a:rPr lang="it-IT" dirty="0" smtClean="0">
                <a:solidFill>
                  <a:srgbClr val="000000"/>
                </a:solidFill>
              </a:rPr>
              <a:t>H</a:t>
            </a:r>
            <a:r>
              <a:rPr lang="it-IT" baseline="-25000" dirty="0" smtClean="0">
                <a:solidFill>
                  <a:srgbClr val="000000"/>
                </a:solidFill>
              </a:rPr>
              <a:t>2</a:t>
            </a:r>
            <a:r>
              <a:rPr lang="it-IT" dirty="0" smtClean="0">
                <a:solidFill>
                  <a:srgbClr val="000000"/>
                </a:solidFill>
              </a:rPr>
              <a:t>F</a:t>
            </a:r>
            <a:r>
              <a:rPr lang="it-IT" baseline="-25000" dirty="0" smtClean="0">
                <a:solidFill>
                  <a:srgbClr val="000000"/>
                </a:solidFill>
              </a:rPr>
              <a:t>4</a:t>
            </a:r>
            <a:r>
              <a:rPr lang="it-IT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–</a:t>
            </a:r>
            <a:r>
              <a:rPr lang="it-IT" dirty="0" smtClean="0">
                <a:solidFill>
                  <a:srgbClr val="000000"/>
                </a:solidFill>
              </a:rPr>
              <a:t> 2% SF</a:t>
            </a:r>
            <a:r>
              <a:rPr lang="it-IT" baseline="-25000" dirty="0" smtClean="0">
                <a:solidFill>
                  <a:srgbClr val="000000"/>
                </a:solidFill>
              </a:rPr>
              <a:t>6</a:t>
            </a:r>
            <a:r>
              <a:rPr lang="it-IT" dirty="0" smtClean="0">
                <a:solidFill>
                  <a:srgbClr val="000000"/>
                </a:solidFill>
              </a:rPr>
              <a:t>  </a:t>
            </a:r>
            <a:br>
              <a:rPr lang="it-IT" dirty="0" smtClean="0">
                <a:solidFill>
                  <a:srgbClr val="000000"/>
                </a:solidFill>
              </a:rPr>
            </a:b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6521" y="3424355"/>
            <a:ext cx="3609975" cy="331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5058" y="164398"/>
            <a:ext cx="3611438" cy="3192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4"/>
          <p:cNvSpPr>
            <a:spLocks noChangeArrowheads="1"/>
          </p:cNvSpPr>
          <p:nvPr/>
        </p:nvSpPr>
        <p:spPr bwMode="auto">
          <a:xfrm>
            <a:off x="6444208" y="2276872"/>
            <a:ext cx="237626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 err="1" smtClean="0">
                <a:solidFill>
                  <a:srgbClr val="C00000"/>
                </a:solidFill>
              </a:rPr>
              <a:t>Efficiency</a:t>
            </a:r>
            <a:endParaRPr lang="it-IT" sz="2000" dirty="0" smtClean="0">
              <a:solidFill>
                <a:srgbClr val="C00000"/>
              </a:solidFill>
            </a:endParaRPr>
          </a:p>
          <a:p>
            <a:pPr algn="ctr"/>
            <a:r>
              <a:rPr lang="it-IT" sz="1400" dirty="0" smtClean="0">
                <a:solidFill>
                  <a:srgbClr val="C00000"/>
                </a:solidFill>
              </a:rPr>
              <a:t>(in </a:t>
            </a:r>
            <a:r>
              <a:rPr lang="it-IT" sz="1400" dirty="0" err="1" smtClean="0">
                <a:solidFill>
                  <a:srgbClr val="C00000"/>
                </a:solidFill>
              </a:rPr>
              <a:t>dedicated</a:t>
            </a:r>
            <a:r>
              <a:rPr lang="it-IT" sz="1400" dirty="0" smtClean="0">
                <a:solidFill>
                  <a:srgbClr val="C00000"/>
                </a:solidFill>
              </a:rPr>
              <a:t> </a:t>
            </a:r>
            <a:r>
              <a:rPr lang="it-IT" sz="1400" dirty="0" err="1" smtClean="0">
                <a:solidFill>
                  <a:srgbClr val="C00000"/>
                </a:solidFill>
              </a:rPr>
              <a:t>beam</a:t>
            </a:r>
            <a:r>
              <a:rPr lang="it-IT" sz="1400" dirty="0" smtClean="0">
                <a:solidFill>
                  <a:srgbClr val="C00000"/>
                </a:solidFill>
              </a:rPr>
              <a:t> </a:t>
            </a:r>
            <a:r>
              <a:rPr lang="it-IT" sz="1400" dirty="0" err="1" smtClean="0">
                <a:solidFill>
                  <a:srgbClr val="C00000"/>
                </a:solidFill>
              </a:rPr>
              <a:t>tests</a:t>
            </a:r>
            <a:r>
              <a:rPr lang="it-IT" sz="1400" dirty="0" smtClean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9" name="Rettangolo 4"/>
          <p:cNvSpPr>
            <a:spLocks noChangeArrowheads="1"/>
          </p:cNvSpPr>
          <p:nvPr/>
        </p:nvSpPr>
        <p:spPr bwMode="auto">
          <a:xfrm>
            <a:off x="5868144" y="3789040"/>
            <a:ext cx="151216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 err="1" smtClean="0">
                <a:solidFill>
                  <a:srgbClr val="C00000"/>
                </a:solidFill>
              </a:rPr>
              <a:t>Time</a:t>
            </a:r>
            <a:r>
              <a:rPr lang="it-IT" sz="2000" dirty="0" smtClean="0">
                <a:solidFill>
                  <a:srgbClr val="C00000"/>
                </a:solidFill>
              </a:rPr>
              <a:t> </a:t>
            </a:r>
            <a:r>
              <a:rPr lang="it-IT" sz="2000" dirty="0" err="1" smtClean="0">
                <a:solidFill>
                  <a:srgbClr val="C00000"/>
                </a:solidFill>
              </a:rPr>
              <a:t>resolution</a:t>
            </a:r>
            <a:endParaRPr lang="it-IT" sz="2000" dirty="0" smtClean="0">
              <a:solidFill>
                <a:srgbClr val="C00000"/>
              </a:solidFill>
            </a:endParaRPr>
          </a:p>
          <a:p>
            <a:pPr algn="ctr"/>
            <a:r>
              <a:rPr lang="it-IT" sz="1400" dirty="0" smtClean="0">
                <a:solidFill>
                  <a:srgbClr val="C00000"/>
                </a:solidFill>
              </a:rPr>
              <a:t>(in </a:t>
            </a:r>
            <a:r>
              <a:rPr lang="it-IT" sz="1400" dirty="0" err="1" smtClean="0">
                <a:solidFill>
                  <a:srgbClr val="C00000"/>
                </a:solidFill>
              </a:rPr>
              <a:t>dedicated</a:t>
            </a:r>
            <a:r>
              <a:rPr lang="it-IT" sz="1400" dirty="0" smtClean="0">
                <a:solidFill>
                  <a:srgbClr val="C00000"/>
                </a:solidFill>
              </a:rPr>
              <a:t> </a:t>
            </a:r>
            <a:r>
              <a:rPr lang="it-IT" sz="1400" dirty="0" err="1" smtClean="0">
                <a:solidFill>
                  <a:srgbClr val="C00000"/>
                </a:solidFill>
              </a:rPr>
              <a:t>beam</a:t>
            </a:r>
            <a:r>
              <a:rPr lang="it-IT" sz="1400" dirty="0" smtClean="0">
                <a:solidFill>
                  <a:srgbClr val="C00000"/>
                </a:solidFill>
              </a:rPr>
              <a:t> </a:t>
            </a:r>
            <a:r>
              <a:rPr lang="it-IT" sz="1400" dirty="0" err="1" smtClean="0">
                <a:solidFill>
                  <a:srgbClr val="C00000"/>
                </a:solidFill>
              </a:rPr>
              <a:t>tests</a:t>
            </a:r>
            <a:r>
              <a:rPr lang="it-IT" sz="1400" dirty="0" smtClean="0">
                <a:solidFill>
                  <a:srgbClr val="C00000"/>
                </a:solidFill>
              </a:rPr>
              <a:t>)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5" y="5949280"/>
            <a:ext cx="5472608" cy="2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6165304"/>
            <a:ext cx="5184576" cy="24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mrpc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23" y="1502588"/>
            <a:ext cx="4967997" cy="255369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68A55-279E-424A-BDF4-F00C3C365E8F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02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13319</TotalTime>
  <Words>1720</Words>
  <Application>Microsoft Macintosh PowerPoint</Application>
  <PresentationFormat>On-screen Show (4:3)</PresentationFormat>
  <Paragraphs>320</Paragraphs>
  <Slides>48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Students’ involvement in coordinated run</vt:lpstr>
      <vt:lpstr>Students’ involvement in coordinated run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First coincidences detected</vt:lpstr>
      <vt:lpstr>Coincidences up to 2012…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Extreme Energy Events project </dc:title>
  <dc:creator>despina hatzifotiadou</dc:creator>
  <cp:lastModifiedBy>despina hatzifotiadou</cp:lastModifiedBy>
  <cp:revision>244</cp:revision>
  <dcterms:created xsi:type="dcterms:W3CDTF">2015-10-01T15:38:59Z</dcterms:created>
  <dcterms:modified xsi:type="dcterms:W3CDTF">2018-10-30T13:05:48Z</dcterms:modified>
</cp:coreProperties>
</file>