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0" r:id="rId2"/>
    <p:sldId id="312" r:id="rId3"/>
    <p:sldId id="313" r:id="rId4"/>
    <p:sldId id="316" r:id="rId5"/>
    <p:sldId id="315" r:id="rId6"/>
    <p:sldId id="314" r:id="rId7"/>
    <p:sldId id="319" r:id="rId8"/>
    <p:sldId id="317" r:id="rId9"/>
    <p:sldId id="318" r:id="rId10"/>
    <p:sldId id="305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795" autoAdjust="0"/>
  </p:normalViewPr>
  <p:slideViewPr>
    <p:cSldViewPr snapToGrid="0" snapToObjects="1">
      <p:cViewPr>
        <p:scale>
          <a:sx n="100" d="100"/>
          <a:sy n="100" d="100"/>
        </p:scale>
        <p:origin x="-1352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4E0DB-4B30-4E46-B9C5-0254A44F85E5}" type="datetimeFigureOut">
              <a:rPr lang="en-US" smtClean="0"/>
              <a:t>20.11.17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05C8E-994E-EB4D-BEF1-7E90E2D4F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213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2466A-4869-844D-8876-B14ADAF8AB2E}" type="datetimeFigureOut">
              <a:rPr lang="en-US" smtClean="0"/>
              <a:t>20.11.17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13E7D-A0F0-8A40-B354-17A4F3D8F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35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6AE5BF-36A4-3349-9D4E-5550785F4642}" type="datetime1">
              <a:rPr lang="en-US" smtClean="0"/>
              <a:t>20.11.17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18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EE3161E-9FEC-1C45-A5F0-D62E378E4299}" type="datetime1">
              <a:rPr lang="en-US" smtClean="0"/>
              <a:t>20.11.17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10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D1E721F-64A2-494D-A0BA-2E80F2183EF5}" type="datetime1">
              <a:rPr lang="en-US" smtClean="0"/>
              <a:t>20.11.17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5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AE2654-09CA-FD46-97A0-2A63563E3613}" type="datetime1">
              <a:rPr lang="en-US" smtClean="0"/>
              <a:t>20.11.17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anchor="b"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53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329F57-6F95-7B46-B007-60A9EBE806C8}" type="datetime1">
              <a:rPr lang="en-US" smtClean="0"/>
              <a:t>20.11.17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BC4949-79BC-D84B-B32A-F9B18CFB2029}" type="datetime1">
              <a:rPr lang="en-US" smtClean="0"/>
              <a:t>20.11.17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8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F61D4B-26D4-C44E-88A9-84DFAB371D0F}" type="datetime1">
              <a:rPr lang="en-US" smtClean="0"/>
              <a:t>20.11.17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94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A4EF7B-2FBC-714B-9B21-E7FAFD97944C}" type="datetime1">
              <a:rPr lang="en-US" smtClean="0"/>
              <a:t>20.11.17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06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D99235-47DD-D848-BE46-613F576679EF}" type="datetime1">
              <a:rPr lang="en-US" smtClean="0"/>
              <a:t>20.11.17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6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B087E47-B9BE-D640-9B1C-4C32F18FF005}" type="datetime1">
              <a:rPr lang="en-US" smtClean="0"/>
              <a:t>20.11.17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7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6126F3-FDA4-FB46-BCAD-8F993ACA61E4}" type="datetime1">
              <a:rPr lang="en-US" smtClean="0"/>
              <a:t>20.11.17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7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4523" y="136947"/>
            <a:ext cx="7602277" cy="7351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7800"/>
            <a:ext cx="8229600" cy="5048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10372-A527-B746-9A92-50A13530C8A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_clic_colour.pdf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71" t="6450" r="6101" b="6122"/>
          <a:stretch/>
        </p:blipFill>
        <p:spPr>
          <a:xfrm>
            <a:off x="21600" y="3600"/>
            <a:ext cx="993600" cy="9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1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56356/" TargetMode="Externa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170/CERN-2016-004" TargetMode="External"/><Relationship Id="rId4" Type="http://schemas.openxmlformats.org/officeDocument/2006/relationships/hyperlink" Target="https://arxiv.org/abs/1608.07538" TargetMode="External"/><Relationship Id="rId5" Type="http://schemas.openxmlformats.org/officeDocument/2006/relationships/hyperlink" Target="http://dx.doi.org/10.1140/epjc/s10052-017-4968-5" TargetMode="External"/><Relationship Id="rId6" Type="http://schemas.openxmlformats.org/officeDocument/2006/relationships/hyperlink" Target="http://cds.cern.ch/record/225404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608.07537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58821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5687"/>
            <a:ext cx="7400937" cy="704413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CLICdp</a:t>
            </a:r>
            <a:r>
              <a:rPr lang="en-US" sz="3600" dirty="0" smtClean="0"/>
              <a:t> </a:t>
            </a:r>
            <a:r>
              <a:rPr lang="en-US" dirty="0" smtClean="0"/>
              <a:t>intro and general </a:t>
            </a:r>
            <a:r>
              <a:rPr lang="en-US" sz="3600" dirty="0" smtClean="0"/>
              <a:t>news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500" y="6108701"/>
            <a:ext cx="9029700" cy="7746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Lucie Linssen, CERN</a:t>
            </a:r>
          </a:p>
          <a:p>
            <a:r>
              <a:rPr lang="en-US" sz="1800" dirty="0" err="1" smtClean="0"/>
              <a:t>CLICdp</a:t>
            </a:r>
            <a:r>
              <a:rPr lang="en-US" sz="1800" dirty="0" smtClean="0"/>
              <a:t> meeting, </a:t>
            </a:r>
            <a:r>
              <a:rPr lang="en-US" sz="1800" dirty="0" smtClean="0"/>
              <a:t>November 20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 smtClean="0"/>
              <a:t>2017</a:t>
            </a:r>
            <a:endParaRPr lang="en-US" sz="1800" dirty="0"/>
          </a:p>
        </p:txBody>
      </p:sp>
      <p:pic>
        <p:nvPicPr>
          <p:cNvPr id="8" name="Picture 7" descr="Screen Shot 2017-01-23 at 17.40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300"/>
            <a:ext cx="9144000" cy="433421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0042" y="5139308"/>
            <a:ext cx="1928733" cy="461208"/>
            <a:chOff x="20042" y="5075808"/>
            <a:chExt cx="1928733" cy="461208"/>
          </a:xfrm>
        </p:grpSpPr>
        <p:sp>
          <p:nvSpPr>
            <p:cNvPr id="10" name="Rectangle 9"/>
            <p:cNvSpPr/>
            <p:nvPr/>
          </p:nvSpPr>
          <p:spPr>
            <a:xfrm>
              <a:off x="20042" y="5198462"/>
              <a:ext cx="19287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err="1">
                  <a:solidFill>
                    <a:srgbClr val="FFFFFF"/>
                  </a:solidFill>
                </a:rPr>
                <a:t>e</a:t>
              </a:r>
              <a:r>
                <a:rPr lang="en-US" sz="1600" baseline="30000" dirty="0" err="1">
                  <a:solidFill>
                    <a:srgbClr val="FFFFFF"/>
                  </a:solidFill>
                </a:rPr>
                <a:t>+</a:t>
              </a:r>
              <a:r>
                <a:rPr lang="en-US" sz="1600" dirty="0" err="1">
                  <a:solidFill>
                    <a:srgbClr val="FFFFFF"/>
                  </a:solidFill>
                </a:rPr>
                <a:t>e</a:t>
              </a:r>
              <a:r>
                <a:rPr lang="en-US" sz="1600" baseline="30000" dirty="0">
                  <a:solidFill>
                    <a:srgbClr val="FFFFFF"/>
                  </a:solidFill>
                </a:rPr>
                <a:t>-</a:t>
              </a:r>
              <a:r>
                <a:rPr lang="en-US" sz="1600" dirty="0">
                  <a:solidFill>
                    <a:srgbClr val="FFFFFF"/>
                  </a:solidFill>
                </a:rPr>
                <a:t> </a:t>
              </a:r>
              <a:r>
                <a:rPr lang="en-US" sz="1600" dirty="0">
                  <a:solidFill>
                    <a:srgbClr val="FFFFFF"/>
                  </a:solidFill>
                  <a:latin typeface="Wingdings"/>
                  <a:ea typeface="Wingdings"/>
                  <a:cs typeface="Wingdings"/>
                  <a:sym typeface="Wingdings"/>
                </a:rPr>
                <a:t></a:t>
              </a:r>
              <a:r>
                <a:rPr lang="en-US" sz="1600" dirty="0">
                  <a:solidFill>
                    <a:srgbClr val="FFFFFF"/>
                  </a:solidFill>
                </a:rPr>
                <a:t> </a:t>
              </a:r>
              <a:r>
                <a:rPr lang="en-US" sz="1600" dirty="0" err="1" smtClean="0">
                  <a:solidFill>
                    <a:srgbClr val="FFFFFF"/>
                  </a:solidFill>
                </a:rPr>
                <a:t>tt</a:t>
              </a:r>
              <a:r>
                <a:rPr lang="en-US" sz="1600" dirty="0" smtClean="0">
                  <a:solidFill>
                    <a:srgbClr val="FFFFFF"/>
                  </a:solidFill>
                </a:rPr>
                <a:t> @ 380 </a:t>
              </a:r>
              <a:r>
                <a:rPr lang="en-US" sz="1600" dirty="0" err="1" smtClean="0">
                  <a:solidFill>
                    <a:srgbClr val="FFFFFF"/>
                  </a:solidFill>
                </a:rPr>
                <a:t>GeV</a:t>
              </a:r>
              <a:r>
                <a:rPr lang="en-US" sz="1600" dirty="0" smtClean="0">
                  <a:solidFill>
                    <a:srgbClr val="FFFFFF"/>
                  </a:solidFill>
                </a:rPr>
                <a:t> </a:t>
              </a:r>
              <a:endParaRPr 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99402" y="5075808"/>
              <a:ext cx="2487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-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02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“detector technology demonstrators”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44600" y="1587500"/>
            <a:ext cx="6288901" cy="723275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b="1" dirty="0">
                <a:solidFill>
                  <a:srgbClr val="000000"/>
                </a:solidFill>
              </a:rPr>
              <a:t>CLIC R&amp;D report </a:t>
            </a:r>
            <a:r>
              <a:rPr lang="en-US" dirty="0">
                <a:solidFill>
                  <a:srgbClr val="000000"/>
                </a:solidFill>
              </a:rPr>
              <a:t>=&gt; with main CLIC technology demonstrators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Summary publication(s) in </a:t>
            </a:r>
            <a:r>
              <a:rPr lang="en-US" dirty="0" smtClean="0">
                <a:solidFill>
                  <a:srgbClr val="000000"/>
                </a:solidFill>
              </a:rPr>
              <a:t>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5500" y="2908300"/>
            <a:ext cx="75584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en-US" dirty="0" smtClean="0"/>
              <a:t>See presentation at this meeting by Mathieu Benoit and </a:t>
            </a:r>
            <a:r>
              <a:rPr lang="en-US" dirty="0" err="1" smtClean="0"/>
              <a:t>Dominik</a:t>
            </a:r>
            <a:r>
              <a:rPr lang="en-US" dirty="0" smtClean="0"/>
              <a:t> </a:t>
            </a:r>
            <a:r>
              <a:rPr lang="en-US" dirty="0" err="1" smtClean="0"/>
              <a:t>Dannheim</a:t>
            </a:r>
            <a:endParaRPr lang="en-US" dirty="0" smtClean="0"/>
          </a:p>
          <a:p>
            <a:pPr marL="285750" indent="-285750">
              <a:buFont typeface="Symbol" charset="0"/>
              <a:buChar char=""/>
            </a:pPr>
            <a:endParaRPr lang="en-US" dirty="0"/>
          </a:p>
          <a:p>
            <a:r>
              <a:rPr lang="en-US" dirty="0" smtClean="0"/>
              <a:t>These are “first thoughts”, can be refined in the coming weeks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292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Screen Shot 2017-11-16 at 14.31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072"/>
            <a:ext cx="9144000" cy="60909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5500" y="2269076"/>
            <a:ext cx="2933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</a:rPr>
              <a:t>THANK YOU</a:t>
            </a:r>
            <a:endParaRPr lang="en-US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352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institutes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Screen Shot 2017-11-17 at 10.33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177" y="2133600"/>
            <a:ext cx="4402690" cy="2882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7500" y="989456"/>
            <a:ext cx="8666925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00FF"/>
                </a:solidFill>
              </a:rPr>
              <a:t>CLICdp</a:t>
            </a:r>
            <a:r>
              <a:rPr lang="en-US" b="1" dirty="0" smtClean="0">
                <a:solidFill>
                  <a:srgbClr val="0000FF"/>
                </a:solidFill>
              </a:rPr>
              <a:t> currently 29 </a:t>
            </a:r>
            <a:r>
              <a:rPr lang="en-US" b="1" dirty="0">
                <a:solidFill>
                  <a:srgbClr val="0000FF"/>
                </a:solidFill>
              </a:rPr>
              <a:t>institutes </a:t>
            </a:r>
            <a:r>
              <a:rPr lang="en-US" dirty="0">
                <a:solidFill>
                  <a:srgbClr val="0000FF"/>
                </a:solidFill>
              </a:rPr>
              <a:t>from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18 countries</a:t>
            </a:r>
          </a:p>
          <a:p>
            <a:pPr algn="ctr"/>
            <a:endParaRPr lang="en-US" sz="900" b="1" dirty="0" smtClean="0">
              <a:solidFill>
                <a:srgbClr val="FF6600"/>
              </a:solidFill>
            </a:endParaRPr>
          </a:p>
          <a:p>
            <a:pPr algn="ctr"/>
            <a:r>
              <a:rPr lang="en-US" b="1" dirty="0" smtClean="0">
                <a:solidFill>
                  <a:srgbClr val="FF6600"/>
                </a:solidFill>
              </a:rPr>
              <a:t>http</a:t>
            </a:r>
            <a:r>
              <a:rPr lang="en-US" b="1" dirty="0">
                <a:solidFill>
                  <a:srgbClr val="FF6600"/>
                </a:solidFill>
              </a:rPr>
              <a:t>://</a:t>
            </a:r>
            <a:r>
              <a:rPr lang="en-US" b="1" dirty="0" err="1">
                <a:solidFill>
                  <a:srgbClr val="FF6600"/>
                </a:solidFill>
              </a:rPr>
              <a:t>clicdp.web.cern.ch</a:t>
            </a:r>
            <a:r>
              <a:rPr lang="en-US" b="1" dirty="0">
                <a:solidFill>
                  <a:srgbClr val="FF6600"/>
                </a:solidFill>
              </a:rPr>
              <a:t>/</a:t>
            </a:r>
            <a:endParaRPr lang="en-US" b="1" dirty="0" smtClean="0">
              <a:solidFill>
                <a:srgbClr val="FF6600"/>
              </a:solidFill>
            </a:endParaRPr>
          </a:p>
        </p:txBody>
      </p:sp>
      <p:pic>
        <p:nvPicPr>
          <p:cNvPr id="8" name="Picture 7" descr="Screen Shot 2017-07-14 at 10.05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2227850"/>
            <a:ext cx="4446700" cy="2775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300" y="5664200"/>
            <a:ext cx="8032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Recent formal request from </a:t>
            </a:r>
            <a:r>
              <a:rPr lang="en-US" b="1" dirty="0" smtClean="0"/>
              <a:t>University of Siegen </a:t>
            </a:r>
            <a:r>
              <a:rPr lang="en-US" dirty="0" smtClean="0"/>
              <a:t>to join </a:t>
            </a:r>
            <a:r>
              <a:rPr lang="en-US" dirty="0" err="1" smtClean="0"/>
              <a:t>CLICdp</a:t>
            </a:r>
            <a:r>
              <a:rPr lang="en-US" dirty="0" smtClean="0"/>
              <a:t> (</a:t>
            </a:r>
            <a:r>
              <a:rPr lang="en-US" b="1" dirty="0" smtClean="0"/>
              <a:t>Wolfgang </a:t>
            </a:r>
            <a:r>
              <a:rPr lang="en-US" b="1" dirty="0" err="1" smtClean="0"/>
              <a:t>Kilian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Awaiting approval by </a:t>
            </a:r>
            <a:r>
              <a:rPr lang="en-US" dirty="0" err="1" smtClean="0"/>
              <a:t>CLICdp</a:t>
            </a:r>
            <a:r>
              <a:rPr lang="en-US" dirty="0" smtClean="0"/>
              <a:t> institute board members and completion of signatures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97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CLICdp</a:t>
            </a:r>
            <a:r>
              <a:rPr lang="en-US" dirty="0" smtClean="0"/>
              <a:t> spokesperson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Screen Shot 2017-11-19 at 17.00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990600"/>
            <a:ext cx="1769825" cy="2628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8900" y="1143000"/>
            <a:ext cx="4852824" cy="203132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Aidan Robson</a:t>
            </a:r>
            <a:r>
              <a:rPr lang="en-US" dirty="0" smtClean="0"/>
              <a:t>, University of Glasgow</a:t>
            </a:r>
          </a:p>
          <a:p>
            <a:endParaRPr lang="en-US" dirty="0"/>
          </a:p>
          <a:p>
            <a:r>
              <a:rPr lang="en-US" dirty="0" smtClean="0"/>
              <a:t>Recently elected as the </a:t>
            </a:r>
            <a:r>
              <a:rPr lang="en-US" b="1" dirty="0" smtClean="0">
                <a:solidFill>
                  <a:srgbClr val="0000FF"/>
                </a:solidFill>
              </a:rPr>
              <a:t>new </a:t>
            </a:r>
            <a:r>
              <a:rPr lang="en-US" b="1" dirty="0" err="1" smtClean="0">
                <a:solidFill>
                  <a:srgbClr val="0000FF"/>
                </a:solidFill>
              </a:rPr>
              <a:t>CLICdp</a:t>
            </a:r>
            <a:r>
              <a:rPr lang="en-US" b="1" dirty="0" smtClean="0">
                <a:solidFill>
                  <a:srgbClr val="0000FF"/>
                </a:solidFill>
              </a:rPr>
              <a:t> spokesperson</a:t>
            </a:r>
          </a:p>
          <a:p>
            <a:endParaRPr lang="en-US" dirty="0"/>
          </a:p>
          <a:p>
            <a:r>
              <a:rPr lang="en-US" dirty="0" smtClean="0"/>
              <a:t>2-year term of office, starting January 2018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				WELCOME !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5201" y="4025900"/>
            <a:ext cx="72135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Aidan is looking forward to pick up this new role.</a:t>
            </a:r>
          </a:p>
          <a:p>
            <a:endParaRPr lang="en-US" dirty="0"/>
          </a:p>
          <a:p>
            <a:r>
              <a:rPr lang="en-US" dirty="0" smtClean="0"/>
              <a:t>He will be </a:t>
            </a:r>
            <a:r>
              <a:rPr lang="en-US" dirty="0"/>
              <a:t>based at CERN for 2018, starting at the beginning of January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Smooth transfer of roles is already ongoing.</a:t>
            </a: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84306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4699669"/>
            <a:ext cx="6512044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://indico.cern.ch/event/656356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dirty="0" err="1">
                <a:solidFill>
                  <a:srgbClr val="FF0000"/>
                </a:solidFill>
              </a:rPr>
              <a:t>CLICdp</a:t>
            </a:r>
            <a:r>
              <a:rPr lang="en-US" dirty="0">
                <a:solidFill>
                  <a:srgbClr val="FF0000"/>
                </a:solidFill>
              </a:rPr>
              <a:t> sessions:</a:t>
            </a:r>
          </a:p>
          <a:p>
            <a:r>
              <a:rPr lang="en-US" dirty="0">
                <a:solidFill>
                  <a:srgbClr val="FF0000"/>
                </a:solidFill>
              </a:rPr>
              <a:t>midday Tuesday 23/1 - midday Friday 26/1</a:t>
            </a:r>
          </a:p>
          <a:p>
            <a:endParaRPr lang="en-US" sz="1000" dirty="0"/>
          </a:p>
          <a:p>
            <a:r>
              <a:rPr lang="en-US" b="1" dirty="0" err="1" smtClean="0"/>
              <a:t>CLICdp</a:t>
            </a:r>
            <a:r>
              <a:rPr lang="en-US" b="1" dirty="0" smtClean="0"/>
              <a:t>-related </a:t>
            </a:r>
            <a:r>
              <a:rPr lang="en-US" b="1" dirty="0" err="1" smtClean="0"/>
              <a:t>organisers</a:t>
            </a:r>
            <a:r>
              <a:rPr lang="en-US" b="1" dirty="0" smtClean="0"/>
              <a:t>:      </a:t>
            </a:r>
            <a:r>
              <a:rPr lang="en-US" sz="1600" dirty="0" smtClean="0"/>
              <a:t>Aidan Robson, Philipp </a:t>
            </a:r>
            <a:r>
              <a:rPr lang="en-US" sz="1600" dirty="0" err="1" smtClean="0"/>
              <a:t>Roloff</a:t>
            </a:r>
            <a:r>
              <a:rPr lang="en-US" sz="1600" dirty="0" smtClean="0"/>
              <a:t>,  </a:t>
            </a:r>
            <a:r>
              <a:rPr lang="en-US" sz="1600" dirty="0" smtClean="0"/>
              <a:t>Frank </a:t>
            </a:r>
            <a:r>
              <a:rPr lang="en-US" sz="1600" dirty="0" smtClean="0"/>
              <a:t>Simon</a:t>
            </a:r>
          </a:p>
          <a:p>
            <a:r>
              <a:rPr lang="en-US" dirty="0" smtClean="0"/>
              <a:t>=&gt; conveners </a:t>
            </a:r>
            <a:r>
              <a:rPr lang="en-US" dirty="0" smtClean="0"/>
              <a:t>of topical sessions </a:t>
            </a:r>
            <a:r>
              <a:rPr lang="en-US" dirty="0" smtClean="0"/>
              <a:t>to be announced </a:t>
            </a:r>
            <a:r>
              <a:rPr lang="en-US" dirty="0" smtClean="0"/>
              <a:t>soon</a:t>
            </a:r>
          </a:p>
        </p:txBody>
      </p:sp>
      <p:pic>
        <p:nvPicPr>
          <p:cNvPr id="3" name="Picture 2" descr="Screen Shot 2017-11-20 at 14.56.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99" y="50800"/>
            <a:ext cx="6327245" cy="44704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schemeClr val="bg1">
                <a:lumMod val="65000"/>
                <a:alpha val="43000"/>
              </a:schemeClr>
            </a:outerShdw>
          </a:effectLst>
        </p:spPr>
      </p:pic>
      <p:sp>
        <p:nvSpPr>
          <p:cNvPr id="7" name="TextBox 6"/>
          <p:cNvSpPr txBox="1"/>
          <p:nvPr/>
        </p:nvSpPr>
        <p:spPr>
          <a:xfrm rot="1786334">
            <a:off x="6511368" y="5448300"/>
            <a:ext cx="2159515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lease register!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442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34098" y="863600"/>
            <a:ext cx="66095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Ongoing preparations towards a </a:t>
            </a:r>
            <a:r>
              <a:rPr lang="en-US" sz="2000" b="1" dirty="0" smtClean="0">
                <a:solidFill>
                  <a:srgbClr val="0000FF"/>
                </a:solidFill>
              </a:rPr>
              <a:t>review of </a:t>
            </a:r>
            <a:r>
              <a:rPr lang="en-US" sz="2000" b="1" dirty="0" err="1" smtClean="0">
                <a:solidFill>
                  <a:srgbClr val="0000FF"/>
                </a:solidFill>
              </a:rPr>
              <a:t>CLICdp</a:t>
            </a:r>
            <a:r>
              <a:rPr lang="en-US" sz="2000" b="1" dirty="0" smtClean="0">
                <a:solidFill>
                  <a:srgbClr val="0000FF"/>
                </a:solidFill>
              </a:rPr>
              <a:t> in spring 2018</a:t>
            </a:r>
          </a:p>
          <a:p>
            <a:r>
              <a:rPr lang="en-US" i="1" dirty="0" smtClean="0"/>
              <a:t>With support from the </a:t>
            </a:r>
            <a:r>
              <a:rPr lang="en-US" i="1" dirty="0" err="1" smtClean="0"/>
              <a:t>CLICdp</a:t>
            </a:r>
            <a:r>
              <a:rPr lang="en-US" i="1" dirty="0" smtClean="0"/>
              <a:t> IB and the CERN management</a:t>
            </a:r>
          </a:p>
          <a:p>
            <a:r>
              <a:rPr lang="en-US" b="1" dirty="0" smtClean="0"/>
              <a:t>List of AB members established </a:t>
            </a:r>
            <a:r>
              <a:rPr lang="en-US" sz="1400" dirty="0" smtClean="0"/>
              <a:t>(by </a:t>
            </a:r>
            <a:r>
              <a:rPr lang="en-US" sz="1400" dirty="0" smtClean="0"/>
              <a:t>Dave Charlton, Aidan and Lucie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2197100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CLICdp</a:t>
            </a:r>
            <a:r>
              <a:rPr lang="en-US" dirty="0" smtClean="0"/>
              <a:t> advisory board (AB) members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481625"/>
              </p:ext>
            </p:extLst>
          </p:nvPr>
        </p:nvGraphicFramePr>
        <p:xfrm>
          <a:off x="228600" y="1993900"/>
          <a:ext cx="5181600" cy="43586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49500"/>
                <a:gridCol w="2832100"/>
              </a:tblGrid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Institute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Dave Charlton (chair)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Univ. Birmingham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Juan ALCARAZ MAESTRE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CIEMAT, Madrid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Freya BLEKMAN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Vrije</a:t>
                      </a:r>
                      <a:r>
                        <a:rPr lang="en-US" sz="1600" dirty="0" smtClean="0"/>
                        <a:t> Univ. Brussels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Keisuke FUJII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KEK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Christophe GROJEAN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DESY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Matthew McCullough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Sven MENKE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MPI Munich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Roger RUSACK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Univ. Minnesota,</a:t>
                      </a:r>
                      <a:r>
                        <a:rPr lang="en-US" sz="1600" baseline="0" dirty="0" smtClean="0"/>
                        <a:t> Minneapolis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Peter SCHLEPER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Univ. Hamburg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Joao</a:t>
                      </a:r>
                      <a:r>
                        <a:rPr lang="en-US" sz="1600" baseline="0" dirty="0" smtClean="0"/>
                        <a:t> VARELA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LIP and Univ. Lisbon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Vincenzo VAGNONI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Bologna Univ. and INFN</a:t>
                      </a:r>
                      <a:endParaRPr lang="en-US" sz="1600" dirty="0"/>
                    </a:p>
                  </a:txBody>
                  <a:tcPr/>
                </a:tc>
              </a:tr>
              <a:tr h="314081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Pippa</a:t>
                      </a:r>
                      <a:r>
                        <a:rPr lang="en-US" sz="1600" dirty="0" smtClean="0"/>
                        <a:t> WELLS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18200" y="2197100"/>
            <a:ext cx="25659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Date of the review:</a:t>
            </a:r>
            <a:endParaRPr lang="en-US" dirty="0"/>
          </a:p>
          <a:p>
            <a:r>
              <a:rPr lang="en-US" sz="2000" b="1" dirty="0" smtClean="0">
                <a:solidFill>
                  <a:srgbClr val="0000FF"/>
                </a:solidFill>
              </a:rPr>
              <a:t>April 17+18   @   CERN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1" y="3238500"/>
            <a:ext cx="3403599" cy="230832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Purpose: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Review of ongoing </a:t>
            </a:r>
            <a:r>
              <a:rPr lang="en-US" dirty="0" err="1" smtClean="0"/>
              <a:t>CLICdp</a:t>
            </a:r>
            <a:r>
              <a:rPr lang="en-US" dirty="0" smtClean="0"/>
              <a:t> activities</a:t>
            </a:r>
          </a:p>
          <a:p>
            <a:pPr marL="285750" indent="-285750">
              <a:buFont typeface="Arial"/>
              <a:buChar char="•"/>
            </a:pPr>
            <a:r>
              <a:rPr lang="en-US" u="sng" dirty="0" smtClean="0"/>
              <a:t>Main focus </a:t>
            </a:r>
            <a:r>
              <a:rPr lang="en-US" dirty="0" smtClean="0"/>
              <a:t>on the CLIC physics case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Get advice on how to present CLIC physics case at best at the European strategy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811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00" y="29966"/>
            <a:ext cx="7797800" cy="935233"/>
          </a:xfrm>
        </p:spPr>
        <p:txBody>
          <a:bodyPr>
            <a:noAutofit/>
          </a:bodyPr>
          <a:lstStyle/>
          <a:p>
            <a:r>
              <a:rPr lang="en-US" sz="3200" dirty="0" err="1"/>
              <a:t>CLICdp</a:t>
            </a:r>
            <a:r>
              <a:rPr lang="en-US" sz="3200" dirty="0"/>
              <a:t> documents</a:t>
            </a:r>
            <a:br>
              <a:rPr lang="en-US" sz="3200" dirty="0"/>
            </a:br>
            <a:r>
              <a:rPr lang="en-US" sz="3200" dirty="0" smtClean="0"/>
              <a:t>in preparation for </a:t>
            </a:r>
            <a:r>
              <a:rPr lang="en-US" sz="3200" dirty="0"/>
              <a:t>next European </a:t>
            </a:r>
            <a:r>
              <a:rPr lang="en-US" sz="3200" dirty="0" smtClean="0"/>
              <a:t>Strategy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5300" y="1228546"/>
            <a:ext cx="8058616" cy="500137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err="1" smtClean="0"/>
              <a:t>CLICdp</a:t>
            </a:r>
            <a:r>
              <a:rPr lang="en-US" sz="2000" b="1" dirty="0" smtClean="0"/>
              <a:t> reports serving as </a:t>
            </a:r>
            <a:r>
              <a:rPr lang="en-US" sz="2000" b="1" dirty="0" smtClean="0">
                <a:solidFill>
                  <a:srgbClr val="FF0000"/>
                </a:solidFill>
              </a:rPr>
              <a:t>ingredients for a CLIC(</a:t>
            </a:r>
            <a:r>
              <a:rPr lang="en-US" sz="2000" b="1" dirty="0" err="1" smtClean="0">
                <a:solidFill>
                  <a:srgbClr val="FF0000"/>
                </a:solidFill>
              </a:rPr>
              <a:t>dp</a:t>
            </a:r>
            <a:r>
              <a:rPr lang="en-US" sz="2000" b="1" dirty="0" smtClean="0">
                <a:solidFill>
                  <a:srgbClr val="FF0000"/>
                </a:solidFill>
              </a:rPr>
              <a:t>) summary report</a:t>
            </a:r>
            <a:r>
              <a:rPr lang="en-US" sz="2000" b="1" dirty="0" smtClean="0"/>
              <a:t>:</a:t>
            </a:r>
            <a:endParaRPr lang="en-US" b="1" dirty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b="1" dirty="0"/>
              <a:t>Updated Baseline for a Staged Compact Linear </a:t>
            </a:r>
            <a:r>
              <a:rPr lang="en-US" b="1" dirty="0" smtClean="0"/>
              <a:t>Collider </a:t>
            </a:r>
            <a:r>
              <a:rPr lang="en-US" sz="1400" dirty="0" smtClean="0"/>
              <a:t>(380 </a:t>
            </a:r>
            <a:r>
              <a:rPr lang="en-US" sz="1400" dirty="0" err="1" smtClean="0"/>
              <a:t>GeV</a:t>
            </a:r>
            <a:r>
              <a:rPr lang="en-US" sz="1400" dirty="0" smtClean="0"/>
              <a:t>, 1.5 </a:t>
            </a:r>
            <a:r>
              <a:rPr lang="en-US" sz="1400" dirty="0" err="1" smtClean="0"/>
              <a:t>TeV</a:t>
            </a:r>
            <a:r>
              <a:rPr lang="en-US" sz="1400" dirty="0" smtClean="0"/>
              <a:t>, 3 </a:t>
            </a:r>
            <a:r>
              <a:rPr lang="en-US" sz="1400" dirty="0" err="1" smtClean="0"/>
              <a:t>TeV</a:t>
            </a:r>
            <a:r>
              <a:rPr lang="en-US" sz="1400" dirty="0" smtClean="0"/>
              <a:t>) </a:t>
            </a: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 </a:t>
            </a:r>
            <a:endParaRPr lang="en-US" dirty="0" smtClean="0">
              <a:solidFill>
                <a:srgbClr val="FF66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hr-HR" dirty="0">
                <a:hlinkClick r:id="rId2"/>
              </a:rPr>
              <a:t>arXiv:</a:t>
            </a:r>
            <a:r>
              <a:rPr lang="hr-HR" dirty="0" smtClean="0">
                <a:hlinkClick r:id="rId2"/>
              </a:rPr>
              <a:t>1608.07537</a:t>
            </a:r>
            <a:r>
              <a:rPr lang="hr-HR" dirty="0" smtClean="0"/>
              <a:t>, </a:t>
            </a:r>
            <a:r>
              <a:rPr lang="en-US" dirty="0" smtClean="0">
                <a:hlinkClick r:id="rId3"/>
              </a:rPr>
              <a:t>CERN-2016-004</a:t>
            </a:r>
            <a:endParaRPr lang="en-US" dirty="0" smtClean="0"/>
          </a:p>
          <a:p>
            <a:pPr marL="285750" lvl="1" indent="-285750">
              <a:spcAft>
                <a:spcPts val="600"/>
              </a:spcAft>
              <a:buFont typeface="Arial"/>
              <a:buChar char="•"/>
            </a:pPr>
            <a:r>
              <a:rPr lang="en-US" b="1" dirty="0">
                <a:solidFill>
                  <a:srgbClr val="000000"/>
                </a:solidFill>
              </a:rPr>
              <a:t>Higgs Physics at the CLIC Electron-Positron Linear </a:t>
            </a:r>
            <a:r>
              <a:rPr lang="en-US" b="1" dirty="0" smtClean="0">
                <a:solidFill>
                  <a:srgbClr val="000000"/>
                </a:solidFill>
              </a:rPr>
              <a:t>Collider  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hr-HR" dirty="0">
                <a:hlinkClick r:id="rId4"/>
              </a:rPr>
              <a:t>arXiv:</a:t>
            </a:r>
            <a:r>
              <a:rPr lang="hr-HR" dirty="0" smtClean="0">
                <a:hlinkClick r:id="rId4"/>
              </a:rPr>
              <a:t>1608.07538</a:t>
            </a:r>
            <a:r>
              <a:rPr lang="hr-HR" dirty="0" smtClean="0"/>
              <a:t>, </a:t>
            </a:r>
            <a:r>
              <a:rPr lang="en-US" dirty="0">
                <a:hlinkClick r:id="rId5"/>
              </a:rPr>
              <a:t>Eur. Phys. J. </a:t>
            </a:r>
            <a:r>
              <a:rPr lang="en-US" dirty="0" smtClean="0">
                <a:hlinkClick r:id="rId5"/>
              </a:rPr>
              <a:t>C77 </a:t>
            </a:r>
            <a:r>
              <a:rPr lang="en-US" dirty="0">
                <a:hlinkClick r:id="rId5"/>
              </a:rPr>
              <a:t>(2017</a:t>
            </a:r>
            <a:r>
              <a:rPr lang="en-US" dirty="0" smtClean="0">
                <a:hlinkClick r:id="rId5"/>
              </a:rPr>
              <a:t>)</a:t>
            </a:r>
            <a:r>
              <a:rPr lang="hr-HR" dirty="0" smtClean="0">
                <a:hlinkClick r:id="rId5"/>
              </a:rPr>
              <a:t> </a:t>
            </a:r>
            <a:r>
              <a:rPr lang="en-US" dirty="0" smtClean="0">
                <a:hlinkClick r:id="rId5"/>
              </a:rPr>
              <a:t>no.7, </a:t>
            </a:r>
            <a:r>
              <a:rPr lang="en-US" dirty="0">
                <a:hlinkClick r:id="rId5"/>
              </a:rPr>
              <a:t>475 </a:t>
            </a:r>
            <a:endParaRPr lang="en-US" dirty="0" smtClean="0"/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The new </a:t>
            </a:r>
            <a:r>
              <a:rPr lang="en-US" b="1" dirty="0" err="1" smtClean="0">
                <a:solidFill>
                  <a:srgbClr val="000000"/>
                </a:solidFill>
              </a:rPr>
              <a:t>optimised</a:t>
            </a:r>
            <a:r>
              <a:rPr lang="en-US" b="1" dirty="0" smtClean="0">
                <a:solidFill>
                  <a:srgbClr val="000000"/>
                </a:solidFill>
              </a:rPr>
              <a:t> CLIC detector model </a:t>
            </a:r>
            <a:r>
              <a:rPr lang="en-US" b="1" dirty="0" err="1" smtClean="0">
                <a:solidFill>
                  <a:srgbClr val="000000"/>
                </a:solidFill>
              </a:rPr>
              <a:t>CLICdet</a:t>
            </a:r>
            <a:r>
              <a:rPr lang="en-US" b="1" dirty="0" smtClean="0">
                <a:solidFill>
                  <a:srgbClr val="000000"/>
                </a:solidFill>
              </a:rPr>
              <a:t>  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en-US" dirty="0" smtClean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 smtClean="0">
              <a:solidFill>
                <a:srgbClr val="0000FF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err="1" smtClean="0"/>
              <a:t>CLICdp</a:t>
            </a:r>
            <a:r>
              <a:rPr lang="en-US" dirty="0" smtClean="0"/>
              <a:t> note </a:t>
            </a:r>
            <a:r>
              <a:rPr lang="mr-IN" sz="1600" dirty="0" smtClean="0">
                <a:hlinkClick r:id="rId6"/>
              </a:rPr>
              <a:t>CLICdp-Note-2017-001</a:t>
            </a:r>
            <a:r>
              <a:rPr lang="en-US" sz="1600" dirty="0" smtClean="0"/>
              <a:t> (detector/SW validation in progress)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b="1" dirty="0">
                <a:solidFill>
                  <a:srgbClr val="000000"/>
                </a:solidFill>
              </a:rPr>
              <a:t>O</a:t>
            </a:r>
            <a:r>
              <a:rPr lang="en-US" b="1" dirty="0" smtClean="0">
                <a:solidFill>
                  <a:srgbClr val="000000"/>
                </a:solidFill>
              </a:rPr>
              <a:t>verview of CLIC top physics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top physics publication =&gt; complete draft before the end of 2017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Extended BSM studies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CLIC BSM overview publication in 2018</a:t>
            </a:r>
            <a:endParaRPr lang="en-US" dirty="0" smtClean="0">
              <a:solidFill>
                <a:srgbClr val="0000FF"/>
              </a:solidFill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CLIC R&amp;D report </a:t>
            </a:r>
            <a:r>
              <a:rPr lang="en-US" dirty="0" smtClean="0">
                <a:solidFill>
                  <a:srgbClr val="000000"/>
                </a:solidFill>
              </a:rPr>
              <a:t>=&gt; with main CLIC technology demonstrators</a:t>
            </a:r>
          </a:p>
          <a:p>
            <a:pPr marL="742950" lvl="1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Summary publication(s) in 2018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Plan for the period ~2019-2025 </a:t>
            </a:r>
            <a:r>
              <a:rPr lang="en-US" dirty="0" smtClean="0">
                <a:solidFill>
                  <a:srgbClr val="000000"/>
                </a:solidFill>
              </a:rPr>
              <a:t>in case CLIC would be supported by next strategy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800" y="6286500"/>
            <a:ext cx="698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Common CLIC accelerator + </a:t>
            </a:r>
            <a:r>
              <a:rPr lang="en-US" b="1" dirty="0" err="1" smtClean="0">
                <a:solidFill>
                  <a:srgbClr val="FF0000"/>
                </a:solidFill>
              </a:rPr>
              <a:t>CLICdp</a:t>
            </a:r>
            <a:r>
              <a:rPr lang="en-US" b="1" dirty="0" smtClean="0">
                <a:solidFill>
                  <a:srgbClr val="FF0000"/>
                </a:solidFill>
              </a:rPr>
              <a:t> summary report is under discussion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385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of </a:t>
            </a:r>
            <a:r>
              <a:rPr lang="en-US" dirty="0" err="1" smtClean="0"/>
              <a:t>CLICdet</a:t>
            </a:r>
            <a:r>
              <a:rPr lang="en-US" dirty="0" smtClean="0"/>
              <a:t> validation and SW tools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168400"/>
            <a:ext cx="8661400" cy="513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Corresponding </a:t>
            </a:r>
            <a:r>
              <a:rPr lang="en-US" dirty="0" err="1" smtClean="0"/>
              <a:t>CLICdp</a:t>
            </a:r>
            <a:r>
              <a:rPr lang="en-US" dirty="0" smtClean="0"/>
              <a:t> document:</a:t>
            </a:r>
          </a:p>
          <a:p>
            <a:r>
              <a:rPr lang="en-US" b="1" dirty="0">
                <a:solidFill>
                  <a:srgbClr val="000000"/>
                </a:solidFill>
              </a:rPr>
              <a:t>The new </a:t>
            </a:r>
            <a:r>
              <a:rPr lang="en-US" b="1" dirty="0" err="1">
                <a:solidFill>
                  <a:srgbClr val="000000"/>
                </a:solidFill>
              </a:rPr>
              <a:t>optimised</a:t>
            </a:r>
            <a:r>
              <a:rPr lang="en-US" b="1" dirty="0">
                <a:solidFill>
                  <a:srgbClr val="000000"/>
                </a:solidFill>
              </a:rPr>
              <a:t> CLIC detector model </a:t>
            </a:r>
            <a:r>
              <a:rPr lang="en-US" b="1" dirty="0" err="1">
                <a:solidFill>
                  <a:srgbClr val="000000"/>
                </a:solidFill>
              </a:rPr>
              <a:t>CLICdet</a:t>
            </a:r>
            <a:r>
              <a:rPr lang="en-US" b="1" dirty="0">
                <a:solidFill>
                  <a:srgbClr val="000000"/>
                </a:solidFill>
              </a:rPr>
              <a:t>  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r>
              <a:rPr lang="en-US" dirty="0">
                <a:solidFill>
                  <a:srgbClr val="FF66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>
              <a:solidFill>
                <a:srgbClr val="0000FF"/>
              </a:solidFill>
            </a:endParaRPr>
          </a:p>
          <a:p>
            <a:endParaRPr lang="en-US" sz="1000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Very good progress </a:t>
            </a:r>
            <a:r>
              <a:rPr lang="en-US" dirty="0" smtClean="0"/>
              <a:t>reported at “Detector </a:t>
            </a:r>
            <a:r>
              <a:rPr lang="en-US" dirty="0" err="1" smtClean="0"/>
              <a:t>Optimisation</a:t>
            </a:r>
            <a:r>
              <a:rPr lang="en-US" dirty="0" smtClean="0"/>
              <a:t> and Validation WG”, 15/11: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://indico.cern.ch/event/658821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sz="1000" dirty="0"/>
          </a:p>
          <a:p>
            <a:r>
              <a:rPr lang="en-US" dirty="0" smtClean="0">
                <a:solidFill>
                  <a:srgbClr val="FF0000"/>
                </a:solidFill>
              </a:rPr>
              <a:t>In most areas the performance of the reconstruction is already significantly better than software we used so far for CLIC_ILC and </a:t>
            </a:r>
            <a:r>
              <a:rPr lang="en-US" dirty="0" err="1" smtClean="0">
                <a:solidFill>
                  <a:srgbClr val="FF0000"/>
                </a:solidFill>
              </a:rPr>
              <a:t>CLIC_SiD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Track reconstruction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Particle flow analysis (now including software compensation)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Flavour</a:t>
            </a:r>
            <a:r>
              <a:rPr lang="en-US" dirty="0" smtClean="0"/>
              <a:t> tagging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r>
              <a:rPr lang="en-US" b="1" dirty="0" smtClean="0"/>
              <a:t>Current plan: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Next </a:t>
            </a:r>
            <a:r>
              <a:rPr lang="en-US" dirty="0"/>
              <a:t>“Detector </a:t>
            </a:r>
            <a:r>
              <a:rPr lang="en-US" dirty="0" err="1"/>
              <a:t>Optimisation</a:t>
            </a:r>
            <a:r>
              <a:rPr lang="en-US" dirty="0"/>
              <a:t> and Validation </a:t>
            </a:r>
            <a:r>
              <a:rPr lang="en-US" dirty="0" smtClean="0"/>
              <a:t>WG” meeting on 12/12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Work towards </a:t>
            </a:r>
            <a:r>
              <a:rPr lang="en-US" dirty="0" err="1" smtClean="0"/>
              <a:t>finalising</a:t>
            </a:r>
            <a:r>
              <a:rPr lang="en-US" dirty="0" smtClean="0"/>
              <a:t> SW by that time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Submit jobs </a:t>
            </a:r>
            <a:r>
              <a:rPr lang="en-US" dirty="0"/>
              <a:t>before </a:t>
            </a:r>
            <a:r>
              <a:rPr lang="en-US" dirty="0" smtClean="0"/>
              <a:t>Xmas to process a few key physics samples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Validate those in January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Then proceed with physics benchmarking (for new studies) using new SW and </a:t>
            </a:r>
            <a:r>
              <a:rPr lang="en-US" dirty="0" err="1" smtClean="0"/>
              <a:t>CLICdet</a:t>
            </a:r>
            <a:endParaRPr lang="en-US" dirty="0" smtClean="0"/>
          </a:p>
          <a:p>
            <a:endParaRPr lang="en-US" sz="1000" dirty="0" smtClean="0"/>
          </a:p>
          <a:p>
            <a:r>
              <a:rPr lang="en-US" b="1" dirty="0">
                <a:solidFill>
                  <a:srgbClr val="0000FF"/>
                </a:solidFill>
              </a:rPr>
              <a:t>N</a:t>
            </a:r>
            <a:r>
              <a:rPr lang="en-US" b="1" dirty="0" smtClean="0">
                <a:solidFill>
                  <a:srgbClr val="0000FF"/>
                </a:solidFill>
              </a:rPr>
              <a:t>ew </a:t>
            </a:r>
            <a:r>
              <a:rPr lang="en-US" b="1" dirty="0" err="1" smtClean="0">
                <a:solidFill>
                  <a:srgbClr val="0000FF"/>
                </a:solidFill>
              </a:rPr>
              <a:t>CLICdet</a:t>
            </a:r>
            <a:r>
              <a:rPr lang="en-US" b="1" dirty="0" smtClean="0">
                <a:solidFill>
                  <a:srgbClr val="0000FF"/>
                </a:solidFill>
              </a:rPr>
              <a:t> note </a:t>
            </a:r>
            <a:r>
              <a:rPr lang="en-US" sz="1600" dirty="0" smtClean="0"/>
              <a:t>(in addition to CLICdp-Note-2017-001) </a:t>
            </a:r>
            <a:r>
              <a:rPr lang="en-US" b="1" dirty="0" smtClean="0">
                <a:solidFill>
                  <a:srgbClr val="0000FF"/>
                </a:solidFill>
              </a:rPr>
              <a:t>to include validation results </a:t>
            </a:r>
            <a:r>
              <a:rPr lang="en-US" dirty="0" smtClean="0"/>
              <a:t>=&gt; </a:t>
            </a:r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✔✔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832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 on CLIC top physics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0200" y="1638300"/>
            <a:ext cx="8356600" cy="424731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Aim: </a:t>
            </a:r>
            <a:r>
              <a:rPr lang="en-US" b="1" dirty="0">
                <a:solidFill>
                  <a:srgbClr val="0000FF"/>
                </a:solidFill>
              </a:rPr>
              <a:t>Comprehensive paper on top physics at CLIC</a:t>
            </a:r>
          </a:p>
          <a:p>
            <a:endParaRPr lang="en-US" dirty="0" smtClean="0"/>
          </a:p>
          <a:p>
            <a:r>
              <a:rPr lang="en-US" b="1" dirty="0" smtClean="0"/>
              <a:t>Editors </a:t>
            </a:r>
            <a:r>
              <a:rPr lang="en-US" b="1" dirty="0"/>
              <a:t>team: </a:t>
            </a:r>
            <a:endParaRPr lang="en-US" b="1" dirty="0" smtClean="0"/>
          </a:p>
          <a:p>
            <a:r>
              <a:rPr lang="en-US" dirty="0" smtClean="0"/>
              <a:t>Aidan </a:t>
            </a:r>
            <a:r>
              <a:rPr lang="en-US" dirty="0"/>
              <a:t>Robson, Philipp </a:t>
            </a:r>
            <a:r>
              <a:rPr lang="en-US" dirty="0" err="1"/>
              <a:t>Roloff</a:t>
            </a:r>
            <a:r>
              <a:rPr lang="en-US" dirty="0"/>
              <a:t>, Frank Simon, Rickard </a:t>
            </a:r>
            <a:r>
              <a:rPr lang="en-US" dirty="0" err="1"/>
              <a:t>Ström</a:t>
            </a:r>
            <a:r>
              <a:rPr lang="en-US" dirty="0"/>
              <a:t>, Andrea </a:t>
            </a:r>
            <a:r>
              <a:rPr lang="en-US" dirty="0" err="1"/>
              <a:t>Wulzer</a:t>
            </a:r>
            <a:r>
              <a:rPr lang="en-US" dirty="0"/>
              <a:t>, </a:t>
            </a:r>
            <a:r>
              <a:rPr lang="en-US" dirty="0" err="1"/>
              <a:t>Filip</a:t>
            </a:r>
            <a:r>
              <a:rPr lang="en-US" dirty="0"/>
              <a:t> </a:t>
            </a:r>
            <a:r>
              <a:rPr lang="en-US" dirty="0" err="1"/>
              <a:t>Zarnecki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Timescale</a:t>
            </a:r>
            <a:r>
              <a:rPr lang="en-US" b="1" dirty="0"/>
              <a:t>: </a:t>
            </a:r>
            <a:endParaRPr lang="en-US" b="1" dirty="0" smtClean="0"/>
          </a:p>
          <a:p>
            <a:r>
              <a:rPr lang="en-US" dirty="0" smtClean="0"/>
              <a:t>Draft </a:t>
            </a:r>
            <a:r>
              <a:rPr lang="en-US" dirty="0"/>
              <a:t>by the end of 2017 (complete text, but not all numbers/figures will be final)</a:t>
            </a:r>
          </a:p>
          <a:p>
            <a:endParaRPr lang="en-US" dirty="0" smtClean="0"/>
          </a:p>
          <a:p>
            <a:r>
              <a:rPr lang="en-US" b="1" dirty="0" smtClean="0"/>
              <a:t>Current </a:t>
            </a:r>
            <a:r>
              <a:rPr lang="en-US" b="1" dirty="0"/>
              <a:t>status: </a:t>
            </a:r>
            <a:r>
              <a:rPr lang="en-US" dirty="0"/>
              <a:t>38 pages (JHEP style)</a:t>
            </a:r>
          </a:p>
          <a:p>
            <a:endParaRPr lang="en-US" dirty="0" smtClean="0"/>
          </a:p>
          <a:p>
            <a:r>
              <a:rPr lang="en-US" b="1" dirty="0" smtClean="0"/>
              <a:t>Regular </a:t>
            </a:r>
            <a:r>
              <a:rPr lang="en-US" b="1" dirty="0"/>
              <a:t>meetings </a:t>
            </a:r>
            <a:r>
              <a:rPr lang="en-US" dirty="0"/>
              <a:t>(bi-weekly basis from September 21, weekly from November 16)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Note: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Different </a:t>
            </a:r>
            <a:r>
              <a:rPr lang="en-US" b="1" dirty="0">
                <a:solidFill>
                  <a:srgbClr val="0000FF"/>
                </a:solidFill>
              </a:rPr>
              <a:t>beam spectra </a:t>
            </a:r>
            <a:r>
              <a:rPr lang="en-US" dirty="0">
                <a:solidFill>
                  <a:srgbClr val="0000FF"/>
                </a:solidFill>
              </a:rPr>
              <a:t>for threshold scan (default and reduced bunch charge)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9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sz="3200" dirty="0" smtClean="0"/>
              <a:t>CLIC</a:t>
            </a:r>
            <a:r>
              <a:rPr lang="en-US" dirty="0" smtClean="0"/>
              <a:t> top physics paper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 news, 20/11/2017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10372-A527-B746-9A92-50A13530C8A8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4000" y="1371600"/>
            <a:ext cx="8432800" cy="424731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Tentative </a:t>
            </a:r>
            <a:r>
              <a:rPr lang="en-US" b="1" dirty="0"/>
              <a:t>paper title: </a:t>
            </a:r>
            <a:r>
              <a:rPr lang="en-US" b="1" dirty="0">
                <a:solidFill>
                  <a:srgbClr val="0000FF"/>
                </a:solidFill>
              </a:rPr>
              <a:t>"Top Physics at the CLIC Electron-Positron Linear </a:t>
            </a:r>
            <a:r>
              <a:rPr lang="en-US" b="1" dirty="0" smtClean="0">
                <a:solidFill>
                  <a:srgbClr val="0000FF"/>
                </a:solidFill>
              </a:rPr>
              <a:t>Collider”</a:t>
            </a:r>
            <a:endParaRPr lang="en-US" b="1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Introduction</a:t>
            </a: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Experimental </a:t>
            </a:r>
            <a:r>
              <a:rPr lang="en-US" dirty="0">
                <a:solidFill>
                  <a:srgbClr val="0000FF"/>
                </a:solidFill>
              </a:rPr>
              <a:t>environment at CLIC </a:t>
            </a:r>
            <a:r>
              <a:rPr lang="en-US" dirty="0"/>
              <a:t>(Accelerator, beam conditions, Staging, Detectors)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Theoretical </a:t>
            </a:r>
            <a:r>
              <a:rPr lang="en-US" dirty="0">
                <a:solidFill>
                  <a:srgbClr val="0000FF"/>
                </a:solidFill>
              </a:rPr>
              <a:t>description of top production and decay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Event </a:t>
            </a:r>
            <a:r>
              <a:rPr lang="en-US" dirty="0">
                <a:solidFill>
                  <a:srgbClr val="0000FF"/>
                </a:solidFill>
              </a:rPr>
              <a:t>Generation, Detector Simulation and Reconstruction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Boosted </a:t>
            </a:r>
            <a:r>
              <a:rPr lang="en-US" dirty="0">
                <a:solidFill>
                  <a:srgbClr val="0000FF"/>
                </a:solidFill>
              </a:rPr>
              <a:t>top tagging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Top </a:t>
            </a:r>
            <a:r>
              <a:rPr lang="en-US" dirty="0">
                <a:solidFill>
                  <a:srgbClr val="0000FF"/>
                </a:solidFill>
              </a:rPr>
              <a:t>mass measurements </a:t>
            </a:r>
            <a:r>
              <a:rPr lang="en-US" dirty="0"/>
              <a:t>(threshold scan, </a:t>
            </a:r>
            <a:r>
              <a:rPr lang="en-US" dirty="0" err="1"/>
              <a:t>radiative</a:t>
            </a:r>
            <a:r>
              <a:rPr lang="en-US" dirty="0"/>
              <a:t> method, direct reconstruction; at 350/380 </a:t>
            </a:r>
            <a:r>
              <a:rPr lang="en-US" dirty="0" err="1"/>
              <a:t>GeV</a:t>
            </a:r>
            <a:r>
              <a:rPr lang="en-US" dirty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Top </a:t>
            </a:r>
            <a:r>
              <a:rPr lang="en-US" dirty="0">
                <a:solidFill>
                  <a:srgbClr val="0000FF"/>
                </a:solidFill>
              </a:rPr>
              <a:t>pair production observables </a:t>
            </a:r>
            <a:r>
              <a:rPr lang="en-US" dirty="0">
                <a:solidFill>
                  <a:srgbClr val="000000"/>
                </a:solidFill>
              </a:rPr>
              <a:t>(all energies)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Study </a:t>
            </a:r>
            <a:r>
              <a:rPr lang="en-US" dirty="0">
                <a:solidFill>
                  <a:srgbClr val="0000FF"/>
                </a:solidFill>
              </a:rPr>
              <a:t>of </a:t>
            </a:r>
            <a:r>
              <a:rPr lang="en-US" dirty="0" err="1">
                <a:solidFill>
                  <a:srgbClr val="0000FF"/>
                </a:solidFill>
              </a:rPr>
              <a:t>ttH</a:t>
            </a:r>
            <a:r>
              <a:rPr lang="en-US" dirty="0">
                <a:solidFill>
                  <a:srgbClr val="0000FF"/>
                </a:solidFill>
              </a:rPr>
              <a:t> production </a:t>
            </a:r>
            <a:r>
              <a:rPr lang="en-US" dirty="0">
                <a:solidFill>
                  <a:srgbClr val="000000"/>
                </a:solidFill>
              </a:rPr>
              <a:t>(top Yukawa coupling and analysis extensions: CP properties and </a:t>
            </a:r>
            <a:r>
              <a:rPr lang="en-US" dirty="0" err="1">
                <a:solidFill>
                  <a:srgbClr val="000000"/>
                </a:solidFill>
              </a:rPr>
              <a:t>ttZ</a:t>
            </a:r>
            <a:r>
              <a:rPr lang="en-US" dirty="0">
                <a:solidFill>
                  <a:srgbClr val="000000"/>
                </a:solidFill>
              </a:rPr>
              <a:t> at 1.4 </a:t>
            </a:r>
            <a:r>
              <a:rPr lang="en-US" dirty="0" err="1">
                <a:solidFill>
                  <a:srgbClr val="000000"/>
                </a:solidFill>
              </a:rPr>
              <a:t>TeV</a:t>
            </a:r>
            <a:r>
              <a:rPr lang="en-US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FCNC </a:t>
            </a:r>
            <a:r>
              <a:rPr lang="en-US" dirty="0">
                <a:solidFill>
                  <a:srgbClr val="0000FF"/>
                </a:solidFill>
              </a:rPr>
              <a:t>top decays </a:t>
            </a:r>
            <a:r>
              <a:rPr lang="en-US" dirty="0">
                <a:solidFill>
                  <a:srgbClr val="000000"/>
                </a:solidFill>
              </a:rPr>
              <a:t>(t-&gt;</a:t>
            </a:r>
            <a:r>
              <a:rPr lang="en-US" dirty="0" err="1">
                <a:solidFill>
                  <a:srgbClr val="000000"/>
                </a:solidFill>
              </a:rPr>
              <a:t>cH</a:t>
            </a:r>
            <a:r>
              <a:rPr lang="en-US" dirty="0">
                <a:solidFill>
                  <a:srgbClr val="000000"/>
                </a:solidFill>
              </a:rPr>
              <a:t>, t-&gt;</a:t>
            </a:r>
            <a:r>
              <a:rPr lang="en-US" dirty="0" err="1">
                <a:solidFill>
                  <a:srgbClr val="000000"/>
                </a:solidFill>
              </a:rPr>
              <a:t>c+gamma</a:t>
            </a:r>
            <a:r>
              <a:rPr lang="en-US" dirty="0">
                <a:solidFill>
                  <a:srgbClr val="000000"/>
                </a:solidFill>
              </a:rPr>
              <a:t>, t-&gt;</a:t>
            </a:r>
            <a:r>
              <a:rPr lang="en-US" dirty="0" err="1">
                <a:solidFill>
                  <a:srgbClr val="000000"/>
                </a:solidFill>
              </a:rPr>
              <a:t>c+missingE</a:t>
            </a:r>
            <a:r>
              <a:rPr lang="en-US" dirty="0">
                <a:solidFill>
                  <a:srgbClr val="000000"/>
                </a:solidFill>
              </a:rPr>
              <a:t>; at 380 </a:t>
            </a:r>
            <a:r>
              <a:rPr lang="en-US" dirty="0" err="1">
                <a:solidFill>
                  <a:srgbClr val="000000"/>
                </a:solidFill>
              </a:rPr>
              <a:t>GeV</a:t>
            </a:r>
            <a:r>
              <a:rPr lang="en-US" dirty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Phenomenological </a:t>
            </a:r>
            <a:r>
              <a:rPr lang="en-US" dirty="0">
                <a:solidFill>
                  <a:srgbClr val="0000FF"/>
                </a:solidFill>
              </a:rPr>
              <a:t>interpretations </a:t>
            </a:r>
            <a:r>
              <a:rPr lang="en-US" dirty="0"/>
              <a:t>(from theorists: EFT analysis of </a:t>
            </a:r>
            <a:r>
              <a:rPr lang="en-US" dirty="0" err="1"/>
              <a:t>ttbar</a:t>
            </a:r>
            <a:r>
              <a:rPr lang="en-US" dirty="0"/>
              <a:t> production, sensitivity for example models)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Summary </a:t>
            </a:r>
            <a:r>
              <a:rPr lang="en-US" dirty="0">
                <a:solidFill>
                  <a:srgbClr val="0000FF"/>
                </a:solidFill>
              </a:rPr>
              <a:t>and Conclusions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32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8195</TotalTime>
  <Words>1071</Words>
  <Application>Microsoft Macintosh PowerPoint</Application>
  <PresentationFormat>On-screen Show (4:3)</PresentationFormat>
  <Paragraphs>161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CLICdp intro and general news</vt:lpstr>
      <vt:lpstr>CLICdp institutes</vt:lpstr>
      <vt:lpstr>New CLICdp spokesperson</vt:lpstr>
      <vt:lpstr>PowerPoint Presentation</vt:lpstr>
      <vt:lpstr>CLICdp advisory board</vt:lpstr>
      <vt:lpstr>CLICdp documents in preparation for next European Strategy</vt:lpstr>
      <vt:lpstr>Status of CLICdet validation and SW tools</vt:lpstr>
      <vt:lpstr>Paper on CLIC top physics </vt:lpstr>
      <vt:lpstr>Outline CLIC top physics paper</vt:lpstr>
      <vt:lpstr>“detector technology demonstrators”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set of summary slides on CLIC</dc:title>
  <dc:creator>L. Linssen</dc:creator>
  <cp:lastModifiedBy>L. Linssen</cp:lastModifiedBy>
  <cp:revision>237</cp:revision>
  <dcterms:created xsi:type="dcterms:W3CDTF">2016-09-23T11:54:43Z</dcterms:created>
  <dcterms:modified xsi:type="dcterms:W3CDTF">2017-11-20T14:44:52Z</dcterms:modified>
</cp:coreProperties>
</file>