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0" d="100"/>
          <a:sy n="60" d="100"/>
        </p:scale>
        <p:origin x="432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/>
              <a:t>Maximum Height vs Minimun</a:t>
            </a:r>
            <a:r>
              <a:rPr lang="en-US" sz="2000" baseline="0"/>
              <a:t> X or Y width  </a:t>
            </a:r>
            <a:endParaRPr lang="en-US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spPr>
            <a:ln w="19050" cap="rnd">
              <a:noFill/>
              <a:round/>
            </a:ln>
            <a:effectLst>
              <a:glow>
                <a:schemeClr val="accent1">
                  <a:alpha val="40000"/>
                </a:schemeClr>
              </a:glow>
              <a:outerShdw blurRad="50800" dist="50800" dir="5400000" sx="1000" sy="1000" algn="ctr" rotWithShape="0">
                <a:srgbClr val="000000">
                  <a:alpha val="43137"/>
                </a:srgbClr>
              </a:outerShdw>
              <a:softEdge rad="0"/>
            </a:effectLst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>
                <a:glow>
                  <a:schemeClr val="accent1">
                    <a:alpha val="40000"/>
                  </a:schemeClr>
                </a:glow>
                <a:outerShdw blurRad="50800" dist="50800" dir="5400000" sx="1000" sy="1000" algn="ctr" rotWithShape="0">
                  <a:srgbClr val="000000">
                    <a:alpha val="43137"/>
                  </a:srgbClr>
                </a:outerShdw>
                <a:softEdge rad="0"/>
              </a:effectLst>
            </c:spPr>
          </c:marker>
          <c:xVal>
            <c:numRef>
              <c:f>Sheet1!$C$9:$C$40</c:f>
              <c:numCache>
                <c:formatCode>General</c:formatCode>
                <c:ptCount val="32"/>
                <c:pt idx="0">
                  <c:v>10</c:v>
                </c:pt>
                <c:pt idx="1">
                  <c:v>13</c:v>
                </c:pt>
                <c:pt idx="2">
                  <c:v>23.5</c:v>
                </c:pt>
                <c:pt idx="3">
                  <c:v>14</c:v>
                </c:pt>
                <c:pt idx="4">
                  <c:v>12</c:v>
                </c:pt>
                <c:pt idx="5">
                  <c:v>16.5</c:v>
                </c:pt>
                <c:pt idx="6">
                  <c:v>16</c:v>
                </c:pt>
                <c:pt idx="7">
                  <c:v>10</c:v>
                </c:pt>
                <c:pt idx="8">
                  <c:v>16</c:v>
                </c:pt>
                <c:pt idx="9">
                  <c:v>17</c:v>
                </c:pt>
                <c:pt idx="10">
                  <c:v>10</c:v>
                </c:pt>
                <c:pt idx="11">
                  <c:v>12.5</c:v>
                </c:pt>
                <c:pt idx="12">
                  <c:v>8.5</c:v>
                </c:pt>
                <c:pt idx="13">
                  <c:v>19</c:v>
                </c:pt>
                <c:pt idx="14">
                  <c:v>15</c:v>
                </c:pt>
                <c:pt idx="15">
                  <c:v>17.5</c:v>
                </c:pt>
                <c:pt idx="16">
                  <c:v>12.5</c:v>
                </c:pt>
                <c:pt idx="17">
                  <c:v>13</c:v>
                </c:pt>
                <c:pt idx="18">
                  <c:v>27</c:v>
                </c:pt>
                <c:pt idx="19">
                  <c:v>10</c:v>
                </c:pt>
                <c:pt idx="20">
                  <c:v>17.5</c:v>
                </c:pt>
                <c:pt idx="21">
                  <c:v>22</c:v>
                </c:pt>
                <c:pt idx="22">
                  <c:v>16</c:v>
                </c:pt>
                <c:pt idx="23">
                  <c:v>7.5</c:v>
                </c:pt>
                <c:pt idx="24">
                  <c:v>15.5</c:v>
                </c:pt>
                <c:pt idx="25">
                  <c:v>17</c:v>
                </c:pt>
                <c:pt idx="26">
                  <c:v>17</c:v>
                </c:pt>
                <c:pt idx="27">
                  <c:v>15.5</c:v>
                </c:pt>
                <c:pt idx="28">
                  <c:v>16.5</c:v>
                </c:pt>
                <c:pt idx="29">
                  <c:v>16.5</c:v>
                </c:pt>
                <c:pt idx="30">
                  <c:v>12.5</c:v>
                </c:pt>
                <c:pt idx="31">
                  <c:v>22</c:v>
                </c:pt>
              </c:numCache>
            </c:numRef>
          </c:xVal>
          <c:yVal>
            <c:numRef>
              <c:f>Sheet1!$B$9:$B$40</c:f>
              <c:numCache>
                <c:formatCode>General</c:formatCode>
                <c:ptCount val="32"/>
                <c:pt idx="0">
                  <c:v>115</c:v>
                </c:pt>
                <c:pt idx="1">
                  <c:v>156</c:v>
                </c:pt>
                <c:pt idx="2">
                  <c:v>431</c:v>
                </c:pt>
                <c:pt idx="3">
                  <c:v>218</c:v>
                </c:pt>
                <c:pt idx="4">
                  <c:v>83</c:v>
                </c:pt>
                <c:pt idx="5">
                  <c:v>204</c:v>
                </c:pt>
                <c:pt idx="6">
                  <c:v>208</c:v>
                </c:pt>
                <c:pt idx="7">
                  <c:v>103</c:v>
                </c:pt>
                <c:pt idx="8">
                  <c:v>280</c:v>
                </c:pt>
                <c:pt idx="9">
                  <c:v>166</c:v>
                </c:pt>
                <c:pt idx="10">
                  <c:v>147</c:v>
                </c:pt>
                <c:pt idx="11">
                  <c:v>151</c:v>
                </c:pt>
                <c:pt idx="12">
                  <c:v>75</c:v>
                </c:pt>
                <c:pt idx="13">
                  <c:v>388</c:v>
                </c:pt>
                <c:pt idx="14">
                  <c:v>190</c:v>
                </c:pt>
                <c:pt idx="15">
                  <c:v>226</c:v>
                </c:pt>
                <c:pt idx="16">
                  <c:v>118</c:v>
                </c:pt>
                <c:pt idx="17">
                  <c:v>120</c:v>
                </c:pt>
                <c:pt idx="18">
                  <c:v>496</c:v>
                </c:pt>
                <c:pt idx="19">
                  <c:v>110</c:v>
                </c:pt>
                <c:pt idx="20">
                  <c:v>324</c:v>
                </c:pt>
                <c:pt idx="21">
                  <c:v>429</c:v>
                </c:pt>
                <c:pt idx="22">
                  <c:v>359</c:v>
                </c:pt>
                <c:pt idx="23">
                  <c:v>88</c:v>
                </c:pt>
                <c:pt idx="24">
                  <c:v>324</c:v>
                </c:pt>
                <c:pt idx="25">
                  <c:v>136</c:v>
                </c:pt>
                <c:pt idx="26">
                  <c:v>90</c:v>
                </c:pt>
                <c:pt idx="27">
                  <c:v>320</c:v>
                </c:pt>
                <c:pt idx="28">
                  <c:v>281</c:v>
                </c:pt>
                <c:pt idx="29">
                  <c:v>282</c:v>
                </c:pt>
                <c:pt idx="30">
                  <c:v>185</c:v>
                </c:pt>
                <c:pt idx="31">
                  <c:v>378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DDE-41D9-AF83-6D5371ED5222}"/>
            </c:ext>
          </c:extLst>
        </c:ser>
        <c:ser>
          <c:idx val="0"/>
          <c:order val="1"/>
          <c:spPr>
            <a:ln w="25400" cap="rnd">
              <a:noFill/>
              <a:round/>
            </a:ln>
            <a:effectLst>
              <a:softEdge rad="0"/>
            </a:effectLst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>
                <a:softEdge rad="0"/>
              </a:effectLst>
            </c:spPr>
          </c:marker>
          <c:xVal>
            <c:numRef>
              <c:f>Sheet1!$A$1:$A$6</c:f>
              <c:numCache>
                <c:formatCode>General</c:formatCode>
                <c:ptCount val="6"/>
                <c:pt idx="0">
                  <c:v>4</c:v>
                </c:pt>
                <c:pt idx="1">
                  <c:v>7</c:v>
                </c:pt>
                <c:pt idx="2">
                  <c:v>4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</c:numCache>
            </c:numRef>
          </c:xVal>
          <c:yVal>
            <c:numRef>
              <c:f>Sheet1!$B$1:$B$6</c:f>
              <c:numCache>
                <c:formatCode>General</c:formatCode>
                <c:ptCount val="6"/>
                <c:pt idx="0">
                  <c:v>54</c:v>
                </c:pt>
                <c:pt idx="1">
                  <c:v>60</c:v>
                </c:pt>
                <c:pt idx="2">
                  <c:v>55</c:v>
                </c:pt>
                <c:pt idx="3">
                  <c:v>43</c:v>
                </c:pt>
                <c:pt idx="4">
                  <c:v>31</c:v>
                </c:pt>
                <c:pt idx="5">
                  <c:v>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DDE-41D9-AF83-6D5371ED52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98024447"/>
        <c:axId val="1698283791"/>
      </c:scatterChart>
      <c:valAx>
        <c:axId val="16980244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/>
                  <a:t>X or Y width(mm)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8283791"/>
        <c:crosses val="autoZero"/>
        <c:crossBetween val="midCat"/>
      </c:valAx>
      <c:valAx>
        <c:axId val="1698283791"/>
        <c:scaling>
          <c:orientation val="minMax"/>
          <c:max val="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/>
                  <a:t>Max</a:t>
                </a:r>
                <a:r>
                  <a:rPr lang="en-US" sz="1800" baseline="0"/>
                  <a:t> H (um)</a:t>
                </a:r>
                <a:endParaRPr lang="en-US" sz="1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98024447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8AB7A-BDBD-4E42-9435-A4BB1E9195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E6F897-0400-40D5-96B0-7169534914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0F098-C683-42CD-8147-8B84BE589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55CF2B-5AAC-4681-BF3C-5038D7443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F35220-17AB-4809-A92F-3D18C0D3A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95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66480-5F51-451E-8F25-49D8B3DA7C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FDD5713-6C74-47A8-BF77-9821597E7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07E9FC-9C5A-48D0-89C8-1D693C6DC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07BE8-62CE-4A50-9192-FFF11B198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0E385-4DD9-4674-8E01-6A465FE2D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274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BAA931-7522-4214-9364-02A92D89649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983652-3441-4693-B3B9-206A5EC518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6F075F-EF03-4926-862C-957D79F272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09879-AA2F-4616-8EDE-81676E919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74437-5988-4F3C-A71E-EB8808CFF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088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5F8A51-A45C-4362-94A6-948E71DBF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6D3E4-5972-4A63-8BD0-CD60EEF967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C060DD-E423-4223-8CD9-55098A3CC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E28EA-7751-4980-97CA-94C031D737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3A6F7-C433-4713-AFE5-4B22B1319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344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3E6159-3BC3-49D0-864F-D82A234C42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90E2C5-3272-4601-B887-5CFE9E63D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3D87F-43D0-49E3-8C83-ECA1F63C8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2C8976-3254-466B-82A6-1B0672189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AB8416-FA90-4A31-8D96-8A8D2E1F3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0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DAC05E-9C18-4D48-ADD2-6901C201A8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A6D1E7-29A7-4C6B-957E-8461800FB35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304C91-7D98-4F9F-BFB8-4B3BD4D60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755353-6C95-4D0B-AF49-870AA6786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51593-BA51-4065-94DF-711004ED0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21AC26-9E2F-4275-8399-31BCB0305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378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CB12A-D959-4ADF-94B0-2BC78C318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9EA2AA-84CA-42FD-A16F-CB9C91A5E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C6031-59E4-421A-876E-B44CFC8C3D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125836-29E8-4F3A-9439-46DE8A7FB7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C38185-4852-442D-A1D4-BAAD08FCB0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E839F0-836D-4CF5-A61C-F5278FDC2F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FE4D73-CF41-4F1A-8182-0CEAE197F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FA167EC-5725-4ED9-9811-4175A23E7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68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1F682-9675-49D4-8861-F07C3E86C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A78140-909F-44E1-A01D-D240B857C1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D24307-F476-4723-8796-257A5B8FC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74E3C8-AD9B-4661-8AA9-E3B147D65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52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BD88E0-4878-4B8F-BE23-257926B7E3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29FF80-3677-4705-A6CB-15B103829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A8601B-318D-491E-ADCC-24C26C328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99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9B438-EC8A-4CD7-A64B-A4E7F2FAED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74527B-700E-42FA-9717-52CA53D5E1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3A22B8-B720-43C5-BB31-22DD28B9A8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1FBAB-34EB-446D-B8C2-793199D33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217BF4-7C34-460B-BBB4-30DD2E0DA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B488F4-DDBB-4DF8-BA32-C113404F7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838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7A809-52B3-4EF1-93D5-7CDE0DC6D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F7BDC8-7CA7-4E75-A6A3-9E24DBFCC4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B7BBB8-6949-415D-8CD9-651BF7AC32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A95C84-87C4-4AD6-B118-E20CE718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0A2B60-3C70-4265-8313-417D1EAFE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21AAEE-D76A-420F-A65F-E871684A8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949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D04755-8255-49A1-AA97-535B3B909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CCB18-889E-4777-8561-91B7502FBD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DD2391-C73E-4F08-AC19-F8FF787A41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B72A-9979-4687-8910-231D49453943}" type="datetimeFigureOut">
              <a:rPr lang="en-US" smtClean="0"/>
              <a:t>5/29/2018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74DB1-18B3-4E42-B730-B33A59C637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3DBB7F-B15F-4AE2-A29C-FE0B1891E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F762D-CF06-4D9C-9E53-BBC89D345D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977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EB0BD-8D09-4C3B-8C35-1127D67E6E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00571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dirty="0"/>
              <a:t>Stave 6 Local Flatness</a:t>
            </a:r>
            <a:br>
              <a:rPr lang="en-US" sz="4800" dirty="0"/>
            </a:br>
            <a:r>
              <a:rPr lang="en-US" sz="4800" dirty="0"/>
              <a:t>&amp;</a:t>
            </a:r>
            <a:br>
              <a:rPr lang="en-US" sz="4800" dirty="0"/>
            </a:br>
            <a:r>
              <a:rPr lang="en-US" sz="4800" dirty="0"/>
              <a:t>Stave 7 Pressure Test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00A08-2601-4512-820A-19CCC476D6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88008" y="3291142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dirty="0" err="1"/>
              <a:t>Shuaiyan</a:t>
            </a:r>
            <a:endParaRPr lang="en-US" sz="3200" dirty="0"/>
          </a:p>
          <a:p>
            <a:r>
              <a:rPr lang="en-US" sz="3200" dirty="0"/>
              <a:t>2018/05/29</a:t>
            </a:r>
          </a:p>
        </p:txBody>
      </p:sp>
    </p:spTree>
    <p:extLst>
      <p:ext uri="{BB962C8B-B14F-4D97-AF65-F5344CB8AC3E}">
        <p14:creationId xmlns:p14="http://schemas.microsoft.com/office/powerpoint/2010/main" val="3829031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21C78-7EFC-487D-AB5F-0CEFAF795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D124C08-BA8C-4FCD-AC97-D31059C32E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49359" cy="34290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002E86-AB40-4DF1-863E-AABBFA73D0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379" y="367207"/>
            <a:ext cx="5669417" cy="30617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5E62C3-626C-4771-9F08-1EB5E8F704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379" y="3578394"/>
            <a:ext cx="5669419" cy="30617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2F96FC-1FAA-4818-AC0F-5DA2E9C1EF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379" y="3429000"/>
            <a:ext cx="6096000" cy="315396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2E08FC5C-431C-464B-80DB-1272311EF940}"/>
              </a:ext>
            </a:extLst>
          </p:cNvPr>
          <p:cNvSpPr/>
          <p:nvPr/>
        </p:nvSpPr>
        <p:spPr>
          <a:xfrm>
            <a:off x="747366" y="2824600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AC75A89-0E1F-4A23-86B3-E7802EC8A649}"/>
              </a:ext>
            </a:extLst>
          </p:cNvPr>
          <p:cNvSpPr/>
          <p:nvPr/>
        </p:nvSpPr>
        <p:spPr>
          <a:xfrm>
            <a:off x="1029269" y="2715599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6DB5861-FBD0-4541-8A22-A7AA1F734796}"/>
              </a:ext>
            </a:extLst>
          </p:cNvPr>
          <p:cNvSpPr/>
          <p:nvPr/>
        </p:nvSpPr>
        <p:spPr>
          <a:xfrm>
            <a:off x="3299004" y="2770099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8F5D9B2-76F8-4631-A5EA-95191445CDF1}"/>
              </a:ext>
            </a:extLst>
          </p:cNvPr>
          <p:cNvSpPr/>
          <p:nvPr/>
        </p:nvSpPr>
        <p:spPr>
          <a:xfrm>
            <a:off x="983852" y="6082047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D94D5AB-644E-44F8-8828-3A48EFA51218}"/>
              </a:ext>
            </a:extLst>
          </p:cNvPr>
          <p:cNvSpPr/>
          <p:nvPr/>
        </p:nvSpPr>
        <p:spPr>
          <a:xfrm>
            <a:off x="2846696" y="6136547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D722A4B-C489-439C-9F51-8FE36B5CB50E}"/>
              </a:ext>
            </a:extLst>
          </p:cNvPr>
          <p:cNvSpPr/>
          <p:nvPr/>
        </p:nvSpPr>
        <p:spPr>
          <a:xfrm>
            <a:off x="3360006" y="3927528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71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30E8C-B786-4C6E-A990-2E8F0B26C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CA58C88-290B-47B1-9FC0-189D27F138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430842" cy="324816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862805-9994-40BB-B68D-562C1B4BE8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609833"/>
            <a:ext cx="6014517" cy="32481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6F309BC-9D44-4FFC-96BF-1699E76AA47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5258" y="162489"/>
            <a:ext cx="6096000" cy="329217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E87DF5-7C04-4F33-A0F4-0F01204C16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9236"/>
            <a:ext cx="6430842" cy="3473005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5C985E42-8C30-492A-B16C-C0917FCCE7CA}"/>
              </a:ext>
            </a:extLst>
          </p:cNvPr>
          <p:cNvSpPr/>
          <p:nvPr/>
        </p:nvSpPr>
        <p:spPr>
          <a:xfrm>
            <a:off x="794669" y="2678758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62407D2-6028-4363-AEC6-FE3D3D131C74}"/>
              </a:ext>
            </a:extLst>
          </p:cNvPr>
          <p:cNvSpPr/>
          <p:nvPr/>
        </p:nvSpPr>
        <p:spPr>
          <a:xfrm>
            <a:off x="982174" y="645950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B97217C-3C67-4410-9AAB-F04E611BC147}"/>
              </a:ext>
            </a:extLst>
          </p:cNvPr>
          <p:cNvSpPr/>
          <p:nvPr/>
        </p:nvSpPr>
        <p:spPr>
          <a:xfrm>
            <a:off x="5686950" y="2569757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14FDF44-03C8-47C1-81E0-E090F7C3FC24}"/>
              </a:ext>
            </a:extLst>
          </p:cNvPr>
          <p:cNvSpPr/>
          <p:nvPr/>
        </p:nvSpPr>
        <p:spPr>
          <a:xfrm>
            <a:off x="1027591" y="6263570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F1E3AE-F587-400E-914F-F140CA7CAD89}"/>
              </a:ext>
            </a:extLst>
          </p:cNvPr>
          <p:cNvSpPr/>
          <p:nvPr/>
        </p:nvSpPr>
        <p:spPr>
          <a:xfrm>
            <a:off x="1229995" y="4099361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1E97996-0498-4ADA-B6FF-58191F409F84}"/>
              </a:ext>
            </a:extLst>
          </p:cNvPr>
          <p:cNvSpPr/>
          <p:nvPr/>
        </p:nvSpPr>
        <p:spPr>
          <a:xfrm>
            <a:off x="5467302" y="6263569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3614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C6A1F-D79A-465F-BEB1-73443F3BD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70EAC30-98ED-4BE0-A5AB-FF41DBC508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49359" cy="34290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BD801FB-447E-430F-98CE-C685DDC512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720" y="198243"/>
            <a:ext cx="5982280" cy="3230757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18A69B19-7438-4352-A6F0-83F140FD29F9}"/>
              </a:ext>
            </a:extLst>
          </p:cNvPr>
          <p:cNvSpPr/>
          <p:nvPr/>
        </p:nvSpPr>
        <p:spPr>
          <a:xfrm>
            <a:off x="4120797" y="506036"/>
            <a:ext cx="90834" cy="10900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B39FCCB-4116-4541-AF2F-D158BD546D3E}"/>
              </a:ext>
            </a:extLst>
          </p:cNvPr>
          <p:cNvSpPr/>
          <p:nvPr/>
        </p:nvSpPr>
        <p:spPr>
          <a:xfrm>
            <a:off x="3918282" y="2806225"/>
            <a:ext cx="90834" cy="10900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CC6384D-63D4-480F-8EC4-2A00FDF11C10}"/>
              </a:ext>
            </a:extLst>
          </p:cNvPr>
          <p:cNvSpPr/>
          <p:nvPr/>
        </p:nvSpPr>
        <p:spPr>
          <a:xfrm>
            <a:off x="4166214" y="2806224"/>
            <a:ext cx="90834" cy="10900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4333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49AB9-D5CC-4418-B88E-D681E2CC9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185" y="91994"/>
            <a:ext cx="10515600" cy="501774"/>
          </a:xfrm>
        </p:spPr>
        <p:txBody>
          <a:bodyPr>
            <a:noAutofit/>
          </a:bodyPr>
          <a:lstStyle/>
          <a:p>
            <a:r>
              <a:rPr lang="en-US" sz="3200" dirty="0"/>
              <a:t>Plot of Potential plane &amp; scanned data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2EEADA8-99AB-4111-9534-7701EE8257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6878" y="721220"/>
            <a:ext cx="5652655" cy="31443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DD6CAE-4144-46EF-9E0F-4FB371C14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785468"/>
            <a:ext cx="5398716" cy="30340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46DC56-5D5F-4D7B-BBD3-B9E5FB4793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3776" y="3971609"/>
            <a:ext cx="6519554" cy="2886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079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356F6-98B8-42DE-A9CF-8588B9994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935" y="341085"/>
            <a:ext cx="10515600" cy="679904"/>
          </a:xfrm>
        </p:spPr>
        <p:txBody>
          <a:bodyPr>
            <a:normAutofit fontScale="90000"/>
          </a:bodyPr>
          <a:lstStyle/>
          <a:p>
            <a:r>
              <a:rPr lang="en-US" dirty="0"/>
              <a:t>Stave 7 Defects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76DA7F-90C5-4389-AD9F-8CCCCB652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935" y="1246909"/>
            <a:ext cx="11061865" cy="4930054"/>
          </a:xfrm>
        </p:spPr>
        <p:txBody>
          <a:bodyPr/>
          <a:lstStyle/>
          <a:p>
            <a:r>
              <a:rPr lang="en-US" dirty="0"/>
              <a:t>The defect finder finds three defects(one small) for both sides of stave 7. 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8F99C8-2EED-480B-A8A2-E4133B85A7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32272"/>
            <a:ext cx="5797296" cy="33934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3E55F9-7DF3-4685-84E2-CC5F328C46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296" y="1813134"/>
            <a:ext cx="6394704" cy="32434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B558D73-4A7F-41C7-912B-40CF9C21759B}"/>
              </a:ext>
            </a:extLst>
          </p:cNvPr>
          <p:cNvSpPr txBox="1"/>
          <p:nvPr/>
        </p:nvSpPr>
        <p:spPr>
          <a:xfrm>
            <a:off x="6643115" y="5148710"/>
            <a:ext cx="51731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  </a:t>
            </a:r>
            <a:r>
              <a:rPr lang="en-US" altLang="zh-CN" sz="2400" dirty="0"/>
              <a:t>side defect plot (zoomed) 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9DFC6C7-6ED2-4223-B69A-8061F081A393}"/>
              </a:ext>
            </a:extLst>
          </p:cNvPr>
          <p:cNvSpPr txBox="1"/>
          <p:nvPr/>
        </p:nvSpPr>
        <p:spPr>
          <a:xfrm>
            <a:off x="838200" y="2615184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B5C749-CC11-4944-AAC4-7C6883287231}"/>
              </a:ext>
            </a:extLst>
          </p:cNvPr>
          <p:cNvSpPr txBox="1"/>
          <p:nvPr/>
        </p:nvSpPr>
        <p:spPr>
          <a:xfrm>
            <a:off x="6819049" y="2536714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95654F7-EDF1-4422-A661-F7093406B059}"/>
              </a:ext>
            </a:extLst>
          </p:cNvPr>
          <p:cNvSpPr txBox="1"/>
          <p:nvPr/>
        </p:nvSpPr>
        <p:spPr>
          <a:xfrm>
            <a:off x="2183041" y="2721380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D2E46D-24B8-4645-855D-6DBA4A59E79D}"/>
              </a:ext>
            </a:extLst>
          </p:cNvPr>
          <p:cNvSpPr txBox="1"/>
          <p:nvPr/>
        </p:nvSpPr>
        <p:spPr>
          <a:xfrm>
            <a:off x="9068136" y="2615184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E7756A3-5109-4A62-A696-1F95FECDE5C9}"/>
              </a:ext>
            </a:extLst>
          </p:cNvPr>
          <p:cNvSpPr txBox="1"/>
          <p:nvPr/>
        </p:nvSpPr>
        <p:spPr>
          <a:xfrm>
            <a:off x="838200" y="3878195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B9FD7A-9313-4C06-A939-4087C8D1963D}"/>
              </a:ext>
            </a:extLst>
          </p:cNvPr>
          <p:cNvSpPr txBox="1"/>
          <p:nvPr/>
        </p:nvSpPr>
        <p:spPr>
          <a:xfrm>
            <a:off x="6666649" y="4062861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3F46E41-C1A7-4C69-A801-446ACA9149A4}"/>
              </a:ext>
            </a:extLst>
          </p:cNvPr>
          <p:cNvSpPr/>
          <p:nvPr/>
        </p:nvSpPr>
        <p:spPr>
          <a:xfrm>
            <a:off x="6579780" y="3849707"/>
            <a:ext cx="323088" cy="242150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9FF581-F819-48D3-9C9F-498AD0722D8C}"/>
              </a:ext>
            </a:extLst>
          </p:cNvPr>
          <p:cNvSpPr txBox="1"/>
          <p:nvPr/>
        </p:nvSpPr>
        <p:spPr>
          <a:xfrm>
            <a:off x="838200" y="5149200"/>
            <a:ext cx="4224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  </a:t>
            </a:r>
            <a:r>
              <a:rPr lang="en-US" altLang="zh-CN" sz="2400" dirty="0"/>
              <a:t>side 5-0 psi (zoomed)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2927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3C7413-FD1A-4D98-9136-028474D511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" y="72517"/>
            <a:ext cx="10515600" cy="723011"/>
          </a:xfrm>
        </p:spPr>
        <p:txBody>
          <a:bodyPr>
            <a:normAutofit/>
          </a:bodyPr>
          <a:lstStyle/>
          <a:p>
            <a:r>
              <a:rPr lang="en-US" sz="3200" dirty="0"/>
              <a:t>Stave 7 Defects(J side)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05A883D-B7AD-47AA-A83A-452C75DBDA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704088"/>
            <a:ext cx="4233672" cy="2291028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A8F17CE-CD8D-4E07-AB00-E2EE805534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975" y="0"/>
            <a:ext cx="6062692" cy="30728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D42DC17-6AB5-4E20-8D9A-90AB8AAFE4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008" y="3004756"/>
            <a:ext cx="6371955" cy="2802958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1C3C3AE-4EFE-45CC-B664-AA0948125D76}"/>
              </a:ext>
            </a:extLst>
          </p:cNvPr>
          <p:cNvCxnSpPr>
            <a:cxnSpLocks/>
          </p:cNvCxnSpPr>
          <p:nvPr/>
        </p:nvCxnSpPr>
        <p:spPr>
          <a:xfrm>
            <a:off x="6096000" y="1316736"/>
            <a:ext cx="2627376" cy="2468385"/>
          </a:xfrm>
          <a:prstGeom prst="straightConnector1">
            <a:avLst/>
          </a:prstGeom>
          <a:ln w="381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9D6F4F5-3521-4CD6-982B-8AF355EA5AC5}"/>
              </a:ext>
            </a:extLst>
          </p:cNvPr>
          <p:cNvSpPr txBox="1"/>
          <p:nvPr/>
        </p:nvSpPr>
        <p:spPr>
          <a:xfrm>
            <a:off x="166880" y="3623067"/>
            <a:ext cx="5740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There is one abnormal pixel causing the </a:t>
            </a:r>
          </a:p>
          <a:p>
            <a:r>
              <a:rPr lang="en-US" sz="2000" dirty="0"/>
              <a:t>maximum height to be very large(148 um)</a:t>
            </a:r>
          </a:p>
          <a:p>
            <a:r>
              <a:rPr lang="en-US" sz="2000" dirty="0"/>
              <a:t>The actual maximum height is 43 um.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13195A-9CC0-4C8A-9DD4-9252D1F64EB3}"/>
              </a:ext>
            </a:extLst>
          </p:cNvPr>
          <p:cNvSpPr txBox="1"/>
          <p:nvPr/>
        </p:nvSpPr>
        <p:spPr>
          <a:xfrm>
            <a:off x="6142257" y="5732739"/>
            <a:ext cx="4865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J  </a:t>
            </a:r>
            <a:r>
              <a:rPr lang="en-US" altLang="zh-CN" sz="2000" dirty="0"/>
              <a:t>side defect plot (zoomed) </a:t>
            </a:r>
            <a:endParaRPr lang="en-US" sz="2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EF9771-4F47-445C-9DAF-EF9F9A9EDF4E}"/>
              </a:ext>
            </a:extLst>
          </p:cNvPr>
          <p:cNvSpPr txBox="1"/>
          <p:nvPr/>
        </p:nvSpPr>
        <p:spPr>
          <a:xfrm>
            <a:off x="411816" y="2905780"/>
            <a:ext cx="4224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J  </a:t>
            </a:r>
            <a:r>
              <a:rPr lang="en-US" altLang="zh-CN" sz="2000" dirty="0"/>
              <a:t>side 5-0 psi (zoomed) </a:t>
            </a:r>
            <a:endParaRPr lang="en-US" sz="2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BA51DF-17D9-41E7-B563-D0D455BF8C2C}"/>
              </a:ext>
            </a:extLst>
          </p:cNvPr>
          <p:cNvSpPr txBox="1"/>
          <p:nvPr/>
        </p:nvSpPr>
        <p:spPr>
          <a:xfrm>
            <a:off x="582168" y="1296656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6A50B0-6FC2-449B-9A32-CE45D4599E70}"/>
              </a:ext>
            </a:extLst>
          </p:cNvPr>
          <p:cNvSpPr txBox="1"/>
          <p:nvPr/>
        </p:nvSpPr>
        <p:spPr>
          <a:xfrm>
            <a:off x="6818376" y="3639911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11369EB-D28A-4CE8-A03C-CF720DD3BBB0}"/>
              </a:ext>
            </a:extLst>
          </p:cNvPr>
          <p:cNvSpPr txBox="1"/>
          <p:nvPr/>
        </p:nvSpPr>
        <p:spPr>
          <a:xfrm>
            <a:off x="582168" y="2093163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EB0FE0-57F7-4D23-8A46-C39F21DEB293}"/>
              </a:ext>
            </a:extLst>
          </p:cNvPr>
          <p:cNvSpPr txBox="1"/>
          <p:nvPr/>
        </p:nvSpPr>
        <p:spPr>
          <a:xfrm>
            <a:off x="6577584" y="4800184"/>
            <a:ext cx="323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87983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9B4F8-2C7D-4E58-A07A-16AB7DAF2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84" y="338328"/>
            <a:ext cx="10515600" cy="786384"/>
          </a:xfrm>
        </p:spPr>
        <p:txBody>
          <a:bodyPr>
            <a:noAutofit/>
          </a:bodyPr>
          <a:lstStyle/>
          <a:p>
            <a:r>
              <a:rPr lang="en-US" sz="3200" dirty="0"/>
              <a:t>Plot of Maximum Height vs Minimum X, Y defect width</a:t>
            </a:r>
            <a:br>
              <a:rPr lang="en-US" sz="3200" dirty="0"/>
            </a:br>
            <a:endParaRPr lang="en-US" sz="32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A5107C5-17F2-4179-9E93-1097754C36C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9047586"/>
              </p:ext>
            </p:extLst>
          </p:nvPr>
        </p:nvGraphicFramePr>
        <p:xfrm>
          <a:off x="600456" y="874649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81ACBFB-757A-45A9-8AA2-D0E24EE2140B}"/>
              </a:ext>
            </a:extLst>
          </p:cNvPr>
          <p:cNvSpPr txBox="1"/>
          <p:nvPr/>
        </p:nvSpPr>
        <p:spPr>
          <a:xfrm>
            <a:off x="1368552" y="5225987"/>
            <a:ext cx="9198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Blue dots represent stave 7 data</a:t>
            </a:r>
          </a:p>
          <a:p>
            <a:r>
              <a:rPr lang="en-US" sz="2800" dirty="0"/>
              <a:t>Orange dots represent stave 2 &amp; 4 data </a:t>
            </a:r>
          </a:p>
        </p:txBody>
      </p:sp>
    </p:spTree>
    <p:extLst>
      <p:ext uri="{BB962C8B-B14F-4D97-AF65-F5344CB8AC3E}">
        <p14:creationId xmlns:p14="http://schemas.microsoft.com/office/powerpoint/2010/main" val="995689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B9BA4-7BF8-4B8E-9E78-CE3CDD68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209677"/>
            <a:ext cx="11244072" cy="668147"/>
          </a:xfrm>
        </p:spPr>
        <p:txBody>
          <a:bodyPr>
            <a:normAutofit fontScale="90000"/>
          </a:bodyPr>
          <a:lstStyle/>
          <a:p>
            <a:r>
              <a:rPr lang="en-US" dirty="0"/>
              <a:t>Stave 6 Local Flatness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F1193-D426-40E8-B1F2-DF1ACE74A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880" y="947801"/>
            <a:ext cx="10515600" cy="4351338"/>
          </a:xfrm>
        </p:spPr>
        <p:txBody>
          <a:bodyPr/>
          <a:lstStyle/>
          <a:p>
            <a:r>
              <a:rPr lang="en-US" dirty="0"/>
              <a:t>Eliminate the points with rms larger than 15 um</a:t>
            </a:r>
          </a:p>
          <a:p>
            <a:r>
              <a:rPr lang="en-US" dirty="0"/>
              <a:t>For each module (98*220 points) , dividing them into 5*5 areas</a:t>
            </a:r>
          </a:p>
          <a:p>
            <a:r>
              <a:rPr lang="en-US" dirty="0"/>
              <a:t>Choose the medium height in each small </a:t>
            </a:r>
            <a:r>
              <a:rPr lang="en-US" dirty="0" err="1"/>
              <a:t>area,drop</a:t>
            </a:r>
            <a:r>
              <a:rPr lang="en-US" dirty="0"/>
              <a:t> the entire area if available points are fewer than 5 (only eliminated 24 5*5 areas for module 1)</a:t>
            </a:r>
          </a:p>
          <a:p>
            <a:r>
              <a:rPr lang="en-US" dirty="0"/>
              <a:t>Choose three points for generating plane, calculate the height difference   </a:t>
            </a:r>
          </a:p>
        </p:txBody>
      </p:sp>
    </p:spTree>
    <p:extLst>
      <p:ext uri="{BB962C8B-B14F-4D97-AF65-F5344CB8AC3E}">
        <p14:creationId xmlns:p14="http://schemas.microsoft.com/office/powerpoint/2010/main" val="529236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7F019-CA2E-486F-ACE9-6F99B7D4B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6992" y="0"/>
            <a:ext cx="10515600" cy="594995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6B58AAB-2803-462B-B958-F821256968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30" y="94425"/>
            <a:ext cx="5856425" cy="3193061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013043-A714-43F2-9191-4CD8D39736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408" y="94424"/>
            <a:ext cx="5426733" cy="31930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BF954C-E79E-4CB8-8C02-A78E52E8F0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16" y="3570515"/>
            <a:ext cx="5953142" cy="2830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A841267-112B-4D90-9E4C-CDB919337E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408" y="3429001"/>
            <a:ext cx="5356232" cy="283028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402E60E7-A1C1-4909-BE97-A73E79158B09}"/>
              </a:ext>
            </a:extLst>
          </p:cNvPr>
          <p:cNvSpPr/>
          <p:nvPr/>
        </p:nvSpPr>
        <p:spPr>
          <a:xfrm>
            <a:off x="1541158" y="2655835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2F363C9-3285-4F0F-9D03-77A832AED44E}"/>
              </a:ext>
            </a:extLst>
          </p:cNvPr>
          <p:cNvSpPr/>
          <p:nvPr/>
        </p:nvSpPr>
        <p:spPr>
          <a:xfrm>
            <a:off x="5366297" y="2710336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ABECAF1-36BB-4169-A490-1310A2083D14}"/>
              </a:ext>
            </a:extLst>
          </p:cNvPr>
          <p:cNvSpPr/>
          <p:nvPr/>
        </p:nvSpPr>
        <p:spPr>
          <a:xfrm>
            <a:off x="5366297" y="614675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0E1D51-7776-4176-B7A7-ED149C8FDCF8}"/>
              </a:ext>
            </a:extLst>
          </p:cNvPr>
          <p:cNvSpPr/>
          <p:nvPr/>
        </p:nvSpPr>
        <p:spPr>
          <a:xfrm>
            <a:off x="1226266" y="5926884"/>
            <a:ext cx="90834" cy="109001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96DB2C-5C35-47A7-A2B3-659575B4CBA7}"/>
              </a:ext>
            </a:extLst>
          </p:cNvPr>
          <p:cNvSpPr/>
          <p:nvPr/>
        </p:nvSpPr>
        <p:spPr>
          <a:xfrm>
            <a:off x="3173842" y="5757327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3E8F536-48A5-46DA-AFFF-DC8A4BF09622}"/>
              </a:ext>
            </a:extLst>
          </p:cNvPr>
          <p:cNvSpPr/>
          <p:nvPr/>
        </p:nvSpPr>
        <p:spPr>
          <a:xfrm>
            <a:off x="3456847" y="5866328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42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3C2EF-9525-4473-8028-996FDB700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1AF71B1-BC1F-4878-9D3A-1C68CA3954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26" y="139190"/>
            <a:ext cx="5745707" cy="3102995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22B6087-2CF4-48F6-BCE1-E6F53DB2C1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832" y="139190"/>
            <a:ext cx="6019189" cy="310299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0B9D6E-7F0F-4578-A7AB-F095DF036F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42185"/>
            <a:ext cx="6019190" cy="325069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B2A2ED-6622-45C9-A131-B984AE7540F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958" y="3057449"/>
            <a:ext cx="6019189" cy="3250690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74A0CA05-8754-4ED4-B656-693E64AB19A5}"/>
              </a:ext>
            </a:extLst>
          </p:cNvPr>
          <p:cNvSpPr/>
          <p:nvPr/>
        </p:nvSpPr>
        <p:spPr>
          <a:xfrm>
            <a:off x="887842" y="2584223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043EFA8-5120-4493-A1FB-B33BBAEF73F9}"/>
              </a:ext>
            </a:extLst>
          </p:cNvPr>
          <p:cNvSpPr/>
          <p:nvPr/>
        </p:nvSpPr>
        <p:spPr>
          <a:xfrm>
            <a:off x="3249273" y="2693224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7AF5C20-740D-4629-A0DD-2BAAAFC093DD}"/>
              </a:ext>
            </a:extLst>
          </p:cNvPr>
          <p:cNvSpPr/>
          <p:nvPr/>
        </p:nvSpPr>
        <p:spPr>
          <a:xfrm>
            <a:off x="4077823" y="2638723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3DFD460-CFCB-4034-A8A4-0D36D3D18F15}"/>
              </a:ext>
            </a:extLst>
          </p:cNvPr>
          <p:cNvSpPr/>
          <p:nvPr/>
        </p:nvSpPr>
        <p:spPr>
          <a:xfrm>
            <a:off x="1290451" y="5949936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9A78286-4E60-43D5-941F-23BE3D2D4933}"/>
              </a:ext>
            </a:extLst>
          </p:cNvPr>
          <p:cNvSpPr/>
          <p:nvPr/>
        </p:nvSpPr>
        <p:spPr>
          <a:xfrm>
            <a:off x="2159359" y="5786434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62FB121-9FEF-40B6-B746-CED7A1536667}"/>
              </a:ext>
            </a:extLst>
          </p:cNvPr>
          <p:cNvSpPr/>
          <p:nvPr/>
        </p:nvSpPr>
        <p:spPr>
          <a:xfrm>
            <a:off x="3499699" y="5895435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031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4438F-5A15-4E8A-8234-F7518035A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393E52B-C4D4-46AC-AD3F-E291EE9A9B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08" y="160598"/>
            <a:ext cx="5966592" cy="3374172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BDEA88-B3EF-487F-A0C6-03D8BDC14C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9379" y="160598"/>
            <a:ext cx="6164652" cy="326840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F49CB8-4C5A-4261-8796-57712723DA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07" y="3534770"/>
            <a:ext cx="5869971" cy="31626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90769B-8D7A-468A-A24D-7E6D08ED3C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0741" y="3299459"/>
            <a:ext cx="6291851" cy="339794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3FD6538-CB58-45A0-B282-E8EBD8C0E20D}"/>
              </a:ext>
            </a:extLst>
          </p:cNvPr>
          <p:cNvSpPr/>
          <p:nvPr/>
        </p:nvSpPr>
        <p:spPr>
          <a:xfrm>
            <a:off x="838200" y="797906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C35269F-0EF6-4CB7-92C1-EC2742A76086}"/>
              </a:ext>
            </a:extLst>
          </p:cNvPr>
          <p:cNvSpPr/>
          <p:nvPr/>
        </p:nvSpPr>
        <p:spPr>
          <a:xfrm>
            <a:off x="2654727" y="2861082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E6C944D-B829-4AFE-BF46-807D0C8FD30F}"/>
              </a:ext>
            </a:extLst>
          </p:cNvPr>
          <p:cNvSpPr/>
          <p:nvPr/>
        </p:nvSpPr>
        <p:spPr>
          <a:xfrm>
            <a:off x="5270879" y="2922407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8059AB-66B7-43BE-9982-672D0927DF96}"/>
              </a:ext>
            </a:extLst>
          </p:cNvPr>
          <p:cNvSpPr/>
          <p:nvPr/>
        </p:nvSpPr>
        <p:spPr>
          <a:xfrm>
            <a:off x="1352265" y="6053632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240C33C-DBB5-4B88-B357-FBF049512665}"/>
              </a:ext>
            </a:extLst>
          </p:cNvPr>
          <p:cNvSpPr/>
          <p:nvPr/>
        </p:nvSpPr>
        <p:spPr>
          <a:xfrm>
            <a:off x="4675495" y="6108132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51B20D0-6558-468C-BAD9-35CE1C508934}"/>
              </a:ext>
            </a:extLst>
          </p:cNvPr>
          <p:cNvSpPr/>
          <p:nvPr/>
        </p:nvSpPr>
        <p:spPr>
          <a:xfrm>
            <a:off x="4873388" y="6162632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14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0A259-9F4D-4464-88A9-485A82AC8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B045627-1683-4974-954B-62441C19D9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6095999" cy="3443926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23A6B3-BF6C-4BB8-9E4F-55C7D12AF6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391" y="106252"/>
            <a:ext cx="5568287" cy="33376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9462BD-A5C2-4340-9745-9B0BB98DD6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4504"/>
            <a:ext cx="6376998" cy="34439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5799F0-B5B0-4D5C-8FEF-D5588A7B4B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391" y="3474504"/>
            <a:ext cx="5589014" cy="301837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17ED77A-2D3A-47E9-AB21-BE9F66A900EC}"/>
              </a:ext>
            </a:extLst>
          </p:cNvPr>
          <p:cNvSpPr/>
          <p:nvPr/>
        </p:nvSpPr>
        <p:spPr>
          <a:xfrm>
            <a:off x="718933" y="640957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EA31040-7C46-46F0-8FF6-68CA2E148840}"/>
              </a:ext>
            </a:extLst>
          </p:cNvPr>
          <p:cNvSpPr/>
          <p:nvPr/>
        </p:nvSpPr>
        <p:spPr>
          <a:xfrm>
            <a:off x="3097665" y="470360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B95F8EB-C186-48A6-9124-8A70C83CDEF0}"/>
              </a:ext>
            </a:extLst>
          </p:cNvPr>
          <p:cNvSpPr/>
          <p:nvPr/>
        </p:nvSpPr>
        <p:spPr>
          <a:xfrm>
            <a:off x="4802875" y="2776832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99A72BC-A3D2-442E-8124-09BEEE09E8DE}"/>
              </a:ext>
            </a:extLst>
          </p:cNvPr>
          <p:cNvSpPr/>
          <p:nvPr/>
        </p:nvSpPr>
        <p:spPr>
          <a:xfrm>
            <a:off x="888243" y="3932498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B4677E5-124F-443A-8C0A-0879D7FC36C4}"/>
              </a:ext>
            </a:extLst>
          </p:cNvPr>
          <p:cNvSpPr/>
          <p:nvPr/>
        </p:nvSpPr>
        <p:spPr>
          <a:xfrm>
            <a:off x="1570630" y="6272934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DB77FE-22CA-4F9B-8642-B7AD2E1E8910}"/>
              </a:ext>
            </a:extLst>
          </p:cNvPr>
          <p:cNvSpPr/>
          <p:nvPr/>
        </p:nvSpPr>
        <p:spPr>
          <a:xfrm>
            <a:off x="5153168" y="6163933"/>
            <a:ext cx="90834" cy="109001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27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215</Words>
  <Application>Microsoft Office PowerPoint</Application>
  <PresentationFormat>Widescreen</PresentationFormat>
  <Paragraphs>35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等线</vt:lpstr>
      <vt:lpstr>Arial</vt:lpstr>
      <vt:lpstr>Calibri</vt:lpstr>
      <vt:lpstr>Calibri Light</vt:lpstr>
      <vt:lpstr>Office Theme</vt:lpstr>
      <vt:lpstr>Stave 6 Local Flatness &amp; Stave 7 Pressure Test</vt:lpstr>
      <vt:lpstr>Stave 7 Defects</vt:lpstr>
      <vt:lpstr>Stave 7 Defects(J side)</vt:lpstr>
      <vt:lpstr>Plot of Maximum Height vs Minimum X, Y defect width </vt:lpstr>
      <vt:lpstr>Stave 6 Local Flatness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Plot of Potential plane &amp; scanned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Stave 6 Local Flatness &amp; Stave 7 Pressure Test</dc:title>
  <dc:creator>pc</dc:creator>
  <cp:lastModifiedBy>pc</cp:lastModifiedBy>
  <cp:revision>29</cp:revision>
  <dcterms:created xsi:type="dcterms:W3CDTF">2018-05-29T15:23:13Z</dcterms:created>
  <dcterms:modified xsi:type="dcterms:W3CDTF">2018-05-30T03:25:29Z</dcterms:modified>
</cp:coreProperties>
</file>