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427" r:id="rId3"/>
    <p:sldId id="428" r:id="rId4"/>
    <p:sldId id="258" r:id="rId5"/>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4F9DDA6-3C64-4319-B457-F58B0CAA5620}">
          <p14:sldIdLst>
            <p14:sldId id="256"/>
            <p14:sldId id="427"/>
            <p14:sldId id="428"/>
          </p14:sldIdLst>
        </p14:section>
        <p14:section name="Untitled Section" id="{99540D90-9792-4BB8-838A-470E747B4B9B}">
          <p14:sldIdLst>
            <p14:sldId id="25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B4"/>
    <a:srgbClr val="0055A0"/>
    <a:srgbClr val="0055BE"/>
    <a:srgbClr val="0055B9"/>
    <a:srgbClr val="0055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153" autoAdjust="0"/>
    <p:restoredTop sz="94660"/>
  </p:normalViewPr>
  <p:slideViewPr>
    <p:cSldViewPr snapToGrid="0">
      <p:cViewPr varScale="1">
        <p:scale>
          <a:sx n="124" d="100"/>
          <a:sy n="124" d="100"/>
        </p:scale>
        <p:origin x="852" y="108"/>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dirty="0"/>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BAEC7E12-11DA-4885-B66D-F7D11F7D1822}" type="datetimeFigureOut">
              <a:rPr lang="fr-FR" smtClean="0"/>
              <a:t>10/11/2017</a:t>
            </a:fld>
            <a:endParaRPr lang="fr-FR"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dirty="0"/>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dirty="0"/>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58123D61-F67E-4C76-8138-E62F9BC2E994}" type="slidenum">
              <a:rPr lang="fr-FR" smtClean="0"/>
              <a:t>‹#›</a:t>
            </a:fld>
            <a:endParaRPr lang="fr-FR" dirty="0"/>
          </a:p>
        </p:txBody>
      </p:sp>
    </p:spTree>
    <p:extLst>
      <p:ext uri="{BB962C8B-B14F-4D97-AF65-F5344CB8AC3E}">
        <p14:creationId xmlns:p14="http://schemas.microsoft.com/office/powerpoint/2010/main" val="84481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8123D61-F67E-4C76-8138-E62F9BC2E994}" type="slidenum">
              <a:rPr lang="fr-FR" smtClean="0"/>
              <a:t>1</a:t>
            </a:fld>
            <a:endParaRPr lang="fr-FR" dirty="0"/>
          </a:p>
        </p:txBody>
      </p:sp>
    </p:spTree>
    <p:extLst>
      <p:ext uri="{BB962C8B-B14F-4D97-AF65-F5344CB8AC3E}">
        <p14:creationId xmlns:p14="http://schemas.microsoft.com/office/powerpoint/2010/main" val="19037774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dirty="0"/>
              <a:t>Click icon to add picture</a:t>
            </a:r>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a:t>Click to edit Master title style</a:t>
            </a:r>
          </a:p>
        </p:txBody>
      </p:sp>
      <p:sp>
        <p:nvSpPr>
          <p:cNvPr id="3" name="Espace réservé du texte vertical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91600"/>
            <a:ext cx="9144000" cy="266400"/>
          </a:xfrm>
          <a:prstGeom prst="rect">
            <a:avLst/>
          </a:prstGeom>
          <a:solidFill>
            <a:srgbClr val="0055B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chemeClr val="bg1"/>
              </a:solidFill>
            </a:endParaRPr>
          </a:p>
        </p:txBody>
      </p:sp>
      <p:sp>
        <p:nvSpPr>
          <p:cNvPr id="4" name="TextBox 3"/>
          <p:cNvSpPr txBox="1"/>
          <p:nvPr userDrawn="1"/>
        </p:nvSpPr>
        <p:spPr>
          <a:xfrm>
            <a:off x="-1" y="6612278"/>
            <a:ext cx="9144001" cy="221018"/>
          </a:xfrm>
          <a:prstGeom prst="rect">
            <a:avLst/>
          </a:prstGeom>
          <a:noFill/>
        </p:spPr>
        <p:txBody>
          <a:bodyPr wrap="square" lIns="18000" tIns="18000" rIns="18000" bIns="18000" rtlCol="0">
            <a:spAutoFit/>
          </a:bodyPr>
          <a:lstStyle/>
          <a:p>
            <a:pPr algn="ctr"/>
            <a:r>
              <a:rPr lang="en-GB" sz="1200" dirty="0">
                <a:solidFill>
                  <a:schemeClr val="bg1"/>
                </a:solidFill>
              </a:rPr>
              <a:t>Davide Tommasini</a:t>
            </a:r>
            <a:r>
              <a:rPr lang="en-GB" sz="1200" baseline="0" dirty="0">
                <a:solidFill>
                  <a:schemeClr val="bg1"/>
                </a:solidFill>
              </a:rPr>
              <a:t>                         </a:t>
            </a:r>
            <a:r>
              <a:rPr lang="en-GB" sz="1200" dirty="0">
                <a:solidFill>
                  <a:schemeClr val="bg1"/>
                </a:solidFill>
              </a:rPr>
              <a:t>  Task</a:t>
            </a:r>
            <a:r>
              <a:rPr lang="en-GB" sz="1200" baseline="0" dirty="0">
                <a:solidFill>
                  <a:schemeClr val="bg1"/>
                </a:solidFill>
              </a:rPr>
              <a:t> Force 11T – Proposed insulation scheme for the 11T                               10 November 2017</a:t>
            </a:r>
            <a:endParaRPr lang="en-GB" sz="1200" dirty="0">
              <a:solidFill>
                <a:schemeClr val="bg1"/>
              </a:solidFill>
            </a:endParaRPr>
          </a:p>
        </p:txBody>
      </p:sp>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a:t>Click to edit Master title style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591600"/>
            <a:ext cx="9144000" cy="266400"/>
          </a:xfrm>
          <a:prstGeom prst="rect">
            <a:avLst/>
          </a:prstGeom>
          <a:solidFill>
            <a:srgbClr val="0055B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chemeClr val="bg1"/>
              </a:solidFill>
            </a:endParaRPr>
          </a:p>
        </p:txBody>
      </p:sp>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7" name="TextBox 6"/>
          <p:cNvSpPr txBox="1"/>
          <p:nvPr userDrawn="1"/>
        </p:nvSpPr>
        <p:spPr>
          <a:xfrm>
            <a:off x="450669" y="6614141"/>
            <a:ext cx="1301931" cy="221018"/>
          </a:xfrm>
          <a:prstGeom prst="rect">
            <a:avLst/>
          </a:prstGeom>
          <a:noFill/>
        </p:spPr>
        <p:txBody>
          <a:bodyPr wrap="square" lIns="18000" tIns="18000" rIns="18000" bIns="18000" rtlCol="0">
            <a:spAutoFit/>
          </a:bodyPr>
          <a:lstStyle/>
          <a:p>
            <a:r>
              <a:rPr lang="fr-FR" sz="1200" dirty="0">
                <a:solidFill>
                  <a:schemeClr val="bg1"/>
                </a:solidFill>
              </a:rPr>
              <a:t>Davide </a:t>
            </a:r>
            <a:r>
              <a:rPr lang="fr-FR" sz="1200" dirty="0" err="1">
                <a:solidFill>
                  <a:schemeClr val="bg1"/>
                </a:solidFill>
              </a:rPr>
              <a:t>Tommasini</a:t>
            </a:r>
            <a:endParaRPr lang="fr-FR" sz="1200" dirty="0">
              <a:solidFill>
                <a:schemeClr val="bg1"/>
              </a:solidFill>
            </a:endParaRPr>
          </a:p>
        </p:txBody>
      </p:sp>
      <p:sp>
        <p:nvSpPr>
          <p:cNvPr id="8" name="TextBox 7"/>
          <p:cNvSpPr txBox="1"/>
          <p:nvPr userDrawn="1"/>
        </p:nvSpPr>
        <p:spPr>
          <a:xfrm>
            <a:off x="2362200" y="6656032"/>
            <a:ext cx="4038600" cy="221018"/>
          </a:xfrm>
          <a:prstGeom prst="rect">
            <a:avLst/>
          </a:prstGeom>
          <a:noFill/>
        </p:spPr>
        <p:txBody>
          <a:bodyPr wrap="square" lIns="18000" tIns="18000" rIns="18000" bIns="18000" rtlCol="0">
            <a:spAutoFit/>
          </a:bodyPr>
          <a:lstStyle/>
          <a:p>
            <a:pPr algn="ctr"/>
            <a:r>
              <a:rPr lang="fr-FR" sz="1200" dirty="0" err="1">
                <a:solidFill>
                  <a:schemeClr val="bg1"/>
                </a:solidFill>
              </a:rPr>
              <a:t>EuroCirCol</a:t>
            </a:r>
            <a:r>
              <a:rPr lang="fr-FR" sz="1200" dirty="0">
                <a:solidFill>
                  <a:schemeClr val="bg1"/>
                </a:solidFill>
              </a:rPr>
              <a:t> </a:t>
            </a:r>
            <a:r>
              <a:rPr lang="fr-FR" sz="1200" dirty="0" err="1">
                <a:solidFill>
                  <a:schemeClr val="bg1"/>
                </a:solidFill>
              </a:rPr>
              <a:t>Kickoff</a:t>
            </a:r>
            <a:r>
              <a:rPr lang="fr-FR" sz="1200" dirty="0">
                <a:solidFill>
                  <a:schemeClr val="bg1"/>
                </a:solidFill>
              </a:rPr>
              <a:t> Meeting</a:t>
            </a:r>
          </a:p>
        </p:txBody>
      </p:sp>
      <p:sp>
        <p:nvSpPr>
          <p:cNvPr id="10" name="TextBox 9"/>
          <p:cNvSpPr txBox="1"/>
          <p:nvPr userDrawn="1"/>
        </p:nvSpPr>
        <p:spPr>
          <a:xfrm>
            <a:off x="6400800" y="6656032"/>
            <a:ext cx="2292531" cy="221018"/>
          </a:xfrm>
          <a:prstGeom prst="rect">
            <a:avLst/>
          </a:prstGeom>
          <a:noFill/>
        </p:spPr>
        <p:txBody>
          <a:bodyPr wrap="square" lIns="18000" tIns="18000" rIns="18000" bIns="18000" rtlCol="0">
            <a:spAutoFit/>
          </a:bodyPr>
          <a:lstStyle/>
          <a:p>
            <a:pPr algn="r"/>
            <a:r>
              <a:rPr lang="fr-FR" sz="1200" dirty="0" err="1">
                <a:solidFill>
                  <a:schemeClr val="bg1"/>
                </a:solidFill>
              </a:rPr>
              <a:t>June</a:t>
            </a:r>
            <a:r>
              <a:rPr lang="fr-FR" sz="1200" baseline="0" dirty="0">
                <a:solidFill>
                  <a:schemeClr val="bg1"/>
                </a:solidFill>
              </a:rPr>
              <a:t> 3</a:t>
            </a:r>
            <a:r>
              <a:rPr lang="fr-FR" sz="1200" baseline="30000" dirty="0">
                <a:solidFill>
                  <a:schemeClr val="bg1"/>
                </a:solidFill>
              </a:rPr>
              <a:t>rd</a:t>
            </a:r>
            <a:r>
              <a:rPr lang="fr-FR" sz="1200" baseline="0" dirty="0">
                <a:solidFill>
                  <a:schemeClr val="bg1"/>
                </a:solidFill>
              </a:rPr>
              <a:t> ,</a:t>
            </a:r>
            <a:r>
              <a:rPr lang="fr-FR" sz="1200" dirty="0">
                <a:solidFill>
                  <a:schemeClr val="bg1"/>
                </a:solidFill>
              </a:rPr>
              <a:t> 2015</a:t>
            </a:r>
          </a:p>
        </p:txBody>
      </p:sp>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620747" y="5530673"/>
            <a:ext cx="2563133" cy="369332"/>
          </a:xfrm>
          <a:prstGeom prst="rect">
            <a:avLst/>
          </a:prstGeom>
          <a:noFill/>
        </p:spPr>
        <p:txBody>
          <a:bodyPr wrap="square" rtlCol="0">
            <a:spAutoFit/>
          </a:bodyPr>
          <a:lstStyle/>
          <a:p>
            <a:r>
              <a:rPr lang="en-GB" i="1" dirty="0"/>
              <a:t>     Davide Tommasini </a:t>
            </a:r>
          </a:p>
        </p:txBody>
      </p:sp>
      <p:sp>
        <p:nvSpPr>
          <p:cNvPr id="4" name="TextBox 3"/>
          <p:cNvSpPr txBox="1"/>
          <p:nvPr/>
        </p:nvSpPr>
        <p:spPr>
          <a:xfrm>
            <a:off x="257329" y="121666"/>
            <a:ext cx="2852063" cy="646331"/>
          </a:xfrm>
          <a:prstGeom prst="rect">
            <a:avLst/>
          </a:prstGeom>
          <a:noFill/>
        </p:spPr>
        <p:txBody>
          <a:bodyPr wrap="none" rtlCol="0">
            <a:spAutoFit/>
          </a:bodyPr>
          <a:lstStyle/>
          <a:p>
            <a:r>
              <a:rPr lang="fr-CH" i="1" dirty="0" err="1"/>
              <a:t>Task</a:t>
            </a:r>
            <a:r>
              <a:rPr lang="fr-CH" i="1" dirty="0"/>
              <a:t> Force 11T Meeting</a:t>
            </a:r>
            <a:endParaRPr lang="en-GB" i="1" dirty="0"/>
          </a:p>
          <a:p>
            <a:r>
              <a:rPr lang="fr-CH" i="1" dirty="0"/>
              <a:t>Friday 10 </a:t>
            </a:r>
            <a:r>
              <a:rPr lang="fr-CH" i="1" dirty="0" err="1"/>
              <a:t>November</a:t>
            </a:r>
            <a:r>
              <a:rPr lang="fr-CH" i="1" dirty="0"/>
              <a:t> 2017</a:t>
            </a:r>
            <a:endParaRPr lang="fr-FR" i="1" dirty="0"/>
          </a:p>
        </p:txBody>
      </p:sp>
      <p:sp>
        <p:nvSpPr>
          <p:cNvPr id="5" name="TextBox 4"/>
          <p:cNvSpPr txBox="1"/>
          <p:nvPr/>
        </p:nvSpPr>
        <p:spPr>
          <a:xfrm>
            <a:off x="378335" y="4597324"/>
            <a:ext cx="8407617" cy="461665"/>
          </a:xfrm>
          <a:prstGeom prst="rect">
            <a:avLst/>
          </a:prstGeom>
          <a:noFill/>
        </p:spPr>
        <p:txBody>
          <a:bodyPr wrap="square" rtlCol="0">
            <a:spAutoFit/>
          </a:bodyPr>
          <a:lstStyle/>
          <a:p>
            <a:pPr algn="ctr"/>
            <a:r>
              <a:rPr lang="fr-CH" sz="2400" b="1" dirty="0" err="1"/>
              <a:t>Proposed</a:t>
            </a:r>
            <a:r>
              <a:rPr lang="fr-CH" sz="2400" b="1" dirty="0"/>
              <a:t> </a:t>
            </a:r>
            <a:r>
              <a:rPr lang="fr-CH" sz="2400" b="1" dirty="0" err="1"/>
              <a:t>insulation</a:t>
            </a:r>
            <a:r>
              <a:rPr lang="fr-CH" sz="2400" b="1" dirty="0"/>
              <a:t> </a:t>
            </a:r>
            <a:r>
              <a:rPr lang="fr-CH" sz="2400" b="1" dirty="0" err="1"/>
              <a:t>scheme</a:t>
            </a:r>
            <a:r>
              <a:rPr lang="fr-CH" sz="2400" b="1" dirty="0"/>
              <a:t> for the 11 T</a:t>
            </a:r>
            <a:endParaRPr lang="fr-FR" sz="2400" b="1" dirty="0"/>
          </a:p>
        </p:txBody>
      </p:sp>
    </p:spTree>
    <p:extLst>
      <p:ext uri="{BB962C8B-B14F-4D97-AF65-F5344CB8AC3E}">
        <p14:creationId xmlns:p14="http://schemas.microsoft.com/office/powerpoint/2010/main" val="40104310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970" y="0"/>
            <a:ext cx="9144000" cy="553998"/>
          </a:xfrm>
          <a:prstGeom prst="rect">
            <a:avLst/>
          </a:prstGeom>
          <a:noFill/>
        </p:spPr>
        <p:txBody>
          <a:bodyPr wrap="square" rtlCol="0">
            <a:spAutoFit/>
          </a:bodyPr>
          <a:lstStyle/>
          <a:p>
            <a:pPr algn="ctr"/>
            <a:r>
              <a:rPr lang="en-US" sz="3000" b="1" dirty="0"/>
              <a:t>Introductory remarks</a:t>
            </a:r>
          </a:p>
        </p:txBody>
      </p:sp>
      <p:sp>
        <p:nvSpPr>
          <p:cNvPr id="3" name="TextBox 2"/>
          <p:cNvSpPr txBox="1"/>
          <p:nvPr/>
        </p:nvSpPr>
        <p:spPr>
          <a:xfrm>
            <a:off x="195564" y="553998"/>
            <a:ext cx="8811275" cy="5386090"/>
          </a:xfrm>
          <a:prstGeom prst="rect">
            <a:avLst/>
          </a:prstGeom>
          <a:noFill/>
        </p:spPr>
        <p:txBody>
          <a:bodyPr wrap="square" rtlCol="0">
            <a:spAutoFit/>
          </a:bodyPr>
          <a:lstStyle/>
          <a:p>
            <a:pPr marL="285750" indent="-285750">
              <a:lnSpc>
                <a:spcPct val="150000"/>
              </a:lnSpc>
              <a:buFont typeface="Wingdings" panose="05000000000000000000" pitchFamily="2" charset="2"/>
              <a:buChar char="Ø"/>
            </a:pPr>
            <a:r>
              <a:rPr lang="en-US" sz="1600" dirty="0">
                <a:solidFill>
                  <a:schemeClr val="accent6">
                    <a:lumMod val="50000"/>
                  </a:schemeClr>
                </a:solidFill>
                <a:latin typeface="Arial" panose="020B0604020202020204" pitchFamily="34" charset="0"/>
                <a:cs typeface="Arial" panose="020B0604020202020204" pitchFamily="34" charset="0"/>
              </a:rPr>
              <a:t>the insulation </a:t>
            </a:r>
            <a:r>
              <a:rPr lang="en-US" sz="1600" dirty="0" smtClean="0">
                <a:solidFill>
                  <a:schemeClr val="accent6">
                    <a:lumMod val="50000"/>
                  </a:schemeClr>
                </a:solidFill>
                <a:latin typeface="Arial" panose="020B0604020202020204" pitchFamily="34" charset="0"/>
                <a:cs typeface="Arial" panose="020B0604020202020204" pitchFamily="34" charset="0"/>
              </a:rPr>
              <a:t>thickness unfortunately </a:t>
            </a:r>
            <a:r>
              <a:rPr lang="en-US" sz="1600" dirty="0">
                <a:solidFill>
                  <a:schemeClr val="accent6">
                    <a:lumMod val="50000"/>
                  </a:schemeClr>
                </a:solidFill>
                <a:latin typeface="Arial" panose="020B0604020202020204" pitchFamily="34" charset="0"/>
                <a:cs typeface="Arial" panose="020B0604020202020204" pitchFamily="34" charset="0"/>
              </a:rPr>
              <a:t>has to be &lt; </a:t>
            </a:r>
            <a:r>
              <a:rPr lang="en-US" sz="1600" dirty="0" smtClean="0">
                <a:solidFill>
                  <a:schemeClr val="accent6">
                    <a:lumMod val="50000"/>
                  </a:schemeClr>
                </a:solidFill>
                <a:latin typeface="Arial" panose="020B0604020202020204" pitchFamily="34" charset="0"/>
                <a:cs typeface="Arial" panose="020B0604020202020204" pitchFamily="34" charset="0"/>
              </a:rPr>
              <a:t>100 µm, imposed by </a:t>
            </a:r>
            <a:r>
              <a:rPr lang="en-US" sz="1600" dirty="0">
                <a:solidFill>
                  <a:schemeClr val="accent6">
                    <a:lumMod val="50000"/>
                  </a:schemeClr>
                </a:solidFill>
                <a:latin typeface="Arial" panose="020B0604020202020204" pitchFamily="34" charset="0"/>
                <a:cs typeface="Arial" panose="020B0604020202020204" pitchFamily="34" charset="0"/>
              </a:rPr>
              <a:t>design</a:t>
            </a:r>
          </a:p>
          <a:p>
            <a:pPr marL="285750" indent="-285750">
              <a:lnSpc>
                <a:spcPct val="150000"/>
              </a:lnSpc>
              <a:buFont typeface="Wingdings" panose="05000000000000000000" pitchFamily="2" charset="2"/>
              <a:buChar char="Ø"/>
            </a:pPr>
            <a:r>
              <a:rPr lang="en-US" sz="1600" dirty="0">
                <a:solidFill>
                  <a:schemeClr val="accent6">
                    <a:lumMod val="50000"/>
                  </a:schemeClr>
                </a:solidFill>
                <a:latin typeface="Arial" panose="020B0604020202020204" pitchFamily="34" charset="0"/>
                <a:cs typeface="Arial" panose="020B0604020202020204" pitchFamily="34" charset="0"/>
              </a:rPr>
              <a:t>the 11T are in series with the main dipoles</a:t>
            </a:r>
          </a:p>
          <a:p>
            <a:pPr marL="285750" indent="-285750">
              <a:lnSpc>
                <a:spcPct val="150000"/>
              </a:lnSpc>
              <a:buFont typeface="Wingdings" panose="05000000000000000000" pitchFamily="2" charset="2"/>
              <a:buChar char="Ø"/>
            </a:pPr>
            <a:r>
              <a:rPr lang="en-US" sz="1600" dirty="0">
                <a:solidFill>
                  <a:schemeClr val="accent6">
                    <a:lumMod val="50000"/>
                  </a:schemeClr>
                </a:solidFill>
                <a:latin typeface="Arial" panose="020B0604020202020204" pitchFamily="34" charset="0"/>
                <a:cs typeface="Arial" panose="020B0604020202020204" pitchFamily="34" charset="0"/>
              </a:rPr>
              <a:t>Nb</a:t>
            </a:r>
            <a:r>
              <a:rPr lang="en-US" sz="1600" baseline="-25000" dirty="0">
                <a:solidFill>
                  <a:schemeClr val="accent6">
                    <a:lumMod val="50000"/>
                  </a:schemeClr>
                </a:solidFill>
                <a:latin typeface="Arial" panose="020B0604020202020204" pitchFamily="34" charset="0"/>
                <a:cs typeface="Arial" panose="020B0604020202020204" pitchFamily="34" charset="0"/>
              </a:rPr>
              <a:t>3</a:t>
            </a:r>
            <a:r>
              <a:rPr lang="en-US" sz="1600" dirty="0">
                <a:solidFill>
                  <a:schemeClr val="accent6">
                    <a:lumMod val="50000"/>
                  </a:schemeClr>
                </a:solidFill>
                <a:latin typeface="Arial" panose="020B0604020202020204" pitchFamily="34" charset="0"/>
                <a:cs typeface="Arial" panose="020B0604020202020204" pitchFamily="34" charset="0"/>
              </a:rPr>
              <a:t>Sn performance is very sensitive to stress</a:t>
            </a:r>
          </a:p>
          <a:p>
            <a:pPr marL="285750" indent="-285750">
              <a:lnSpc>
                <a:spcPct val="150000"/>
              </a:lnSpc>
              <a:buFont typeface="Wingdings" panose="05000000000000000000" pitchFamily="2" charset="2"/>
              <a:buChar char="Ø"/>
            </a:pPr>
            <a:r>
              <a:rPr lang="en-US" sz="1600" dirty="0">
                <a:solidFill>
                  <a:schemeClr val="accent6">
                    <a:lumMod val="50000"/>
                  </a:schemeClr>
                </a:solidFill>
                <a:latin typeface="Arial" panose="020B0604020202020204" pitchFamily="34" charset="0"/>
                <a:cs typeface="Arial" panose="020B0604020202020204" pitchFamily="34" charset="0"/>
              </a:rPr>
              <a:t>stress distribution depends on insulation scheme (Susana)</a:t>
            </a:r>
          </a:p>
          <a:p>
            <a:pPr marL="285750" indent="-285750">
              <a:lnSpc>
                <a:spcPct val="150000"/>
              </a:lnSpc>
              <a:buFont typeface="Wingdings" panose="05000000000000000000" pitchFamily="2" charset="2"/>
              <a:buChar char="Ø"/>
            </a:pPr>
            <a:r>
              <a:rPr lang="en-US" sz="1600" dirty="0">
                <a:solidFill>
                  <a:schemeClr val="accent6">
                    <a:lumMod val="50000"/>
                  </a:schemeClr>
                </a:solidFill>
                <a:latin typeface="Arial" panose="020B0604020202020204" pitchFamily="34" charset="0"/>
                <a:cs typeface="Arial" panose="020B0604020202020204" pitchFamily="34" charset="0"/>
              </a:rPr>
              <a:t>evidence that performance of models is limited by conductor degradation</a:t>
            </a:r>
          </a:p>
          <a:p>
            <a:pPr>
              <a:lnSpc>
                <a:spcPct val="150000"/>
              </a:lnSpc>
            </a:pPr>
            <a:endParaRPr lang="en-US" sz="1600" dirty="0">
              <a:solidFill>
                <a:schemeClr val="accent6">
                  <a:lumMod val="50000"/>
                </a:schemeClr>
              </a:solidFill>
              <a:latin typeface="Arial" panose="020B0604020202020204" pitchFamily="34" charset="0"/>
              <a:cs typeface="Arial" panose="020B0604020202020204" pitchFamily="34" charset="0"/>
            </a:endParaRPr>
          </a:p>
          <a:p>
            <a:pPr>
              <a:lnSpc>
                <a:spcPct val="150000"/>
              </a:lnSpc>
            </a:pPr>
            <a:r>
              <a:rPr lang="en-US" sz="1600" dirty="0">
                <a:solidFill>
                  <a:schemeClr val="accent6">
                    <a:lumMod val="50000"/>
                  </a:schemeClr>
                </a:solidFill>
                <a:latin typeface="Arial" panose="020B0604020202020204" pitchFamily="34" charset="0"/>
                <a:cs typeface="Arial" panose="020B0604020202020204" pitchFamily="34" charset="0"/>
              </a:rPr>
              <a:t>From available data we can suspect that degradation is caused by:</a:t>
            </a:r>
          </a:p>
          <a:p>
            <a:pPr marL="457200" indent="-457200">
              <a:buFont typeface="+mj-lt"/>
              <a:buAutoNum type="arabicPeriod"/>
            </a:pPr>
            <a:r>
              <a:rPr lang="en-US" sz="1600" dirty="0">
                <a:solidFill>
                  <a:schemeClr val="accent6">
                    <a:lumMod val="50000"/>
                  </a:schemeClr>
                </a:solidFill>
                <a:latin typeface="Arial" panose="020B0604020202020204" pitchFamily="34" charset="0"/>
                <a:cs typeface="Arial" panose="020B0604020202020204" pitchFamily="34" charset="0"/>
              </a:rPr>
              <a:t>excessive peak stress on the conductor</a:t>
            </a:r>
          </a:p>
          <a:p>
            <a:pPr marL="457200" indent="-457200">
              <a:buFont typeface="+mj-lt"/>
              <a:buAutoNum type="arabicPeriod"/>
            </a:pPr>
            <a:r>
              <a:rPr lang="en-US" sz="1600" dirty="0">
                <a:solidFill>
                  <a:schemeClr val="accent6">
                    <a:lumMod val="50000"/>
                  </a:schemeClr>
                </a:solidFill>
                <a:latin typeface="Arial" panose="020B0604020202020204" pitchFamily="34" charset="0"/>
                <a:cs typeface="Arial" panose="020B0604020202020204" pitchFamily="34" charset="0"/>
              </a:rPr>
              <a:t>excessive longitudinal strain</a:t>
            </a:r>
          </a:p>
          <a:p>
            <a:endParaRPr lang="en-US" sz="1600" dirty="0">
              <a:solidFill>
                <a:schemeClr val="accent6">
                  <a:lumMod val="50000"/>
                </a:schemeClr>
              </a:solidFill>
              <a:latin typeface="Arial" panose="020B0604020202020204" pitchFamily="34" charset="0"/>
              <a:cs typeface="Arial" panose="020B0604020202020204" pitchFamily="34" charset="0"/>
            </a:endParaRPr>
          </a:p>
          <a:p>
            <a:r>
              <a:rPr lang="en-US" sz="1600" dirty="0">
                <a:solidFill>
                  <a:schemeClr val="accent6">
                    <a:lumMod val="50000"/>
                  </a:schemeClr>
                </a:solidFill>
                <a:latin typeface="Arial" panose="020B0604020202020204" pitchFamily="34" charset="0"/>
                <a:cs typeface="Arial" panose="020B0604020202020204" pitchFamily="34" charset="0"/>
              </a:rPr>
              <a:t>Case 1 </a:t>
            </a:r>
            <a:r>
              <a:rPr lang="en-US" sz="1600" dirty="0" smtClean="0">
                <a:solidFill>
                  <a:schemeClr val="accent6">
                    <a:lumMod val="50000"/>
                  </a:schemeClr>
                </a:solidFill>
                <a:latin typeface="Arial" panose="020B0604020202020204" pitchFamily="34" charset="0"/>
                <a:cs typeface="Arial" panose="020B0604020202020204" pitchFamily="34" charset="0"/>
              </a:rPr>
              <a:t>may</a:t>
            </a:r>
            <a:r>
              <a:rPr lang="en-US" sz="1600" dirty="0" smtClean="0">
                <a:solidFill>
                  <a:schemeClr val="accent6">
                    <a:lumMod val="50000"/>
                  </a:schemeClr>
                </a:solidFill>
                <a:latin typeface="Arial" panose="020B0604020202020204" pitchFamily="34" charset="0"/>
                <a:cs typeface="Arial" panose="020B0604020202020204" pitchFamily="34" charset="0"/>
              </a:rPr>
              <a:t> </a:t>
            </a:r>
            <a:r>
              <a:rPr lang="en-US" sz="1600" dirty="0">
                <a:solidFill>
                  <a:schemeClr val="accent6">
                    <a:lumMod val="50000"/>
                  </a:schemeClr>
                </a:solidFill>
                <a:latin typeface="Arial" panose="020B0604020202020204" pitchFamily="34" charset="0"/>
                <a:cs typeface="Arial" panose="020B0604020202020204" pitchFamily="34" charset="0"/>
              </a:rPr>
              <a:t>be cured by using a different insulation scheme and by better collaring procedure </a:t>
            </a:r>
          </a:p>
          <a:p>
            <a:r>
              <a:rPr lang="en-US" sz="1600" dirty="0">
                <a:solidFill>
                  <a:schemeClr val="accent6">
                    <a:lumMod val="50000"/>
                  </a:schemeClr>
                </a:solidFill>
                <a:latin typeface="Arial" panose="020B0604020202020204" pitchFamily="34" charset="0"/>
                <a:cs typeface="Arial" panose="020B0604020202020204" pitchFamily="34" charset="0"/>
              </a:rPr>
              <a:t>Case 2 by thicker end plates in short magnets, probably not necessary in long magnets</a:t>
            </a:r>
          </a:p>
          <a:p>
            <a:endParaRPr lang="en-US" sz="1600" dirty="0">
              <a:solidFill>
                <a:schemeClr val="accent6">
                  <a:lumMod val="50000"/>
                </a:schemeClr>
              </a:solidFill>
              <a:latin typeface="Arial" panose="020B0604020202020204" pitchFamily="34" charset="0"/>
              <a:cs typeface="Arial" panose="020B0604020202020204" pitchFamily="34" charset="0"/>
            </a:endParaRPr>
          </a:p>
          <a:p>
            <a:pPr algn="just"/>
            <a:r>
              <a:rPr lang="en-US" sz="1600" dirty="0">
                <a:solidFill>
                  <a:schemeClr val="accent6">
                    <a:lumMod val="50000"/>
                  </a:schemeClr>
                </a:solidFill>
                <a:latin typeface="Arial" panose="020B0604020202020204" pitchFamily="34" charset="0"/>
                <a:cs typeface="Arial" panose="020B0604020202020204" pitchFamily="34" charset="0"/>
              </a:rPr>
              <a:t>Considering the enormous effect of the insulation, very likely most of present problems are linked to the insulation scheme and to collaring, but it is not excluded that at higher fields the longitudinal effect may become important. </a:t>
            </a:r>
          </a:p>
          <a:p>
            <a:endParaRPr lang="en-US" sz="1600" dirty="0">
              <a:solidFill>
                <a:schemeClr val="accent6">
                  <a:lumMod val="50000"/>
                </a:schemeClr>
              </a:solidFill>
              <a:latin typeface="Arial" panose="020B0604020202020204" pitchFamily="34" charset="0"/>
              <a:cs typeface="Arial" panose="020B0604020202020204" pitchFamily="34" charset="0"/>
            </a:endParaRPr>
          </a:p>
          <a:p>
            <a:pPr algn="ctr"/>
            <a:r>
              <a:rPr lang="en-US" sz="1600" b="1" dirty="0">
                <a:solidFill>
                  <a:schemeClr val="accent6">
                    <a:lumMod val="50000"/>
                  </a:schemeClr>
                </a:solidFill>
                <a:latin typeface="Arial" panose="020B0604020202020204" pitchFamily="34" charset="0"/>
                <a:cs typeface="Arial" panose="020B0604020202020204" pitchFamily="34" charset="0"/>
              </a:rPr>
              <a:t>To identify the exact causes of degradation is essential </a:t>
            </a:r>
            <a:r>
              <a:rPr lang="en-US" sz="1600" b="1" dirty="0">
                <a:solidFill>
                  <a:srgbClr val="FF0000"/>
                </a:solidFill>
                <a:latin typeface="Arial" panose="020B0604020202020204" pitchFamily="34" charset="0"/>
                <a:cs typeface="Arial" panose="020B0604020202020204" pitchFamily="34" charset="0"/>
              </a:rPr>
              <a:t>first </a:t>
            </a:r>
            <a:r>
              <a:rPr lang="en-US" sz="1600" b="1" dirty="0">
                <a:solidFill>
                  <a:schemeClr val="accent6">
                    <a:lumMod val="50000"/>
                  </a:schemeClr>
                </a:solidFill>
                <a:latin typeface="Arial" panose="020B0604020202020204" pitchFamily="34" charset="0"/>
                <a:cs typeface="Arial" panose="020B0604020202020204" pitchFamily="34" charset="0"/>
              </a:rPr>
              <a:t>to perform training at 4.2K !</a:t>
            </a:r>
            <a:endParaRPr lang="en-US" sz="1600"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9468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11" end="11"/>
                                            </p:txEl>
                                          </p:spTgt>
                                        </p:tgtEl>
                                        <p:attrNameLst>
                                          <p:attrName>style.visibility</p:attrName>
                                        </p:attrNameLst>
                                      </p:cBhvr>
                                      <p:to>
                                        <p:strVal val="visible"/>
                                      </p:to>
                                    </p:set>
                                    <p:anim calcmode="lin" valueType="num">
                                      <p:cBhvr additive="base">
                                        <p:cTn id="61"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
                                            <p:txEl>
                                              <p:pRg st="13" end="13"/>
                                            </p:txEl>
                                          </p:spTgt>
                                        </p:tgtEl>
                                        <p:attrNameLst>
                                          <p:attrName>style.visibility</p:attrName>
                                        </p:attrNameLst>
                                      </p:cBhvr>
                                      <p:to>
                                        <p:strVal val="visible"/>
                                      </p:to>
                                    </p:set>
                                    <p:anim calcmode="lin" valueType="num">
                                      <p:cBhvr additive="base">
                                        <p:cTn id="67"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3">
                                            <p:txEl>
                                              <p:pRg st="15" end="15"/>
                                            </p:txEl>
                                          </p:spTgt>
                                        </p:tgtEl>
                                        <p:attrNameLst>
                                          <p:attrName>style.visibility</p:attrName>
                                        </p:attrNameLst>
                                      </p:cBhvr>
                                      <p:to>
                                        <p:strVal val="visible"/>
                                      </p:to>
                                    </p:set>
                                    <p:anim calcmode="lin" valueType="num">
                                      <p:cBhvr additive="base">
                                        <p:cTn id="73"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970" y="0"/>
            <a:ext cx="9144000" cy="553998"/>
          </a:xfrm>
          <a:prstGeom prst="rect">
            <a:avLst/>
          </a:prstGeom>
          <a:noFill/>
        </p:spPr>
        <p:txBody>
          <a:bodyPr wrap="square" rtlCol="0">
            <a:spAutoFit/>
          </a:bodyPr>
          <a:lstStyle/>
          <a:p>
            <a:pPr algn="ctr"/>
            <a:r>
              <a:rPr lang="en-US" sz="3000" b="1" dirty="0"/>
              <a:t>Proposed insulation</a:t>
            </a:r>
          </a:p>
        </p:txBody>
      </p:sp>
      <p:sp>
        <p:nvSpPr>
          <p:cNvPr id="3" name="TextBox 2"/>
          <p:cNvSpPr txBox="1"/>
          <p:nvPr/>
        </p:nvSpPr>
        <p:spPr>
          <a:xfrm>
            <a:off x="195565" y="690818"/>
            <a:ext cx="8766810" cy="5078313"/>
          </a:xfrm>
          <a:prstGeom prst="rect">
            <a:avLst/>
          </a:prstGeom>
          <a:noFill/>
        </p:spPr>
        <p:txBody>
          <a:bodyPr wrap="square" rtlCol="0">
            <a:spAutoFit/>
          </a:bodyPr>
          <a:lstStyle/>
          <a:p>
            <a:pPr algn="just">
              <a:lnSpc>
                <a:spcPct val="150000"/>
              </a:lnSpc>
            </a:pPr>
            <a:r>
              <a:rPr lang="en-US" sz="1600" dirty="0">
                <a:solidFill>
                  <a:schemeClr val="accent6">
                    <a:lumMod val="50000"/>
                  </a:schemeClr>
                </a:solidFill>
                <a:latin typeface="Arial" panose="020B0604020202020204" pitchFamily="34" charset="0"/>
                <a:cs typeface="Arial" panose="020B0604020202020204" pitchFamily="34" charset="0"/>
              </a:rPr>
              <a:t>Considering the introductory remarks, the proposed insulation system consists of the same layout considered for the FCC, with a reduced thickness to fit in the 100 µm limit, as the scheme shown by Susana:</a:t>
            </a:r>
          </a:p>
          <a:p>
            <a:pPr algn="ctr">
              <a:lnSpc>
                <a:spcPct val="150000"/>
              </a:lnSpc>
            </a:pPr>
            <a:endParaRPr lang="en-US" sz="2000" b="1" dirty="0">
              <a:solidFill>
                <a:schemeClr val="accent6">
                  <a:lumMod val="50000"/>
                </a:schemeClr>
              </a:solidFill>
              <a:latin typeface="Arial" panose="020B0604020202020204" pitchFamily="34" charset="0"/>
              <a:cs typeface="Arial" panose="020B0604020202020204" pitchFamily="34" charset="0"/>
            </a:endParaRPr>
          </a:p>
          <a:p>
            <a:pPr algn="ctr">
              <a:lnSpc>
                <a:spcPct val="150000"/>
              </a:lnSpc>
            </a:pPr>
            <a:r>
              <a:rPr lang="en-US" sz="2000" b="1" dirty="0">
                <a:solidFill>
                  <a:schemeClr val="accent6">
                    <a:lumMod val="50000"/>
                  </a:schemeClr>
                </a:solidFill>
                <a:latin typeface="Arial" panose="020B0604020202020204" pitchFamily="34" charset="0"/>
                <a:cs typeface="Arial" panose="020B0604020202020204" pitchFamily="34" charset="0"/>
              </a:rPr>
              <a:t>m</a:t>
            </a:r>
            <a:r>
              <a:rPr lang="en-US" sz="2000" b="1" dirty="0" smtClean="0">
                <a:solidFill>
                  <a:schemeClr val="accent6">
                    <a:lumMod val="50000"/>
                  </a:schemeClr>
                </a:solidFill>
                <a:latin typeface="Arial" panose="020B0604020202020204" pitchFamily="34" charset="0"/>
                <a:cs typeface="Arial" panose="020B0604020202020204" pitchFamily="34" charset="0"/>
              </a:rPr>
              <a:t>ica/glass </a:t>
            </a:r>
            <a:r>
              <a:rPr lang="en-US" sz="2000" b="1" dirty="0">
                <a:solidFill>
                  <a:schemeClr val="accent6">
                    <a:lumMod val="50000"/>
                  </a:schemeClr>
                </a:solidFill>
                <a:latin typeface="Arial" panose="020B0604020202020204" pitchFamily="34" charset="0"/>
                <a:cs typeface="Arial" panose="020B0604020202020204" pitchFamily="34" charset="0"/>
              </a:rPr>
              <a:t>sheet 31 mm (gap 0.9 mm nominal) followed by glass </a:t>
            </a:r>
            <a:r>
              <a:rPr lang="en-US" sz="2000" b="1" dirty="0" err="1">
                <a:solidFill>
                  <a:schemeClr val="accent6">
                    <a:lumMod val="50000"/>
                  </a:schemeClr>
                </a:solidFill>
                <a:latin typeface="Arial" panose="020B0604020202020204" pitchFamily="34" charset="0"/>
                <a:cs typeface="Arial" panose="020B0604020202020204" pitchFamily="34" charset="0"/>
              </a:rPr>
              <a:t>fibre</a:t>
            </a:r>
            <a:endParaRPr lang="en-US" sz="1600" dirty="0">
              <a:solidFill>
                <a:schemeClr val="accent6">
                  <a:lumMod val="50000"/>
                </a:schemeClr>
              </a:solidFill>
              <a:latin typeface="Arial" panose="020B0604020202020204" pitchFamily="34" charset="0"/>
              <a:cs typeface="Arial" panose="020B0604020202020204" pitchFamily="34" charset="0"/>
            </a:endParaRPr>
          </a:p>
          <a:p>
            <a:pPr>
              <a:lnSpc>
                <a:spcPct val="150000"/>
              </a:lnSpc>
            </a:pPr>
            <a:endParaRPr lang="en-US" sz="1600" dirty="0">
              <a:solidFill>
                <a:schemeClr val="accent6">
                  <a:lumMod val="50000"/>
                </a:schemeClr>
              </a:solidFill>
              <a:latin typeface="Arial" panose="020B0604020202020204" pitchFamily="34" charset="0"/>
              <a:cs typeface="Arial" panose="020B0604020202020204" pitchFamily="34" charset="0"/>
            </a:endParaRPr>
          </a:p>
          <a:p>
            <a:pPr>
              <a:lnSpc>
                <a:spcPct val="150000"/>
              </a:lnSpc>
            </a:pPr>
            <a:r>
              <a:rPr lang="en-US" sz="1600" dirty="0">
                <a:solidFill>
                  <a:schemeClr val="accent6">
                    <a:lumMod val="50000"/>
                  </a:schemeClr>
                </a:solidFill>
                <a:latin typeface="Arial" panose="020B0604020202020204" pitchFamily="34" charset="0"/>
                <a:cs typeface="Arial" panose="020B0604020202020204" pitchFamily="34" charset="0"/>
              </a:rPr>
              <a:t>The mica side of the sheet shall be towards the conductor, the glass side on the outside.</a:t>
            </a:r>
          </a:p>
          <a:p>
            <a:pPr>
              <a:lnSpc>
                <a:spcPct val="150000"/>
              </a:lnSpc>
            </a:pPr>
            <a:r>
              <a:rPr lang="en-US" sz="1600" dirty="0">
                <a:solidFill>
                  <a:schemeClr val="accent6">
                    <a:lumMod val="50000"/>
                  </a:schemeClr>
                </a:solidFill>
                <a:latin typeface="Arial" panose="020B0604020202020204" pitchFamily="34" charset="0"/>
                <a:cs typeface="Arial" panose="020B0604020202020204" pitchFamily="34" charset="0"/>
              </a:rPr>
              <a:t>This should be </a:t>
            </a:r>
            <a:r>
              <a:rPr lang="en-US" sz="1600" dirty="0" smtClean="0">
                <a:solidFill>
                  <a:schemeClr val="accent6">
                    <a:lumMod val="50000"/>
                  </a:schemeClr>
                </a:solidFill>
                <a:latin typeface="Arial" panose="020B0604020202020204" pitchFamily="34" charset="0"/>
                <a:cs typeface="Arial" panose="020B0604020202020204" pitchFamily="34" charset="0"/>
              </a:rPr>
              <a:t>implemented, </a:t>
            </a:r>
            <a:r>
              <a:rPr lang="en-US" sz="1600" dirty="0">
                <a:solidFill>
                  <a:schemeClr val="accent6">
                    <a:lumMod val="50000"/>
                  </a:schemeClr>
                </a:solidFill>
                <a:latin typeface="Arial" panose="020B0604020202020204" pitchFamily="34" charset="0"/>
                <a:cs typeface="Arial" panose="020B0604020202020204" pitchFamily="34" charset="0"/>
              </a:rPr>
              <a:t>from </a:t>
            </a:r>
            <a:r>
              <a:rPr lang="en-US" sz="1600" dirty="0" smtClean="0">
                <a:solidFill>
                  <a:schemeClr val="accent6">
                    <a:lumMod val="50000"/>
                  </a:schemeClr>
                </a:solidFill>
                <a:latin typeface="Arial" panose="020B0604020202020204" pitchFamily="34" charset="0"/>
                <a:cs typeface="Arial" panose="020B0604020202020204" pitchFamily="34" charset="0"/>
              </a:rPr>
              <a:t>now, </a:t>
            </a:r>
            <a:r>
              <a:rPr lang="en-US" sz="1600" dirty="0">
                <a:solidFill>
                  <a:schemeClr val="accent6">
                    <a:lumMod val="50000"/>
                  </a:schemeClr>
                </a:solidFill>
                <a:latin typeface="Arial" panose="020B0604020202020204" pitchFamily="34" charset="0"/>
                <a:cs typeface="Arial" panose="020B0604020202020204" pitchFamily="34" charset="0"/>
              </a:rPr>
              <a:t>on all next coils, </a:t>
            </a:r>
            <a:r>
              <a:rPr lang="en-US" sz="1600" dirty="0" smtClean="0">
                <a:solidFill>
                  <a:schemeClr val="accent6">
                    <a:lumMod val="50000"/>
                  </a:schemeClr>
                </a:solidFill>
                <a:latin typeface="Arial" panose="020B0604020202020204" pitchFamily="34" charset="0"/>
                <a:cs typeface="Arial" panose="020B0604020202020204" pitchFamily="34" charset="0"/>
              </a:rPr>
              <a:t>but only after </a:t>
            </a:r>
            <a:r>
              <a:rPr lang="en-US" sz="1600" dirty="0">
                <a:solidFill>
                  <a:schemeClr val="accent6">
                    <a:lumMod val="50000"/>
                  </a:schemeClr>
                </a:solidFill>
                <a:latin typeface="Arial" panose="020B0604020202020204" pitchFamily="34" charset="0"/>
                <a:cs typeface="Arial" panose="020B0604020202020204" pitchFamily="34" charset="0"/>
              </a:rPr>
              <a:t>having performed at least one impregnation test to validate the 31 mm (if poor impregnation use 30 mm).  </a:t>
            </a:r>
          </a:p>
          <a:p>
            <a:endParaRPr lang="en-US" sz="1600" dirty="0">
              <a:solidFill>
                <a:schemeClr val="accent6">
                  <a:lumMod val="50000"/>
                </a:schemeClr>
              </a:solidFill>
              <a:latin typeface="Arial" panose="020B0604020202020204" pitchFamily="34" charset="0"/>
              <a:cs typeface="Arial" panose="020B0604020202020204" pitchFamily="34" charset="0"/>
            </a:endParaRPr>
          </a:p>
          <a:p>
            <a:endParaRPr lang="en-US" sz="1600" b="1" dirty="0">
              <a:solidFill>
                <a:schemeClr val="accent6">
                  <a:lumMod val="50000"/>
                </a:schemeClr>
              </a:solidFill>
              <a:latin typeface="Arial" panose="020B0604020202020204" pitchFamily="34" charset="0"/>
              <a:cs typeface="Arial" panose="020B0604020202020204" pitchFamily="34" charset="0"/>
            </a:endParaRPr>
          </a:p>
          <a:p>
            <a:endParaRPr lang="en-US" sz="1600" b="1" dirty="0">
              <a:solidFill>
                <a:schemeClr val="accent6">
                  <a:lumMod val="50000"/>
                </a:schemeClr>
              </a:solidFill>
              <a:latin typeface="Arial" panose="020B0604020202020204" pitchFamily="34" charset="0"/>
              <a:cs typeface="Arial" panose="020B0604020202020204" pitchFamily="34" charset="0"/>
            </a:endParaRPr>
          </a:p>
          <a:p>
            <a:endParaRPr lang="en-US" sz="1600" b="1" dirty="0">
              <a:solidFill>
                <a:schemeClr val="accent6">
                  <a:lumMod val="50000"/>
                </a:schemeClr>
              </a:solidFill>
              <a:latin typeface="Arial" panose="020B0604020202020204" pitchFamily="34" charset="0"/>
              <a:cs typeface="Arial" panose="020B0604020202020204" pitchFamily="34" charset="0"/>
            </a:endParaRPr>
          </a:p>
          <a:p>
            <a:pPr algn="just"/>
            <a:r>
              <a:rPr lang="en-US" sz="1600" b="1" dirty="0">
                <a:solidFill>
                  <a:schemeClr val="accent6">
                    <a:lumMod val="50000"/>
                  </a:schemeClr>
                </a:solidFill>
                <a:latin typeface="Arial" panose="020B0604020202020204" pitchFamily="34" charset="0"/>
                <a:cs typeface="Arial" panose="020B0604020202020204" pitchFamily="34" charset="0"/>
              </a:rPr>
              <a:t>We also remark that, to precisely identify the causes of a possible performance limitation, on next model magnets is essential </a:t>
            </a:r>
            <a:r>
              <a:rPr lang="en-US" sz="1600" b="1" dirty="0">
                <a:solidFill>
                  <a:srgbClr val="FF0000"/>
                </a:solidFill>
                <a:latin typeface="Arial" panose="020B0604020202020204" pitchFamily="34" charset="0"/>
                <a:cs typeface="Arial" panose="020B0604020202020204" pitchFamily="34" charset="0"/>
              </a:rPr>
              <a:t>first </a:t>
            </a:r>
            <a:r>
              <a:rPr lang="en-US" sz="1600" b="1" dirty="0">
                <a:solidFill>
                  <a:schemeClr val="accent6">
                    <a:lumMod val="50000"/>
                  </a:schemeClr>
                </a:solidFill>
                <a:latin typeface="Arial" panose="020B0604020202020204" pitchFamily="34" charset="0"/>
                <a:cs typeface="Arial" panose="020B0604020202020204" pitchFamily="34" charset="0"/>
              </a:rPr>
              <a:t>to perform a training at 4.2K ! </a:t>
            </a:r>
            <a:endParaRPr lang="en-US" sz="1600"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3925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anim calcmode="lin" valueType="num">
                                      <p:cBhvr additive="base">
                                        <p:cTn id="3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1" y="1577380"/>
            <a:ext cx="8042474" cy="369332"/>
          </a:xfrm>
          <a:prstGeom prst="rect">
            <a:avLst/>
          </a:prstGeom>
          <a:noFill/>
        </p:spPr>
        <p:txBody>
          <a:bodyPr wrap="square" rtlCol="0">
            <a:spAutoFit/>
          </a:bodyPr>
          <a:lstStyle/>
          <a:p>
            <a:pPr algn="ctr"/>
            <a:r>
              <a:rPr lang="en-GB" i="1" dirty="0"/>
              <a:t>Thank you for your attention</a:t>
            </a:r>
            <a:endParaRPr lang="fr-FR" i="1" dirty="0"/>
          </a:p>
        </p:txBody>
      </p:sp>
    </p:spTree>
    <p:extLst>
      <p:ext uri="{BB962C8B-B14F-4D97-AF65-F5344CB8AC3E}">
        <p14:creationId xmlns:p14="http://schemas.microsoft.com/office/powerpoint/2010/main" val="432794758"/>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Présentation1">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CERNPrésentation1</Template>
  <TotalTime>8933</TotalTime>
  <Words>323</Words>
  <Application>Microsoft Office PowerPoint</Application>
  <PresentationFormat>On-screen Show (4:3)</PresentationFormat>
  <Paragraphs>35</Paragraphs>
  <Slides>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Wingdings</vt:lpstr>
      <vt:lpstr>CERNPrésentation1</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Nicolas Bourcey</dc:creator>
  <cp:lastModifiedBy>Davide Tommasini</cp:lastModifiedBy>
  <cp:revision>868</cp:revision>
  <cp:lastPrinted>2016-03-01T09:28:59Z</cp:lastPrinted>
  <dcterms:created xsi:type="dcterms:W3CDTF">2012-11-02T06:26:28Z</dcterms:created>
  <dcterms:modified xsi:type="dcterms:W3CDTF">2017-11-10T06:55:23Z</dcterms:modified>
</cp:coreProperties>
</file>