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Ex1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ppt/theme/themeOverride5.xml" ContentType="application/vnd.openxmlformats-officedocument.themeOverride+xml"/>
  <Override PartName="/ppt/charts/chartEx2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ppt/theme/themeOverride6.xml" ContentType="application/vnd.openxmlformats-officedocument.themeOverride+xml"/>
  <Override PartName="/ppt/charts/chart5.xml" ContentType="application/vnd.openxmlformats-officedocument.drawingml.chart+xml"/>
  <Override PartName="/ppt/theme/themeOverride7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  <p:sldMasterId id="2147483694" r:id="rId3"/>
  </p:sldMasterIdLst>
  <p:notesMasterIdLst>
    <p:notesMasterId r:id="rId58"/>
  </p:notesMasterIdLst>
  <p:sldIdLst>
    <p:sldId id="256" r:id="rId4"/>
    <p:sldId id="412" r:id="rId5"/>
    <p:sldId id="381" r:id="rId6"/>
    <p:sldId id="413" r:id="rId7"/>
    <p:sldId id="416" r:id="rId8"/>
    <p:sldId id="382" r:id="rId9"/>
    <p:sldId id="386" r:id="rId10"/>
    <p:sldId id="423" r:id="rId11"/>
    <p:sldId id="383" r:id="rId12"/>
    <p:sldId id="387" r:id="rId13"/>
    <p:sldId id="389" r:id="rId14"/>
    <p:sldId id="385" r:id="rId15"/>
    <p:sldId id="391" r:id="rId16"/>
    <p:sldId id="395" r:id="rId17"/>
    <p:sldId id="396" r:id="rId18"/>
    <p:sldId id="402" r:id="rId19"/>
    <p:sldId id="404" r:id="rId20"/>
    <p:sldId id="390" r:id="rId21"/>
    <p:sldId id="424" r:id="rId22"/>
    <p:sldId id="414" r:id="rId23"/>
    <p:sldId id="406" r:id="rId24"/>
    <p:sldId id="407" r:id="rId25"/>
    <p:sldId id="408" r:id="rId26"/>
    <p:sldId id="409" r:id="rId27"/>
    <p:sldId id="410" r:id="rId28"/>
    <p:sldId id="411" r:id="rId29"/>
    <p:sldId id="415" r:id="rId30"/>
    <p:sldId id="355" r:id="rId31"/>
    <p:sldId id="356" r:id="rId32"/>
    <p:sldId id="357" r:id="rId33"/>
    <p:sldId id="363" r:id="rId34"/>
    <p:sldId id="359" r:id="rId35"/>
    <p:sldId id="361" r:id="rId36"/>
    <p:sldId id="346" r:id="rId37"/>
    <p:sldId id="364" r:id="rId38"/>
    <p:sldId id="365" r:id="rId39"/>
    <p:sldId id="367" r:id="rId40"/>
    <p:sldId id="366" r:id="rId41"/>
    <p:sldId id="368" r:id="rId42"/>
    <p:sldId id="369" r:id="rId43"/>
    <p:sldId id="370" r:id="rId44"/>
    <p:sldId id="371" r:id="rId45"/>
    <p:sldId id="373" r:id="rId46"/>
    <p:sldId id="378" r:id="rId47"/>
    <p:sldId id="374" r:id="rId48"/>
    <p:sldId id="376" r:id="rId49"/>
    <p:sldId id="377" r:id="rId50"/>
    <p:sldId id="375" r:id="rId51"/>
    <p:sldId id="417" r:id="rId52"/>
    <p:sldId id="418" r:id="rId53"/>
    <p:sldId id="419" r:id="rId54"/>
    <p:sldId id="420" r:id="rId55"/>
    <p:sldId id="421" r:id="rId56"/>
    <p:sldId id="422" r:id="rId5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FF9933"/>
    <a:srgbClr val="FF00FF"/>
    <a:srgbClr val="0000FF"/>
    <a:srgbClr val="00FF00"/>
    <a:srgbClr val="00FFFF"/>
    <a:srgbClr val="F3900D"/>
    <a:srgbClr val="008000"/>
    <a:srgbClr val="F9B2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6568" autoAdjust="0"/>
  </p:normalViewPr>
  <p:slideViewPr>
    <p:cSldViewPr snapToGrid="0" snapToObjects="1">
      <p:cViewPr varScale="1">
        <p:scale>
          <a:sx n="71" d="100"/>
          <a:sy n="71" d="100"/>
        </p:scale>
        <p:origin x="78" y="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Users\e\emnilsso\Documents\Data\Measurements_927\insulation_thickness_long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ern.ch\dfs\Users\e\emnilsso\Documents\Data\Measurements_927\insulation_thickness_long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C:\Projects\1704_HiLumi\1704_HiLumi\MM_MQXF\Analyisis\01_Geometric\MQXFS_Summary_CoilSize_allmagnets_v2.xlsx" TargetMode="External"/><Relationship Id="rId4" Type="http://schemas.openxmlformats.org/officeDocument/2006/relationships/themeOverride" Target="../theme/themeOverride5.xm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file:///\\CERN\dfs\Workspaces\m\MM_DS11T\Analysis\170508_SummaryMagnetsTested.xlsx" TargetMode="External"/><Relationship Id="rId4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GB"/>
              <a:t>Nominal Mica Thickness = 80 µm</a:t>
            </a:r>
          </a:p>
        </c:rich>
      </c:tx>
      <c:layout>
        <c:manualLayout>
          <c:xMode val="edge"/>
          <c:yMode val="edge"/>
          <c:x val="0.21374094813442426"/>
          <c:y val="1.670435449639133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6679997925597512"/>
          <c:y val="0.16890697889956441"/>
          <c:w val="0.78270106541663409"/>
          <c:h val="0.60880748797676876"/>
        </c:manualLayout>
      </c:layout>
      <c:scatterChart>
        <c:scatterStyle val="lineMarker"/>
        <c:varyColors val="0"/>
        <c:ser>
          <c:idx val="1"/>
          <c:order val="0"/>
          <c:tx>
            <c:v>Ramp up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'11T'!$A$21:$A$25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20</c:v>
                </c:pt>
                <c:pt idx="4">
                  <c:v>30</c:v>
                </c:pt>
              </c:numCache>
            </c:numRef>
          </c:xVal>
          <c:yVal>
            <c:numRef>
              <c:f>'11T'!$B$21:$B$25</c:f>
              <c:numCache>
                <c:formatCode>General</c:formatCode>
                <c:ptCount val="5"/>
                <c:pt idx="0">
                  <c:v>71</c:v>
                </c:pt>
                <c:pt idx="1">
                  <c:v>56</c:v>
                </c:pt>
                <c:pt idx="2">
                  <c:v>52</c:v>
                </c:pt>
                <c:pt idx="3">
                  <c:v>49</c:v>
                </c:pt>
                <c:pt idx="4">
                  <c:v>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C30-4BBA-8BB3-87CFADD389A9}"/>
            </c:ext>
          </c:extLst>
        </c:ser>
        <c:ser>
          <c:idx val="0"/>
          <c:order val="1"/>
          <c:tx>
            <c:v>Ramp down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'11T'!$A$26:$A$29</c:f>
              <c:numCache>
                <c:formatCode>General</c:formatCode>
                <c:ptCount val="4"/>
                <c:pt idx="0">
                  <c:v>20</c:v>
                </c:pt>
                <c:pt idx="1">
                  <c:v>10</c:v>
                </c:pt>
                <c:pt idx="2">
                  <c:v>5</c:v>
                </c:pt>
                <c:pt idx="3">
                  <c:v>1</c:v>
                </c:pt>
              </c:numCache>
            </c:numRef>
          </c:xVal>
          <c:yVal>
            <c:numRef>
              <c:f>'11T'!$B$26:$B$29</c:f>
              <c:numCache>
                <c:formatCode>General</c:formatCode>
                <c:ptCount val="4"/>
                <c:pt idx="0">
                  <c:v>48</c:v>
                </c:pt>
                <c:pt idx="1">
                  <c:v>48</c:v>
                </c:pt>
                <c:pt idx="2">
                  <c:v>49</c:v>
                </c:pt>
                <c:pt idx="3">
                  <c:v>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C30-4BBA-8BB3-87CFADD38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043768"/>
        <c:axId val="119044160"/>
      </c:scatterChart>
      <c:valAx>
        <c:axId val="119043768"/>
        <c:scaling>
          <c:orientation val="minMax"/>
          <c:max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Pressure (MPa)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19044160"/>
        <c:crosses val="autoZero"/>
        <c:crossBetween val="midCat"/>
      </c:valAx>
      <c:valAx>
        <c:axId val="119044160"/>
        <c:scaling>
          <c:orientation val="minMax"/>
          <c:max val="80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Thickness (µm)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19043768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43927714105145838"/>
          <c:y val="0.48480990711930694"/>
          <c:w val="0.50099105457876003"/>
          <c:h val="8.43890505387404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solidFill>
            <a:sysClr val="windowText" lastClr="000000"/>
          </a:solidFill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Results from 10-stack measurements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coil 112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'short models'!$P$3:$P$6</c:f>
              <c:numCache>
                <c:formatCode>General</c:formatCode>
                <c:ptCount val="4"/>
                <c:pt idx="0">
                  <c:v>5.0199999999999996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</c:numCache>
            </c:numRef>
          </c:xVal>
          <c:yVal>
            <c:numRef>
              <c:f>'short models'!$Q$3:$Q$6</c:f>
              <c:numCache>
                <c:formatCode>General</c:formatCode>
                <c:ptCount val="4"/>
                <c:pt idx="0">
                  <c:v>136</c:v>
                </c:pt>
                <c:pt idx="1">
                  <c:v>127</c:v>
                </c:pt>
                <c:pt idx="2">
                  <c:v>119</c:v>
                </c:pt>
                <c:pt idx="3">
                  <c:v>113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8B1-4FAF-A545-981C319CC102}"/>
            </c:ext>
          </c:extLst>
        </c:ser>
        <c:ser>
          <c:idx val="2"/>
          <c:order val="1"/>
          <c:tx>
            <c:v>coil 113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'short models'!$R$3:$R$6</c:f>
              <c:numCache>
                <c:formatCode>General</c:formatCode>
                <c:ptCount val="4"/>
                <c:pt idx="0">
                  <c:v>5.0217850000000004</c:v>
                </c:pt>
                <c:pt idx="1">
                  <c:v>9.9880610000000001</c:v>
                </c:pt>
                <c:pt idx="2">
                  <c:v>19.987134000000001</c:v>
                </c:pt>
                <c:pt idx="3">
                  <c:v>30.033736999999999</c:v>
                </c:pt>
              </c:numCache>
            </c:numRef>
          </c:xVal>
          <c:yVal>
            <c:numRef>
              <c:f>'short models'!$S$3:$S$6</c:f>
              <c:numCache>
                <c:formatCode>General</c:formatCode>
                <c:ptCount val="4"/>
                <c:pt idx="0">
                  <c:v>131.46249999999998</c:v>
                </c:pt>
                <c:pt idx="1">
                  <c:v>123.175</c:v>
                </c:pt>
                <c:pt idx="2">
                  <c:v>115.95</c:v>
                </c:pt>
                <c:pt idx="3">
                  <c:v>111.9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8B1-4FAF-A545-981C319CC102}"/>
            </c:ext>
          </c:extLst>
        </c:ser>
        <c:ser>
          <c:idx val="3"/>
          <c:order val="2"/>
          <c:tx>
            <c:v>coil 116</c:v>
          </c:tx>
          <c:spPr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'short models'!$V$3:$V$6</c:f>
              <c:numCache>
                <c:formatCode>General</c:formatCode>
                <c:ptCount val="4"/>
                <c:pt idx="0">
                  <c:v>4.9956310000000004</c:v>
                </c:pt>
                <c:pt idx="1">
                  <c:v>10.003228</c:v>
                </c:pt>
                <c:pt idx="2">
                  <c:v>20.005167</c:v>
                </c:pt>
                <c:pt idx="3">
                  <c:v>30.023226999999999</c:v>
                </c:pt>
              </c:numCache>
            </c:numRef>
          </c:xVal>
          <c:yVal>
            <c:numRef>
              <c:f>'short models'!$W$3:$W$6</c:f>
              <c:numCache>
                <c:formatCode>General</c:formatCode>
                <c:ptCount val="4"/>
                <c:pt idx="0">
                  <c:v>130.89999999999998</c:v>
                </c:pt>
                <c:pt idx="1">
                  <c:v>124.075</c:v>
                </c:pt>
                <c:pt idx="2">
                  <c:v>116.76249999999999</c:v>
                </c:pt>
                <c:pt idx="3">
                  <c:v>112.53749999999999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8B1-4FAF-A545-981C319CC102}"/>
            </c:ext>
          </c:extLst>
        </c:ser>
        <c:ser>
          <c:idx val="0"/>
          <c:order val="3"/>
          <c:tx>
            <c:v>coil 117</c:v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'short models'!$X$3:$X$6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</c:numCache>
            </c:numRef>
          </c:xVal>
          <c:yVal>
            <c:numRef>
              <c:f>'short models'!$Y$3:$Y$6</c:f>
              <c:numCache>
                <c:formatCode>General</c:formatCode>
                <c:ptCount val="4"/>
                <c:pt idx="0">
                  <c:v>131</c:v>
                </c:pt>
                <c:pt idx="1">
                  <c:v>123</c:v>
                </c:pt>
                <c:pt idx="2">
                  <c:v>116</c:v>
                </c:pt>
                <c:pt idx="3">
                  <c:v>112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8B1-4FAF-A545-981C319CC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725072"/>
        <c:axId val="117728600"/>
      </c:scatterChart>
      <c:valAx>
        <c:axId val="117725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Compression (MPa)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728600"/>
        <c:crosses val="autoZero"/>
        <c:crossBetween val="midCat"/>
      </c:valAx>
      <c:valAx>
        <c:axId val="117728600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Thickness S2-glass +MICA (um)</a:t>
                </a:r>
              </a:p>
            </c:rich>
          </c:tx>
          <c:layout>
            <c:manualLayout>
              <c:xMode val="edge"/>
              <c:yMode val="edge"/>
              <c:x val="0"/>
              <c:y val="0.13777348054514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7250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000000"/>
          </a:solidFill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Results from 10-stack measurements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coil 112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'short models'!$P$3:$P$6</c:f>
              <c:numCache>
                <c:formatCode>General</c:formatCode>
                <c:ptCount val="4"/>
                <c:pt idx="0">
                  <c:v>5.0199999999999996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</c:numCache>
            </c:numRef>
          </c:xVal>
          <c:yVal>
            <c:numRef>
              <c:f>'short models'!$Q$3:$Q$6</c:f>
              <c:numCache>
                <c:formatCode>General</c:formatCode>
                <c:ptCount val="4"/>
                <c:pt idx="0">
                  <c:v>136</c:v>
                </c:pt>
                <c:pt idx="1">
                  <c:v>127</c:v>
                </c:pt>
                <c:pt idx="2">
                  <c:v>119</c:v>
                </c:pt>
                <c:pt idx="3">
                  <c:v>113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8B1-4FAF-A545-981C319CC102}"/>
            </c:ext>
          </c:extLst>
        </c:ser>
        <c:ser>
          <c:idx val="2"/>
          <c:order val="1"/>
          <c:tx>
            <c:v>coil 113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'short models'!$R$3:$R$6</c:f>
              <c:numCache>
                <c:formatCode>General</c:formatCode>
                <c:ptCount val="4"/>
                <c:pt idx="0">
                  <c:v>5.0217850000000004</c:v>
                </c:pt>
                <c:pt idx="1">
                  <c:v>9.9880610000000001</c:v>
                </c:pt>
                <c:pt idx="2">
                  <c:v>19.987134000000001</c:v>
                </c:pt>
                <c:pt idx="3">
                  <c:v>30.033736999999999</c:v>
                </c:pt>
              </c:numCache>
            </c:numRef>
          </c:xVal>
          <c:yVal>
            <c:numRef>
              <c:f>'short models'!$S$3:$S$6</c:f>
              <c:numCache>
                <c:formatCode>General</c:formatCode>
                <c:ptCount val="4"/>
                <c:pt idx="0">
                  <c:v>131.46249999999998</c:v>
                </c:pt>
                <c:pt idx="1">
                  <c:v>123.175</c:v>
                </c:pt>
                <c:pt idx="2">
                  <c:v>115.95</c:v>
                </c:pt>
                <c:pt idx="3">
                  <c:v>111.9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8B1-4FAF-A545-981C319CC102}"/>
            </c:ext>
          </c:extLst>
        </c:ser>
        <c:ser>
          <c:idx val="3"/>
          <c:order val="2"/>
          <c:tx>
            <c:v>coil 116</c:v>
          </c:tx>
          <c:spPr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'short models'!$V$3:$V$6</c:f>
              <c:numCache>
                <c:formatCode>General</c:formatCode>
                <c:ptCount val="4"/>
                <c:pt idx="0">
                  <c:v>4.9956310000000004</c:v>
                </c:pt>
                <c:pt idx="1">
                  <c:v>10.003228</c:v>
                </c:pt>
                <c:pt idx="2">
                  <c:v>20.005167</c:v>
                </c:pt>
                <c:pt idx="3">
                  <c:v>30.023226999999999</c:v>
                </c:pt>
              </c:numCache>
            </c:numRef>
          </c:xVal>
          <c:yVal>
            <c:numRef>
              <c:f>'short models'!$W$3:$W$6</c:f>
              <c:numCache>
                <c:formatCode>General</c:formatCode>
                <c:ptCount val="4"/>
                <c:pt idx="0">
                  <c:v>130.89999999999998</c:v>
                </c:pt>
                <c:pt idx="1">
                  <c:v>124.075</c:v>
                </c:pt>
                <c:pt idx="2">
                  <c:v>116.76249999999999</c:v>
                </c:pt>
                <c:pt idx="3">
                  <c:v>112.53749999999999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8B1-4FAF-A545-981C319CC102}"/>
            </c:ext>
          </c:extLst>
        </c:ser>
        <c:ser>
          <c:idx val="0"/>
          <c:order val="3"/>
          <c:tx>
            <c:v>coil 117</c:v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'short models'!$X$3:$X$6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</c:numCache>
            </c:numRef>
          </c:xVal>
          <c:yVal>
            <c:numRef>
              <c:f>'short models'!$Y$3:$Y$6</c:f>
              <c:numCache>
                <c:formatCode>General</c:formatCode>
                <c:ptCount val="4"/>
                <c:pt idx="0">
                  <c:v>131</c:v>
                </c:pt>
                <c:pt idx="1">
                  <c:v>123</c:v>
                </c:pt>
                <c:pt idx="2">
                  <c:v>116</c:v>
                </c:pt>
                <c:pt idx="3">
                  <c:v>112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8B1-4FAF-A545-981C319CC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725072"/>
        <c:axId val="117728600"/>
      </c:scatterChart>
      <c:valAx>
        <c:axId val="117725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Compression (MPa)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728600"/>
        <c:crosses val="autoZero"/>
        <c:crossBetween val="midCat"/>
      </c:valAx>
      <c:valAx>
        <c:axId val="117728600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Thickness S2-glass +MICA (um)</a:t>
                </a:r>
              </a:p>
            </c:rich>
          </c:tx>
          <c:layout>
            <c:manualLayout>
              <c:xMode val="edge"/>
              <c:yMode val="edge"/>
              <c:x val="0"/>
              <c:y val="0.13777348054514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7250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000000"/>
          </a:solidFill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GB"/>
              <a:t>Nominal Mica Thickness = 80 µm</a:t>
            </a:r>
          </a:p>
        </c:rich>
      </c:tx>
      <c:layout>
        <c:manualLayout>
          <c:xMode val="edge"/>
          <c:yMode val="edge"/>
          <c:x val="0.21374094813442426"/>
          <c:y val="1.670435449639133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6679997925597512"/>
          <c:y val="0.16890697889956441"/>
          <c:w val="0.78270106541663409"/>
          <c:h val="0.53884828076245794"/>
        </c:manualLayout>
      </c:layout>
      <c:scatterChart>
        <c:scatterStyle val="lineMarker"/>
        <c:varyColors val="0"/>
        <c:ser>
          <c:idx val="1"/>
          <c:order val="0"/>
          <c:tx>
            <c:v>Ramp up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'11T'!$A$21:$A$25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20</c:v>
                </c:pt>
                <c:pt idx="4">
                  <c:v>30</c:v>
                </c:pt>
              </c:numCache>
            </c:numRef>
          </c:xVal>
          <c:yVal>
            <c:numRef>
              <c:f>'11T'!$B$21:$B$25</c:f>
              <c:numCache>
                <c:formatCode>General</c:formatCode>
                <c:ptCount val="5"/>
                <c:pt idx="0">
                  <c:v>71</c:v>
                </c:pt>
                <c:pt idx="1">
                  <c:v>56</c:v>
                </c:pt>
                <c:pt idx="2">
                  <c:v>52</c:v>
                </c:pt>
                <c:pt idx="3">
                  <c:v>49</c:v>
                </c:pt>
                <c:pt idx="4">
                  <c:v>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C30-4BBA-8BB3-87CFADD389A9}"/>
            </c:ext>
          </c:extLst>
        </c:ser>
        <c:ser>
          <c:idx val="0"/>
          <c:order val="1"/>
          <c:tx>
            <c:v>Ramp down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'11T'!$A$26:$A$29</c:f>
              <c:numCache>
                <c:formatCode>General</c:formatCode>
                <c:ptCount val="4"/>
                <c:pt idx="0">
                  <c:v>20</c:v>
                </c:pt>
                <c:pt idx="1">
                  <c:v>10</c:v>
                </c:pt>
                <c:pt idx="2">
                  <c:v>5</c:v>
                </c:pt>
                <c:pt idx="3">
                  <c:v>1</c:v>
                </c:pt>
              </c:numCache>
            </c:numRef>
          </c:xVal>
          <c:yVal>
            <c:numRef>
              <c:f>'11T'!$B$26:$B$29</c:f>
              <c:numCache>
                <c:formatCode>General</c:formatCode>
                <c:ptCount val="4"/>
                <c:pt idx="0">
                  <c:v>48</c:v>
                </c:pt>
                <c:pt idx="1">
                  <c:v>48</c:v>
                </c:pt>
                <c:pt idx="2">
                  <c:v>49</c:v>
                </c:pt>
                <c:pt idx="3">
                  <c:v>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C30-4BBA-8BB3-87CFADD38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043768"/>
        <c:axId val="119044160"/>
      </c:scatterChart>
      <c:valAx>
        <c:axId val="119043768"/>
        <c:scaling>
          <c:orientation val="minMax"/>
          <c:max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Pressure (MPa)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19044160"/>
        <c:crosses val="autoZero"/>
        <c:crossBetween val="midCat"/>
      </c:valAx>
      <c:valAx>
        <c:axId val="119044160"/>
        <c:scaling>
          <c:orientation val="minMax"/>
          <c:max val="80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Thickness (µm)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19043768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400">
          <a:solidFill>
            <a:sysClr val="windowText" lastClr="000000"/>
          </a:solidFill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sz="2400"/>
              <a:t>SMC_11T:</a:t>
            </a:r>
            <a:r>
              <a:rPr lang="en-GB" sz="2400" baseline="0"/>
              <a:t> Training curve</a:t>
            </a:r>
            <a:endParaRPr lang="en-GB" sz="2400"/>
          </a:p>
        </c:rich>
      </c:tx>
      <c:layout>
        <c:manualLayout>
          <c:xMode val="edge"/>
          <c:yMode val="edge"/>
          <c:x val="0.3231569087074770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132581516016418"/>
          <c:y val="7.532082549181203E-2"/>
          <c:w val="0.81617763136868005"/>
          <c:h val="0.79965688894723586"/>
        </c:manualLayout>
      </c:layout>
      <c:scatterChart>
        <c:scatterStyle val="lineMarker"/>
        <c:varyColors val="0"/>
        <c:ser>
          <c:idx val="4"/>
          <c:order val="0"/>
          <c:tx>
            <c:v>SS @ 1.9 K</c:v>
          </c:tx>
          <c:marker>
            <c:symbol val="none"/>
          </c:marker>
          <c:xVal>
            <c:numRef>
              <c:f>curves!$J$27:$J$28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xVal>
          <c:yVal>
            <c:numRef>
              <c:f>curves!$L$27:$L$28</c:f>
              <c:numCache>
                <c:formatCode>General</c:formatCode>
                <c:ptCount val="2"/>
                <c:pt idx="0">
                  <c:v>16350</c:v>
                </c:pt>
                <c:pt idx="1">
                  <c:v>16350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EAD-4B28-AF58-21009926843C}"/>
            </c:ext>
          </c:extLst>
        </c:ser>
        <c:ser>
          <c:idx val="3"/>
          <c:order val="1"/>
          <c:tx>
            <c:v>SS @ 4.2 K</c:v>
          </c:tx>
          <c:spPr>
            <a:ln>
              <a:solidFill>
                <a:srgbClr val="C00000"/>
              </a:solidFill>
              <a:prstDash val="solid"/>
            </a:ln>
          </c:spPr>
          <c:marker>
            <c:symbol val="none"/>
          </c:marker>
          <c:xVal>
            <c:numRef>
              <c:f>curves!$J$27:$J$28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xVal>
          <c:yVal>
            <c:numRef>
              <c:f>curves!$K$27:$K$28</c:f>
              <c:numCache>
                <c:formatCode>General</c:formatCode>
                <c:ptCount val="2"/>
                <c:pt idx="0">
                  <c:v>14650</c:v>
                </c:pt>
                <c:pt idx="1">
                  <c:v>14650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EAD-4B28-AF58-21009926843C}"/>
            </c:ext>
          </c:extLst>
        </c:ser>
        <c:ser>
          <c:idx val="0"/>
          <c:order val="2"/>
          <c:tx>
            <c:v>SMC11T_1 @ 4.3 K</c:v>
          </c:tx>
          <c:spPr>
            <a:ln>
              <a:noFill/>
            </a:ln>
          </c:spPr>
          <c:marker>
            <c:symbol val="diamond"/>
            <c:size val="13"/>
            <c:spPr>
              <a:noFill/>
              <a:ln w="25400">
                <a:solidFill>
                  <a:srgbClr val="FF0000"/>
                </a:solidFill>
              </a:ln>
            </c:spPr>
          </c:marker>
          <c:dLbls>
            <c:dLbl>
              <c:idx val="0"/>
              <c:spPr>
                <a:solidFill>
                  <a:schemeClr val="bg1">
                    <a:lumMod val="85000"/>
                  </a:schemeClr>
                </a:solidFill>
              </c:spPr>
              <c:txPr>
                <a:bodyPr/>
                <a:lstStyle/>
                <a:p>
                  <a:pPr>
                    <a:defRPr sz="1400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CEAD-4B28-AF58-21009926843C}"/>
                </c:ext>
              </c:extLst>
            </c:dLbl>
            <c:dLbl>
              <c:idx val="17"/>
              <c:layout>
                <c:manualLayout>
                  <c:x val="-4.0999999677165354E-2"/>
                  <c:y val="-4.3964463789321367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rgbClr val="FF0000"/>
                        </a:solidFill>
                      </a:defRPr>
                    </a:pPr>
                    <a:r>
                      <a:rPr lang="en-US" sz="1400"/>
                      <a:t>15019</a:t>
                    </a:r>
                  </a:p>
                </c:rich>
              </c:tx>
              <c:spPr>
                <a:solidFill>
                  <a:schemeClr val="bg1">
                    <a:lumMod val="85000"/>
                  </a:schemeClr>
                </a:solidFill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EAD-4B28-AF58-2100992684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(Quench_Table!$A$71:$A$86,Quench_Table!$A$87:$A$94,Quench_Table!$A$96:$A$97)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55</c:v>
                </c:pt>
                <c:pt idx="17">
                  <c:v>56</c:v>
                </c:pt>
                <c:pt idx="18">
                  <c:v>57</c:v>
                </c:pt>
                <c:pt idx="19">
                  <c:v>58</c:v>
                </c:pt>
                <c:pt idx="20">
                  <c:v>59</c:v>
                </c:pt>
                <c:pt idx="21">
                  <c:v>60</c:v>
                </c:pt>
                <c:pt idx="22">
                  <c:v>61</c:v>
                </c:pt>
                <c:pt idx="23">
                  <c:v>62</c:v>
                </c:pt>
                <c:pt idx="24">
                  <c:v>63</c:v>
                </c:pt>
                <c:pt idx="25">
                  <c:v>64</c:v>
                </c:pt>
              </c:numCache>
            </c:numRef>
          </c:xVal>
          <c:yVal>
            <c:numRef>
              <c:f>(Quench_Table!$D$71:$D$86,Quench_Table!$D$87:$D$94,Quench_Table!$D$96:$D$97)</c:f>
              <c:numCache>
                <c:formatCode>General</c:formatCode>
                <c:ptCount val="26"/>
                <c:pt idx="0">
                  <c:v>11816</c:v>
                </c:pt>
                <c:pt idx="1">
                  <c:v>12939</c:v>
                </c:pt>
                <c:pt idx="2">
                  <c:v>13273</c:v>
                </c:pt>
                <c:pt idx="3">
                  <c:v>13284</c:v>
                </c:pt>
                <c:pt idx="4">
                  <c:v>13602</c:v>
                </c:pt>
                <c:pt idx="5">
                  <c:v>13669</c:v>
                </c:pt>
                <c:pt idx="6">
                  <c:v>13776</c:v>
                </c:pt>
                <c:pt idx="7">
                  <c:v>13844</c:v>
                </c:pt>
                <c:pt idx="8">
                  <c:v>13942</c:v>
                </c:pt>
                <c:pt idx="9">
                  <c:v>14033</c:v>
                </c:pt>
                <c:pt idx="10">
                  <c:v>14090</c:v>
                </c:pt>
                <c:pt idx="11">
                  <c:v>14248</c:v>
                </c:pt>
                <c:pt idx="12">
                  <c:v>14253</c:v>
                </c:pt>
                <c:pt idx="13">
                  <c:v>14080</c:v>
                </c:pt>
                <c:pt idx="14">
                  <c:v>14174</c:v>
                </c:pt>
                <c:pt idx="15">
                  <c:v>14197</c:v>
                </c:pt>
                <c:pt idx="16">
                  <c:v>15008</c:v>
                </c:pt>
                <c:pt idx="17">
                  <c:v>15019</c:v>
                </c:pt>
                <c:pt idx="18">
                  <c:v>15022</c:v>
                </c:pt>
                <c:pt idx="19">
                  <c:v>15025</c:v>
                </c:pt>
                <c:pt idx="20">
                  <c:v>15026</c:v>
                </c:pt>
                <c:pt idx="21" formatCode="0">
                  <c:v>15024</c:v>
                </c:pt>
                <c:pt idx="22" formatCode="0">
                  <c:v>15026</c:v>
                </c:pt>
                <c:pt idx="23" formatCode="0">
                  <c:v>15022</c:v>
                </c:pt>
                <c:pt idx="24" formatCode="0">
                  <c:v>14962</c:v>
                </c:pt>
                <c:pt idx="25" formatCode="0">
                  <c:v>15009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EAD-4B28-AF58-21009926843C}"/>
            </c:ext>
          </c:extLst>
        </c:ser>
        <c:ser>
          <c:idx val="1"/>
          <c:order val="3"/>
          <c:tx>
            <c:v>SMC11T_2 @ 4.3 K</c:v>
          </c:tx>
          <c:spPr>
            <a:ln>
              <a:noFill/>
            </a:ln>
          </c:spPr>
          <c:marker>
            <c:symbol val="circle"/>
            <c:size val="12"/>
            <c:spPr>
              <a:solidFill>
                <a:srgbClr val="C00000"/>
              </a:solidFill>
            </c:spPr>
          </c:marker>
          <c:dPt>
            <c:idx val="15"/>
            <c:marker>
              <c:spPr>
                <a:solidFill>
                  <a:srgbClr val="0070C0"/>
                </a:solidFill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CEAD-4B28-AF58-21009926843C}"/>
              </c:ext>
            </c:extLst>
          </c:dPt>
          <c:xVal>
            <c:numRef>
              <c:f>SMC11T_2!$A$2:$A$15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xVal>
          <c:yVal>
            <c:numRef>
              <c:f>SMC11T_2!$B$2:$B$15</c:f>
              <c:numCache>
                <c:formatCode>General</c:formatCode>
                <c:ptCount val="14"/>
                <c:pt idx="0">
                  <c:v>11180</c:v>
                </c:pt>
                <c:pt idx="1">
                  <c:v>13918</c:v>
                </c:pt>
                <c:pt idx="2">
                  <c:v>13958</c:v>
                </c:pt>
                <c:pt idx="3">
                  <c:v>13753</c:v>
                </c:pt>
                <c:pt idx="4">
                  <c:v>13496</c:v>
                </c:pt>
                <c:pt idx="5">
                  <c:v>13761</c:v>
                </c:pt>
                <c:pt idx="6">
                  <c:v>13889</c:v>
                </c:pt>
                <c:pt idx="7">
                  <c:v>13802</c:v>
                </c:pt>
                <c:pt idx="8">
                  <c:v>14176</c:v>
                </c:pt>
                <c:pt idx="9">
                  <c:v>14093</c:v>
                </c:pt>
                <c:pt idx="10">
                  <c:v>14146</c:v>
                </c:pt>
                <c:pt idx="11">
                  <c:v>13688</c:v>
                </c:pt>
                <c:pt idx="12">
                  <c:v>14008</c:v>
                </c:pt>
                <c:pt idx="13">
                  <c:v>14183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CEAD-4B28-AF58-21009926843C}"/>
            </c:ext>
          </c:extLst>
        </c:ser>
        <c:ser>
          <c:idx val="5"/>
          <c:order val="4"/>
          <c:tx>
            <c:v>SMC11T_1 @ 1.9 K</c:v>
          </c:tx>
          <c:spPr>
            <a:ln>
              <a:noFill/>
            </a:ln>
          </c:spPr>
          <c:marker>
            <c:symbol val="triangle"/>
            <c:size val="11"/>
            <c:spPr>
              <a:noFill/>
              <a:ln w="25400">
                <a:solidFill>
                  <a:srgbClr val="0070C0"/>
                </a:solidFill>
              </a:ln>
            </c:spPr>
          </c:marker>
          <c:xVal>
            <c:numRef>
              <c:f>(Quench_Table!$A$10:$A$35,Quench_Table!$A$47,Quench_Table!$A$52:$A$62,Quench_Table!$A$145:$A$149)</c:f>
              <c:numCache>
                <c:formatCode>General</c:formatCode>
                <c:ptCount val="43"/>
                <c:pt idx="0">
                  <c:v>17</c:v>
                </c:pt>
                <c:pt idx="1">
                  <c:v>18</c:v>
                </c:pt>
                <c:pt idx="2">
                  <c:v>19</c:v>
                </c:pt>
                <c:pt idx="3">
                  <c:v>20</c:v>
                </c:pt>
                <c:pt idx="4">
                  <c:v>21</c:v>
                </c:pt>
                <c:pt idx="5">
                  <c:v>22</c:v>
                </c:pt>
                <c:pt idx="6">
                  <c:v>23</c:v>
                </c:pt>
                <c:pt idx="7">
                  <c:v>24</c:v>
                </c:pt>
                <c:pt idx="8">
                  <c:v>25</c:v>
                </c:pt>
                <c:pt idx="9">
                  <c:v>26</c:v>
                </c:pt>
                <c:pt idx="10">
                  <c:v>27</c:v>
                </c:pt>
                <c:pt idx="11">
                  <c:v>28</c:v>
                </c:pt>
                <c:pt idx="12">
                  <c:v>29</c:v>
                </c:pt>
                <c:pt idx="13">
                  <c:v>30</c:v>
                </c:pt>
                <c:pt idx="14">
                  <c:v>31</c:v>
                </c:pt>
                <c:pt idx="15">
                  <c:v>32</c:v>
                </c:pt>
                <c:pt idx="16">
                  <c:v>33</c:v>
                </c:pt>
                <c:pt idx="17">
                  <c:v>34</c:v>
                </c:pt>
                <c:pt idx="18">
                  <c:v>35</c:v>
                </c:pt>
                <c:pt idx="19">
                  <c:v>36</c:v>
                </c:pt>
                <c:pt idx="20">
                  <c:v>37</c:v>
                </c:pt>
                <c:pt idx="21">
                  <c:v>38</c:v>
                </c:pt>
                <c:pt idx="22">
                  <c:v>39</c:v>
                </c:pt>
                <c:pt idx="23">
                  <c:v>40</c:v>
                </c:pt>
                <c:pt idx="24">
                  <c:v>41</c:v>
                </c:pt>
                <c:pt idx="25">
                  <c:v>42</c:v>
                </c:pt>
                <c:pt idx="26">
                  <c:v>43</c:v>
                </c:pt>
                <c:pt idx="27">
                  <c:v>44</c:v>
                </c:pt>
                <c:pt idx="28">
                  <c:v>45</c:v>
                </c:pt>
                <c:pt idx="29">
                  <c:v>46</c:v>
                </c:pt>
                <c:pt idx="30">
                  <c:v>47</c:v>
                </c:pt>
                <c:pt idx="31">
                  <c:v>48</c:v>
                </c:pt>
                <c:pt idx="32">
                  <c:v>49</c:v>
                </c:pt>
                <c:pt idx="33">
                  <c:v>50</c:v>
                </c:pt>
                <c:pt idx="34">
                  <c:v>51</c:v>
                </c:pt>
                <c:pt idx="35">
                  <c:v>52</c:v>
                </c:pt>
                <c:pt idx="36">
                  <c:v>53</c:v>
                </c:pt>
                <c:pt idx="37">
                  <c:v>54</c:v>
                </c:pt>
                <c:pt idx="38">
                  <c:v>92</c:v>
                </c:pt>
                <c:pt idx="39">
                  <c:v>93</c:v>
                </c:pt>
                <c:pt idx="40">
                  <c:v>94</c:v>
                </c:pt>
                <c:pt idx="41">
                  <c:v>95</c:v>
                </c:pt>
                <c:pt idx="42">
                  <c:v>96</c:v>
                </c:pt>
              </c:numCache>
            </c:numRef>
          </c:xVal>
          <c:yVal>
            <c:numRef>
              <c:f>(Quench_Table!$D$10:$D$35,Quench_Table!$D$47,Quench_Table!$D$52:$D$62,Quench_Table!$D$145:$D$149)</c:f>
              <c:numCache>
                <c:formatCode>General</c:formatCode>
                <c:ptCount val="43"/>
                <c:pt idx="0">
                  <c:v>14369</c:v>
                </c:pt>
                <c:pt idx="1">
                  <c:v>14857</c:v>
                </c:pt>
                <c:pt idx="2" formatCode="0">
                  <c:v>15200</c:v>
                </c:pt>
                <c:pt idx="3" formatCode="0">
                  <c:v>15093</c:v>
                </c:pt>
                <c:pt idx="4" formatCode="0">
                  <c:v>15295</c:v>
                </c:pt>
                <c:pt idx="5" formatCode="0">
                  <c:v>15423</c:v>
                </c:pt>
                <c:pt idx="6" formatCode="0">
                  <c:v>15421</c:v>
                </c:pt>
                <c:pt idx="7" formatCode="0">
                  <c:v>15650</c:v>
                </c:pt>
                <c:pt idx="8" formatCode="0">
                  <c:v>15849</c:v>
                </c:pt>
                <c:pt idx="9" formatCode="0">
                  <c:v>15474</c:v>
                </c:pt>
                <c:pt idx="10" formatCode="0">
                  <c:v>15912</c:v>
                </c:pt>
                <c:pt idx="11" formatCode="0">
                  <c:v>14982</c:v>
                </c:pt>
                <c:pt idx="12" formatCode="0">
                  <c:v>14993</c:v>
                </c:pt>
                <c:pt idx="13" formatCode="0">
                  <c:v>15833</c:v>
                </c:pt>
                <c:pt idx="14" formatCode="0">
                  <c:v>15347</c:v>
                </c:pt>
                <c:pt idx="15" formatCode="0">
                  <c:v>15000</c:v>
                </c:pt>
                <c:pt idx="16" formatCode="0">
                  <c:v>14800</c:v>
                </c:pt>
                <c:pt idx="17" formatCode="0">
                  <c:v>14810</c:v>
                </c:pt>
                <c:pt idx="18" formatCode="0">
                  <c:v>14178</c:v>
                </c:pt>
                <c:pt idx="19" formatCode="0">
                  <c:v>14336</c:v>
                </c:pt>
                <c:pt idx="20" formatCode="0">
                  <c:v>14789</c:v>
                </c:pt>
                <c:pt idx="21" formatCode="0">
                  <c:v>15176</c:v>
                </c:pt>
                <c:pt idx="22" formatCode="0">
                  <c:v>15118</c:v>
                </c:pt>
                <c:pt idx="23" formatCode="0">
                  <c:v>14364</c:v>
                </c:pt>
                <c:pt idx="24" formatCode="0">
                  <c:v>15524</c:v>
                </c:pt>
                <c:pt idx="25" formatCode="0">
                  <c:v>14813</c:v>
                </c:pt>
                <c:pt idx="26" formatCode="0">
                  <c:v>14373</c:v>
                </c:pt>
                <c:pt idx="27" formatCode="0">
                  <c:v>15598</c:v>
                </c:pt>
                <c:pt idx="28" formatCode="0">
                  <c:v>14840</c:v>
                </c:pt>
                <c:pt idx="29" formatCode="0">
                  <c:v>14797</c:v>
                </c:pt>
                <c:pt idx="30" formatCode="0">
                  <c:v>15198</c:v>
                </c:pt>
                <c:pt idx="31" formatCode="0">
                  <c:v>15112</c:v>
                </c:pt>
                <c:pt idx="32" formatCode="0">
                  <c:v>15204</c:v>
                </c:pt>
                <c:pt idx="33" formatCode="0">
                  <c:v>14189</c:v>
                </c:pt>
                <c:pt idx="34" formatCode="0">
                  <c:v>14559</c:v>
                </c:pt>
                <c:pt idx="35" formatCode="0">
                  <c:v>14461</c:v>
                </c:pt>
                <c:pt idx="36" formatCode="0">
                  <c:v>14412</c:v>
                </c:pt>
                <c:pt idx="37" formatCode="0">
                  <c:v>14829</c:v>
                </c:pt>
                <c:pt idx="38" formatCode="0">
                  <c:v>14312</c:v>
                </c:pt>
                <c:pt idx="39" formatCode="0">
                  <c:v>15040</c:v>
                </c:pt>
                <c:pt idx="40" formatCode="0">
                  <c:v>14748</c:v>
                </c:pt>
                <c:pt idx="41" formatCode="0">
                  <c:v>15572</c:v>
                </c:pt>
                <c:pt idx="42" formatCode="0">
                  <c:v>15597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CEAD-4B28-AF58-21009926843C}"/>
            </c:ext>
          </c:extLst>
        </c:ser>
        <c:ser>
          <c:idx val="2"/>
          <c:order val="5"/>
          <c:tx>
            <c:v>SMC11T_2 @ 1.9 K</c:v>
          </c:tx>
          <c:spPr>
            <a:ln>
              <a:noFill/>
            </a:ln>
          </c:spPr>
          <c:marker>
            <c:symbol val="triangle"/>
            <c:size val="13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dLbls>
            <c:dLbl>
              <c:idx val="0"/>
              <c:layout>
                <c:manualLayout>
                  <c:x val="-5.6931474121949523E-2"/>
                  <c:y val="3.56808117238295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EAD-4B28-AF58-21009926843C}"/>
                </c:ext>
              </c:extLst>
            </c:dLbl>
            <c:dLbl>
              <c:idx val="1"/>
              <c:layout>
                <c:manualLayout>
                  <c:x val="-4.3254256037953312E-2"/>
                  <c:y val="5.24372446025237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EAD-4B28-AF58-21009926843C}"/>
                </c:ext>
              </c:extLst>
            </c:dLbl>
            <c:dLbl>
              <c:idx val="2"/>
              <c:layout>
                <c:manualLayout>
                  <c:x val="-3.3680203379155962E-2"/>
                  <c:y val="6.7098958445860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EAD-4B28-AF58-21009926843C}"/>
                </c:ext>
              </c:extLst>
            </c:dLbl>
            <c:dLbl>
              <c:idx val="3"/>
              <c:layout>
                <c:manualLayout>
                  <c:x val="-3.5047925187555583E-2"/>
                  <c:y val="-2.9250365681110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EAD-4B28-AF58-21009926843C}"/>
                </c:ext>
              </c:extLst>
            </c:dLbl>
            <c:dLbl>
              <c:idx val="4"/>
              <c:layout>
                <c:manualLayout>
                  <c:x val="-3.5047925187555583E-2"/>
                  <c:y val="4.40590281631766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EAD-4B28-AF58-21009926843C}"/>
                </c:ext>
              </c:extLst>
            </c:dLbl>
            <c:dLbl>
              <c:idx val="5"/>
              <c:layout>
                <c:manualLayout>
                  <c:x val="-3.5047925187555583E-2"/>
                  <c:y val="-2.9250365681110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EAD-4B28-AF58-21009926843C}"/>
                </c:ext>
              </c:extLst>
            </c:dLbl>
            <c:dLbl>
              <c:idx val="7"/>
              <c:layout>
                <c:manualLayout>
                  <c:x val="-3.5047925187555583E-2"/>
                  <c:y val="-2.9250365681110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EAD-4B28-AF58-21009926843C}"/>
                </c:ext>
              </c:extLst>
            </c:dLbl>
            <c:dLbl>
              <c:idx val="8"/>
              <c:layout>
                <c:manualLayout>
                  <c:x val="-1.7267541678360507E-2"/>
                  <c:y val="4.19644740533398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EAD-4B28-AF58-21009926843C}"/>
                </c:ext>
              </c:extLst>
            </c:dLbl>
            <c:dLbl>
              <c:idx val="9"/>
              <c:layout>
                <c:manualLayout>
                  <c:x val="-3.3680203379155962E-2"/>
                  <c:y val="-3.55340280106205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CEAD-4B28-AF58-21009926843C}"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050">
                    <a:solidFill>
                      <a:srgbClr val="0070C0"/>
                    </a:solidFill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SMC11T_2!$A$17:$A$30</c:f>
              <c:numCache>
                <c:formatCode>General</c:formatCode>
                <c:ptCount val="14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SMC11T_2!$B$17:$B$30</c:f>
              <c:numCache>
                <c:formatCode>General</c:formatCode>
                <c:ptCount val="14"/>
                <c:pt idx="0">
                  <c:v>13950</c:v>
                </c:pt>
                <c:pt idx="1">
                  <c:v>13847</c:v>
                </c:pt>
                <c:pt idx="2">
                  <c:v>13720</c:v>
                </c:pt>
                <c:pt idx="3">
                  <c:v>13800</c:v>
                </c:pt>
                <c:pt idx="4">
                  <c:v>13721</c:v>
                </c:pt>
                <c:pt idx="5">
                  <c:v>13978</c:v>
                </c:pt>
                <c:pt idx="6">
                  <c:v>13013</c:v>
                </c:pt>
                <c:pt idx="7">
                  <c:v>13280</c:v>
                </c:pt>
                <c:pt idx="8">
                  <c:v>13152</c:v>
                </c:pt>
                <c:pt idx="9">
                  <c:v>13472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1-CEAD-4B28-AF58-2100992684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998912"/>
        <c:axId val="120592640"/>
      </c:scatterChart>
      <c:valAx>
        <c:axId val="118998912"/>
        <c:scaling>
          <c:orientation val="minMax"/>
          <c:max val="40"/>
          <c:min val="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minorGridlines/>
        <c:title>
          <c:tx>
            <c:rich>
              <a:bodyPr/>
              <a:lstStyle/>
              <a:p>
                <a:pPr>
                  <a:defRPr sz="2000" b="1"/>
                </a:pPr>
                <a:r>
                  <a:rPr lang="en-GB" sz="2000" b="1"/>
                  <a:t>Quench number [#]</a:t>
                </a:r>
              </a:p>
            </c:rich>
          </c:tx>
          <c:layout>
            <c:manualLayout>
              <c:xMode val="edge"/>
              <c:yMode val="edge"/>
              <c:x val="0.41850661148106605"/>
              <c:y val="0.93808300140697964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800"/>
            </a:pPr>
            <a:endParaRPr lang="en-US"/>
          </a:p>
        </c:txPr>
        <c:crossAx val="120592640"/>
        <c:crosses val="autoZero"/>
        <c:crossBetween val="midCat"/>
        <c:majorUnit val="2"/>
        <c:minorUnit val="2"/>
      </c:valAx>
      <c:valAx>
        <c:axId val="120592640"/>
        <c:scaling>
          <c:orientation val="minMax"/>
          <c:max val="16500"/>
          <c:min val="11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2000" b="1"/>
                </a:pPr>
                <a:r>
                  <a:rPr lang="en-GB" sz="2000" b="1"/>
                  <a:t>I [A]</a:t>
                </a:r>
              </a:p>
            </c:rich>
          </c:tx>
          <c:layout>
            <c:manualLayout>
              <c:xMode val="edge"/>
              <c:yMode val="edge"/>
              <c:x val="5.4666666236220475E-3"/>
              <c:y val="0.3812897660388281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800"/>
            </a:pPr>
            <a:endParaRPr lang="en-US"/>
          </a:p>
        </c:txPr>
        <c:crossAx val="118998912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5899056618451224"/>
          <c:y val="0.56898018139498296"/>
          <c:w val="0.29092625286583362"/>
          <c:h val="0.2958684672795189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2400" b="0" i="0" u="none" strike="noStrike" baseline="0">
          <a:solidFill>
            <a:srgbClr val="000000"/>
          </a:solidFill>
          <a:latin typeface="Times New Roman" panose="02020603050405020304" pitchFamily="18" charset="0"/>
          <a:ea typeface="Calibri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AzimuthalSize!$BD$50:$BD$56</cx:f>
        <cx:lvl ptCount="7" formatCode="General">
          <cx:pt idx="0">-0.044549999999999999</cx:pt>
          <cx:pt idx="1">0.032174999999999995</cx:pt>
          <cx:pt idx="2">0.032174999999999995</cx:pt>
          <cx:pt idx="3">0.012375000000000001</cx:pt>
          <cx:pt idx="4">0.012375000000000001</cx:pt>
          <cx:pt idx="5">0.024750000000000001</cx:pt>
          <cx:pt idx="6">0</cx:pt>
        </cx:lvl>
      </cx:numDim>
    </cx:data>
    <cx:data id="1">
      <cx:numDim type="val">
        <cx:f>AzimuthalSize!$BE$50:$BE$56</cx:f>
        <cx:lvl ptCount="7" formatCode="General">
          <cx:pt idx="0">0.044549999999999999</cx:pt>
          <cx:pt idx="1">0.089099999999999999</cx:pt>
          <cx:pt idx="2">0.074249999999999997</cx:pt>
          <cx:pt idx="3">0.054450000000000005</cx:pt>
          <cx:pt idx="4">0.079200000000000007</cx:pt>
          <cx:pt idx="5">0.059399999999999994</cx:pt>
          <cx:pt idx="6">0.051974999999999993</cx:pt>
        </cx:lvl>
      </cx:numDim>
    </cx:data>
    <cx:data id="2">
      <cx:numDim type="val">
        <cx:f>AzimuthalSize!$BF$50:$BF$56</cx:f>
        <cx:lvl ptCount="7" formatCode="General">
          <cx:pt idx="1">-0.20000000000000001</cx:pt>
          <cx:pt idx="2">-0.154</cx:pt>
          <cx:pt idx="3">0</cx:pt>
          <cx:pt idx="4">-0.02</cx:pt>
          <cx:pt idx="5">-0.27500000000000002</cx:pt>
        </cx:lvl>
      </cx:numDim>
    </cx:data>
    <cx:data id="3">
      <cx:numDim type="val">
        <cx:f>AzimuthalSize!$BG$50:$BG$56</cx:f>
        <cx:lvl ptCount="7" formatCode="General">
          <cx:pt idx="1">-0.085999999999999993</cx:pt>
          <cx:pt idx="2">-0.21000000000000002</cx:pt>
          <cx:pt idx="3">-0.22</cx:pt>
          <cx:pt idx="4">-0.12000000000000001</cx:pt>
          <cx:pt idx="5">-0.27000000000000002</cx:pt>
        </cx:lvl>
      </cx:numDim>
    </cx:data>
    <cx:data id="4">
      <cx:numDim type="val">
        <cx:f>AzimuthalSize!$BH$50:$BH$56</cx:f>
        <cx:lvl ptCount="7" formatCode="General">
          <cx:pt idx="0">0.054000000000000006</cx:pt>
          <cx:pt idx="1">0.123</cx:pt>
          <cx:pt idx="2">0.050000000000000003</cx:pt>
          <cx:pt idx="3">0.030000000000000002</cx:pt>
          <cx:pt idx="4">-0.017999999999999995</cx:pt>
          <cx:pt idx="5">-0.032000000000000001</cx:pt>
          <cx:pt idx="6">-0.10300000000000001</cx:pt>
        </cx:lvl>
      </cx:numDim>
    </cx:data>
    <cx:data id="5">
      <cx:numDim type="val">
        <cx:f>AzimuthalSize!$BI$50:$BI$56</cx:f>
        <cx:lvl ptCount="7" formatCode="0.000">
          <cx:pt idx="1">0.17922559817671807</cx:pt>
          <cx:pt idx="2">0.13214634987893464</cx:pt>
          <cx:pt idx="3">0.15257826436781607</cx:pt>
          <cx:pt idx="4">0.13083564369877052</cx:pt>
          <cx:pt idx="5">0.13906513114754104</cx:pt>
          <cx:pt idx="6">0.094542136363636356</cx:pt>
        </cx:lvl>
      </cx:numDim>
    </cx:data>
    <cx:data id="6">
      <cx:numDim type="val">
        <cx:f>AzimuthalSize!$BJ$50:$BJ$56</cx:f>
        <cx:lvl ptCount="7" formatCode="0.000">
          <cx:pt idx="0">-0.12981646891534385</cx:pt>
          <cx:pt idx="1">-0.093260368133448415</cx:pt>
          <cx:pt idx="2">-0.18729613895781638</cx:pt>
          <cx:pt idx="3">-0.14405424253285548</cx:pt>
          <cx:pt idx="4">-0.16533994333417659</cx:pt>
          <cx:pt idx="5">-0.090028549999999985</cx:pt>
          <cx:pt idx="6">-0.20279282266164464</cx:pt>
        </cx:lvl>
      </cx:numDim>
    </cx:data>
    <cx:data id="7">
      <cx:numDim type="val">
        <cx:f>AzimuthalSize!$BK$50:$BK$56</cx:f>
        <cx:lvl ptCount="7" formatCode="0.000">
          <cx:pt idx="0">-0.012966942887361207</cx:pt>
          <cx:pt idx="1">0.05020179928315413</cx:pt>
          <cx:pt idx="2">0.013678403846153799</cx:pt>
          <cx:pt idx="3">0.024209393103448308</cx:pt>
          <cx:pt idx="4">0.051984680694886237</cx:pt>
          <cx:pt idx="5">0.11562745386064024</cx:pt>
          <cx:pt idx="6">0.089501989326765188</cx:pt>
        </cx:lvl>
      </cx:numDim>
    </cx:data>
    <cx:data id="8">
      <cx:numDim type="val">
        <cx:f>AzimuthalSize!$BL$50:$BL$56</cx:f>
        <cx:lvl ptCount="7" formatCode="0.000">
          <cx:pt idx="0">0.009606309090909107</cx:pt>
          <cx:pt idx="1">0.02301617581475128</cx:pt>
          <cx:pt idx="2">0.030400344262295084</cx:pt>
          <cx:pt idx="3">0.073441257508342656</cx:pt>
          <cx:pt idx="4">0.026735168279569867</cx:pt>
          <cx:pt idx="5">0.015129078125000001</cx:pt>
          <cx:pt idx="6">0.099555854761904691</cx:pt>
        </cx:lvl>
      </cx:numDim>
    </cx:data>
    <cx:data id="9">
      <cx:numDim type="val">
        <cx:f>AzimuthalSize!$BM$50:$BM$56</cx:f>
        <cx:lvl ptCount="7" formatCode="0.000">
          <cx:pt idx="0">-0.1368830405190678</cx:pt>
          <cx:pt idx="1">-0.13506997892271666</cx:pt>
          <cx:pt idx="2">-0.051861864675813829</cx:pt>
          <cx:pt idx="3">-0.049079105679156923</cx:pt>
          <cx:pt idx="4">-0.082127177419354852</cx:pt>
          <cx:pt idx="5">-0.11112239652605448</cx:pt>
          <cx:pt idx="6">-0.094023752709085834</cx:pt>
        </cx:lvl>
      </cx:numDim>
    </cx:data>
    <cx:data id="10">
      <cx:numDim type="val">
        <cx:f>AzimuthalSize!$BN$50:$BN$56</cx:f>
        <cx:lvl ptCount="7" formatCode="0.000">
          <cx:pt idx="0">-0.086987432017543859</cx:pt>
          <cx:pt idx="1">-0.012281004464285705</cx:pt>
          <cx:pt idx="2">0.037147384615384617</cx:pt>
          <cx:pt idx="3">-0.0049316533957845157</cx:pt>
          <cx:pt idx="4">-0.054769237394957995</cx:pt>
          <cx:pt idx="5">-0.070129947142857141</cx:pt>
          <cx:pt idx="6">-0.0062314052928932745</cx:pt>
        </cx:lvl>
      </cx:numDim>
    </cx:data>
    <cx:data id="11">
      <cx:numDim type="val">
        <cx:f>AzimuthalSize!$BO$50:$BO$56</cx:f>
        <cx:lvl ptCount="7" formatCode="0.000">
          <cx:pt idx="0">0.014863023112480727</cx:pt>
          <cx:pt idx="1">0.14534582206095792</cx:pt>
          <cx:pt idx="2">0.21825530875706212</cx:pt>
          <cx:pt idx="3">0.1822139374634717</cx:pt>
          <cx:pt idx="4">0.070144212496133646</cx:pt>
          <cx:pt idx="5">0.017144748609891732</cx:pt>
          <cx:pt idx="6">0.052769516657852941</cx:pt>
        </cx:lvl>
      </cx:numDim>
    </cx:data>
  </cx:chartData>
  <cx:chart>
    <cx:plotArea>
      <cx:plotAreaRegion>
        <cx:plotSurface>
          <cx:spPr>
            <a:ln>
              <a:solidFill>
                <a:sysClr val="windowText" lastClr="000000"/>
              </a:solidFill>
            </a:ln>
          </cx:spPr>
        </cx:plotSurface>
        <cx:series layoutId="boxWhisker" uniqueId="{F8F720AA-CF88-4A31-AEAE-19D568194136}" formatIdx="0">
          <cx:spPr>
            <a:solidFill>
              <a:schemeClr val="bg1">
                <a:lumMod val="65000"/>
              </a:schemeClr>
            </a:solidFill>
            <a:ln w="25400">
              <a:solidFill>
                <a:srgbClr val="FF0000"/>
              </a:solidFill>
            </a:ln>
          </cx:spPr>
          <cx:dataId val="0"/>
          <cx:layoutPr>
            <cx:visibility meanMarker="0" nonoutliers="0" outliers="0"/>
            <cx:statistics quartileMethod="exclusive"/>
          </cx:layoutPr>
        </cx:series>
        <cx:series layoutId="boxWhisker" uniqueId="{A72FA8C7-6AA6-4109-94A2-37DB314FA0B0}" formatIdx="1">
          <cx:spPr>
            <a:solidFill>
              <a:schemeClr val="bg1">
                <a:lumMod val="65000"/>
              </a:schemeClr>
            </a:solidFill>
            <a:ln w="25400">
              <a:solidFill>
                <a:srgbClr val="FF0000"/>
              </a:solidFill>
            </a:ln>
          </cx:spPr>
          <cx:dataId val="1"/>
          <cx:layoutPr>
            <cx:visibility meanMarker="0" nonoutliers="0" outliers="0"/>
            <cx:statistics quartileMethod="exclusive"/>
          </cx:layoutPr>
        </cx:series>
        <cx:series layoutId="boxWhisker" uniqueId="{B36B118D-E5B4-48EE-942E-E4C41C51DEE8}" formatIdx="2">
          <cx:spPr>
            <a:noFill/>
            <a:ln w="25400">
              <a:solidFill>
                <a:srgbClr val="FF0000"/>
              </a:solidFill>
            </a:ln>
          </cx:spPr>
          <cx:dataId val="2"/>
          <cx:layoutPr>
            <cx:visibility meanMarker="0" nonoutliers="0" outliers="0"/>
            <cx:statistics quartileMethod="exclusive"/>
          </cx:layoutPr>
        </cx:series>
        <cx:series layoutId="boxWhisker" uniqueId="{91F772D6-D472-4C58-9D1B-6B77570F66DD}" formatIdx="3">
          <cx:spPr>
            <a:noFill/>
            <a:ln w="25400">
              <a:solidFill>
                <a:srgbClr val="FF0000"/>
              </a:solidFill>
            </a:ln>
          </cx:spPr>
          <cx:dataId val="3"/>
          <cx:layoutPr>
            <cx:visibility meanMarker="0" nonoutliers="0" outliers="0"/>
            <cx:statistics quartileMethod="exclusive"/>
          </cx:layoutPr>
        </cx:series>
        <cx:series layoutId="boxWhisker" uniqueId="{E285504C-565A-49F2-A186-E23F427E8953}" formatIdx="4">
          <cx:spPr>
            <a:solidFill>
              <a:schemeClr val="bg1">
                <a:lumMod val="65000"/>
              </a:schemeClr>
            </a:solidFill>
            <a:ln w="25400">
              <a:solidFill>
                <a:srgbClr val="00B050"/>
              </a:solidFill>
            </a:ln>
          </cx:spPr>
          <cx:dataId val="4"/>
          <cx:layoutPr>
            <cx:visibility meanMarker="0" nonoutliers="0" outliers="0"/>
            <cx:statistics quartileMethod="exclusive"/>
          </cx:layoutPr>
        </cx:series>
        <cx:series layoutId="boxWhisker" uniqueId="{D5EA8C7D-20C3-4AE6-B7A1-E11D2AA15D69}" formatIdx="5">
          <cx:spPr>
            <a:noFill/>
            <a:ln w="25400">
              <a:solidFill>
                <a:srgbClr val="00B050"/>
              </a:solidFill>
            </a:ln>
          </cx:spPr>
          <cx:dataId val="5"/>
          <cx:layoutPr>
            <cx:visibility meanMarker="0" nonoutliers="0" outliers="0"/>
            <cx:statistics quartileMethod="exclusive"/>
          </cx:layoutPr>
        </cx:series>
        <cx:series layoutId="boxWhisker" uniqueId="{29289BCF-C026-43BE-9432-CFC4143A0CE7}" formatIdx="6">
          <cx:spPr>
            <a:noFill/>
            <a:ln w="25400">
              <a:solidFill>
                <a:srgbClr val="00B050"/>
              </a:solidFill>
            </a:ln>
          </cx:spPr>
          <cx:dataId val="6"/>
          <cx:layoutPr>
            <cx:visibility meanMarker="0" nonoutliers="0" outliers="0"/>
            <cx:statistics quartileMethod="exclusive"/>
          </cx:layoutPr>
        </cx:series>
        <cx:series layoutId="boxWhisker" uniqueId="{DFBA1E0F-8980-4D1D-8CC7-F522DC29CCF2}" formatIdx="7">
          <cx:spPr>
            <a:noFill/>
            <a:ln w="25400">
              <a:solidFill>
                <a:srgbClr val="00B050"/>
              </a:solidFill>
            </a:ln>
          </cx:spPr>
          <cx:dataId val="7"/>
          <cx:layoutPr>
            <cx:visibility meanMarker="0" nonoutliers="0" outliers="0"/>
            <cx:statistics quartileMethod="exclusive"/>
          </cx:layoutPr>
        </cx:series>
        <cx:series layoutId="boxWhisker" uniqueId="{6CB372EC-644F-4F8B-8403-ED0A4FB8BDB6}" formatIdx="8">
          <cx:spPr>
            <a:noFill/>
            <a:ln w="25400">
              <a:solidFill>
                <a:srgbClr val="0070C0"/>
              </a:solidFill>
            </a:ln>
          </cx:spPr>
          <cx:dataId val="8"/>
          <cx:layoutPr>
            <cx:visibility meanMarker="0" nonoutliers="0" outliers="0"/>
            <cx:statistics quartileMethod="exclusive"/>
          </cx:layoutPr>
        </cx:series>
        <cx:series layoutId="boxWhisker" uniqueId="{BA4B5AD3-F2EF-4F3D-A952-07B5CDD18BED}" formatIdx="9">
          <cx:spPr>
            <a:noFill/>
            <a:ln w="25400">
              <a:solidFill>
                <a:srgbClr val="0070C0"/>
              </a:solidFill>
            </a:ln>
          </cx:spPr>
          <cx:dataId val="9"/>
          <cx:layoutPr>
            <cx:visibility meanMarker="0" nonoutliers="0" outliers="0"/>
            <cx:statistics quartileMethod="exclusive"/>
          </cx:layoutPr>
        </cx:series>
        <cx:series layoutId="boxWhisker" uniqueId="{A85EF81A-62F1-4820-A279-E3860228B649}" formatIdx="10">
          <cx:spPr>
            <a:noFill/>
            <a:ln w="25400">
              <a:solidFill>
                <a:srgbClr val="0070C0"/>
              </a:solidFill>
            </a:ln>
          </cx:spPr>
          <cx:dataId val="10"/>
          <cx:layoutPr>
            <cx:visibility meanMarker="0" nonoutliers="0" outliers="0"/>
            <cx:statistics quartileMethod="exclusive"/>
          </cx:layoutPr>
        </cx:series>
        <cx:series layoutId="boxWhisker" uniqueId="{A4B3377D-536F-4A32-B422-9901F3991D4A}" formatIdx="11">
          <cx:spPr>
            <a:noFill/>
            <a:ln w="25400">
              <a:solidFill>
                <a:srgbClr val="0070C0"/>
              </a:solidFill>
            </a:ln>
          </cx:spPr>
          <cx:dataId val="11"/>
          <cx:layoutPr>
            <cx:visibility meanMarker="0" nonoutliers="0" outliers="0"/>
            <cx:statistics quartileMethod="exclusive"/>
          </cx:layoutPr>
        </cx:series>
      </cx:plotAreaRegion>
      <cx:axis id="0" hidden="1">
        <cx:catScaling gapWidth="0.140000001"/>
        <cx:title>
          <cx:tx>
            <cx:rich>
              <a:bodyPr spcFirstLastPara="1" vertOverflow="ellipsis" wrap="square" lIns="0" tIns="0" rIns="0" bIns="0" anchor="ctr" anchorCtr="1"/>
              <a:lstStyle/>
              <a:p>
                <a:pPr algn="ctr">
                  <a:defRPr sz="1200"/>
                </a:pPr>
                <a:r>
                  <a:rPr lang="en-US" sz="1000" dirty="0" smtClean="0">
                    <a:solidFill>
                      <a:sysClr val="windowText" lastClr="000000"/>
                    </a:solidFill>
                  </a:rPr>
                  <a:t>    3       5  </a:t>
                </a:r>
                <a:r>
                  <a:rPr lang="en-US" sz="1000" b="0" i="0" u="none" strike="noStrike" baseline="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latin typeface="Calibri" panose="020F0502020204030204"/>
                  </a:rPr>
                  <a:t>    </a:t>
                </a:r>
                <a:r>
                  <a:rPr lang="en-US" sz="1000" dirty="0" smtClean="0">
                    <a:solidFill>
                      <a:sysClr val="windowText" lastClr="000000"/>
                    </a:solidFill>
                  </a:rPr>
                  <a:t>103    104      7   105    106    107    203    204    205    206</a:t>
                </a:r>
              </a:p>
              <a:p>
                <a:pPr algn="ctr">
                  <a:defRPr sz="1200"/>
                </a:pPr>
                <a:r>
                  <a:rPr lang="en-US" sz="1000" dirty="0" smtClean="0">
                    <a:solidFill>
                      <a:sysClr val="windowText" lastClr="000000"/>
                    </a:solidFill>
                  </a:rPr>
                  <a:t>Coil ID</a:t>
                </a:r>
                <a:endParaRPr lang="en-US" sz="1000" dirty="0">
                  <a:solidFill>
                    <a:sysClr val="windowText" lastClr="000000"/>
                  </a:solidFill>
                </a:endParaRPr>
              </a:p>
            </cx:rich>
          </cx:tx>
        </cx:title>
        <cx:tickLabels/>
        <cx:numFmt formatCode="General" sourceLinked="0"/>
      </cx:axis>
      <cx:axis id="1">
        <cx:valScaling max="0.60000000000000009"/>
        <cx:title>
          <cx:tx>
            <cx:rich>
              <a:bodyPr spcFirstLastPara="1" vertOverflow="ellipsis" wrap="square" lIns="0" tIns="0" rIns="0" bIns="0" anchor="ctr" anchorCtr="1"/>
              <a:lstStyle/>
              <a:p>
                <a:pPr algn="ctr">
                  <a:defRPr sz="1400">
                    <a:solidFill>
                      <a:sysClr val="windowText" lastClr="000000"/>
                    </a:solidFill>
                  </a:defRPr>
                </a:pPr>
                <a:r>
                  <a:rPr lang="en-US" sz="1400" dirty="0" smtClean="0">
                    <a:solidFill>
                      <a:sysClr val="windowText" lastClr="000000"/>
                    </a:solidFill>
                  </a:rPr>
                  <a:t>Coil azimuthal oversize (mm)</a:t>
                </a:r>
                <a:endParaRPr lang="en-US" sz="1400" dirty="0">
                  <a:solidFill>
                    <a:sysClr val="windowText" lastClr="000000"/>
                  </a:solidFill>
                </a:endParaRPr>
              </a:p>
            </cx:rich>
          </cx:tx>
        </cx:title>
        <cx:tickLabels/>
        <cx:txPr>
          <a:bodyPr rot="-60000000" spcFirstLastPara="1" vertOverflow="ellipsis" vert="horz" wrap="square" lIns="0" tIns="0" rIns="0" bIns="0" anchor="ctr" anchorCtr="1"/>
          <a:lstStyle/>
          <a:p>
            <a:pPr>
              <a:defRPr sz="1600">
                <a:solidFill>
                  <a:sysClr val="windowText" lastClr="000000"/>
                </a:solidFill>
              </a:defRPr>
            </a:pPr>
            <a:endParaRPr lang="en-US" sz="1600">
              <a:solidFill>
                <a:sysClr val="windowText" lastClr="000000"/>
              </a:solidFill>
            </a:endParaRPr>
          </a:p>
        </cx:txPr>
      </cx:axis>
    </cx:plotArea>
  </cx:chart>
  <cx:spPr>
    <a:solidFill>
      <a:schemeClr val="bg1"/>
    </a:solidFill>
  </cx:spPr>
  <cx:clrMapOvr bg1="lt1" tx1="dk1" bg2="lt2" tx2="dk2" accent1="accent1" accent2="accent2" accent3="accent3" accent4="accent4" accent5="accent5" accent6="accent6" hlink="hlink" folHlink="folHlink"/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coils_Size!$V$3:$V$20</cx:f>
        <cx:lvl ptCount="18" formatCode="General">
          <cx:pt idx="0">0</cx:pt>
          <cx:pt idx="1">-0.254</cx:pt>
          <cx:pt idx="2">-0.184</cx:pt>
          <cx:pt idx="3">-0.11399999999999999</cx:pt>
          <cx:pt idx="4">0.082000000000000003</cx:pt>
          <cx:pt idx="5">0.22700000000000001</cx:pt>
          <cx:pt idx="6">0.18200000000000002</cx:pt>
          <cx:pt idx="7">0.14299999999999999</cx:pt>
          <cx:pt idx="8">0.185</cx:pt>
          <cx:pt idx="9">0.21049999999999999</cx:pt>
          <cx:pt idx="10">0.23599999999999999</cx:pt>
          <cx:pt idx="11">0.29500000000000004</cx:pt>
          <cx:pt idx="12">0.2465</cx:pt>
          <cx:pt idx="13">0.19800000000000001</cx:pt>
          <cx:pt idx="14">0.19800000000000001</cx:pt>
          <cx:pt idx="15">0.24199999999999999</cx:pt>
          <cx:pt idx="16">0.19900000000000001</cx:pt>
          <cx:pt idx="17">0.20100000000000001</cx:pt>
        </cx:lvl>
      </cx:numDim>
    </cx:data>
    <cx:data id="1">
      <cx:numDim type="val">
        <cx:f>coils_Size!$W$3:$W$20</cx:f>
        <cx:lvl ptCount="18" formatCode="General">
          <cx:pt idx="0">0</cx:pt>
          <cx:pt idx="1">-0.53000000000000003</cx:pt>
          <cx:pt idx="2">-0.38</cx:pt>
          <cx:pt idx="3">-0.17599999999999999</cx:pt>
          <cx:pt idx="4">0.14899999999999999</cx:pt>
          <cx:pt idx="5">-0.011000000000000003</cx:pt>
          <cx:pt idx="6">-0.053000000000000005</cx:pt>
          <cx:pt idx="7">0.1235</cx:pt>
          <cx:pt idx="8">0.29999999999999999</cx:pt>
          <cx:pt idx="9">0.26500000000000001</cx:pt>
          <cx:pt idx="10">0.20600000000000002</cx:pt>
          <cx:pt idx="11">0.19699999999999998</cx:pt>
          <cx:pt idx="12">0.19400000000000001</cx:pt>
          <cx:pt idx="13">0.248</cx:pt>
          <cx:pt idx="14">0.047</cx:pt>
          <cx:pt idx="15">0.090999999999999998</cx:pt>
          <cx:pt idx="16">0.121</cx:pt>
          <cx:pt idx="17">0.11900000000000001</cx:pt>
        </cx:lvl>
      </cx:numDim>
    </cx:data>
    <cx:data id="2">
      <cx:numDim type="val">
        <cx:f>coils_Size!$V$3:$V$20</cx:f>
        <cx:lvl ptCount="18" formatCode="General">
          <cx:pt idx="0">0</cx:pt>
          <cx:pt idx="1">-0.254</cx:pt>
          <cx:pt idx="2">-0.184</cx:pt>
          <cx:pt idx="3">-0.11399999999999999</cx:pt>
          <cx:pt idx="4">0.082000000000000003</cx:pt>
          <cx:pt idx="5">0.22700000000000001</cx:pt>
          <cx:pt idx="6">0.18200000000000002</cx:pt>
          <cx:pt idx="7">0.14299999999999999</cx:pt>
          <cx:pt idx="8">0.185</cx:pt>
          <cx:pt idx="9">0.21049999999999999</cx:pt>
          <cx:pt idx="10">0.23599999999999999</cx:pt>
          <cx:pt idx="11">0.29500000000000004</cx:pt>
          <cx:pt idx="12">0.2465</cx:pt>
          <cx:pt idx="13">0.19800000000000001</cx:pt>
          <cx:pt idx="14">0.19800000000000001</cx:pt>
          <cx:pt idx="15">0.24199999999999999</cx:pt>
          <cx:pt idx="16">0.19900000000000001</cx:pt>
          <cx:pt idx="17">0.20100000000000001</cx:pt>
        </cx:lvl>
      </cx:numDim>
    </cx:data>
    <cx:data id="3">
      <cx:numDim type="val">
        <cx:f>coils_Size!$X$3:$X$20</cx:f>
        <cx:lvl ptCount="18" formatCode="General">
          <cx:pt idx="0">-0.109</cx:pt>
          <cx:pt idx="1">-0.071000000000000008</cx:pt>
          <cx:pt idx="2">-0.033000000000000002</cx:pt>
          <cx:pt idx="3">-0.16700000000000001</cx:pt>
          <cx:pt idx="4">0.126</cx:pt>
          <cx:pt idx="5">0.13300000000000001</cx:pt>
          <cx:pt idx="6">0.11699999999999999</cx:pt>
          <cx:pt idx="7">0.13600000000000001</cx:pt>
          <cx:pt idx="8">0.13899999999999998</cx:pt>
          <cx:pt idx="9">0.24200000000000002</cx:pt>
          <cx:pt idx="10">0.123</cx:pt>
          <cx:pt idx="11">0.10700000000000001</cx:pt>
          <cx:pt idx="12">0.128</cx:pt>
          <cx:pt idx="13">0.068999999999999992</cx:pt>
          <cx:pt idx="14">0.10000000000000001</cx:pt>
          <cx:pt idx="15">0.155</cx:pt>
          <cx:pt idx="16">0.17299999999999999</cx:pt>
          <cx:pt idx="17">0.156</cx:pt>
        </cx:lvl>
      </cx:numDim>
    </cx:data>
    <cx:data id="4">
      <cx:numDim type="val">
        <cx:f>coils_Size!$Y$3:$Y$20</cx:f>
        <cx:lvl ptCount="18" formatCode="General">
          <cx:pt idx="0">0</cx:pt>
          <cx:pt idx="1">-0.13100000000000001</cx:pt>
          <cx:pt idx="2">-0.067000000000000004</cx:pt>
          <cx:pt idx="3">-0.083000000000000004</cx:pt>
          <cx:pt idx="4">0.17199999999999999</cx:pt>
          <cx:pt idx="5">0.22</cx:pt>
          <cx:pt idx="6">0.17299999999999999</cx:pt>
          <cx:pt idx="7">0.06699999999999999</cx:pt>
          <cx:pt idx="8">0.129</cx:pt>
          <cx:pt idx="9">0.191</cx:pt>
          <cx:pt idx="10">0.161</cx:pt>
          <cx:pt idx="11">0.10300000000000001</cx:pt>
          <cx:pt idx="12">0.073999999999999996</cx:pt>
          <cx:pt idx="13">0.153</cx:pt>
          <cx:pt idx="14">0.129</cx:pt>
          <cx:pt idx="15">0.16999999999999998</cx:pt>
          <cx:pt idx="16">0.10300000000000001</cx:pt>
          <cx:pt idx="17">0.10300000000000001</cx:pt>
        </cx:lvl>
      </cx:numDim>
    </cx:data>
    <cx:data id="5">
      <cx:numDim type="val">
        <cx:f>coils_Size!$AA$3:$AA$20</cx:f>
        <cx:lvl ptCount="18" formatCode="General">
          <cx:pt idx="0">0</cx:pt>
          <cx:pt idx="1">0</cx:pt>
          <cx:pt idx="2">0</cx:pt>
          <cx:pt idx="3">-0.024</cx:pt>
          <cx:pt idx="4">0.38500000000000001</cx:pt>
          <cx:pt idx="5">0.39100000000000001</cx:pt>
          <cx:pt idx="6">0.44800000000000001</cx:pt>
          <cx:pt idx="7">0.47299999999999998</cx:pt>
          <cx:pt idx="8">0.46700000000000003</cx:pt>
          <cx:pt idx="9">0.54400000000000004</cx:pt>
          <cx:pt idx="10">0.37</cx:pt>
          <cx:pt idx="11">0.318</cx:pt>
          <cx:pt idx="12">0.38600000000000001</cx:pt>
          <cx:pt idx="13">0.42400000000000004</cx:pt>
          <cx:pt idx="14">0.54600000000000004</cx:pt>
          <cx:pt idx="15">0.47199999999999998</cx:pt>
          <cx:pt idx="16">0.36899999999999999</cx:pt>
          <cx:pt idx="17">0.23799999999999999</cx:pt>
        </cx:lvl>
      </cx:numDim>
    </cx:data>
    <cx:data id="6">
      <cx:numDim type="val">
        <cx:f>coils_Size!$AB$3:$AB$20</cx:f>
        <cx:lvl ptCount="18" formatCode="General">
          <cx:pt idx="0">0</cx:pt>
          <cx:pt idx="1">-0.019000000000000003</cx:pt>
          <cx:pt idx="2">0.187</cx:pt>
          <cx:pt idx="3">0.083999999999999991</cx:pt>
          <cx:pt idx="4">0.35099999999999998</cx:pt>
          <cx:pt idx="5">0.28400000000000003</cx:pt>
          <cx:pt idx="6">0.14400000000000002</cx:pt>
          <cx:pt idx="7">0.27400000000000002</cx:pt>
          <cx:pt idx="8">0.22699999999999998</cx:pt>
          <cx:pt idx="9">0.312</cx:pt>
          <cx:pt idx="10">0.26700000000000002</cx:pt>
          <cx:pt idx="11">0.26800000000000002</cx:pt>
          <cx:pt idx="12">0.17099999999999999</cx:pt>
          <cx:pt idx="13">0.26800000000000002</cx:pt>
          <cx:pt idx="14">0.27100000000000002</cx:pt>
          <cx:pt idx="15">0.28300000000000003</cx:pt>
          <cx:pt idx="16">0.28300000000000003</cx:pt>
          <cx:pt idx="17">0.32300000000000001</cx:pt>
        </cx:lvl>
      </cx:numDim>
    </cx:data>
    <cx:data id="7">
      <cx:numDim type="val">
        <cx:f>coils_Size!$AC$3:$AC$20</cx:f>
        <cx:lvl ptCount="18" formatCode="General">
          <cx:pt idx="0">0.13200000000000001</cx:pt>
          <cx:pt idx="1">0.13600000000000001</cx:pt>
          <cx:pt idx="2">0</cx:pt>
          <cx:pt idx="3">0.14800000000000002</cx:pt>
          <cx:pt idx="4">0.36899999999999999</cx:pt>
          <cx:pt idx="5">0.36899999999999999</cx:pt>
          <cx:pt idx="6">0.35899999999999999</cx:pt>
          <cx:pt idx="7">0.32299999999999995</cx:pt>
          <cx:pt idx="8">0.248</cx:pt>
          <cx:pt idx="9">0.35799999999999998</cx:pt>
          <cx:pt idx="10">0.28100000000000003</cx:pt>
          <cx:pt idx="11">0.29000000000000004</cx:pt>
          <cx:pt idx="12">0.25600000000000001</cx:pt>
          <cx:pt idx="13">0.34599999999999997</cx:pt>
          <cx:pt idx="14">0.36599999999999999</cx:pt>
          <cx:pt idx="15">0.35099999999999998</cx:pt>
          <cx:pt idx="16">0.32599999999999996</cx:pt>
          <cx:pt idx="17">0.27400000000000002</cx:pt>
        </cx:lvl>
      </cx:numDim>
    </cx:data>
    <cx:data id="8">
      <cx:numDim type="val">
        <cx:f>coils_Size!$AD$3:$AD$20</cx:f>
        <cx:lvl ptCount="18" formatCode="General">
          <cx:pt idx="0">-0.16099999999999998</cx:pt>
          <cx:pt idx="1">0</cx:pt>
          <cx:pt idx="2">0</cx:pt>
          <cx:pt idx="3">0.23399999999999999</cx:pt>
          <cx:pt idx="4">0.27799999999999997</cx:pt>
          <cx:pt idx="5">0.34599999999999997</cx:pt>
          <cx:pt idx="6">0.34699999999999998</cx:pt>
          <cx:pt idx="7">0.32600000000000001</cx:pt>
          <cx:pt idx="8">0.39100000000000001</cx:pt>
          <cx:pt idx="9">0.46799999999999997</cx:pt>
          <cx:pt idx="10">0.41000000000000003</cx:pt>
          <cx:pt idx="11">0.39200000000000002</cx:pt>
          <cx:pt idx="12">0.28700000000000003</cx:pt>
          <cx:pt idx="13">0.33299999999999996</cx:pt>
          <cx:pt idx="14">0.249</cx:pt>
          <cx:pt idx="15">0.30399999999999999</cx:pt>
          <cx:pt idx="16">0.32999999999999996</cx:pt>
          <cx:pt idx="17">0.24399999999999999</cx:pt>
        </cx:lvl>
      </cx:numDim>
    </cx:data>
    <cx:data id="9">
      <cx:numDim type="val">
        <cx:f>coils_Size!$AE$3:$AE$20</cx:f>
        <cx:lvl ptCount="18" formatCode="General">
          <cx:pt idx="0">-0.33899999999999997</cx:pt>
          <cx:pt idx="1">-0.099000000000000005</cx:pt>
          <cx:pt idx="2">0</cx:pt>
          <cx:pt idx="3">0.155</cx:pt>
          <cx:pt idx="4">0.23100000000000001</cx:pt>
          <cx:pt idx="5">0.311</cx:pt>
          <cx:pt idx="6">0.35099999999999998</cx:pt>
          <cx:pt idx="7">0.42500000000000004</cx:pt>
          <cx:pt idx="8">0.54099999999999993</cx:pt>
          <cx:pt idx="9">0.53000000000000003</cx:pt>
          <cx:pt idx="10">0.36599999999999999</cx:pt>
          <cx:pt idx="11">0.19</cx:pt>
          <cx:pt idx="12">0.14499999999999999</cx:pt>
          <cx:pt idx="13">0.26100000000000001</cx:pt>
          <cx:pt idx="14">0.152</cx:pt>
          <cx:pt idx="15">0.19600000000000001</cx:pt>
          <cx:pt idx="16">0.113</cx:pt>
          <cx:pt idx="17">0.109</cx:pt>
        </cx:lvl>
      </cx:numDim>
    </cx:data>
  </cx:chartData>
  <cx:chart>
    <cx:plotArea>
      <cx:plotAreaRegion>
        <cx:plotSurface>
          <cx:spPr>
            <a:ln>
              <a:solidFill>
                <a:sysClr val="windowText" lastClr="000000"/>
              </a:solidFill>
            </a:ln>
          </cx:spPr>
        </cx:plotSurface>
        <cx:series layoutId="boxWhisker" uniqueId="{F8F720AA-CF88-4A31-AEAE-19D568194136}" formatIdx="0">
          <cx:tx>
            <cx:txData>
              <cx:f>coils_Size!$V$2</cx:f>
              <cx:v>106</cx:v>
            </cx:txData>
          </cx:tx>
          <cx:spPr>
            <a:noFill/>
            <a:ln w="25400">
              <a:solidFill>
                <a:srgbClr val="FF0000"/>
              </a:solidFill>
            </a:ln>
          </cx:spPr>
          <cx:dataId val="0"/>
          <cx:layoutPr>
            <cx:visibility meanMarker="0" nonoutliers="0" outliers="0"/>
            <cx:statistics quartileMethod="exclusive"/>
          </cx:layoutPr>
        </cx:series>
        <cx:series layoutId="boxWhisker" uniqueId="{A72FA8C7-6AA6-4109-94A2-37DB314FA0B0}" formatIdx="1">
          <cx:tx>
            <cx:txData>
              <cx:f>coils_Size!$W$2</cx:f>
              <cx:v>107</cx:v>
            </cx:txData>
          </cx:tx>
          <cx:spPr>
            <a:noFill/>
            <a:ln w="25400">
              <a:solidFill>
                <a:srgbClr val="FF0000"/>
              </a:solidFill>
            </a:ln>
          </cx:spPr>
          <cx:dataId val="1"/>
          <cx:layoutPr>
            <cx:visibility meanMarker="0" nonoutliers="0" outliers="0"/>
            <cx:statistics quartileMethod="exclusive"/>
          </cx:layoutPr>
        </cx:series>
        <cx:series layoutId="boxWhisker" uniqueId="{B36B118D-E5B4-48EE-942E-E4C41C51DEE8}" formatIdx="2">
          <cx:tx>
            <cx:txData>
              <cx:f>coils_Size!$V$2</cx:f>
              <cx:v>106</cx:v>
            </cx:txData>
          </cx:tx>
          <cx:spPr>
            <a:noFill/>
            <a:ln w="25400">
              <a:solidFill>
                <a:srgbClr val="7030A0"/>
              </a:solidFill>
            </a:ln>
          </cx:spPr>
          <cx:dataId val="2"/>
          <cx:layoutPr>
            <cx:visibility meanMarker="0" nonoutliers="0" outliers="0"/>
            <cx:statistics quartileMethod="exclusive"/>
          </cx:layoutPr>
        </cx:series>
        <cx:series layoutId="boxWhisker" uniqueId="{91F772D6-D472-4C58-9D1B-6B77570F66DD}" formatIdx="3">
          <cx:tx>
            <cx:txData>
              <cx:f>coils_Size!$X$2</cx:f>
              <cx:v>108</cx:v>
            </cx:txData>
          </cx:tx>
          <cx:spPr>
            <a:noFill/>
            <a:ln w="25400">
              <a:solidFill>
                <a:srgbClr val="7030A0"/>
              </a:solidFill>
            </a:ln>
          </cx:spPr>
          <cx:dataId val="3"/>
          <cx:layoutPr>
            <cx:visibility meanMarker="0" nonoutliers="0" outliers="0"/>
            <cx:statistics quartileMethod="exclusive"/>
          </cx:layoutPr>
        </cx:series>
        <cx:series layoutId="boxWhisker" uniqueId="{E285504C-565A-49F2-A186-E23F427E8953}" formatIdx="4">
          <cx:tx>
            <cx:txData>
              <cx:f>coils_Size!$Y$2</cx:f>
              <cx:v>109</cx:v>
            </cx:txData>
          </cx:tx>
          <cx:spPr>
            <a:noFill/>
            <a:ln w="25400">
              <a:solidFill>
                <a:srgbClr val="FF00FF"/>
              </a:solidFill>
            </a:ln>
          </cx:spPr>
          <cx:dataId val="4"/>
          <cx:layoutPr>
            <cx:visibility meanMarker="0" nonoutliers="0" outliers="0"/>
            <cx:statistics quartileMethod="exclusive"/>
          </cx:layoutPr>
        </cx:series>
        <cx:series layoutId="boxWhisker" uniqueId="{D5EA8C7D-20C3-4AE6-B7A1-E11D2AA15D69}" formatIdx="5">
          <cx:tx>
            <cx:txData>
              <cx:f>coils_Size!$AA$2</cx:f>
              <cx:v>111</cx:v>
            </cx:txData>
          </cx:tx>
          <cx:spPr>
            <a:noFill/>
            <a:ln w="25400">
              <a:solidFill>
                <a:srgbClr val="FF00FF"/>
              </a:solidFill>
            </a:ln>
          </cx:spPr>
          <cx:dataId val="5"/>
          <cx:layoutPr>
            <cx:visibility meanMarker="0" nonoutliers="0" outliers="0"/>
            <cx:statistics quartileMethod="exclusive"/>
          </cx:layoutPr>
        </cx:series>
        <cx:series layoutId="boxWhisker" uniqueId="{29289BCF-C026-43BE-9432-CFC4143A0CE7}" formatIdx="6">
          <cx:tx>
            <cx:txData>
              <cx:f>coils_Size!$AB$2</cx:f>
              <cx:v>112</cx:v>
            </cx:txData>
          </cx:tx>
          <cx:spPr>
            <a:noFill/>
            <a:ln w="25400">
              <a:solidFill>
                <a:srgbClr val="00B050"/>
              </a:solidFill>
            </a:ln>
          </cx:spPr>
          <cx:dataId val="6"/>
          <cx:layoutPr>
            <cx:visibility meanMarker="0" nonoutliers="0" outliers="0"/>
            <cx:statistics quartileMethod="exclusive"/>
          </cx:layoutPr>
        </cx:series>
        <cx:series layoutId="boxWhisker" uniqueId="{DFBA1E0F-8980-4D1D-8CC7-F522DC29CCF2}" formatIdx="7">
          <cx:tx>
            <cx:txData>
              <cx:f>coils_Size!$AC$2</cx:f>
              <cx:v>113</cx:v>
            </cx:txData>
          </cx:tx>
          <cx:spPr>
            <a:noFill/>
            <a:ln w="25400">
              <a:solidFill>
                <a:srgbClr val="00B050"/>
              </a:solidFill>
            </a:ln>
          </cx:spPr>
          <cx:dataId val="7"/>
          <cx:layoutPr>
            <cx:visibility meanMarker="0" nonoutliers="0" outliers="0"/>
            <cx:statistics quartileMethod="exclusive"/>
          </cx:layoutPr>
        </cx:series>
        <cx:series layoutId="boxWhisker" uniqueId="{6CB372EC-644F-4F8B-8403-ED0A4FB8BDB6}" formatIdx="8">
          <cx:tx>
            <cx:txData>
              <cx:f>coils_Size!$AD$2</cx:f>
              <cx:v>114</cx:v>
            </cx:txData>
          </cx:tx>
          <cx:spPr>
            <a:noFill/>
            <a:ln w="25400">
              <a:solidFill>
                <a:srgbClr val="0070C0"/>
              </a:solidFill>
            </a:ln>
          </cx:spPr>
          <cx:dataId val="8"/>
          <cx:layoutPr>
            <cx:visibility meanMarker="0" nonoutliers="0" outliers="0"/>
            <cx:statistics quartileMethod="exclusive"/>
          </cx:layoutPr>
        </cx:series>
        <cx:series layoutId="boxWhisker" uniqueId="{BA4B5AD3-F2EF-4F3D-A952-07B5CDD18BED}" formatIdx="9">
          <cx:tx>
            <cx:txData>
              <cx:f>coils_Size!$AE$2</cx:f>
              <cx:v>115</cx:v>
            </cx:txData>
          </cx:tx>
          <cx:spPr>
            <a:noFill/>
            <a:ln w="25400">
              <a:solidFill>
                <a:srgbClr val="0070C0"/>
              </a:solidFill>
            </a:ln>
          </cx:spPr>
          <cx:dataId val="9"/>
          <cx:layoutPr>
            <cx:visibility meanMarker="0" nonoutliers="0" outliers="0"/>
            <cx:statistics quartileMethod="exclusive"/>
          </cx:layoutPr>
        </cx:series>
      </cx:plotAreaRegion>
      <cx:axis id="0" hidden="1">
        <cx:catScaling gapWidth="0.140000001"/>
        <cx:title>
          <cx:tx>
            <cx:rich>
              <a:bodyPr spcFirstLastPara="1" vertOverflow="ellipsis" wrap="square" lIns="0" tIns="0" rIns="0" bIns="0" anchor="ctr" anchorCtr="1"/>
              <a:lstStyle/>
              <a:p>
                <a:pPr algn="ctr">
                  <a:defRPr sz="1000"/>
                </a:pPr>
                <a:r>
                  <a:rPr lang="en-US" sz="1000">
                    <a:solidFill>
                      <a:sysClr val="windowText" lastClr="000000"/>
                    </a:solidFill>
                  </a:rPr>
                  <a:t>106    107    106    108    109    111   112    113    114    115</a:t>
                </a:r>
                <a:endParaRPr lang="en-US" sz="1600">
                  <a:solidFill>
                    <a:sysClr val="windowText" lastClr="000000"/>
                  </a:solidFill>
                </a:endParaRPr>
              </a:p>
            </cx:rich>
          </cx:tx>
        </cx:title>
        <cx:tickLabels/>
        <cx:numFmt formatCode="General" sourceLinked="0"/>
      </cx:axis>
      <cx:axis id="1">
        <cx:valScaling/>
        <cx:title>
          <cx:tx>
            <cx:rich>
              <a:bodyPr spcFirstLastPara="1" vertOverflow="ellipsis" wrap="square" lIns="0" tIns="0" rIns="0" bIns="0" anchor="ctr" anchorCtr="1"/>
              <a:lstStyle/>
              <a:p>
                <a:pPr algn="ctr">
                  <a:defRPr sz="1400">
                    <a:solidFill>
                      <a:sysClr val="windowText" lastClr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Coil azimuthal </a:t>
                </a:r>
                <a:r>
                  <a:rPr lang="en-US" sz="1400" dirty="0" smtClean="0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oversize </a:t>
                </a:r>
                <a:r>
                  <a:rPr lang="en-US" sz="1400" dirty="0">
                    <a:solidFill>
                      <a:sysClr val="windowText" lastClr="000000"/>
                    </a:solidFill>
                    <a:latin typeface="Calibri" panose="020F0502020204030204" pitchFamily="34" charset="0"/>
                  </a:rPr>
                  <a:t>(mm)</a:t>
                </a:r>
                <a:endParaRPr lang="en-US" sz="1600" dirty="0">
                  <a:solidFill>
                    <a:sysClr val="windowText" lastClr="000000"/>
                  </a:solidFill>
                  <a:latin typeface="Calibri" panose="020F0502020204030204" pitchFamily="34" charset="0"/>
                </a:endParaRPr>
              </a:p>
            </cx:rich>
          </cx:tx>
        </cx:title>
        <cx:majorTickMarks type="in"/>
        <cx:tickLabels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 sz="140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pPr>
            <a:endParaRPr lang="en-US" sz="1400">
              <a:solidFill>
                <a:sysClr val="windowText" lastClr="000000"/>
              </a:solidFill>
              <a:latin typeface="Calibri" panose="020F0502020204030204" pitchFamily="34" charset="0"/>
            </a:endParaRPr>
          </a:p>
        </cx:txPr>
      </cx:axis>
    </cx:plotArea>
  </cx:chart>
  <cx:spPr>
    <a:solidFill>
      <a:schemeClr val="bg1"/>
    </a:solidFill>
  </cx:spPr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0.14732</cdr:x>
      <cdr:y>0.29384</cdr:y>
    </cdr:from>
    <cdr:to>
      <cdr:x>0.29664</cdr:x>
      <cdr:y>0.33822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1367954" y="1781641"/>
          <a:ext cx="1386513" cy="26909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Iss = 14.65 kA</a:t>
          </a:r>
        </a:p>
      </cdr:txBody>
    </cdr:sp>
  </cdr:relSizeAnchor>
  <cdr:relSizeAnchor xmlns:cdr="http://schemas.openxmlformats.org/drawingml/2006/chartDrawing">
    <cdr:from>
      <cdr:x>0.14381</cdr:x>
      <cdr:y>0.10174</cdr:y>
    </cdr:from>
    <cdr:to>
      <cdr:x>0.29313</cdr:x>
      <cdr:y>0.14612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335314" y="616857"/>
          <a:ext cx="1386513" cy="26909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Iss = 16.35 kA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960F-A5F3-43F5-ADE7-EB7EEF0EC2AD}" type="datetime1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22DE4-6E2A-4A26-9264-532D48A63BA5}" type="datetime1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61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A93A6-CA9B-46E0-80BE-84F2A3E2D705}" type="datetime1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18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F445-9455-4782-8252-F5A2426A31DB}" type="datetime1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00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E045B-C10B-44EF-A732-B0F96DB265DB}" type="datetime1">
              <a:rPr lang="en-US" smtClean="0"/>
              <a:t>11/22/2017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21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B8C47-B0D0-4EE4-B9E1-83F4AF7D0743}" type="datetime1">
              <a:rPr lang="en-US" smtClean="0"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61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EF84F-A665-4E97-A69F-0BD5B080F44F}" type="datetime1">
              <a:rPr lang="en-US" smtClean="0"/>
              <a:t>11/22/2017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020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2300-4C5B-4EB3-8F3D-900AED70089B}" type="datetime1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14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744E9-511E-4540-9EB4-3BE246C17FA1}" type="datetime1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70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054-60FF-4CBA-8CD4-E6F6D1B0C9B2}" type="datetime1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340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20DF-AF36-4435-A74C-F57A757F7289}" type="datetime1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593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6804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8756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689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6847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11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09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08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032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4393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1574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7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09609-DA62-4E66-BECC-78C223F1D7A6}" type="datetime1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13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80E0F-E93F-4FAE-A645-579D3DE66AD6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90CDA-7C5F-4B1D-80F6-B182A47FE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37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fkaeng.com/userfiles/Firox%20P%20-%20UK%20-%20mv-.pdf" TargetMode="Externa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0.png"/><Relationship Id="rId4" Type="http://schemas.microsoft.com/office/2014/relationships/chartEx" Target="../charts/chartEx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emf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wmf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wmf"/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80375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0326"/>
            <a:ext cx="8226854" cy="173693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Summary on 11 T Cable Insulation Scheme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150292" y="3215068"/>
            <a:ext cx="6840670" cy="2685066"/>
          </a:xfrm>
        </p:spPr>
        <p:txBody>
          <a:bodyPr anchor="t">
            <a:noAutofit/>
          </a:bodyPr>
          <a:lstStyle/>
          <a:p>
            <a:pPr algn="ctr"/>
            <a:r>
              <a:rPr lang="en-US" sz="1600" dirty="0" smtClean="0"/>
              <a:t>Susana Izquierdo Bermudez, Juan </a:t>
            </a:r>
            <a:r>
              <a:rPr lang="en-US" sz="1600" dirty="0"/>
              <a:t>Carlos Perez, </a:t>
            </a:r>
            <a:r>
              <a:rPr lang="en-US" sz="1600" dirty="0" smtClean="0"/>
              <a:t>Jacky Mazet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dirty="0" smtClean="0"/>
              <a:t>10</a:t>
            </a:r>
            <a:r>
              <a:rPr lang="en-US" baseline="30000" dirty="0" smtClean="0"/>
              <a:t>th </a:t>
            </a:r>
            <a:r>
              <a:rPr lang="en-US" dirty="0" smtClean="0"/>
              <a:t> November 2017</a:t>
            </a:r>
            <a:r>
              <a:rPr lang="en-US" baseline="30000" dirty="0" smtClean="0"/>
              <a:t> </a:t>
            </a:r>
            <a:r>
              <a:rPr lang="en-US" dirty="0" smtClean="0"/>
              <a:t> </a:t>
            </a:r>
          </a:p>
          <a:p>
            <a:pPr algn="ctr"/>
            <a:endParaRPr lang="en-US" dirty="0"/>
          </a:p>
          <a:p>
            <a:pPr algn="ctr"/>
            <a:r>
              <a:rPr lang="en-US" sz="1200" dirty="0" smtClean="0"/>
              <a:t>Acknowledgments: </a:t>
            </a:r>
          </a:p>
          <a:p>
            <a:pPr algn="ctr"/>
            <a:r>
              <a:rPr lang="en-US" sz="1200" dirty="0" smtClean="0"/>
              <a:t>Christian Hannes Loffler and  Emelie Nilsson (11 T collaring and mechanical analysis)</a:t>
            </a:r>
          </a:p>
          <a:p>
            <a:pPr algn="ctr"/>
            <a:r>
              <a:rPr lang="en-US" sz="1200" dirty="0" smtClean="0"/>
              <a:t>Eugenio Cavanna, Jose Ferradas Troitino and Alejandro Carlon Zurita (ten stack measurements)</a:t>
            </a:r>
          </a:p>
          <a:p>
            <a:pPr algn="ctr"/>
            <a:r>
              <a:rPr lang="en-US" sz="1200" dirty="0" smtClean="0"/>
              <a:t>Patrick </a:t>
            </a:r>
            <a:r>
              <a:rPr lang="en-US" sz="1200" dirty="0"/>
              <a:t>Ebermann and Felix Wolf (MATLAB script of reading Fuji</a:t>
            </a:r>
            <a:r>
              <a:rPr lang="en-US" sz="1200" dirty="0" smtClean="0"/>
              <a:t>)</a:t>
            </a:r>
          </a:p>
          <a:p>
            <a:pPr algn="ctr"/>
            <a:r>
              <a:rPr lang="en-US" sz="1200" dirty="0" smtClean="0"/>
              <a:t>Davide Tommasini (insisting so much on understanding the issue)</a:t>
            </a:r>
            <a:endParaRPr lang="en-US" sz="1200" dirty="0"/>
          </a:p>
          <a:p>
            <a:pPr algn="ctr"/>
            <a:endParaRPr lang="en-US" sz="1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760F31-EDB3-445F-A96A-680D7E6E3A72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SMC11T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0060"/>
            <a:ext cx="4800000" cy="360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2906" y="1323493"/>
            <a:ext cx="3134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SMC11T-1, side 1 (no mica)</a:t>
            </a:r>
          </a:p>
          <a:p>
            <a:pPr algn="ctr"/>
            <a:r>
              <a:rPr lang="en-GB" dirty="0" smtClean="0"/>
              <a:t>Uniform pressure distribution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000" y="2260060"/>
            <a:ext cx="4800000" cy="360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45076" y="1323492"/>
            <a:ext cx="2847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SMC11T-3a, side 1 (mica)</a:t>
            </a:r>
          </a:p>
          <a:p>
            <a:pPr algn="ctr"/>
            <a:r>
              <a:rPr lang="en-GB" dirty="0" smtClean="0"/>
              <a:t>Visible trace of the mica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70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367"/>
            <a:ext cx="8226854" cy="940443"/>
          </a:xfrm>
        </p:spPr>
        <p:txBody>
          <a:bodyPr/>
          <a:lstStyle/>
          <a:p>
            <a:r>
              <a:rPr lang="en-GB" dirty="0" smtClean="0"/>
              <a:t>DS11T vs SMC11T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47"/>
          <a:stretch/>
        </p:blipFill>
        <p:spPr>
          <a:xfrm>
            <a:off x="3183252" y="1392141"/>
            <a:ext cx="3360000" cy="23600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9" b="6251"/>
          <a:stretch/>
        </p:blipFill>
        <p:spPr>
          <a:xfrm>
            <a:off x="6221412" y="1410743"/>
            <a:ext cx="2911475" cy="2362471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" y="1078803"/>
            <a:ext cx="3172138" cy="500268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The stress gradient in SMC11T-3b is 2 to 3 times smaller than the one in 11 T:</a:t>
            </a:r>
          </a:p>
          <a:p>
            <a:pPr lvl="1"/>
            <a:r>
              <a:rPr lang="en-GB" sz="1600" dirty="0" smtClean="0"/>
              <a:t>The mica seems to contribute to the non-uniformity of the stress distribution on the mid plane.</a:t>
            </a:r>
          </a:p>
          <a:p>
            <a:pPr lvl="1"/>
            <a:r>
              <a:rPr lang="en-GB" sz="1600" dirty="0" smtClean="0"/>
              <a:t>The cable keystone and the high compaction of the 11 T coils (the mould is not so tight in SMC11T) is not helping to achieve a uniform stress in the mid-plane.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69234" y="1071284"/>
            <a:ext cx="5674766" cy="27823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469234" y="1078803"/>
            <a:ext cx="5828461" cy="32892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11T (22/34 turns) </a:t>
            </a:r>
            <a:r>
              <a:rPr lang="en-GB" sz="1400" dirty="0" smtClean="0"/>
              <a:t>: Stress gradient in the order of </a:t>
            </a:r>
            <a:r>
              <a:rPr lang="en-GB" sz="1400" dirty="0" smtClean="0">
                <a:solidFill>
                  <a:srgbClr val="FF0000"/>
                </a:solidFill>
              </a:rPr>
              <a:t>100 MPa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69234" y="3853676"/>
            <a:ext cx="5674765" cy="301956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474126" y="3962566"/>
            <a:ext cx="5828461" cy="52797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SMC11T-3b (35/35 turns)</a:t>
            </a:r>
            <a:r>
              <a:rPr lang="en-GB" sz="1400" dirty="0" smtClean="0"/>
              <a:t>: Stress gradient &lt; </a:t>
            </a:r>
            <a:r>
              <a:rPr lang="en-GB" sz="1400" dirty="0" smtClean="0">
                <a:solidFill>
                  <a:srgbClr val="FF0000"/>
                </a:solidFill>
              </a:rPr>
              <a:t>50 MPa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68"/>
          <a:stretch/>
        </p:blipFill>
        <p:spPr>
          <a:xfrm>
            <a:off x="5997149" y="4338000"/>
            <a:ext cx="3045251" cy="252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8" r="12153"/>
          <a:stretch/>
        </p:blipFill>
        <p:spPr>
          <a:xfrm>
            <a:off x="3541804" y="4357160"/>
            <a:ext cx="2496457" cy="252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4133442" y="2324275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10-50 MPa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4098703" y="535706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10-50 MPa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6645955" y="2320052"/>
            <a:ext cx="1645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50-130 MPa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6842100" y="5307823"/>
            <a:ext cx="1498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50-130 MPa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6248560" y="1509213"/>
            <a:ext cx="1" cy="234446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06616" y="4489520"/>
            <a:ext cx="1" cy="234446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54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Gap vs. stress concentration </a:t>
            </a:r>
            <a:endParaRPr lang="en-GB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7892542"/>
              </p:ext>
            </p:extLst>
          </p:nvPr>
        </p:nvGraphicFramePr>
        <p:xfrm>
          <a:off x="825880" y="2631469"/>
          <a:ext cx="7747226" cy="322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2080">
                  <a:extLst>
                    <a:ext uri="{9D8B030D-6E8A-4147-A177-3AD203B41FA5}">
                      <a16:colId xmlns:a16="http://schemas.microsoft.com/office/drawing/2014/main" val="3371583446"/>
                    </a:ext>
                  </a:extLst>
                </a:gridCol>
                <a:gridCol w="1204186">
                  <a:extLst>
                    <a:ext uri="{9D8B030D-6E8A-4147-A177-3AD203B41FA5}">
                      <a16:colId xmlns:a16="http://schemas.microsoft.com/office/drawing/2014/main" val="2250017724"/>
                    </a:ext>
                  </a:extLst>
                </a:gridCol>
                <a:gridCol w="1935480">
                  <a:extLst>
                    <a:ext uri="{9D8B030D-6E8A-4147-A177-3AD203B41FA5}">
                      <a16:colId xmlns:a16="http://schemas.microsoft.com/office/drawing/2014/main" val="3336023528"/>
                    </a:ext>
                  </a:extLst>
                </a:gridCol>
                <a:gridCol w="1935480">
                  <a:extLst>
                    <a:ext uri="{9D8B030D-6E8A-4147-A177-3AD203B41FA5}">
                      <a16:colId xmlns:a16="http://schemas.microsoft.com/office/drawing/2014/main" val="315402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 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ERMC-Sample1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ERMC-Sample2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257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Cable width, mm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14.7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20.90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20.9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855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Cable thickness, mm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1.82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1.82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502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Mica width, mm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514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Gap, mm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8296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Gap/cable width, %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7460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Gap/cable thickness,--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99358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/>
                        <a:t>Total insulation </a:t>
                      </a:r>
                    </a:p>
                    <a:p>
                      <a:pPr algn="l"/>
                      <a:r>
                        <a:rPr lang="en-GB" b="1" dirty="0" smtClean="0"/>
                        <a:t>thickness at 5 MPa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652292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1016" y="1953006"/>
            <a:ext cx="1746498" cy="329547"/>
          </a:xfrm>
          <a:prstGeom prst="rect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6"/>
                </a:solidFill>
              </a:rPr>
              <a:t>11T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07088" y="1964976"/>
            <a:ext cx="2327078" cy="329547"/>
          </a:xfrm>
          <a:prstGeom prst="rect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6"/>
                </a:solidFill>
              </a:rPr>
              <a:t>ERMC – S1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20402" y="1978231"/>
            <a:ext cx="2327078" cy="329547"/>
          </a:xfrm>
          <a:prstGeom prst="rect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6"/>
                </a:solidFill>
              </a:rPr>
              <a:t>ERMC – S2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200" y="1813835"/>
            <a:ext cx="2111829" cy="62411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959179" y="1613526"/>
            <a:ext cx="1190172" cy="31931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6.9 mm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3265573" y="1813835"/>
            <a:ext cx="2598198" cy="62411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3933372" y="1613526"/>
            <a:ext cx="1169564" cy="29535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7.4 mm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6348693" y="1822378"/>
            <a:ext cx="2598198" cy="62411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7228114" y="1622069"/>
            <a:ext cx="957262" cy="29535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5.4 mm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910499" y="127459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50 % open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920906" y="1252737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40 % open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133174" y="1278267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30 % open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91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on single cables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42" y="1344926"/>
            <a:ext cx="4245429" cy="466742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sz="2000" dirty="0" smtClean="0"/>
              <a:t>Let’s do a quick check:</a:t>
            </a:r>
          </a:p>
          <a:p>
            <a:r>
              <a:rPr lang="en-GB" sz="2000" dirty="0" smtClean="0"/>
              <a:t>One single cable, </a:t>
            </a:r>
            <a:r>
              <a:rPr lang="en-GB" sz="2000" dirty="0" smtClean="0">
                <a:solidFill>
                  <a:srgbClr val="FF0000"/>
                </a:solidFill>
              </a:rPr>
              <a:t>not reacted nor impregnated</a:t>
            </a:r>
            <a:r>
              <a:rPr lang="en-GB" sz="2000" dirty="0" smtClean="0"/>
              <a:t>. 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Very </a:t>
            </a:r>
            <a:r>
              <a:rPr lang="en-GB" sz="1800" dirty="0" smtClean="0"/>
              <a:t>extreme case, we know it is not realistic, but very easy, fast, and gives us the </a:t>
            </a:r>
            <a:r>
              <a:rPr lang="en-GB" sz="1800" dirty="0" smtClean="0">
                <a:solidFill>
                  <a:srgbClr val="FF0000"/>
                </a:solidFill>
              </a:rPr>
              <a:t>worst case</a:t>
            </a:r>
            <a:r>
              <a:rPr lang="en-GB" sz="1800" dirty="0" smtClean="0"/>
              <a:t>!</a:t>
            </a:r>
          </a:p>
          <a:p>
            <a:r>
              <a:rPr lang="en-GB" sz="2000" dirty="0" smtClean="0"/>
              <a:t>Evaluation of the pressure distribution on the two sides of the cables under a control pressure of 5 MPa and 30 </a:t>
            </a:r>
            <a:r>
              <a:rPr lang="en-GB" sz="2000" dirty="0" err="1" smtClean="0"/>
              <a:t>Mpa</a:t>
            </a:r>
            <a:endParaRPr lang="en-GB" sz="2000" dirty="0" smtClean="0"/>
          </a:p>
          <a:p>
            <a:r>
              <a:rPr lang="en-GB" sz="2000" dirty="0" smtClean="0"/>
              <a:t>Two families of samples:</a:t>
            </a:r>
          </a:p>
          <a:p>
            <a:pPr lvl="1"/>
            <a:r>
              <a:rPr lang="en-GB" sz="1800" dirty="0" smtClean="0"/>
              <a:t>SMC 11 T: With/without mica</a:t>
            </a:r>
          </a:p>
          <a:p>
            <a:pPr lvl="1"/>
            <a:r>
              <a:rPr lang="en-GB" sz="1800" dirty="0" smtClean="0"/>
              <a:t>ERMC: With/Without mica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	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1" r="5960"/>
          <a:stretch/>
        </p:blipFill>
        <p:spPr>
          <a:xfrm>
            <a:off x="4818743" y="1523965"/>
            <a:ext cx="4136571" cy="36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67197" y="131664"/>
            <a:ext cx="3188117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J. Ferradas Troitino &amp; A. Carlon Zurita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26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SMC-11T; top face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39327" y="529616"/>
            <a:ext cx="1746498" cy="329547"/>
          </a:xfrm>
          <a:prstGeom prst="rect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6"/>
                </a:solidFill>
              </a:rPr>
              <a:t>11T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5511" y="390445"/>
            <a:ext cx="2111829" cy="62411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417490" y="-28411"/>
            <a:ext cx="1190172" cy="31931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top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438853" y="886850"/>
            <a:ext cx="1190172" cy="31931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bottom</a:t>
            </a:r>
            <a:endParaRPr lang="en-GB" dirty="0"/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2" t="6723" r="62691"/>
          <a:stretch/>
        </p:blipFill>
        <p:spPr>
          <a:xfrm>
            <a:off x="-12997" y="2619463"/>
            <a:ext cx="899886" cy="3357955"/>
          </a:xfrm>
          <a:prstGeom prst="rect">
            <a:avLst/>
          </a:prstGeom>
        </p:spPr>
      </p:pic>
      <p:pic>
        <p:nvPicPr>
          <p:cNvPr id="14" name="Content Placeholder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8" t="6723" r="24288"/>
          <a:stretch/>
        </p:blipFill>
        <p:spPr>
          <a:xfrm>
            <a:off x="1137259" y="2619463"/>
            <a:ext cx="878114" cy="335795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14" t="1428" r="12094" b="2805"/>
          <a:stretch/>
        </p:blipFill>
        <p:spPr>
          <a:xfrm>
            <a:off x="7960209" y="1446167"/>
            <a:ext cx="854488" cy="46879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9637" y="1743071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SMC11T-1</a:t>
            </a:r>
          </a:p>
          <a:p>
            <a:pPr algn="ctr"/>
            <a:r>
              <a:rPr lang="en-GB" dirty="0" smtClean="0"/>
              <a:t>No core, no mica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265611" y="1731962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SMC11T-2</a:t>
            </a:r>
          </a:p>
          <a:p>
            <a:pPr algn="ctr"/>
            <a:r>
              <a:rPr lang="en-GB" dirty="0" smtClean="0"/>
              <a:t>No core, mica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926000" y="1731962"/>
            <a:ext cx="1270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SMC11T-3</a:t>
            </a:r>
          </a:p>
          <a:p>
            <a:pPr algn="ctr"/>
            <a:r>
              <a:rPr lang="en-GB" dirty="0" smtClean="0"/>
              <a:t>core, mica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2554514" y="1731962"/>
            <a:ext cx="0" cy="408383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334000" y="1743071"/>
            <a:ext cx="0" cy="408383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1" t="7673" r="64319" b="-197"/>
          <a:stretch/>
        </p:blipFill>
        <p:spPr>
          <a:xfrm>
            <a:off x="5892800" y="2685143"/>
            <a:ext cx="686896" cy="333082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08" t="7068" r="24858" b="6457"/>
          <a:stretch/>
        </p:blipFill>
        <p:spPr>
          <a:xfrm>
            <a:off x="7068457" y="2685143"/>
            <a:ext cx="697598" cy="311311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6" t="6368" r="63668" b="2514"/>
          <a:stretch/>
        </p:blipFill>
        <p:spPr>
          <a:xfrm>
            <a:off x="3049656" y="2634143"/>
            <a:ext cx="885372" cy="328023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56" t="6570" r="24813" b="2716"/>
          <a:stretch/>
        </p:blipFill>
        <p:spPr>
          <a:xfrm>
            <a:off x="4291155" y="2634143"/>
            <a:ext cx="798286" cy="326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9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SMC11T-3: cable vs coil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56" y="1922973"/>
            <a:ext cx="3540572" cy="315718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As expected, what we see in the coil is partially smoothened from what we see in the non-impregnated cable.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7" t="7305" r="25161" b="2805"/>
          <a:stretch/>
        </p:blipFill>
        <p:spPr>
          <a:xfrm>
            <a:off x="4662561" y="2368908"/>
            <a:ext cx="831442" cy="3236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5" t="7325" r="63942" b="2805"/>
          <a:stretch/>
        </p:blipFill>
        <p:spPr>
          <a:xfrm>
            <a:off x="3740356" y="2368908"/>
            <a:ext cx="922205" cy="32353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78305" y="178316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52" t="2175" r="25371" b="5497"/>
          <a:stretch/>
        </p:blipFill>
        <p:spPr>
          <a:xfrm>
            <a:off x="6690511" y="2249445"/>
            <a:ext cx="838894" cy="33237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21957" y="1756065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Coil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8" t="6555" r="64468" b="2878"/>
          <a:stretch/>
        </p:blipFill>
        <p:spPr>
          <a:xfrm>
            <a:off x="5935768" y="2337906"/>
            <a:ext cx="754743" cy="32604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14" t="1428" r="12094" b="2805"/>
          <a:stretch/>
        </p:blipFill>
        <p:spPr>
          <a:xfrm>
            <a:off x="8122881" y="1173935"/>
            <a:ext cx="854488" cy="468797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H="1">
            <a:off x="5704114" y="1521132"/>
            <a:ext cx="0" cy="408383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93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ERMC; top face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39327" y="529616"/>
            <a:ext cx="1746498" cy="329547"/>
          </a:xfrm>
          <a:prstGeom prst="rect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6"/>
                </a:solidFill>
              </a:rPr>
              <a:t>ERMC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5511" y="390445"/>
            <a:ext cx="2111829" cy="62411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417490" y="-28411"/>
            <a:ext cx="1190172" cy="31931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top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493882" y="904645"/>
            <a:ext cx="1190172" cy="31931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bottom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14" t="1428" r="12094" b="2805"/>
          <a:stretch/>
        </p:blipFill>
        <p:spPr>
          <a:xfrm>
            <a:off x="8149419" y="1682017"/>
            <a:ext cx="854488" cy="46879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9948" y="2002885"/>
            <a:ext cx="15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RMC-FRESCA2</a:t>
            </a:r>
          </a:p>
          <a:p>
            <a:pPr algn="ctr"/>
            <a:r>
              <a:rPr lang="en-GB" sz="1400" dirty="0" smtClean="0"/>
              <a:t>No core, no mica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280927" y="2036677"/>
            <a:ext cx="1606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ERMC-S1</a:t>
            </a:r>
          </a:p>
          <a:p>
            <a:pPr algn="ctr"/>
            <a:r>
              <a:rPr lang="en-GB" sz="1400" dirty="0" smtClean="0"/>
              <a:t>core, 38 mm mica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835650" y="2002886"/>
            <a:ext cx="1606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ERMC-S2</a:t>
            </a:r>
          </a:p>
          <a:p>
            <a:pPr algn="ctr"/>
            <a:r>
              <a:rPr lang="en-GB" sz="1400" dirty="0" smtClean="0"/>
              <a:t>core, 40 mm mica</a:t>
            </a:r>
            <a:endParaRPr lang="en-GB" sz="1400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2554514" y="2152875"/>
            <a:ext cx="0" cy="408383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334000" y="2163984"/>
            <a:ext cx="0" cy="408383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5" t="6401" r="63620" b="1676"/>
          <a:stretch/>
        </p:blipFill>
        <p:spPr>
          <a:xfrm>
            <a:off x="5674154" y="2810315"/>
            <a:ext cx="943428" cy="330925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91" t="6602" r="24461" b="1878"/>
          <a:stretch/>
        </p:blipFill>
        <p:spPr>
          <a:xfrm>
            <a:off x="6838952" y="2824828"/>
            <a:ext cx="899887" cy="329474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3" t="6239" r="61978" b="3046"/>
          <a:stretch/>
        </p:blipFill>
        <p:spPr>
          <a:xfrm>
            <a:off x="2739098" y="2810315"/>
            <a:ext cx="1030514" cy="326571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7" t="6974" r="22981" b="2313"/>
          <a:stretch/>
        </p:blipFill>
        <p:spPr>
          <a:xfrm>
            <a:off x="4062168" y="2839343"/>
            <a:ext cx="986972" cy="3265714"/>
          </a:xfrm>
          <a:prstGeom prst="rect">
            <a:avLst/>
          </a:prstGeom>
        </p:spPr>
      </p:pic>
      <p:pic>
        <p:nvPicPr>
          <p:cNvPr id="31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2" t="6376" r="59335" b="2507"/>
          <a:stretch/>
        </p:blipFill>
        <p:spPr>
          <a:xfrm>
            <a:off x="69887" y="2726716"/>
            <a:ext cx="1175657" cy="3280229"/>
          </a:xfrm>
        </p:spPr>
      </p:pic>
      <p:pic>
        <p:nvPicPr>
          <p:cNvPr id="32" name="Content Placeholder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33" t="6980" r="22898" b="2708"/>
          <a:stretch/>
        </p:blipFill>
        <p:spPr>
          <a:xfrm>
            <a:off x="1323398" y="2810315"/>
            <a:ext cx="1030515" cy="3251200"/>
          </a:xfrm>
          <a:prstGeom prst="rect">
            <a:avLst/>
          </a:prstGeom>
        </p:spPr>
      </p:pic>
      <p:sp>
        <p:nvSpPr>
          <p:cNvPr id="33" name="Content Placeholder 2"/>
          <p:cNvSpPr txBox="1">
            <a:spLocks/>
          </p:cNvSpPr>
          <p:nvPr/>
        </p:nvSpPr>
        <p:spPr>
          <a:xfrm>
            <a:off x="209234" y="1212331"/>
            <a:ext cx="8226854" cy="62446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The increase on the width of the mica from 38 to 40 mm had a significant impact on the pressure distribution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9521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509" y="1146151"/>
            <a:ext cx="8079091" cy="4811451"/>
          </a:xfrm>
        </p:spPr>
        <p:txBody>
          <a:bodyPr>
            <a:noAutofit/>
          </a:bodyPr>
          <a:lstStyle/>
          <a:p>
            <a:r>
              <a:rPr lang="en-GB" sz="2000" dirty="0" smtClean="0"/>
              <a:t>The observed gradient of pressure distribution on the mid-plane observed on the 11 T is also present on SMC11T-3 (with Mica), but it is 2-3 times smaller.</a:t>
            </a:r>
          </a:p>
          <a:p>
            <a:r>
              <a:rPr lang="en-GB" sz="2000" dirty="0" smtClean="0"/>
              <a:t>In absence of mica, the pressure distribution on the SMC11T mid-plane is uniform.</a:t>
            </a:r>
          </a:p>
          <a:p>
            <a:r>
              <a:rPr lang="en-GB" sz="2000" dirty="0" smtClean="0"/>
              <a:t>A larger mica coverage can cope with this issue, maybe just to check:</a:t>
            </a:r>
          </a:p>
          <a:p>
            <a:pPr lvl="1"/>
            <a:r>
              <a:rPr lang="en-GB" sz="1800" dirty="0" smtClean="0"/>
              <a:t>The impregnation will not be affected.</a:t>
            </a:r>
          </a:p>
          <a:p>
            <a:pPr lvl="1"/>
            <a:r>
              <a:rPr lang="en-GB" sz="1800" dirty="0" smtClean="0"/>
              <a:t>What is the impact on the overall coil rigidity. Since the “new” braiding parameters are closer to the target 0.100 mm, future coils will have “more epoxy”.</a:t>
            </a:r>
            <a:endParaRPr lang="en-US" sz="2000" dirty="0" smtClean="0"/>
          </a:p>
          <a:p>
            <a:r>
              <a:rPr lang="en-US" sz="2000" dirty="0" smtClean="0"/>
              <a:t>Available options:</a:t>
            </a:r>
          </a:p>
          <a:p>
            <a:pPr lvl="1"/>
            <a:r>
              <a:rPr lang="en-US" sz="1800" dirty="0" smtClean="0"/>
              <a:t>30 mm tape (1.9 mm gap). (3x500 m, enough for 6 short coils)</a:t>
            </a:r>
          </a:p>
          <a:p>
            <a:pPr lvl="1"/>
            <a:r>
              <a:rPr lang="en-US" sz="1800" dirty="0" smtClean="0"/>
              <a:t>31 mm tape (0.9 mm </a:t>
            </a:r>
            <a:r>
              <a:rPr lang="en-US" sz="1800" dirty="0"/>
              <a:t>gap). (3x500 m, enough for 6 </a:t>
            </a:r>
            <a:r>
              <a:rPr lang="en-US" sz="1800" dirty="0" smtClean="0"/>
              <a:t>short coils)</a:t>
            </a:r>
          </a:p>
          <a:p>
            <a:pPr lvl="1"/>
            <a:r>
              <a:rPr lang="en-US" sz="1800" dirty="0" smtClean="0"/>
              <a:t>In practice, the gap will be 0.5-1 mm larger than the theoretical gap.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3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89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26" name="Picture 2" descr="image0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7" y="0"/>
            <a:ext cx="9008920" cy="2197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2400" y="2240493"/>
            <a:ext cx="85344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Nous avons en stock </a:t>
            </a:r>
            <a:r>
              <a:rPr lang="fr-FR" sz="16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cable</a:t>
            </a: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tissé :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H15EC0222A  235 mètres PIT Tissage nouvelle épaisseur avec mica largeur 25 mm (standard)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H15EC0223B  235 mètres PIT Tissage nouvelle épaisseur avec mica largeur 25 mm (standard)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Nous allons recevoir :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H15EC0223A  235 mètres PIT Tissage nouvelle épaisseur avec mica largeur 31 mm (standard) livraison CERN 12/12/2017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H15EC0222B  235 mètres PIT Tissage nouvelle épaisseur avec mica largeur 31 mm (standard)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livraison CERN 12/12/2017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H15EC0224B  235 mètres PIT Tissage nouvelle épaisseur avec mica largeur 31 mm (standard)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fr-FR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livraison CERN 24/01/2017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jm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3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680"/>
            <a:ext cx="8226854" cy="940443"/>
          </a:xfrm>
        </p:spPr>
        <p:txBody>
          <a:bodyPr/>
          <a:lstStyle/>
          <a:p>
            <a:r>
              <a:rPr lang="en-US" dirty="0" smtClean="0"/>
              <a:t>11 T Insulation Design Criteria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4" t="38099" r="53751" b="20978"/>
          <a:stretch/>
        </p:blipFill>
        <p:spPr bwMode="auto">
          <a:xfrm>
            <a:off x="4954555" y="1986005"/>
            <a:ext cx="4101662" cy="325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96128" y="1384467"/>
            <a:ext cx="4790426" cy="424823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FF0000"/>
                </a:solidFill>
              </a:rPr>
              <a:t>56 turns </a:t>
            </a:r>
            <a:r>
              <a:rPr lang="en-GB" sz="1600" dirty="0" smtClean="0"/>
              <a:t>coil </a:t>
            </a:r>
          </a:p>
          <a:p>
            <a:pPr lvl="1"/>
            <a:r>
              <a:rPr lang="en-GB" sz="1600" dirty="0" smtClean="0"/>
              <a:t>22 Inner Layer, 34 Outer Layer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Insulation layout: </a:t>
            </a:r>
            <a:r>
              <a:rPr lang="en-US" sz="1600" dirty="0" smtClean="0"/>
              <a:t>80-µm-thick </a:t>
            </a:r>
            <a:r>
              <a:rPr lang="en-US" sz="1600" dirty="0"/>
              <a:t>C-shaped Mica film and a braided sleeve made of S2-glass fibers </a:t>
            </a:r>
            <a:endParaRPr lang="en-US" sz="1600" dirty="0" smtClean="0"/>
          </a:p>
          <a:p>
            <a:r>
              <a:rPr lang="en-GB" sz="1600" dirty="0" smtClean="0"/>
              <a:t>Original target insulation thickness: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100 </a:t>
            </a:r>
            <a:r>
              <a:rPr lang="en-US" sz="1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µ</a:t>
            </a:r>
            <a:r>
              <a:rPr lang="en-US" sz="1200" dirty="0" smtClean="0">
                <a:solidFill>
                  <a:srgbClr val="FF0000"/>
                </a:solidFill>
              </a:rPr>
              <a:t>m at 30 MPa pressure</a:t>
            </a:r>
          </a:p>
          <a:p>
            <a:pPr lvl="1"/>
            <a:r>
              <a:rPr lang="en-US" sz="1200" dirty="0" smtClean="0"/>
              <a:t>For the short models coils, the actual insulation thickness was 107 </a:t>
            </a:r>
            <a:r>
              <a:rPr lang="en-US" sz="1200" dirty="0">
                <a:latin typeface="Calibri" panose="020F0502020204030204" pitchFamily="34" charset="0"/>
              </a:rPr>
              <a:t>µ</a:t>
            </a:r>
            <a:r>
              <a:rPr lang="en-US" sz="1200" dirty="0"/>
              <a:t>m </a:t>
            </a:r>
            <a:r>
              <a:rPr lang="en-US" sz="1200" dirty="0" smtClean="0"/>
              <a:t>– 114 </a:t>
            </a:r>
            <a:r>
              <a:rPr lang="en-US" sz="1200" dirty="0">
                <a:latin typeface="Calibri" panose="020F0502020204030204" pitchFamily="34" charset="0"/>
              </a:rPr>
              <a:t>µ</a:t>
            </a:r>
            <a:r>
              <a:rPr lang="en-US" sz="1200" dirty="0"/>
              <a:t>m </a:t>
            </a:r>
            <a:r>
              <a:rPr lang="en-US" sz="1200" dirty="0" smtClean="0"/>
              <a:t>at 30 MPa (14x2x34 </a:t>
            </a:r>
            <a:r>
              <a:rPr lang="en-US" sz="1200" dirty="0" smtClean="0">
                <a:latin typeface="Calibri" panose="020F0502020204030204" pitchFamily="34" charset="0"/>
              </a:rPr>
              <a:t>µ</a:t>
            </a:r>
            <a:r>
              <a:rPr lang="en-US" sz="1200" dirty="0" smtClean="0"/>
              <a:t>m = 0.95 mm of over-thickness in the outer layer!)</a:t>
            </a:r>
          </a:p>
          <a:p>
            <a:pPr lvl="1"/>
            <a:r>
              <a:rPr lang="en-US" sz="1200" dirty="0" smtClean="0"/>
              <a:t>All short model coils produced up to the date and the prototype coils have been done using this insulation layout.</a:t>
            </a:r>
          </a:p>
          <a:p>
            <a:r>
              <a:rPr lang="en-US" sz="1600" dirty="0" smtClean="0"/>
              <a:t>Revised target insulation thickness: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100 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</a:rPr>
              <a:t>µ</a:t>
            </a:r>
            <a:r>
              <a:rPr lang="en-US" sz="1200" dirty="0">
                <a:solidFill>
                  <a:srgbClr val="FF0000"/>
                </a:solidFill>
              </a:rPr>
              <a:t>m at </a:t>
            </a:r>
            <a:r>
              <a:rPr lang="en-US" sz="1200" dirty="0" smtClean="0">
                <a:solidFill>
                  <a:srgbClr val="FF0000"/>
                </a:solidFill>
              </a:rPr>
              <a:t>5 </a:t>
            </a:r>
            <a:r>
              <a:rPr lang="en-US" sz="1200" dirty="0">
                <a:solidFill>
                  <a:srgbClr val="FF0000"/>
                </a:solidFill>
              </a:rPr>
              <a:t>MPa pressure</a:t>
            </a:r>
          </a:p>
          <a:p>
            <a:pPr lvl="1"/>
            <a:r>
              <a:rPr lang="en-US" sz="1200" dirty="0" smtClean="0"/>
              <a:t>Will be implemented in all the future short model coils (and the series magnets)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49590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Heat Treatment on Mica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26" name="Picture 15" descr="image0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341" y="1457190"/>
            <a:ext cx="2814918" cy="211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0" descr="image0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45" y="3774142"/>
            <a:ext cx="4679538" cy="206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4" descr="image0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231" y="3774143"/>
            <a:ext cx="3697001" cy="2216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6" descr="image0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860" y="1448152"/>
            <a:ext cx="3185742" cy="212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64023" y="1087858"/>
            <a:ext cx="2518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Heat Treatment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836023" y="107882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Heat Treatment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702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33760" y="-941291"/>
            <a:ext cx="5673734" cy="80233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404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62291" y="-661188"/>
            <a:ext cx="5464459" cy="77273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274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ERMC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403" y="1325563"/>
            <a:ext cx="6600018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9376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ERMC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403" y="1325563"/>
            <a:ext cx="6600018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700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SMC11T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403" y="1325563"/>
            <a:ext cx="6600018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967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SMC11T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403" y="1325563"/>
            <a:ext cx="6600018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3866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SMC11T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187" y="1173935"/>
            <a:ext cx="4338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SMC11T-1, side 2 (no mica)</a:t>
            </a:r>
          </a:p>
          <a:p>
            <a:pPr algn="ctr"/>
            <a:r>
              <a:rPr lang="en-GB" dirty="0" smtClean="0"/>
              <a:t>Uniform pressure distribution, although a bit worse than the other side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3522"/>
            <a:ext cx="4800000" cy="36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45076" y="1201889"/>
            <a:ext cx="2847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SMC11T-3b, side 2 (mica)</a:t>
            </a:r>
          </a:p>
          <a:p>
            <a:pPr algn="ctr"/>
            <a:r>
              <a:rPr lang="en-GB" dirty="0" smtClean="0"/>
              <a:t>Visible trace of the mica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354" y="2243522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67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Insulations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9150" cy="466742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Fibres </a:t>
            </a:r>
          </a:p>
          <a:p>
            <a:pPr lvl="1"/>
            <a:r>
              <a:rPr lang="en-GB" dirty="0" smtClean="0"/>
              <a:t>S2-Glass (11 TEX, 33 TEX, 66 TEX) </a:t>
            </a:r>
            <a:r>
              <a:rPr lang="en-GB" i="1" dirty="0" smtClean="0"/>
              <a:t>66 TEX means 66 grams per 1000 m</a:t>
            </a:r>
          </a:p>
          <a:p>
            <a:r>
              <a:rPr lang="en-GB" dirty="0" smtClean="0"/>
              <a:t>Sizing (on the fibres)</a:t>
            </a:r>
          </a:p>
          <a:p>
            <a:pPr lvl="1"/>
            <a:r>
              <a:rPr lang="en-GB" dirty="0" smtClean="0"/>
              <a:t>636 (starch oil sizing)</a:t>
            </a:r>
          </a:p>
          <a:p>
            <a:pPr lvl="1"/>
            <a:r>
              <a:rPr lang="en-GB" dirty="0" smtClean="0"/>
              <a:t>493 (compatible with Epoxy</a:t>
            </a:r>
          </a:p>
          <a:p>
            <a:pPr lvl="1"/>
            <a:r>
              <a:rPr lang="en-GB" dirty="0" smtClean="0"/>
              <a:t>933 (inorganic sizing</a:t>
            </a:r>
            <a:r>
              <a:rPr lang="en-GB" dirty="0"/>
              <a:t>) </a:t>
            </a:r>
            <a:endParaRPr lang="en-GB" dirty="0" smtClean="0"/>
          </a:p>
          <a:p>
            <a:r>
              <a:rPr lang="en-GB" dirty="0" smtClean="0"/>
              <a:t>Our typical combinations:</a:t>
            </a:r>
          </a:p>
          <a:p>
            <a:pPr lvl="1"/>
            <a:r>
              <a:rPr lang="en-GB" dirty="0" smtClean="0"/>
              <a:t>11 TEX 636  (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</a:t>
            </a:r>
            <a:r>
              <a:rPr lang="en-GB" dirty="0">
                <a:solidFill>
                  <a:srgbClr val="FF9933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/>
              <a:t>only OK for impregnation if it goes through heat treatment) </a:t>
            </a:r>
            <a:r>
              <a:rPr lang="en-GB" dirty="0" smtClean="0">
                <a:sym typeface="Wingdings" panose="05000000000000000000" pitchFamily="2" charset="2"/>
              </a:rPr>
              <a:t>  </a:t>
            </a:r>
            <a:endParaRPr lang="en-GB" dirty="0" smtClean="0"/>
          </a:p>
          <a:p>
            <a:pPr lvl="1"/>
            <a:r>
              <a:rPr lang="en-GB" dirty="0" smtClean="0"/>
              <a:t>33 TEX </a:t>
            </a:r>
            <a:r>
              <a:rPr lang="en-GB" dirty="0"/>
              <a:t>493 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9933"/>
                </a:solidFill>
                <a:sym typeface="Wingdings" panose="05000000000000000000" pitchFamily="2" charset="2"/>
              </a:rPr>
              <a:t></a:t>
            </a:r>
            <a:r>
              <a:rPr lang="en-GB" dirty="0" smtClean="0"/>
              <a:t> </a:t>
            </a:r>
            <a:r>
              <a:rPr lang="en-GB" dirty="0"/>
              <a:t>darker after reaction than 933</a:t>
            </a:r>
            <a:r>
              <a:rPr lang="en-GB" dirty="0" smtClean="0"/>
              <a:t>)</a:t>
            </a:r>
            <a:endParaRPr lang="en-GB" dirty="0" smtClean="0">
              <a:solidFill>
                <a:srgbClr val="FF9933"/>
              </a:solidFill>
            </a:endParaRPr>
          </a:p>
          <a:p>
            <a:pPr lvl="1"/>
            <a:r>
              <a:rPr lang="en-GB" dirty="0" smtClean="0"/>
              <a:t>66 TEX 933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dirty="0" smtClean="0">
              <a:solidFill>
                <a:srgbClr val="00B050"/>
              </a:solidFill>
            </a:endParaRPr>
          </a:p>
          <a:p>
            <a:r>
              <a:rPr lang="en-GB" dirty="0" smtClean="0"/>
              <a:t>Mica</a:t>
            </a:r>
          </a:p>
          <a:p>
            <a:pPr lvl="1"/>
            <a:r>
              <a:rPr lang="en-GB" dirty="0" smtClean="0"/>
              <a:t>FIROX ® P 63P24A (</a:t>
            </a:r>
            <a:r>
              <a:rPr lang="en-GB" dirty="0" err="1" smtClean="0"/>
              <a:t>Cogebi</a:t>
            </a:r>
            <a:r>
              <a:rPr lang="en-GB" dirty="0" smtClean="0"/>
              <a:t>) for the cable</a:t>
            </a:r>
          </a:p>
          <a:p>
            <a:pPr lvl="1"/>
            <a:r>
              <a:rPr lang="en-GB" dirty="0"/>
              <a:t>FIROX ® P </a:t>
            </a:r>
            <a:r>
              <a:rPr lang="en-GB" dirty="0" smtClean="0"/>
              <a:t>80P34A </a:t>
            </a:r>
            <a:r>
              <a:rPr lang="en-GB" dirty="0"/>
              <a:t>(</a:t>
            </a:r>
            <a:r>
              <a:rPr lang="en-GB" dirty="0" err="1"/>
              <a:t>Cogebi</a:t>
            </a:r>
            <a:r>
              <a:rPr lang="en-GB" dirty="0"/>
              <a:t>) for the </a:t>
            </a:r>
            <a:r>
              <a:rPr lang="en-GB" dirty="0" smtClean="0"/>
              <a:t>interlayer</a:t>
            </a:r>
          </a:p>
          <a:p>
            <a:r>
              <a:rPr lang="en-GB" dirty="0" smtClean="0"/>
              <a:t>Ceramic binder (not in flat coils)</a:t>
            </a:r>
          </a:p>
          <a:p>
            <a:pPr lvl="1"/>
            <a:r>
              <a:rPr lang="en-GB" dirty="0" smtClean="0"/>
              <a:t>CTD1202</a:t>
            </a:r>
          </a:p>
          <a:p>
            <a:r>
              <a:rPr lang="en-GB" dirty="0" smtClean="0"/>
              <a:t>Epoxy</a:t>
            </a:r>
          </a:p>
          <a:p>
            <a:pPr lvl="1"/>
            <a:r>
              <a:rPr lang="en-GB" dirty="0"/>
              <a:t>CTD 101K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91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MQXF,11 T &amp; FRESCA insulation layout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227" y="1096999"/>
            <a:ext cx="8686800" cy="4846594"/>
          </a:xfrm>
        </p:spPr>
        <p:txBody>
          <a:bodyPr>
            <a:noAutofit/>
          </a:bodyPr>
          <a:lstStyle/>
          <a:p>
            <a:r>
              <a:rPr lang="en-GB" sz="1800" b="1" dirty="0" smtClean="0"/>
              <a:t>MQXF:</a:t>
            </a:r>
          </a:p>
          <a:p>
            <a:pPr lvl="1"/>
            <a:r>
              <a:rPr lang="en-GB" sz="1800" dirty="0" smtClean="0"/>
              <a:t>Cable (0.15 mm): </a:t>
            </a:r>
          </a:p>
          <a:p>
            <a:pPr lvl="2"/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</a:rPr>
              <a:t>S2 glass 933 66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</a:rPr>
              <a:t>TEX</a:t>
            </a:r>
            <a:endParaRPr lang="en-GB" sz="1800" dirty="0" smtClean="0"/>
          </a:p>
          <a:p>
            <a:pPr lvl="1"/>
            <a:r>
              <a:rPr lang="en-GB" sz="1800" dirty="0" smtClean="0"/>
              <a:t>Inter layer:</a:t>
            </a:r>
          </a:p>
          <a:p>
            <a:pPr lvl="2"/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</a:rPr>
              <a:t>S2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</a:rPr>
              <a:t>glass 933 66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</a:rPr>
              <a:t>TEX</a:t>
            </a:r>
            <a:endParaRPr lang="en-GB" sz="1800" dirty="0" smtClean="0"/>
          </a:p>
          <a:p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</a:rPr>
              <a:t>11T:</a:t>
            </a:r>
          </a:p>
          <a:p>
            <a:pPr lvl="1"/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</a:rPr>
              <a:t>Cable (0.1 mm):</a:t>
            </a:r>
            <a:endParaRPr lang="en-GB" sz="1800" dirty="0">
              <a:solidFill>
                <a:srgbClr val="0055A0"/>
              </a:solidFill>
              <a:latin typeface="Arial" panose="020B0604020202020204" pitchFamily="34" charset="0"/>
            </a:endParaRPr>
          </a:p>
          <a:p>
            <a:pPr lvl="2"/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</a:rPr>
              <a:t>C-shape 0.080 mm Mica </a:t>
            </a:r>
            <a:r>
              <a:rPr lang="en-GB" sz="1800" dirty="0"/>
              <a:t>FIROX ® P 63P24A </a:t>
            </a:r>
          </a:p>
          <a:p>
            <a:pPr lvl="2"/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</a:rPr>
              <a:t>S2 glass 636 11 TEX</a:t>
            </a:r>
            <a:endParaRPr lang="en-GB" sz="1800" dirty="0"/>
          </a:p>
          <a:p>
            <a:pPr lvl="1"/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</a:rPr>
              <a:t>Inter layer:</a:t>
            </a:r>
          </a:p>
          <a:p>
            <a:pPr lvl="2"/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</a:rPr>
              <a:t>Version without Quench Heaters: </a:t>
            </a:r>
          </a:p>
          <a:p>
            <a:pPr lvl="3"/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</a:rPr>
              <a:t>S2 glass 933 66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</a:rPr>
              <a:t>TEX</a:t>
            </a:r>
            <a:endParaRPr lang="en-GB" sz="1800" b="1" dirty="0" smtClean="0">
              <a:solidFill>
                <a:srgbClr val="0055A0"/>
              </a:solidFill>
              <a:latin typeface="Arial" panose="020B0604020202020204" pitchFamily="34" charset="0"/>
            </a:endParaRPr>
          </a:p>
          <a:p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</a:rPr>
              <a:t>FRESCA2:</a:t>
            </a:r>
          </a:p>
          <a:p>
            <a:pPr lvl="1"/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</a:rPr>
              <a:t>Cable (0.2 mm): </a:t>
            </a:r>
          </a:p>
          <a:p>
            <a:pPr lvl="2"/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</a:rPr>
              <a:t>S2 glass 933 66 TEX</a:t>
            </a:r>
          </a:p>
          <a:p>
            <a:pPr lvl="1"/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</a:endParaRPr>
          </a:p>
          <a:p>
            <a:pPr lvl="1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18177" y="4384933"/>
            <a:ext cx="51258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  <a:latin typeface="Arial" panose="020B0604020202020204" pitchFamily="34" charset="0"/>
              </a:rPr>
              <a:t>Version with Quench Heaters: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  <a:latin typeface="Arial" panose="020B0604020202020204" pitchFamily="34" charset="0"/>
              </a:rPr>
              <a:t>E glass HEXFORCE 120TF970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dirty="0"/>
              <a:t>FIROX ® P 80P34A</a:t>
            </a:r>
            <a:endParaRPr lang="en-GB" dirty="0">
              <a:solidFill>
                <a:srgbClr val="0055A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92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Mica technical characteristics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" y="1222106"/>
            <a:ext cx="4390325" cy="3059942"/>
          </a:xfrm>
        </p:spPr>
        <p:txBody>
          <a:bodyPr>
            <a:noAutofit/>
          </a:bodyPr>
          <a:lstStyle/>
          <a:p>
            <a:r>
              <a:rPr lang="en-US" sz="1400" dirty="0" smtClean="0"/>
              <a:t>COGEBI </a:t>
            </a:r>
            <a:r>
              <a:rPr lang="en-US" sz="1400" dirty="0"/>
              <a:t>FIROX</a:t>
            </a:r>
            <a:r>
              <a:rPr lang="en-US" sz="1400" dirty="0" smtClean="0"/>
              <a:t>® </a:t>
            </a:r>
            <a:r>
              <a:rPr lang="en-GB" sz="1400" dirty="0"/>
              <a:t>P </a:t>
            </a:r>
            <a:r>
              <a:rPr lang="en-GB" sz="1400" dirty="0" smtClean="0"/>
              <a:t>63P24A</a:t>
            </a:r>
            <a:r>
              <a:rPr lang="en-US" sz="1400" dirty="0" smtClean="0"/>
              <a:t>, </a:t>
            </a:r>
            <a:r>
              <a:rPr lang="en-US" sz="1400" dirty="0">
                <a:solidFill>
                  <a:srgbClr val="FF0000"/>
                </a:solidFill>
              </a:rPr>
              <a:t>0.080 mm </a:t>
            </a:r>
            <a:r>
              <a:rPr lang="en-US" sz="1400" dirty="0" smtClean="0"/>
              <a:t>thick</a:t>
            </a:r>
            <a:endParaRPr lang="en-GB" sz="1400" dirty="0" smtClean="0"/>
          </a:p>
          <a:p>
            <a:r>
              <a:rPr lang="en-GB" sz="1400" dirty="0" smtClean="0"/>
              <a:t>Actually, the tape is 65 % mica, 25 % glass, 10 % bond (“mica </a:t>
            </a:r>
            <a:r>
              <a:rPr lang="en-GB" sz="1400" dirty="0"/>
              <a:t>paper bonded to an electrical grade glass cloth as </a:t>
            </a:r>
            <a:r>
              <a:rPr lang="en-GB" sz="1400" dirty="0" smtClean="0"/>
              <a:t>the supporting </a:t>
            </a:r>
            <a:r>
              <a:rPr lang="en-GB" sz="1400" dirty="0"/>
              <a:t>fabric, impregnated with a specially selected high temperature </a:t>
            </a:r>
            <a:r>
              <a:rPr lang="en-GB" sz="1400" dirty="0" smtClean="0"/>
              <a:t>resistant silicone elastomer”)</a:t>
            </a:r>
          </a:p>
          <a:p>
            <a:r>
              <a:rPr lang="en-GB" sz="1400" dirty="0" smtClean="0"/>
              <a:t>Under slight compression, the tape is around 0.050 mm thick (bond and glass quite compressible) </a:t>
            </a:r>
          </a:p>
          <a:p>
            <a:r>
              <a:rPr lang="en-US" sz="1400" dirty="0" smtClean="0"/>
              <a:t>Small change on the type thickness after heat treatment</a:t>
            </a:r>
          </a:p>
          <a:p>
            <a:pPr lvl="1"/>
            <a:r>
              <a:rPr lang="en-US" sz="1400" dirty="0" smtClean="0"/>
              <a:t>8 </a:t>
            </a:r>
            <a:r>
              <a:rPr lang="en-US" sz="1400" dirty="0"/>
              <a:t>µm </a:t>
            </a:r>
            <a:r>
              <a:rPr lang="en-US" sz="1400" dirty="0" smtClean="0"/>
              <a:t>(at 5 MPa) thicker </a:t>
            </a:r>
            <a:r>
              <a:rPr lang="en-US" sz="1400" dirty="0"/>
              <a:t>after </a:t>
            </a:r>
            <a:r>
              <a:rPr lang="en-US" sz="1400" dirty="0" smtClean="0"/>
              <a:t>reaction, but </a:t>
            </a:r>
            <a:r>
              <a:rPr lang="en-US" sz="1400" dirty="0"/>
              <a:t>we did the test only </a:t>
            </a:r>
            <a:r>
              <a:rPr lang="en-US" sz="1400" dirty="0" smtClean="0"/>
              <a:t>once.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0226485"/>
              </p:ext>
            </p:extLst>
          </p:nvPr>
        </p:nvGraphicFramePr>
        <p:xfrm>
          <a:off x="4267944" y="980114"/>
          <a:ext cx="4550708" cy="344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5" name="Content Placeholder 5" descr="\\cern.ch\dfs\Users\e\ecavanna\Desktop\11T_Mica_25-04-2016\P1100382.JPG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0" b="33430"/>
          <a:stretch/>
        </p:blipFill>
        <p:spPr bwMode="auto">
          <a:xfrm>
            <a:off x="5491502" y="1539205"/>
            <a:ext cx="3116352" cy="584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8687" t="33775" r="9291" b="30947"/>
          <a:stretch/>
        </p:blipFill>
        <p:spPr>
          <a:xfrm>
            <a:off x="0" y="4429270"/>
            <a:ext cx="9144000" cy="245806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838699" y="4429271"/>
            <a:ext cx="990600" cy="24287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394" y="5096328"/>
            <a:ext cx="22536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http://www.fkaeng.com/userfiles/Firox%20P%20-%20UK%20-%20mv-.</a:t>
            </a:r>
            <a:r>
              <a:rPr lang="en-GB" dirty="0" smtClean="0">
                <a:hlinkClick r:id="rId5"/>
              </a:rPr>
              <a:t>pdf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918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SMC-RMC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64343" y="1178046"/>
          <a:ext cx="9012567" cy="47947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03296">
                  <a:extLst>
                    <a:ext uri="{9D8B030D-6E8A-4147-A177-3AD203B41FA5}">
                      <a16:colId xmlns:a16="http://schemas.microsoft.com/office/drawing/2014/main" val="4173872365"/>
                    </a:ext>
                  </a:extLst>
                </a:gridCol>
                <a:gridCol w="1072753">
                  <a:extLst>
                    <a:ext uri="{9D8B030D-6E8A-4147-A177-3AD203B41FA5}">
                      <a16:colId xmlns:a16="http://schemas.microsoft.com/office/drawing/2014/main" val="3156531097"/>
                    </a:ext>
                  </a:extLst>
                </a:gridCol>
                <a:gridCol w="1072753">
                  <a:extLst>
                    <a:ext uri="{9D8B030D-6E8A-4147-A177-3AD203B41FA5}">
                      <a16:colId xmlns:a16="http://schemas.microsoft.com/office/drawing/2014/main" val="198236553"/>
                    </a:ext>
                  </a:extLst>
                </a:gridCol>
                <a:gridCol w="1072753">
                  <a:extLst>
                    <a:ext uri="{9D8B030D-6E8A-4147-A177-3AD203B41FA5}">
                      <a16:colId xmlns:a16="http://schemas.microsoft.com/office/drawing/2014/main" val="1995047993"/>
                    </a:ext>
                  </a:extLst>
                </a:gridCol>
                <a:gridCol w="1072753">
                  <a:extLst>
                    <a:ext uri="{9D8B030D-6E8A-4147-A177-3AD203B41FA5}">
                      <a16:colId xmlns:a16="http://schemas.microsoft.com/office/drawing/2014/main" val="3259779124"/>
                    </a:ext>
                  </a:extLst>
                </a:gridCol>
                <a:gridCol w="1072753">
                  <a:extLst>
                    <a:ext uri="{9D8B030D-6E8A-4147-A177-3AD203B41FA5}">
                      <a16:colId xmlns:a16="http://schemas.microsoft.com/office/drawing/2014/main" val="390328666"/>
                    </a:ext>
                  </a:extLst>
                </a:gridCol>
                <a:gridCol w="1072753">
                  <a:extLst>
                    <a:ext uri="{9D8B030D-6E8A-4147-A177-3AD203B41FA5}">
                      <a16:colId xmlns:a16="http://schemas.microsoft.com/office/drawing/2014/main" val="1146600053"/>
                    </a:ext>
                  </a:extLst>
                </a:gridCol>
                <a:gridCol w="1072753">
                  <a:extLst>
                    <a:ext uri="{9D8B030D-6E8A-4147-A177-3AD203B41FA5}">
                      <a16:colId xmlns:a16="http://schemas.microsoft.com/office/drawing/2014/main" val="306597268"/>
                    </a:ext>
                  </a:extLst>
                </a:gridCol>
              </a:tblGrid>
              <a:tr h="116575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 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400" b="1" u="none" strike="noStrike" dirty="0">
                          <a:effectLst/>
                        </a:rPr>
                        <a:t>Cable insulation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Epoxy impregnation resin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extLst>
                  <a:ext uri="{0D108BD9-81ED-4DB2-BD59-A6C34878D82A}">
                    <a16:rowId xmlns:a16="http://schemas.microsoft.com/office/drawing/2014/main" val="2803138844"/>
                  </a:ext>
                </a:extLst>
              </a:tr>
              <a:tr h="22537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Type 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Material Fiber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Roving density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Sizing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Material Mica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Ceramic Binder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940690"/>
                  </a:ext>
                </a:extLst>
              </a:tr>
              <a:tr h="1165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[-]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[-]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[tex]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[-]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[-]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[-]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[-]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extLst>
                  <a:ext uri="{0D108BD9-81ED-4DB2-BD59-A6C34878D82A}">
                    <a16:rowId xmlns:a16="http://schemas.microsoft.com/office/drawing/2014/main" val="270630099"/>
                  </a:ext>
                </a:extLst>
              </a:tr>
              <a:tr h="1828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SMC_1 Coil #1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Wrapped tape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S2-Glass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13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none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20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none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 smtClean="0">
                          <a:effectLst/>
                        </a:rPr>
                        <a:t>Mix RAL</a:t>
                      </a:r>
                      <a:r>
                        <a:rPr lang="en-GB" sz="1050" u="none" strike="noStrike" baseline="30000" dirty="0" smtClean="0">
                          <a:effectLst/>
                        </a:rPr>
                        <a:t>1</a:t>
                      </a:r>
                      <a:endParaRPr lang="en-GB" sz="105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extLst>
                  <a:ext uri="{0D108BD9-81ED-4DB2-BD59-A6C34878D82A}">
                    <a16:rowId xmlns:a16="http://schemas.microsoft.com/office/drawing/2014/main" val="2685102722"/>
                  </a:ext>
                </a:extLst>
              </a:tr>
              <a:tr h="2718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SMC_1 Coil #2</a:t>
                      </a:r>
                      <a:endParaRPr lang="en-GB" sz="105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477715"/>
                  </a:ext>
                </a:extLst>
              </a:tr>
              <a:tr h="1905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SMC_2 Coil #1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CEA Glass + Ceramic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Ceramic, no </a:t>
                      </a:r>
                      <a:r>
                        <a:rPr lang="en-GB" sz="1050" u="none" strike="noStrike" dirty="0" smtClean="0">
                          <a:effectLst/>
                        </a:rPr>
                        <a:t>impregnation</a:t>
                      </a:r>
                      <a:endParaRPr lang="en-GB" sz="105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extLst>
                  <a:ext uri="{0D108BD9-81ED-4DB2-BD59-A6C34878D82A}">
                    <a16:rowId xmlns:a16="http://schemas.microsoft.com/office/drawing/2014/main" val="3373707516"/>
                  </a:ext>
                </a:extLst>
              </a:tr>
              <a:tr h="1513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SMC_2 Coil #2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994856"/>
                  </a:ext>
                </a:extLst>
              </a:tr>
              <a:tr h="1283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SMC_3a Coil#1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Sleeve 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FNAL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 smtClean="0">
                          <a:effectLst/>
                        </a:rPr>
                        <a:t>Mix71</a:t>
                      </a:r>
                      <a:r>
                        <a:rPr lang="en-GB" sz="1050" u="none" strike="noStrike" baseline="30000" dirty="0" smtClean="0">
                          <a:effectLst/>
                        </a:rPr>
                        <a:t>1</a:t>
                      </a:r>
                      <a:endParaRPr lang="en-GB" sz="105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extLst>
                  <a:ext uri="{0D108BD9-81ED-4DB2-BD59-A6C34878D82A}">
                    <a16:rowId xmlns:a16="http://schemas.microsoft.com/office/drawing/2014/main" val="1852204621"/>
                  </a:ext>
                </a:extLst>
              </a:tr>
              <a:tr h="1283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SMC_3a Coil#2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465337"/>
                  </a:ext>
                </a:extLst>
              </a:tr>
              <a:tr h="1283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SMC_3b Coil#1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31416"/>
                  </a:ext>
                </a:extLst>
              </a:tr>
              <a:tr h="1283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SMC_3b Coil#2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--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905480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 #4 Coil #201 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12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Braiding 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S2-Glass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11 TEX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636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CTD-101K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extLst>
                  <a:ext uri="{0D108BD9-81ED-4DB2-BD59-A6C34878D82A}">
                    <a16:rowId xmlns:a16="http://schemas.microsoft.com/office/drawing/2014/main" val="4237256593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 #4 Coil #202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399206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 #5 Coil #101 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233043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 #5 Coil #102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758095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SMC11T_1 Coil 101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66 TEX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933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937252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SMC11T_2 Coil 102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S2-Glass+Mica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11 TEX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636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Firox ® P 63P24A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655167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SMC_11T_3 Coil 103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214135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SMC_11T_4 Coil 104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940727"/>
                  </a:ext>
                </a:extLst>
              </a:tr>
              <a:tr h="1875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RMC FRESCA2 coil 102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S2-Glass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66 TEX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933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 smtClean="0">
                          <a:effectLst/>
                        </a:rPr>
                        <a:t>none</a:t>
                      </a:r>
                      <a:endParaRPr lang="en-GB" sz="105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6925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RMC FRESCA2 coil 202</a:t>
                      </a:r>
                      <a:endParaRPr lang="en-GB" sz="105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533160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>
                          <a:effectLst/>
                        </a:rPr>
                        <a:t>RMC QXF coil 201</a:t>
                      </a:r>
                      <a:endParaRPr lang="en-GB" sz="105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651701"/>
                  </a:ext>
                </a:extLst>
              </a:tr>
              <a:tr h="2292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u="none" strike="noStrike" dirty="0">
                          <a:effectLst/>
                        </a:rPr>
                        <a:t>RMC QXF coil 202</a:t>
                      </a:r>
                      <a:endParaRPr lang="en-GB" sz="105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23" marR="5523" marT="5523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65669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104027" y="6538912"/>
            <a:ext cx="26709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1. Astor </a:t>
            </a:r>
            <a:r>
              <a:rPr lang="en-GB" sz="1100" dirty="0">
                <a:solidFill>
                  <a:schemeClr val="bg1"/>
                </a:solidFill>
              </a:rPr>
              <a:t>Stag SER300+Jeffamine D400 </a:t>
            </a:r>
          </a:p>
        </p:txBody>
      </p:sp>
    </p:spTree>
    <p:extLst>
      <p:ext uri="{BB962C8B-B14F-4D97-AF65-F5344CB8AC3E}">
        <p14:creationId xmlns:p14="http://schemas.microsoft.com/office/powerpoint/2010/main" val="251048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FRESCA2 Insulation Lay 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540" y="1210883"/>
            <a:ext cx="4213308" cy="757357"/>
          </a:xfrm>
        </p:spPr>
        <p:txBody>
          <a:bodyPr>
            <a:noAutofit/>
          </a:bodyPr>
          <a:lstStyle/>
          <a:p>
            <a:r>
              <a:rPr lang="en-GB" sz="1600" dirty="0" smtClean="0"/>
              <a:t>66 TEX 933</a:t>
            </a:r>
          </a:p>
          <a:p>
            <a:r>
              <a:rPr lang="en-GB" sz="1600" dirty="0" smtClean="0"/>
              <a:t>Design thickness: 0.16 mm (at 5 MPa)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16" descr="S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44" y="2286470"/>
            <a:ext cx="2880000" cy="88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S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29" y="3628316"/>
            <a:ext cx="2880000" cy="86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S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991" y="5053821"/>
            <a:ext cx="2880000" cy="83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5" descr="S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478" y="2315702"/>
            <a:ext cx="2880000" cy="82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 descr="S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478" y="3698619"/>
            <a:ext cx="2880000" cy="89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S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478" y="5123726"/>
            <a:ext cx="2880000" cy="77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39723" y="2358357"/>
            <a:ext cx="999774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S1</a:t>
            </a:r>
            <a:endParaRPr kumimoji="0" lang="en-GB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18807" y="3720134"/>
            <a:ext cx="78206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S2</a:t>
            </a:r>
            <a:endParaRPr kumimoji="0" lang="en-GB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39723" y="5117777"/>
            <a:ext cx="740229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S3</a:t>
            </a:r>
            <a:endParaRPr kumimoji="0" lang="en-GB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899507" y="3738505"/>
            <a:ext cx="934093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S5</a:t>
            </a:r>
            <a:endParaRPr kumimoji="0" lang="en-GB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899507" y="5124670"/>
            <a:ext cx="97516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S6</a:t>
            </a:r>
            <a:endParaRPr kumimoji="0" lang="en-GB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859572" y="2344173"/>
            <a:ext cx="934093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S4</a:t>
            </a:r>
            <a:endParaRPr kumimoji="0" lang="en-GB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64958" y="2423325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0.201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83530" y="379681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0.155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83530" y="5450592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0.140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05294" y="252652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0.194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05294" y="3981672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0.175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05294" y="5493252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0.154 mm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2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learnt in FRESCA2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55976" y="1034763"/>
            <a:ext cx="662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Preparation of six 10stack samples for studying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insulation thickness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the cables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effect of the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reaction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the insulation thickness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effect of the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curing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the insulation thickness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effect of the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reaction after curing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 the insulation thickness </a:t>
            </a:r>
          </a:p>
        </p:txBody>
      </p:sp>
      <p:sp>
        <p:nvSpPr>
          <p:cNvPr id="7" name="Rectangle 6"/>
          <p:cNvSpPr/>
          <p:nvPr/>
        </p:nvSpPr>
        <p:spPr>
          <a:xfrm>
            <a:off x="7239000" y="3699803"/>
            <a:ext cx="1676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Acronyms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U: Unreacted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I: Insulated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B: Bare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R: Reacted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Cured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070442"/>
              </p:ext>
            </p:extLst>
          </p:nvPr>
        </p:nvGraphicFramePr>
        <p:xfrm>
          <a:off x="108857" y="2512091"/>
          <a:ext cx="5943598" cy="35813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8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02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1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Measurement►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10stack▼</a:t>
                      </a:r>
                      <a:endParaRPr lang="en-GB" sz="160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GB" sz="160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U-B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60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R-B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60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C+R-I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7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GB" sz="160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C+R-I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GB" sz="160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C-B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GB" sz="160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C-I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C+R-I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C+R-B</a:t>
                      </a: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01168" y="6169709"/>
            <a:ext cx="8485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\\CERN\dfs\Workspaces\m\MDT\Magnet_Laboratory\Projects\HFM_Program\FRESCA2\Reference information\Laura</a:t>
            </a:r>
          </a:p>
        </p:txBody>
      </p:sp>
    </p:spTree>
    <p:extLst>
      <p:ext uri="{BB962C8B-B14F-4D97-AF65-F5344CB8AC3E}">
        <p14:creationId xmlns:p14="http://schemas.microsoft.com/office/powerpoint/2010/main" val="151946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learnt in FRESCA2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064" y="1659248"/>
            <a:ext cx="8593621" cy="3052172"/>
          </a:xfrm>
        </p:spPr>
        <p:txBody>
          <a:bodyPr>
            <a:normAutofit fontScale="70000" lnSpcReduction="20000"/>
          </a:bodyPr>
          <a:lstStyle/>
          <a:p>
            <a:pPr marL="457200">
              <a:buFont typeface="+mj-lt"/>
              <a:buAutoNum type="arabicPeriod"/>
            </a:pPr>
            <a:r>
              <a:rPr lang="en-GB" sz="3200" dirty="0"/>
              <a:t>Effect of the </a:t>
            </a:r>
            <a:r>
              <a:rPr lang="en-GB" sz="3200" u="sng" dirty="0"/>
              <a:t>reaction</a:t>
            </a:r>
            <a:r>
              <a:rPr lang="en-GB" sz="3200" dirty="0"/>
              <a:t> on the insulated cable thickness and therefore, on the insulation thickness: </a:t>
            </a:r>
            <a:r>
              <a:rPr lang="en-GB" sz="3200" dirty="0">
                <a:solidFill>
                  <a:srgbClr val="FF0000"/>
                </a:solidFill>
              </a:rPr>
              <a:t>Negligible</a:t>
            </a:r>
          </a:p>
          <a:p>
            <a:pPr marL="457200" algn="just">
              <a:buFont typeface="+mj-lt"/>
              <a:buAutoNum type="arabicPeriod"/>
            </a:pPr>
            <a:r>
              <a:rPr lang="en-GB" sz="3200" dirty="0"/>
              <a:t>Effect of the </a:t>
            </a:r>
            <a:r>
              <a:rPr lang="en-GB" sz="3200" u="sng" dirty="0"/>
              <a:t>curing</a:t>
            </a:r>
            <a:r>
              <a:rPr lang="en-GB" sz="3200" dirty="0"/>
              <a:t> on the insulated cable thickness and therefore, on the insulation thickness: </a:t>
            </a:r>
            <a:r>
              <a:rPr lang="en-GB" sz="3200" dirty="0">
                <a:solidFill>
                  <a:srgbClr val="FF0000"/>
                </a:solidFill>
              </a:rPr>
              <a:t>The insulated-cured cable seems to take the size of the curing </a:t>
            </a:r>
            <a:r>
              <a:rPr lang="en-GB" sz="3200" dirty="0" smtClean="0">
                <a:solidFill>
                  <a:srgbClr val="FF0000"/>
                </a:solidFill>
              </a:rPr>
              <a:t>cavity</a:t>
            </a:r>
          </a:p>
          <a:p>
            <a:pPr marL="457200" algn="just">
              <a:buFont typeface="+mj-lt"/>
              <a:buAutoNum type="arabicPeriod"/>
            </a:pPr>
            <a:r>
              <a:rPr lang="en-GB" sz="3200" dirty="0"/>
              <a:t>For samples where the cables were cured and reacted, the bare cable has too much insulation residues we couldn’t remove, so these results will be dismissed</a:t>
            </a:r>
          </a:p>
          <a:p>
            <a:pPr marL="411480" lvl="1" indent="0" algn="just">
              <a:buNone/>
            </a:pPr>
            <a:endParaRPr lang="en-GB" sz="2800" i="1" dirty="0" smtClean="0">
              <a:solidFill>
                <a:schemeClr val="tx2"/>
              </a:solidFill>
            </a:endParaRPr>
          </a:p>
          <a:p>
            <a:pPr marL="411480" lvl="1" indent="0" algn="just">
              <a:buNone/>
            </a:pPr>
            <a:r>
              <a:rPr lang="en-GB" sz="2800" i="1" dirty="0" smtClean="0">
                <a:solidFill>
                  <a:schemeClr val="tx2"/>
                </a:solidFill>
              </a:rPr>
              <a:t>We don’t have curing in flat coils, so we don’t worry much about this.</a:t>
            </a:r>
            <a:endParaRPr lang="en-GB" sz="2800" i="1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4713142"/>
            <a:ext cx="8000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\\CERN\dfs\Workspaces\m\MDT\Magnet_Laboratory\Projects\HFM_Program\FRESCA2\Reference information\Laura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85376" y="98926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Laura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18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0" name="Picture 2" descr="\\cern.ch\dfs\Users\l\lgarciaf\Documents\My Pictures\FRESCA pics\@Laura\copia DSCN13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742" y="0"/>
            <a:ext cx="4675256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l\lgarciaf\Documents\My Pictures\FRESCA pics\@Laura\copia DSCN13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744" y="2219529"/>
            <a:ext cx="4675256" cy="188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l\lgarciaf\Documents\My Pictures\FRESCA pics\@Laura\copia DSCN13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742" y="4103030"/>
            <a:ext cx="4675256" cy="186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\\cern.ch\dfs\Users\l\lgarciaf\Documents\My Pictures\FRESCA pics\@Laura\copia DSCN13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4107"/>
            <a:ext cx="2563240" cy="335894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l\lgarciaf\Documents\My Pictures\FRESCA pics\copia DSCN122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96" y="2038369"/>
            <a:ext cx="5973434" cy="1877016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400" y="95657"/>
            <a:ext cx="2286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Bare cable and insulation after the different processes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3375" y="6096000"/>
            <a:ext cx="8458200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1) Uncured-Unreacted;   2) Uncured-Reacted;   3) Cured-Unreacted;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4) Cured-Reacted;   5) Cable plasticity after curing and reaction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82290" y="-9525"/>
            <a:ext cx="410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66432" y="0"/>
            <a:ext cx="40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68742" y="2198477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68744" y="4105619"/>
            <a:ext cx="40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604107"/>
            <a:ext cx="410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val 1"/>
          <p:cNvSpPr/>
          <p:nvPr/>
        </p:nvSpPr>
        <p:spPr>
          <a:xfrm>
            <a:off x="1447800" y="5029200"/>
            <a:ext cx="685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057400" y="4724400"/>
            <a:ext cx="304800" cy="30864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768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 insulation lay-out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6" descr="\\cern.ch\dfs\Users\l\lgarciaf\Documents\10stack measurements\QXF\Pictures\S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43585"/>
            <a:ext cx="3600000" cy="1135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ern.ch\dfs\Users\l\lgarciaf\Documents\10stack measurements\QXF\Pictures\S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35" y="3328273"/>
            <a:ext cx="3600000" cy="1213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\\cern.ch\dfs\Users\l\lgarciaf\Documents\10stack measurements\QXF\Pictures\S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35" y="4822100"/>
            <a:ext cx="3600000" cy="1360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\\cern.ch\dfs\Users\l\lgarciaf\Documents\10stack measurements\QXF\Pictures\S1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054" y="1898036"/>
            <a:ext cx="3600000" cy="1360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\\cern.ch\dfs\Users\l\lgarciaf\Documents\10stack measurements\QXF\Pictures\S1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054" y="3328273"/>
            <a:ext cx="3600000" cy="1471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cern.ch\dfs\Users\l\lgarciaf\Documents\10stack measurements\QXF\Pictures\S1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054" y="4979429"/>
            <a:ext cx="3600000" cy="113153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1625600" y="229060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0.191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4172" y="366408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0.164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44172" y="531786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0.146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65936" y="239380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0.183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65936" y="384894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0.158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65936" y="536052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0.145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922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66 TEX 933, aiming at 0.150 mm at 5 MPa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4836405" y="4892277"/>
            <a:ext cx="4032173" cy="12906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90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learnt in MQXF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490165"/>
          </a:xfrm>
        </p:spPr>
        <p:txBody>
          <a:bodyPr>
            <a:normAutofit fontScale="70000" lnSpcReduction="20000"/>
          </a:bodyPr>
          <a:lstStyle/>
          <a:p>
            <a:pPr algn="just">
              <a:buClrTx/>
            </a:pPr>
            <a:r>
              <a:rPr lang="de-CH" sz="3200" dirty="0"/>
              <a:t>Sample 1: not cured and not reacted</a:t>
            </a:r>
          </a:p>
          <a:p>
            <a:pPr algn="just">
              <a:buClrTx/>
            </a:pPr>
            <a:r>
              <a:rPr lang="de-CH" sz="3200" dirty="0"/>
              <a:t>Sample 2: cured, not reacted</a:t>
            </a:r>
          </a:p>
          <a:p>
            <a:pPr algn="just">
              <a:buClrTx/>
            </a:pPr>
            <a:r>
              <a:rPr lang="de-CH" sz="3200" dirty="0"/>
              <a:t>Sample 3: cured and reacted</a:t>
            </a:r>
          </a:p>
          <a:p>
            <a:pPr algn="just">
              <a:buClrTx/>
            </a:pPr>
            <a:r>
              <a:rPr lang="de-CH" sz="3200" dirty="0"/>
              <a:t>Sample 4: reacted but not cured</a:t>
            </a:r>
            <a:endParaRPr lang="en-GB" sz="32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7" r="19804"/>
          <a:stretch/>
        </p:blipFill>
        <p:spPr>
          <a:xfrm>
            <a:off x="6589486" y="1085241"/>
            <a:ext cx="2329872" cy="20085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18599" b="14530"/>
          <a:stretch/>
        </p:blipFill>
        <p:spPr>
          <a:xfrm>
            <a:off x="2664000" y="3427003"/>
            <a:ext cx="6480000" cy="24093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46593" y="6169580"/>
            <a:ext cx="38164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>
                <a:solidFill>
                  <a:schemeClr val="bg1"/>
                </a:solidFill>
              </a:rPr>
              <a:t>Legenda:</a:t>
            </a:r>
          </a:p>
          <a:p>
            <a:r>
              <a:rPr lang="de-CH" sz="1400" dirty="0" smtClean="0">
                <a:solidFill>
                  <a:schemeClr val="bg1"/>
                </a:solidFill>
              </a:rPr>
              <a:t>U: unreacted</a:t>
            </a:r>
          </a:p>
          <a:p>
            <a:r>
              <a:rPr lang="de-CH" sz="1400" dirty="0" smtClean="0">
                <a:solidFill>
                  <a:schemeClr val="bg1"/>
                </a:solidFill>
              </a:rPr>
              <a:t>C: cured</a:t>
            </a:r>
          </a:p>
        </p:txBody>
      </p:sp>
      <p:sp>
        <p:nvSpPr>
          <p:cNvPr id="9" name="Rectangle 8"/>
          <p:cNvSpPr/>
          <p:nvPr/>
        </p:nvSpPr>
        <p:spPr>
          <a:xfrm>
            <a:off x="5777016" y="6169580"/>
            <a:ext cx="24083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dirty="0">
                <a:solidFill>
                  <a:schemeClr val="bg1"/>
                </a:solidFill>
              </a:rPr>
              <a:t>R: reacted</a:t>
            </a:r>
          </a:p>
          <a:p>
            <a:r>
              <a:rPr lang="de-CH" sz="1400" dirty="0">
                <a:solidFill>
                  <a:schemeClr val="bg1"/>
                </a:solidFill>
              </a:rPr>
              <a:t>I: insulated</a:t>
            </a:r>
          </a:p>
          <a:p>
            <a:r>
              <a:rPr lang="de-CH" sz="1400" dirty="0">
                <a:solidFill>
                  <a:schemeClr val="bg1"/>
                </a:solidFill>
              </a:rPr>
              <a:t>B: bare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470545"/>
            <a:ext cx="2664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3" algn="just">
              <a:buClrTx/>
            </a:pPr>
            <a:r>
              <a:rPr lang="de-CH" sz="1600" dirty="0" smtClean="0"/>
              <a:t>Lessons:</a:t>
            </a:r>
          </a:p>
          <a:p>
            <a:pPr marL="322263" indent="-285750" algn="just">
              <a:buClrTx/>
              <a:buFont typeface="Arial" panose="020B0604020202020204" pitchFamily="34" charset="0"/>
              <a:buChar char="•"/>
            </a:pPr>
            <a:r>
              <a:rPr lang="de-CH" sz="1400" dirty="0" smtClean="0"/>
              <a:t>The </a:t>
            </a:r>
            <a:r>
              <a:rPr lang="de-CH" sz="1400" dirty="0"/>
              <a:t>insulation thickness grows after curing due to the binder (15 µm), but, after reaction, it comes back to original value</a:t>
            </a:r>
          </a:p>
          <a:p>
            <a:pPr marL="322263" indent="-285750" algn="just">
              <a:buClrTx/>
              <a:buFont typeface="Arial" panose="020B0604020202020204" pitchFamily="34" charset="0"/>
              <a:buChar char="•"/>
            </a:pPr>
            <a:r>
              <a:rPr lang="de-CH" sz="1400" dirty="0"/>
              <a:t>The cable grows of about 2.5% during </a:t>
            </a:r>
            <a:r>
              <a:rPr lang="de-CH" sz="1400" dirty="0" smtClean="0"/>
              <a:t>reaction</a:t>
            </a:r>
            <a:endParaRPr lang="de-CH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988968" y="30560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Eugenio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15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learnt in MQXF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607"/>
            <a:ext cx="4081748" cy="2279360"/>
          </a:xfrm>
        </p:spPr>
        <p:txBody>
          <a:bodyPr>
            <a:noAutofit/>
          </a:bodyPr>
          <a:lstStyle/>
          <a:p>
            <a:r>
              <a:rPr lang="en-GB" sz="1400" dirty="0" smtClean="0"/>
              <a:t>The bradding parameters have an impact on the cable expansion during heat treatment.</a:t>
            </a:r>
          </a:p>
          <a:p>
            <a:pPr lvl="1"/>
            <a:r>
              <a:rPr lang="en-GB" sz="1100" dirty="0" smtClean="0"/>
              <a:t>Correlation can be found between change on dimensions during heat treatment and the transverse pressure applied by the insulation on the conductor .</a:t>
            </a:r>
          </a:p>
          <a:p>
            <a:pPr marL="448056" lvl="1" indent="0">
              <a:buNone/>
            </a:pPr>
            <a:r>
              <a:rPr lang="en-GB" sz="1400" dirty="0" smtClean="0">
                <a:solidFill>
                  <a:srgbClr val="00B050"/>
                </a:solidFill>
              </a:rPr>
              <a:t>E. F. Holik, et. al., “Fabrication and Analysis of 150 mm Aperture Nb3Sn MQXF coils”.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6520" t="14114" r="10280" b="21315"/>
          <a:stretch/>
        </p:blipFill>
        <p:spPr>
          <a:xfrm>
            <a:off x="4081748" y="1084706"/>
            <a:ext cx="4792339" cy="23245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9109" t="24928" r="8803" b="9891"/>
          <a:stretch/>
        </p:blipFill>
        <p:spPr>
          <a:xfrm>
            <a:off x="4456323" y="3604967"/>
            <a:ext cx="4417764" cy="21923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10710" t="13863" r="31334" b="40175"/>
          <a:stretch/>
        </p:blipFill>
        <p:spPr>
          <a:xfrm>
            <a:off x="0" y="3560936"/>
            <a:ext cx="4467671" cy="22144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32117" t="26296" r="12799" b="53200"/>
          <a:stretch/>
        </p:blipFill>
        <p:spPr>
          <a:xfrm>
            <a:off x="2495318" y="6147812"/>
            <a:ext cx="3172859" cy="73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4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 T insulation lay-out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1159156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Cavity design assuming 0.1 mm of insulation at 30 MPa.</a:t>
            </a:r>
          </a:p>
          <a:p>
            <a:r>
              <a:rPr lang="en-GB" dirty="0" smtClean="0"/>
              <a:t>Even after a small adjustment on the braiding parameters, the insulation thickness was larger than the design value.</a:t>
            </a:r>
          </a:p>
          <a:p>
            <a:pPr lvl="1"/>
            <a:r>
              <a:rPr lang="en-GB" sz="2800" dirty="0"/>
              <a:t>Original braiding: yarn count 14/2 cm (Coil 105-107, 110).</a:t>
            </a:r>
          </a:p>
          <a:p>
            <a:pPr lvl="1"/>
            <a:r>
              <a:rPr lang="en-GB" sz="2800" dirty="0"/>
              <a:t>Updated braiding: yarn count 12/2 cm.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846743"/>
              </p:ext>
            </p:extLst>
          </p:nvPr>
        </p:nvGraphicFramePr>
        <p:xfrm>
          <a:off x="1018084" y="2844803"/>
          <a:ext cx="1512168" cy="28460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1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0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coil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Ins thickness @ 30 </a:t>
                      </a:r>
                      <a:r>
                        <a:rPr lang="en-GB" sz="1100" b="1" u="none" strike="noStrike" dirty="0" err="1" smtClean="0">
                          <a:effectLst/>
                        </a:rPr>
                        <a:t>Mpa</a:t>
                      </a:r>
                      <a:r>
                        <a:rPr lang="en-GB" sz="1100" b="1" u="none" strike="noStrike" dirty="0" smtClean="0">
                          <a:effectLst/>
                        </a:rPr>
                        <a:t> (</a:t>
                      </a:r>
                      <a:r>
                        <a:rPr kumimoji="0" lang="el-GR" sz="11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kumimoji="0" lang="en-GB" sz="11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b="1" u="none" strike="noStrike" dirty="0" smtClean="0">
                          <a:effectLst/>
                        </a:rPr>
                        <a:t>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105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106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107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108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107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109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107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110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113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111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106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112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113</a:t>
                      </a:r>
                      <a:endParaRPr lang="en-GB" sz="1200" b="1" i="0" u="none" strike="noStrike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112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115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112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116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113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117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112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536328"/>
              </p:ext>
            </p:extLst>
          </p:nvPr>
        </p:nvGraphicFramePr>
        <p:xfrm>
          <a:off x="3175000" y="2484763"/>
          <a:ext cx="5723532" cy="3516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115" y="450702"/>
            <a:ext cx="2280617" cy="92041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53066" y="-49647"/>
            <a:ext cx="2905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Nb</a:t>
            </a:r>
            <a:r>
              <a:rPr lang="en-US" sz="1400" baseline="-25000" dirty="0"/>
              <a:t>3</a:t>
            </a:r>
            <a:r>
              <a:rPr lang="en-US" sz="1400" dirty="0"/>
              <a:t>Sn Cable, Mica insulation, Glass Sleeved</a:t>
            </a:r>
          </a:p>
        </p:txBody>
      </p:sp>
    </p:spTree>
    <p:extLst>
      <p:ext uri="{BB962C8B-B14F-4D97-AF65-F5344CB8AC3E}">
        <p14:creationId xmlns:p14="http://schemas.microsoft.com/office/powerpoint/2010/main" val="19772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learnt in 11 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275" y="1280160"/>
            <a:ext cx="3563257" cy="1809881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2000" dirty="0" smtClean="0"/>
              <a:t>What it is called 0.080 mm of Mica is slightly less, and decreases to 0.050 mm under a slight compression</a:t>
            </a:r>
          </a:p>
          <a:p>
            <a:r>
              <a:rPr lang="en-GB" sz="2000" dirty="0" smtClean="0"/>
              <a:t>This is coming from the adhesive that is coming together with the Mica.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0480393"/>
              </p:ext>
            </p:extLst>
          </p:nvPr>
        </p:nvGraphicFramePr>
        <p:xfrm>
          <a:off x="4267944" y="980114"/>
          <a:ext cx="4550708" cy="323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5" name="Content Placeholder 5" descr="\\cern.ch\dfs\Users\e\ecavanna\Desktop\11T_Mica_25-04-2016\P1100382.JPG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0" b="33430"/>
          <a:stretch/>
        </p:blipFill>
        <p:spPr bwMode="auto">
          <a:xfrm>
            <a:off x="322602" y="4217014"/>
            <a:ext cx="8496050" cy="18870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7503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S2-Glass braiding parameters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17790"/>
            <a:ext cx="2280617" cy="9204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48" y="4393545"/>
            <a:ext cx="2905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Nb</a:t>
            </a:r>
            <a:r>
              <a:rPr lang="en-US" sz="1400" baseline="-25000" dirty="0"/>
              <a:t>3</a:t>
            </a:r>
            <a:r>
              <a:rPr lang="en-US" sz="1400" dirty="0"/>
              <a:t>Sn Cable, Mica insulation, Glass Sleeved</a:t>
            </a:r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5492737"/>
              </p:ext>
            </p:extLst>
          </p:nvPr>
        </p:nvGraphicFramePr>
        <p:xfrm>
          <a:off x="2802016" y="4448812"/>
          <a:ext cx="6229859" cy="15506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13050">
                  <a:extLst>
                    <a:ext uri="{9D8B030D-6E8A-4147-A177-3AD203B41FA5}">
                      <a16:colId xmlns:a16="http://schemas.microsoft.com/office/drawing/2014/main" val="742469290"/>
                    </a:ext>
                  </a:extLst>
                </a:gridCol>
                <a:gridCol w="1211263">
                  <a:extLst>
                    <a:ext uri="{9D8B030D-6E8A-4147-A177-3AD203B41FA5}">
                      <a16:colId xmlns:a16="http://schemas.microsoft.com/office/drawing/2014/main" val="1854815408"/>
                    </a:ext>
                  </a:extLst>
                </a:gridCol>
                <a:gridCol w="1109155">
                  <a:extLst>
                    <a:ext uri="{9D8B030D-6E8A-4147-A177-3AD203B41FA5}">
                      <a16:colId xmlns:a16="http://schemas.microsoft.com/office/drawing/2014/main" val="543628635"/>
                    </a:ext>
                  </a:extLst>
                </a:gridCol>
                <a:gridCol w="1096391">
                  <a:extLst>
                    <a:ext uri="{9D8B030D-6E8A-4147-A177-3AD203B41FA5}">
                      <a16:colId xmlns:a16="http://schemas.microsoft.com/office/drawing/2014/main" val="3025109629"/>
                    </a:ext>
                  </a:extLst>
                </a:gridCol>
              </a:tblGrid>
              <a:tr h="245143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Coils 105-107 </a:t>
                      </a:r>
                    </a:p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and 110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Coil 108-110 </a:t>
                      </a:r>
                    </a:p>
                    <a:p>
                      <a:pPr algn="ctr" fontAlgn="b"/>
                      <a:r>
                        <a:rPr kumimoji="0" lang="en-US" sz="14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111-117</a:t>
                      </a:r>
                      <a:endParaRPr kumimoji="0" lang="en-GB" sz="14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T </a:t>
                      </a:r>
                      <a:r>
                        <a:rPr kumimoji="0" lang="en-GB" sz="14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</a:t>
                      </a:r>
                    </a:p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Mid-2017</a:t>
                      </a:r>
                      <a:endParaRPr kumimoji="0" lang="en-GB" sz="14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644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Strand (also called Yarn)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11 TEX (636)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11 TEX (636)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11 TEX (636)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5151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bg1"/>
                          </a:solidFill>
                          <a:effectLst/>
                        </a:rPr>
                        <a:t># Carriers</a:t>
                      </a:r>
                      <a:endParaRPr lang="en-GB" sz="14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581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Picks per cm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5705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Insulation </a:t>
                      </a:r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thickness at 5 MPa, µm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130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285389"/>
                  </a:ext>
                </a:extLst>
              </a:tr>
              <a:tr h="1210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# Plies/Strand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010698"/>
                  </a:ext>
                </a:extLst>
              </a:tr>
            </a:tbl>
          </a:graphicData>
        </a:graphic>
      </p:graphicFrame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8" t="38386" r="42149" b="46613"/>
          <a:stretch/>
        </p:blipFill>
        <p:spPr>
          <a:xfrm>
            <a:off x="6168476" y="2989198"/>
            <a:ext cx="2809242" cy="700106"/>
          </a:xfrm>
        </p:spPr>
      </p:pic>
      <p:cxnSp>
        <p:nvCxnSpPr>
          <p:cNvPr id="13" name="Straight Connector 12"/>
          <p:cNvCxnSpPr/>
          <p:nvPr/>
        </p:nvCxnSpPr>
        <p:spPr>
          <a:xfrm>
            <a:off x="7285735" y="3052728"/>
            <a:ext cx="434867" cy="5145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48415" y="3052728"/>
            <a:ext cx="434867" cy="5145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23056" y="3061136"/>
            <a:ext cx="434867" cy="5145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471829" y="3048611"/>
            <a:ext cx="434867" cy="5145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34509" y="3048611"/>
            <a:ext cx="434867" cy="5145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409150" y="3057019"/>
            <a:ext cx="434867" cy="5145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Left Brace 19"/>
          <p:cNvSpPr/>
          <p:nvPr/>
        </p:nvSpPr>
        <p:spPr>
          <a:xfrm rot="5400000">
            <a:off x="7335271" y="2759551"/>
            <a:ext cx="96632" cy="3426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979519" y="2571171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Picks per cm</a:t>
            </a:r>
            <a:endParaRPr lang="en-GB" dirty="0"/>
          </a:p>
        </p:txBody>
      </p:sp>
      <p:pic>
        <p:nvPicPr>
          <p:cNvPr id="24" name="Picture 1" descr="image00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94" t="10777" r="-1" b="33555"/>
          <a:stretch/>
        </p:blipFill>
        <p:spPr bwMode="auto">
          <a:xfrm>
            <a:off x="230625" y="1884467"/>
            <a:ext cx="2523978" cy="1833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" descr="image00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09" t="69507"/>
          <a:stretch/>
        </p:blipFill>
        <p:spPr bwMode="auto">
          <a:xfrm>
            <a:off x="3083450" y="1884467"/>
            <a:ext cx="2883847" cy="196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290917" y="1952877"/>
            <a:ext cx="899160" cy="1828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# Carriers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135639" y="1952877"/>
            <a:ext cx="1483438" cy="37320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# Plies per Strand (or Yarn)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51036" y="1916186"/>
            <a:ext cx="1483438" cy="37320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Speed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26819" y="1149022"/>
            <a:ext cx="612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Basic parameters of the insulation: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1203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learnt in 11 T</a:t>
            </a:r>
            <a:endParaRPr lang="en-GB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8981769"/>
              </p:ext>
            </p:extLst>
          </p:nvPr>
        </p:nvGraphicFramePr>
        <p:xfrm>
          <a:off x="644668" y="1191320"/>
          <a:ext cx="8042132" cy="18995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86838">
                  <a:extLst>
                    <a:ext uri="{9D8B030D-6E8A-4147-A177-3AD203B41FA5}">
                      <a16:colId xmlns:a16="http://schemas.microsoft.com/office/drawing/2014/main" val="501467947"/>
                    </a:ext>
                  </a:extLst>
                </a:gridCol>
                <a:gridCol w="756912">
                  <a:extLst>
                    <a:ext uri="{9D8B030D-6E8A-4147-A177-3AD203B41FA5}">
                      <a16:colId xmlns:a16="http://schemas.microsoft.com/office/drawing/2014/main" val="863013841"/>
                    </a:ext>
                  </a:extLst>
                </a:gridCol>
                <a:gridCol w="1036729">
                  <a:extLst>
                    <a:ext uri="{9D8B030D-6E8A-4147-A177-3AD203B41FA5}">
                      <a16:colId xmlns:a16="http://schemas.microsoft.com/office/drawing/2014/main" val="3162074299"/>
                    </a:ext>
                  </a:extLst>
                </a:gridCol>
                <a:gridCol w="756912">
                  <a:extLst>
                    <a:ext uri="{9D8B030D-6E8A-4147-A177-3AD203B41FA5}">
                      <a16:colId xmlns:a16="http://schemas.microsoft.com/office/drawing/2014/main" val="2818876117"/>
                    </a:ext>
                  </a:extLst>
                </a:gridCol>
                <a:gridCol w="756912">
                  <a:extLst>
                    <a:ext uri="{9D8B030D-6E8A-4147-A177-3AD203B41FA5}">
                      <a16:colId xmlns:a16="http://schemas.microsoft.com/office/drawing/2014/main" val="1592905008"/>
                    </a:ext>
                  </a:extLst>
                </a:gridCol>
                <a:gridCol w="890917">
                  <a:extLst>
                    <a:ext uri="{9D8B030D-6E8A-4147-A177-3AD203B41FA5}">
                      <a16:colId xmlns:a16="http://schemas.microsoft.com/office/drawing/2014/main" val="2816064199"/>
                    </a:ext>
                  </a:extLst>
                </a:gridCol>
                <a:gridCol w="756912">
                  <a:extLst>
                    <a:ext uri="{9D8B030D-6E8A-4147-A177-3AD203B41FA5}">
                      <a16:colId xmlns:a16="http://schemas.microsoft.com/office/drawing/2014/main" val="790604773"/>
                    </a:ext>
                  </a:extLst>
                </a:gridCol>
              </a:tblGrid>
              <a:tr h="13437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3600" u="none" strike="noStrike">
                          <a:effectLst/>
                        </a:rPr>
                        <a:t> </a:t>
                      </a:r>
                      <a:endParaRPr lang="en-GB" sz="3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Insulation thickness S2 glass 11 TEX 636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450920"/>
                  </a:ext>
                </a:extLst>
              </a:tr>
              <a:tr h="1410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 [µm]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132065"/>
                  </a:ext>
                </a:extLst>
              </a:tr>
              <a:tr h="141097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S2-glass Braiding parameters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# 1 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# 2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# 3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 dirty="0">
                          <a:effectLst/>
                        </a:rPr>
                        <a:t># 4</a:t>
                      </a:r>
                      <a:endParaRPr lang="en-GB" sz="18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 dirty="0">
                          <a:effectLst/>
                        </a:rPr>
                        <a:t># 5</a:t>
                      </a:r>
                      <a:endParaRPr lang="en-GB" sz="18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 dirty="0">
                          <a:effectLst/>
                        </a:rPr>
                        <a:t># 5b </a:t>
                      </a:r>
                      <a:endParaRPr lang="en-GB" sz="18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907552"/>
                  </a:ext>
                </a:extLst>
              </a:tr>
              <a:tr h="25531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>
                          <a:effectLst/>
                        </a:rPr>
                        <a:t>(with MICA)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3210806"/>
                  </a:ext>
                </a:extLst>
              </a:tr>
              <a:tr h="141097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Yarn count/2 cm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12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12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12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18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17-18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 dirty="0">
                          <a:effectLst/>
                        </a:rPr>
                        <a:t>17-18</a:t>
                      </a:r>
                      <a:endParaRPr lang="en-GB" sz="18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99203"/>
                  </a:ext>
                </a:extLst>
              </a:tr>
              <a:tr h="141097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No. of brins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9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6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5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5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>
                          <a:effectLst/>
                        </a:rPr>
                        <a:t>4</a:t>
                      </a:r>
                      <a:endParaRPr lang="en-GB" sz="1800" b="0" i="0" u="none" strike="noStrike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u="none" strike="noStrike" dirty="0">
                          <a:effectLst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9" marR="6719" marT="67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8014433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Picture 6" descr="\\cern.ch\dfs\Users\e\ecavanna\Desktop\10-Stacks for Emelie\10stack_11T_15-6-2016\P1100459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2"/>
          <a:stretch/>
        </p:blipFill>
        <p:spPr bwMode="auto">
          <a:xfrm>
            <a:off x="3580327" y="3291968"/>
            <a:ext cx="678396" cy="3204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ern.ch\dfs\Users\e\ecavanna\Desktop\10-Stacks for Emelie\10stack_11T_15-6-2016\P1100463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6" t="2435" b="155"/>
          <a:stretch/>
        </p:blipFill>
        <p:spPr bwMode="auto">
          <a:xfrm>
            <a:off x="5244512" y="3289655"/>
            <a:ext cx="850300" cy="3197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\\cern.ch\dfs\Users\e\ecavanna\Desktop\10-Stacks for Emelie\10stack_11T_15-6-2016\P110046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08" t="4797"/>
          <a:stretch/>
        </p:blipFill>
        <p:spPr bwMode="auto">
          <a:xfrm>
            <a:off x="6200927" y="3308300"/>
            <a:ext cx="732872" cy="3179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\\cern.ch\dfs\Users\e\ecavanna\Desktop\10-Stacks for Emelie\10stack_11T_15-6-2016\P1100466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7" t="3419"/>
          <a:stretch/>
        </p:blipFill>
        <p:spPr bwMode="auto">
          <a:xfrm>
            <a:off x="7114719" y="3298296"/>
            <a:ext cx="783309" cy="318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\\cern.ch\dfs\Users\e\ecavanna\Desktop\10-Stacks for Emelie\10stack_11T_15-6-2016\P1100467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69" t="9093" r="5319" b="3622"/>
          <a:stretch/>
        </p:blipFill>
        <p:spPr bwMode="auto">
          <a:xfrm>
            <a:off x="8144933" y="3308300"/>
            <a:ext cx="781114" cy="3179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cern.ch\dfs\Users\e\ecavanna\Desktop\10-Stacks for Emelie\10stack_11T_15-6-2016\P1100461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73" t="1038" b="5507"/>
          <a:stretch/>
        </p:blipFill>
        <p:spPr bwMode="auto">
          <a:xfrm>
            <a:off x="4438629" y="3308300"/>
            <a:ext cx="625979" cy="318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0" y="3600450"/>
            <a:ext cx="3227495" cy="23925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 smtClean="0">
                <a:latin typeface="+mj-lt"/>
                <a:cs typeface="Times New Roman" panose="02020603050405020304" pitchFamily="18" charset="0"/>
              </a:rPr>
              <a:t>Very difficult to close the mould </a:t>
            </a:r>
            <a:r>
              <a:rPr lang="en-GB" sz="20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re-definition of insulation parameters for second generation coil design, in order to have 0.1 mm at 5 MPa</a:t>
            </a:r>
            <a:endParaRPr lang="en-GB" sz="18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36785" y="1791717"/>
            <a:ext cx="701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r>
              <a:rPr lang="en-GB" sz="1200" baseline="30000" dirty="0" smtClean="0"/>
              <a:t>st</a:t>
            </a:r>
            <a:r>
              <a:rPr lang="en-GB" sz="1200" dirty="0" smtClean="0"/>
              <a:t> gen. design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7111977" y="1807107"/>
            <a:ext cx="7018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2</a:t>
            </a:r>
            <a:r>
              <a:rPr lang="en-GB" sz="1100" baseline="30000" dirty="0" smtClean="0"/>
              <a:t>nd</a:t>
            </a:r>
            <a:r>
              <a:rPr lang="en-GB" sz="1100" dirty="0" smtClean="0"/>
              <a:t> gen. design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36889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Our knowledge on dimensional changes during heat 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35" y="1853727"/>
            <a:ext cx="3023420" cy="4347048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There is a correlation between the expansion in the cable cross section and the longitudinal coil contraction.</a:t>
            </a:r>
          </a:p>
          <a:p>
            <a:r>
              <a:rPr lang="en-GB" dirty="0" smtClean="0"/>
              <a:t>For a braided insulation,  </a:t>
            </a:r>
            <a:r>
              <a:rPr lang="en-GB" dirty="0"/>
              <a:t>cable expands:</a:t>
            </a:r>
          </a:p>
          <a:p>
            <a:pPr lvl="1"/>
            <a:r>
              <a:rPr lang="en-GB" dirty="0"/>
              <a:t>3 % in thickness</a:t>
            </a:r>
          </a:p>
          <a:p>
            <a:pPr lvl="1"/>
            <a:r>
              <a:rPr lang="en-GB" dirty="0"/>
              <a:t>0-0.5 % in width</a:t>
            </a:r>
          </a:p>
          <a:p>
            <a:endParaRPr lang="en-GB" dirty="0" smtClean="0"/>
          </a:p>
          <a:p>
            <a:r>
              <a:rPr lang="en-GB" dirty="0" smtClean="0"/>
              <a:t>In HQ, going from sleeve (loose insulation) to braided insulation had a strong impact on the winding relaxation and longitudinal contraction during heat treatment.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3656" t="14472" r="15161" b="56969"/>
          <a:stretch/>
        </p:blipFill>
        <p:spPr>
          <a:xfrm>
            <a:off x="3480620" y="1690154"/>
            <a:ext cx="5663380" cy="14201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3002" t="27090" r="7567" b="25387"/>
          <a:stretch/>
        </p:blipFill>
        <p:spPr>
          <a:xfrm>
            <a:off x="6218259" y="3205130"/>
            <a:ext cx="3057341" cy="23029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9817" t="26771" r="11382" b="9258"/>
          <a:stretch/>
        </p:blipFill>
        <p:spPr>
          <a:xfrm>
            <a:off x="3490359" y="3236185"/>
            <a:ext cx="2810934" cy="230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9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size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18583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Coil size of 11 T is considerably worse than MQXF. This could be linked:</a:t>
            </a:r>
          </a:p>
          <a:p>
            <a:pPr lvl="1"/>
            <a:r>
              <a:rPr lang="en-GB" dirty="0" smtClean="0"/>
              <a:t>11 T has a tighter mould</a:t>
            </a:r>
          </a:p>
          <a:p>
            <a:pPr lvl="1"/>
            <a:r>
              <a:rPr lang="en-GB" dirty="0" smtClean="0"/>
              <a:t>The ways the coils are measured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8" name="Chart 17"/>
              <p:cNvGraphicFramePr/>
              <p:nvPr>
                <p:extLst>
                  <p:ext uri="{D42A27DB-BD31-4B8C-83A1-F6EECF244321}">
                    <p14:modId xmlns:p14="http://schemas.microsoft.com/office/powerpoint/2010/main" val="248005122"/>
                  </p:ext>
                </p:extLst>
              </p:nvPr>
            </p:nvGraphicFramePr>
            <p:xfrm>
              <a:off x="-16914" y="2511437"/>
              <a:ext cx="4581848" cy="335485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18" name="Chart 17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6914" y="2511437"/>
                <a:ext cx="4581848" cy="33548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9" name="Chart 18"/>
              <p:cNvGraphicFramePr/>
              <p:nvPr>
                <p:extLst>
                  <p:ext uri="{D42A27DB-BD31-4B8C-83A1-F6EECF244321}">
                    <p14:modId xmlns:p14="http://schemas.microsoft.com/office/powerpoint/2010/main" val="185921547"/>
                  </p:ext>
                </p:extLst>
              </p:nvPr>
            </p:nvGraphicFramePr>
            <p:xfrm>
              <a:off x="4683758" y="2606960"/>
              <a:ext cx="4427984" cy="316381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19" name="Chart 18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83758" y="2606960"/>
                <a:ext cx="4427984" cy="3163812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TextBox 19"/>
          <p:cNvSpPr txBox="1"/>
          <p:nvPr/>
        </p:nvSpPr>
        <p:spPr>
          <a:xfrm>
            <a:off x="1170823" y="3080127"/>
            <a:ext cx="1103187" cy="30777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LARP coils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70823" y="2719229"/>
            <a:ext cx="1103187" cy="307777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CERN coils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53830" y="5247741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MBHSP101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31608" y="5247741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MBHSP102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48176" y="5247741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</a:rPr>
              <a:t>MBHSP103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35072" y="5257833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MBHSP104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003732" y="5257833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MBHSP105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88264" y="4943236"/>
            <a:ext cx="2018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MQXFS1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22629" y="4956073"/>
            <a:ext cx="2018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MQXFS3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42353" y="4933247"/>
            <a:ext cx="2018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MQXFS5 </a:t>
            </a:r>
          </a:p>
        </p:txBody>
      </p:sp>
    </p:spTree>
    <p:extLst>
      <p:ext uri="{BB962C8B-B14F-4D97-AF65-F5344CB8AC3E}">
        <p14:creationId xmlns:p14="http://schemas.microsoft.com/office/powerpoint/2010/main" val="380951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Choices for ERMC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880634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Cavity design assuming 3 % growth in thickness, 1 % in width.</a:t>
            </a:r>
          </a:p>
          <a:p>
            <a:r>
              <a:rPr lang="en-GB" sz="2000" dirty="0" smtClean="0"/>
              <a:t>Flexibility in the design to leave up to 6 mm for winding relaxation and longitudinal contraction during heat treatment (we will decide later how much we put).</a:t>
            </a:r>
          </a:p>
          <a:p>
            <a:r>
              <a:rPr lang="en-GB" sz="2000" dirty="0" smtClean="0"/>
              <a:t>Aiming at 0.150 mm at 5 MPa, for a insulation lay out with a mica as wide as possible. </a:t>
            </a:r>
          </a:p>
          <a:p>
            <a:pPr lvl="1"/>
            <a:r>
              <a:rPr lang="en-GB" sz="1800" dirty="0" smtClean="0"/>
              <a:t>40 mm wide tape selected as the baseline. 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79018" y="4114873"/>
            <a:ext cx="3795594" cy="1280160"/>
          </a:xfrm>
          <a:prstGeom prst="rect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accent6"/>
                </a:solidFill>
              </a:rPr>
              <a:t>              5.4 </a:t>
            </a:r>
            <a:r>
              <a:rPr lang="en-GB" dirty="0" smtClean="0">
                <a:solidFill>
                  <a:schemeClr val="accent6"/>
                </a:solidFill>
              </a:rPr>
              <a:t>mm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79018" y="4123930"/>
            <a:ext cx="3795594" cy="46796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179018" y="4928775"/>
            <a:ext cx="3795594" cy="46625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019849" y="4591891"/>
            <a:ext cx="0" cy="336884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66723" y="4123930"/>
            <a:ext cx="0" cy="1271103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79018" y="457566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20.9 mm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4776" t="14497" r="2242" b="33897"/>
          <a:stretch/>
        </p:blipFill>
        <p:spPr>
          <a:xfrm>
            <a:off x="908198" y="3775507"/>
            <a:ext cx="3595232" cy="12471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55099" t="14604" r="6450" b="15934"/>
          <a:stretch/>
        </p:blipFill>
        <p:spPr>
          <a:xfrm>
            <a:off x="2004624" y="4686212"/>
            <a:ext cx="1255582" cy="141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15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3656" t="9656" r="11936" b="4666"/>
          <a:stretch/>
        </p:blipFill>
        <p:spPr>
          <a:xfrm>
            <a:off x="615820" y="199948"/>
            <a:ext cx="8070980" cy="580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25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ERMC insulation tests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135" y="3545932"/>
            <a:ext cx="4480000" cy="2520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34" y="1055323"/>
            <a:ext cx="8226854" cy="38889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11TEX 636 </a:t>
            </a:r>
            <a:r>
              <a:rPr lang="en-GB" dirty="0" smtClean="0"/>
              <a:t>+ </a:t>
            </a:r>
            <a:r>
              <a:rPr lang="en-GB" dirty="0" err="1"/>
              <a:t>Firox</a:t>
            </a:r>
            <a:r>
              <a:rPr lang="en-GB" dirty="0"/>
              <a:t> 63P24A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135" y="1410704"/>
            <a:ext cx="4480000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99032"/>
            <a:ext cx="3200000" cy="1800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30704"/>
            <a:ext cx="32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276414"/>
            <a:ext cx="3200000" cy="1800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877075"/>
            <a:ext cx="1236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S1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12 </a:t>
            </a:r>
            <a:r>
              <a:rPr lang="en-GB" b="1" dirty="0" err="1" smtClean="0">
                <a:solidFill>
                  <a:srgbClr val="FF0000"/>
                </a:solidFill>
              </a:rPr>
              <a:t>brins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0.125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3338996"/>
            <a:ext cx="1236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S2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12 </a:t>
            </a:r>
            <a:r>
              <a:rPr lang="en-GB" b="1" dirty="0" err="1" smtClean="0">
                <a:solidFill>
                  <a:srgbClr val="FF0000"/>
                </a:solidFill>
              </a:rPr>
              <a:t>brins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0.128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4601547"/>
            <a:ext cx="1223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S3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9 </a:t>
            </a:r>
            <a:r>
              <a:rPr lang="en-GB" b="1" dirty="0" err="1" smtClean="0">
                <a:solidFill>
                  <a:srgbClr val="FF0000"/>
                </a:solidFill>
              </a:rPr>
              <a:t>brins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0.118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9459" y="4258968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S5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0.155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66699" y="1804944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S4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0.135 mm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78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122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32"/>
            <a:ext cx="9153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73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ERMC – Braiding parameters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4230162"/>
              </p:ext>
            </p:extLst>
          </p:nvPr>
        </p:nvGraphicFramePr>
        <p:xfrm>
          <a:off x="143272" y="3547211"/>
          <a:ext cx="8854710" cy="24422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3625">
                  <a:extLst>
                    <a:ext uri="{9D8B030D-6E8A-4147-A177-3AD203B41FA5}">
                      <a16:colId xmlns:a16="http://schemas.microsoft.com/office/drawing/2014/main" val="742469290"/>
                    </a:ext>
                  </a:extLst>
                </a:gridCol>
                <a:gridCol w="641350">
                  <a:extLst>
                    <a:ext uri="{9D8B030D-6E8A-4147-A177-3AD203B41FA5}">
                      <a16:colId xmlns:a16="http://schemas.microsoft.com/office/drawing/2014/main" val="1181624380"/>
                    </a:ext>
                  </a:extLst>
                </a:gridCol>
                <a:gridCol w="641350">
                  <a:extLst>
                    <a:ext uri="{9D8B030D-6E8A-4147-A177-3AD203B41FA5}">
                      <a16:colId xmlns:a16="http://schemas.microsoft.com/office/drawing/2014/main" val="1599855133"/>
                    </a:ext>
                  </a:extLst>
                </a:gridCol>
                <a:gridCol w="641350">
                  <a:extLst>
                    <a:ext uri="{9D8B030D-6E8A-4147-A177-3AD203B41FA5}">
                      <a16:colId xmlns:a16="http://schemas.microsoft.com/office/drawing/2014/main" val="4142271346"/>
                    </a:ext>
                  </a:extLst>
                </a:gridCol>
                <a:gridCol w="592138">
                  <a:extLst>
                    <a:ext uri="{9D8B030D-6E8A-4147-A177-3AD203B41FA5}">
                      <a16:colId xmlns:a16="http://schemas.microsoft.com/office/drawing/2014/main" val="441354309"/>
                    </a:ext>
                  </a:extLst>
                </a:gridCol>
                <a:gridCol w="641350">
                  <a:extLst>
                    <a:ext uri="{9D8B030D-6E8A-4147-A177-3AD203B41FA5}">
                      <a16:colId xmlns:a16="http://schemas.microsoft.com/office/drawing/2014/main" val="514591323"/>
                    </a:ext>
                  </a:extLst>
                </a:gridCol>
                <a:gridCol w="818606">
                  <a:extLst>
                    <a:ext uri="{9D8B030D-6E8A-4147-A177-3AD203B41FA5}">
                      <a16:colId xmlns:a16="http://schemas.microsoft.com/office/drawing/2014/main" val="2043490853"/>
                    </a:ext>
                  </a:extLst>
                </a:gridCol>
                <a:gridCol w="792199">
                  <a:extLst>
                    <a:ext uri="{9D8B030D-6E8A-4147-A177-3AD203B41FA5}">
                      <a16:colId xmlns:a16="http://schemas.microsoft.com/office/drawing/2014/main" val="2271081850"/>
                    </a:ext>
                  </a:extLst>
                </a:gridCol>
                <a:gridCol w="868119">
                  <a:extLst>
                    <a:ext uri="{9D8B030D-6E8A-4147-A177-3AD203B41FA5}">
                      <a16:colId xmlns:a16="http://schemas.microsoft.com/office/drawing/2014/main" val="1854815408"/>
                    </a:ext>
                  </a:extLst>
                </a:gridCol>
                <a:gridCol w="884623">
                  <a:extLst>
                    <a:ext uri="{9D8B030D-6E8A-4147-A177-3AD203B41FA5}">
                      <a16:colId xmlns:a16="http://schemas.microsoft.com/office/drawing/2014/main" val="302510962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ERMC </a:t>
                      </a:r>
                      <a:endParaRPr lang="en-GB" sz="14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S1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ERMC </a:t>
                      </a:r>
                      <a:endParaRPr lang="en-GB" sz="14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S2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ERMC </a:t>
                      </a:r>
                      <a:endParaRPr lang="en-GB" sz="14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S3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ERMC</a:t>
                      </a:r>
                    </a:p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S4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ERMC </a:t>
                      </a:r>
                      <a:endParaRPr lang="en-GB" sz="14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S5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MQXF-CERN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MQXF-LARP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11 T </a:t>
                      </a:r>
                      <a:endParaRPr lang="en-GB" sz="14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1st 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Gen.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11 T </a:t>
                      </a:r>
                      <a:endParaRPr lang="en-GB" sz="14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2nd 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Gen.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644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TEX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66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66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5151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bg1"/>
                          </a:solidFill>
                          <a:effectLst/>
                        </a:rPr>
                        <a:t># Carriers</a:t>
                      </a:r>
                      <a:endParaRPr lang="en-GB" sz="14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48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581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bg1"/>
                          </a:solidFill>
                          <a:effectLst/>
                        </a:rPr>
                        <a:t>Picks per cm</a:t>
                      </a:r>
                      <a:endParaRPr lang="en-GB" sz="14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 smtClean="0">
                          <a:effectLst/>
                        </a:rPr>
                        <a:t>5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GB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12.0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17.5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5705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Pitch length (PL</a:t>
                      </a:r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),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31.5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31.5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24.1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31.5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24.1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n.a</a:t>
                      </a:r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n.a</a:t>
                      </a:r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1508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Pitch angle (PA</a:t>
                      </a:r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), </a:t>
                      </a:r>
                      <a:r>
                        <a:rPr lang="en-GB" sz="14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deg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  <a:endParaRPr kumimoji="0"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49.7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64.4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n.a</a:t>
                      </a:r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n.a</a:t>
                      </a:r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503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Insulation </a:t>
                      </a:r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thickness, µm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125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128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155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146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143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130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2853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Width of Cable (w</a:t>
                      </a:r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),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20.9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18.12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18.12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14.7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14.7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420903"/>
                  </a:ext>
                </a:extLst>
              </a:tr>
              <a:tr h="1843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Mid-</a:t>
                      </a:r>
                      <a:r>
                        <a:rPr lang="en-GB" sz="14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thicknes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 of cable (t</a:t>
                      </a:r>
                      <a:r>
                        <a:rPr lang="en-GB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),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1.82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1.82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1.82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1.525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1.525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1.25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1.25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052267"/>
                  </a:ext>
                </a:extLst>
              </a:tr>
              <a:tr h="1210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# Plies/Strand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010698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99" b="45228"/>
          <a:stretch/>
        </p:blipFill>
        <p:spPr>
          <a:xfrm>
            <a:off x="4517982" y="2229391"/>
            <a:ext cx="4480000" cy="11030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3" b="38843"/>
          <a:stretch/>
        </p:blipFill>
        <p:spPr>
          <a:xfrm>
            <a:off x="4517982" y="1086531"/>
            <a:ext cx="4480000" cy="10305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93" b="28158"/>
          <a:stretch/>
        </p:blipFill>
        <p:spPr>
          <a:xfrm>
            <a:off x="143272" y="1042755"/>
            <a:ext cx="3200000" cy="7982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" b="49549"/>
          <a:stretch/>
        </p:blipFill>
        <p:spPr>
          <a:xfrm>
            <a:off x="143272" y="1896116"/>
            <a:ext cx="3200000" cy="812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7" b="48602"/>
          <a:stretch/>
        </p:blipFill>
        <p:spPr>
          <a:xfrm>
            <a:off x="143272" y="2780934"/>
            <a:ext cx="3200000" cy="7112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63173" y="1168789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41403" y="2192050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55919" y="3033877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44776" y="140474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44776" y="2615903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S5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5211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ERMC bradding parameters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79531" y="1728274"/>
                <a:ext cx="4307269" cy="574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𝑇𝑟𝑎𝑛𝑠𝑣𝑒𝑟𝑠𝑒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𝑃𝑟𝑒𝑠𝑠𝑢𝑟𝑒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𝐴𝑥𝑖𝑎𝑙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𝑃𝑟𝑒𝑠𝑠𝑢𝑟𝑒</m:t>
                          </m:r>
                        </m:den>
                      </m:f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/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PL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𝑎𝑛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𝑐𝑎𝑏𝑙𝑒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531" y="1728274"/>
                <a:ext cx="4307269" cy="5743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6127" t="11642" r="61636" b="44966"/>
          <a:stretch/>
        </p:blipFill>
        <p:spPr>
          <a:xfrm rot="5224791">
            <a:off x="1581897" y="259438"/>
            <a:ext cx="1382841" cy="306467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693409" y="1199448"/>
            <a:ext cx="579908" cy="10195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067518" y="1461777"/>
                <a:ext cx="3853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7518" y="1461777"/>
                <a:ext cx="38536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1486439" y="1199448"/>
            <a:ext cx="1353777" cy="447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08227" y="2218952"/>
            <a:ext cx="1353777" cy="44797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221702" y="1903978"/>
                <a:ext cx="519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𝑃𝐿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702" y="1903978"/>
                <a:ext cx="51962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b="3402"/>
          <a:stretch/>
        </p:blipFill>
        <p:spPr>
          <a:xfrm>
            <a:off x="99350" y="2809286"/>
            <a:ext cx="4588265" cy="276073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03283" y="5607537"/>
            <a:ext cx="35673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1" indent="0">
              <a:buNone/>
            </a:pPr>
            <a:r>
              <a:rPr lang="en-GB" sz="1050" dirty="0">
                <a:solidFill>
                  <a:srgbClr val="00B050"/>
                </a:solidFill>
              </a:rPr>
              <a:t>E. F. Holik, et. al., “Fabrication and Analysis of 150 mm Aperture Nb3Sn MQXF coils”.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 2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6546667"/>
                  </p:ext>
                </p:extLst>
              </p:nvPr>
            </p:nvGraphicFramePr>
            <p:xfrm>
              <a:off x="4972456" y="3182805"/>
              <a:ext cx="3942944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04063">
                      <a:extLst>
                        <a:ext uri="{9D8B030D-6E8A-4147-A177-3AD203B41FA5}">
                          <a16:colId xmlns:a16="http://schemas.microsoft.com/office/drawing/2014/main" val="1333153028"/>
                        </a:ext>
                      </a:extLst>
                    </a:gridCol>
                    <a:gridCol w="772127">
                      <a:extLst>
                        <a:ext uri="{9D8B030D-6E8A-4147-A177-3AD203B41FA5}">
                          <a16:colId xmlns:a16="http://schemas.microsoft.com/office/drawing/2014/main" val="4220264667"/>
                        </a:ext>
                      </a:extLst>
                    </a:gridCol>
                    <a:gridCol w="899837">
                      <a:extLst>
                        <a:ext uri="{9D8B030D-6E8A-4147-A177-3AD203B41FA5}">
                          <a16:colId xmlns:a16="http://schemas.microsoft.com/office/drawing/2014/main" val="736141522"/>
                        </a:ext>
                      </a:extLst>
                    </a:gridCol>
                    <a:gridCol w="966917">
                      <a:extLst>
                        <a:ext uri="{9D8B030D-6E8A-4147-A177-3AD203B41FA5}">
                          <a16:colId xmlns:a16="http://schemas.microsoft.com/office/drawing/2014/main" val="89091769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PL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𝜸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94518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1</a:t>
                          </a:r>
                          <a:endParaRPr lang="en-GB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32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4.1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24373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32.3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4.1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05291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26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4.3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8352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32.5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4.1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027725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25.5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4.2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911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 2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6546667"/>
                  </p:ext>
                </p:extLst>
              </p:nvPr>
            </p:nvGraphicFramePr>
            <p:xfrm>
              <a:off x="4972456" y="3182805"/>
              <a:ext cx="3942944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04063">
                      <a:extLst>
                        <a:ext uri="{9D8B030D-6E8A-4147-A177-3AD203B41FA5}">
                          <a16:colId xmlns:a16="http://schemas.microsoft.com/office/drawing/2014/main" val="1333153028"/>
                        </a:ext>
                      </a:extLst>
                    </a:gridCol>
                    <a:gridCol w="772127">
                      <a:extLst>
                        <a:ext uri="{9D8B030D-6E8A-4147-A177-3AD203B41FA5}">
                          <a16:colId xmlns:a16="http://schemas.microsoft.com/office/drawing/2014/main" val="4220264667"/>
                        </a:ext>
                      </a:extLst>
                    </a:gridCol>
                    <a:gridCol w="899837">
                      <a:extLst>
                        <a:ext uri="{9D8B030D-6E8A-4147-A177-3AD203B41FA5}">
                          <a16:colId xmlns:a16="http://schemas.microsoft.com/office/drawing/2014/main" val="736141522"/>
                        </a:ext>
                      </a:extLst>
                    </a:gridCol>
                    <a:gridCol w="966917">
                      <a:extLst>
                        <a:ext uri="{9D8B030D-6E8A-4147-A177-3AD203B41FA5}">
                          <a16:colId xmlns:a16="http://schemas.microsoft.com/office/drawing/2014/main" val="89091769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PL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231081" t="-8197" r="-108784" b="-5377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08176" t="-8197" r="-1258" b="-5377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94518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1</a:t>
                          </a:r>
                          <a:endParaRPr lang="en-GB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32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4.1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24373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32.3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4.1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05291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26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4.3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8352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32.5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53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4.1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027725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bg1"/>
                              </a:solidFill>
                            </a:rPr>
                            <a:t>Sample 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25.5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60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4.2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911009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7" name="Straight Connector 16"/>
          <p:cNvCxnSpPr/>
          <p:nvPr/>
        </p:nvCxnSpPr>
        <p:spPr>
          <a:xfrm flipH="1">
            <a:off x="707745" y="4189651"/>
            <a:ext cx="3671786" cy="892203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20641206">
            <a:off x="2151685" y="4432377"/>
            <a:ext cx="60144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solidFill>
                  <a:srgbClr val="00B050"/>
                </a:solidFill>
              </a:rPr>
              <a:t>ERMC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49962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interpretation of SMC-11 T training based on Hugo’s data and analysis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Susana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080354" y="4117610"/>
          <a:ext cx="5485931" cy="1249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991">
                  <a:extLst>
                    <a:ext uri="{9D8B030D-6E8A-4147-A177-3AD203B41FA5}">
                      <a16:colId xmlns:a16="http://schemas.microsoft.com/office/drawing/2014/main" val="1709463263"/>
                    </a:ext>
                  </a:extLst>
                </a:gridCol>
                <a:gridCol w="2339365">
                  <a:extLst>
                    <a:ext uri="{9D8B030D-6E8A-4147-A177-3AD203B41FA5}">
                      <a16:colId xmlns:a16="http://schemas.microsoft.com/office/drawing/2014/main" val="1380025228"/>
                    </a:ext>
                  </a:extLst>
                </a:gridCol>
                <a:gridCol w="2022575">
                  <a:extLst>
                    <a:ext uri="{9D8B030D-6E8A-4147-A177-3AD203B41FA5}">
                      <a16:colId xmlns:a16="http://schemas.microsoft.com/office/drawing/2014/main" val="838404311"/>
                    </a:ext>
                  </a:extLst>
                </a:gridCol>
              </a:tblGrid>
              <a:tr h="2498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SMC_11T_1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OST RRP108/127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Braiding 66 tex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528332"/>
                  </a:ext>
                </a:extLst>
              </a:tr>
              <a:tr h="2498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SMC_11T_2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OST RRP108/127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Braiding 11 tex + Mica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972573"/>
                  </a:ext>
                </a:extLst>
              </a:tr>
              <a:tr h="2498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SMC_11T_3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OST RRP 132/169 + Core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Braiding 11 tex + Mica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672245"/>
                  </a:ext>
                </a:extLst>
              </a:tr>
              <a:tr h="2498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SMC_11T_4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PIT 120 + Core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Braiding 11 </a:t>
                      </a:r>
                      <a:r>
                        <a:rPr lang="en-GB" sz="15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tex</a:t>
                      </a:r>
                      <a:r>
                        <a:rPr lang="en-GB" sz="15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+ Mica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901898"/>
                  </a:ext>
                </a:extLst>
              </a:tr>
              <a:tr h="2498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SMC_11T_5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>
                          <a:solidFill>
                            <a:schemeClr val="tx1"/>
                          </a:solidFill>
                          <a:effectLst/>
                        </a:rPr>
                        <a:t>PIT 120 + Core</a:t>
                      </a:r>
                      <a:endParaRPr lang="en-GB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Braiding 11 </a:t>
                      </a:r>
                      <a:r>
                        <a:rPr lang="en-GB" sz="15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tex</a:t>
                      </a:r>
                      <a:r>
                        <a:rPr lang="en-GB" sz="15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+ Mica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03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99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 T insulation lay-out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1159156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Cavity design assuming 0.1 mm of insulation at 30 MPa.</a:t>
            </a:r>
          </a:p>
          <a:p>
            <a:r>
              <a:rPr lang="en-GB" dirty="0" smtClean="0"/>
              <a:t>Even after a small adjustment on the braiding parameters, the insulation thickness was larger than the design value.</a:t>
            </a:r>
          </a:p>
          <a:p>
            <a:pPr lvl="1"/>
            <a:r>
              <a:rPr lang="en-GB" sz="2800" dirty="0"/>
              <a:t>Original braiding: yarn count 14/2 cm (Coil 105-107, 110).</a:t>
            </a:r>
          </a:p>
          <a:p>
            <a:pPr lvl="1"/>
            <a:r>
              <a:rPr lang="en-GB" sz="2800" dirty="0"/>
              <a:t>Updated braiding: yarn count 12/2 cm.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018084" y="2844803"/>
          <a:ext cx="1512168" cy="28460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1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0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coil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Ins thickness @ 30 </a:t>
                      </a:r>
                      <a:r>
                        <a:rPr lang="en-GB" sz="1100" b="1" u="none" strike="noStrike" dirty="0" err="1" smtClean="0">
                          <a:effectLst/>
                        </a:rPr>
                        <a:t>Mpa</a:t>
                      </a:r>
                      <a:r>
                        <a:rPr lang="en-GB" sz="1100" b="1" u="none" strike="noStrike" dirty="0" smtClean="0">
                          <a:effectLst/>
                        </a:rPr>
                        <a:t> (</a:t>
                      </a:r>
                      <a:r>
                        <a:rPr kumimoji="0" lang="el-GR" sz="11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kumimoji="0" lang="en-GB" sz="11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b="1" u="none" strike="noStrike" dirty="0" smtClean="0">
                          <a:effectLst/>
                        </a:rPr>
                        <a:t>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105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106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107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108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107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109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107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110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113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111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106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112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113</a:t>
                      </a:r>
                      <a:endParaRPr lang="en-GB" sz="1200" b="1" i="0" u="none" strike="noStrike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112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114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115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112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116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113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117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i="1" u="none" strike="noStrike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112</a:t>
                      </a:r>
                      <a:endParaRPr lang="en-GB" sz="1200" b="0" i="1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/>
          </p:nvPr>
        </p:nvGraphicFramePr>
        <p:xfrm>
          <a:off x="3175000" y="2484763"/>
          <a:ext cx="5723532" cy="3516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115" y="450702"/>
            <a:ext cx="2280617" cy="92041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53066" y="-49647"/>
            <a:ext cx="2905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Nb</a:t>
            </a:r>
            <a:r>
              <a:rPr lang="en-US" sz="1400" baseline="-25000" dirty="0"/>
              <a:t>3</a:t>
            </a:r>
            <a:r>
              <a:rPr lang="en-US" sz="1400" dirty="0"/>
              <a:t>Sn Cable, Mica insulation, Glass Sleeved</a:t>
            </a:r>
          </a:p>
        </p:txBody>
      </p:sp>
    </p:spTree>
    <p:extLst>
      <p:ext uri="{BB962C8B-B14F-4D97-AF65-F5344CB8AC3E}">
        <p14:creationId xmlns:p14="http://schemas.microsoft.com/office/powerpoint/2010/main" val="246277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/>
          </p:nvPr>
        </p:nvGraphicFramePr>
        <p:xfrm>
          <a:off x="1281659" y="1554293"/>
          <a:ext cx="6700603" cy="4107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311" y="5661935"/>
            <a:ext cx="18512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B050"/>
                </a:solidFill>
                <a:latin typeface="Calibri" panose="020F0502020204030204"/>
              </a:rPr>
              <a:t>Training plot from Hugo</a:t>
            </a:r>
            <a:endParaRPr lang="en-GB" sz="1350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11" y="931045"/>
            <a:ext cx="884151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SMC 11 T-1 has a similar training than SMC 11 T – 3 (close to short sample at 4.3 K but not so stable at 1.9 K, see next slides)</a:t>
            </a:r>
          </a:p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SMC 11T -2 has a very weird training since it went close to short sample at 4.2 K with one quench only, and didn’t increase in current when going to 1.9 K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043262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SMC 11 T - 3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46" y="2226469"/>
            <a:ext cx="5116908" cy="32635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0311" y="5661935"/>
            <a:ext cx="18512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B050"/>
                </a:solidFill>
                <a:latin typeface="Calibri" panose="020F0502020204030204"/>
              </a:rPr>
              <a:t>Training plot from Hugo</a:t>
            </a:r>
            <a:endParaRPr lang="en-GB" sz="1350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4186" y="4196539"/>
            <a:ext cx="804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150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8163" y="4204806"/>
            <a:ext cx="804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180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4827" y="4204806"/>
            <a:ext cx="804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210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957242" y="1974429"/>
            <a:ext cx="16945" cy="4431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02008" y="1074183"/>
            <a:ext cx="2833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At short sample current at 4.2 K, but not very stable at 1.9 K. Maybe the pre-load is not enough? (similar behavior than SMC11T-1)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4" name="Straight Arrow Connector 13"/>
          <p:cNvCxnSpPr>
            <a:stCxn id="18" idx="2"/>
          </p:cNvCxnSpPr>
          <p:nvPr/>
        </p:nvCxnSpPr>
        <p:spPr>
          <a:xfrm flipH="1">
            <a:off x="5520128" y="2226469"/>
            <a:ext cx="2207013" cy="1911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8" idx="2"/>
          </p:cNvCxnSpPr>
          <p:nvPr/>
        </p:nvCxnSpPr>
        <p:spPr>
          <a:xfrm flipH="1">
            <a:off x="6251517" y="2226469"/>
            <a:ext cx="1475624" cy="2227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10281" y="910725"/>
            <a:ext cx="283371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The increase of pre-load did not improve the picture, but afterwards we realized that the coil was not properly shimmed, so pre-load was affecting mainly the ends and not the straight section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5647816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SMC 11 T - 3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46" y="2259718"/>
            <a:ext cx="5116908" cy="32635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0311" y="5661935"/>
            <a:ext cx="18512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B050"/>
                </a:solidFill>
                <a:latin typeface="Calibri" panose="020F0502020204030204"/>
              </a:rPr>
              <a:t>Training plot from Hugo</a:t>
            </a:r>
            <a:endParaRPr lang="en-GB" sz="1350" dirty="0">
              <a:solidFill>
                <a:srgbClr val="00B050"/>
              </a:solidFill>
              <a:latin typeface="Calibri" panose="020F0502020204030204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001781" y="4127707"/>
            <a:ext cx="392097" cy="12378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572000" y="2125266"/>
            <a:ext cx="251085" cy="395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315887" y="4190872"/>
            <a:ext cx="273571" cy="12378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6164805" y="4209142"/>
            <a:ext cx="1157432" cy="8685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67133" y="5390752"/>
            <a:ext cx="23127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Thermal cycle + increase pre-load by 30 MPa 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0126" y="1772989"/>
            <a:ext cx="23127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Thermal cycle + increase pre-load by 30 MPa 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3656" y="5381977"/>
            <a:ext cx="23127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Thermal cycle + decrease pre-load by 30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97516" y="5247598"/>
            <a:ext cx="23127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Thermal cycle + decrease pre-load by 30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92527" y="3746833"/>
            <a:ext cx="804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150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96504" y="3755101"/>
            <a:ext cx="804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180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5253" y="4180471"/>
            <a:ext cx="804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210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75704" y="2812739"/>
            <a:ext cx="804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180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17484" y="4107939"/>
            <a:ext cx="804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150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60547" y="863969"/>
            <a:ext cx="5787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When shimming appropriately the coil such that the pre-load was applied uniformly on the coil, we get a more stable behavior at 1.9 K.</a:t>
            </a:r>
          </a:p>
          <a:p>
            <a:pPr marL="214313" indent="-214313" algn="just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Increasing the pre-load up 180 MPa did not break anything (difficult to say if it affects the training or not.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866093" y="3838541"/>
            <a:ext cx="3586579" cy="524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032" y="3761691"/>
            <a:ext cx="1636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We loose few percent when going to 4.2 K after training at 1.9 K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08838" y="2789300"/>
            <a:ext cx="21351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Permanently degrade when going up to 210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4960559" y="3211109"/>
            <a:ext cx="2169896" cy="5556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884025" y="3594714"/>
            <a:ext cx="2939060" cy="2710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5755532" y="3827069"/>
            <a:ext cx="1296747" cy="2388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069646" y="3627348"/>
            <a:ext cx="184376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When re-assembling at 180 MPa we degrade again (even if in the first loading to 180 MPa there was not visible degradation)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106472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SMC 11 T - 4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46" y="2226469"/>
            <a:ext cx="5116908" cy="32635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0311" y="5661935"/>
            <a:ext cx="18512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B050"/>
                </a:solidFill>
                <a:latin typeface="Calibri" panose="020F0502020204030204"/>
              </a:rPr>
              <a:t>Training plot from Hugo</a:t>
            </a:r>
            <a:endParaRPr lang="en-GB" sz="1350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12155" y="3152055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FF0000"/>
                </a:solidFill>
                <a:latin typeface="Calibri" panose="020F0502020204030204"/>
              </a:rPr>
              <a:t>95 % </a:t>
            </a:r>
            <a:r>
              <a:rPr lang="en-US" sz="1350" dirty="0" err="1">
                <a:solidFill>
                  <a:srgbClr val="FF000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9455" y="3339005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FF0000"/>
                </a:solidFill>
                <a:latin typeface="Calibri" panose="020F0502020204030204"/>
              </a:rPr>
              <a:t>91 % </a:t>
            </a:r>
            <a:r>
              <a:rPr lang="en-US" sz="1350" dirty="0" err="1">
                <a:solidFill>
                  <a:srgbClr val="FF000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FF0000"/>
              </a:solidFill>
              <a:latin typeface="Calibri" panose="020F0502020204030204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324114" y="1685153"/>
            <a:ext cx="2226570" cy="12928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42604" y="2701003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0070C0"/>
                </a:solidFill>
                <a:latin typeface="Calibri" panose="020F0502020204030204"/>
              </a:rPr>
              <a:t>93 % </a:t>
            </a:r>
            <a:r>
              <a:rPr lang="en-US" sz="1350" dirty="0" err="1">
                <a:solidFill>
                  <a:srgbClr val="0070C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0070C0"/>
              </a:solidFill>
              <a:latin typeface="Calibri" panose="020F0502020204030204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040660" y="3725630"/>
            <a:ext cx="1073339" cy="16727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17216" y="5325951"/>
            <a:ext cx="330689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Slight degradation of 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Ic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after training at 1.9 K. It seems that we slightly degrade when going to higher current.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2822" y="1213246"/>
            <a:ext cx="243572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Thermal cycle + increase pre-load by 20 MPa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531353" y="3725608"/>
            <a:ext cx="1450215" cy="8363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71276" y="4420823"/>
            <a:ext cx="192538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We don’t break when increasing pre-load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83518" y="2722867"/>
            <a:ext cx="192538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Stable plateau at the same I/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Iss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than at 4.2 K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09933" y="2826742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0070C0"/>
                </a:solidFill>
                <a:latin typeface="Calibri" panose="020F0502020204030204"/>
              </a:rPr>
              <a:t>91 % </a:t>
            </a:r>
            <a:r>
              <a:rPr lang="en-US" sz="1350" dirty="0" err="1">
                <a:solidFill>
                  <a:srgbClr val="0070C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0070C0"/>
              </a:solidFill>
              <a:latin typeface="Calibri" panose="020F0502020204030204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6146168" y="2977749"/>
            <a:ext cx="725108" cy="1361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693458" y="3725608"/>
            <a:ext cx="288110" cy="115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81568" y="3480202"/>
            <a:ext cx="21549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But we loose again another 2-3 % when going to 4.2. 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79437" y="3542356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FF0000"/>
                </a:solidFill>
                <a:latin typeface="Calibri" panose="020F0502020204030204"/>
              </a:rPr>
              <a:t>89 % </a:t>
            </a:r>
            <a:r>
              <a:rPr lang="en-US" sz="1350" dirty="0" err="1">
                <a:solidFill>
                  <a:srgbClr val="FF000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4790601"/>
            <a:ext cx="21016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Most of the quenches are close to the ends.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1" r="2250"/>
          <a:stretch/>
        </p:blipFill>
        <p:spPr>
          <a:xfrm>
            <a:off x="218836" y="4115485"/>
            <a:ext cx="1663936" cy="577058"/>
          </a:xfrm>
          <a:prstGeom prst="rect">
            <a:avLst/>
          </a:prstGeom>
        </p:spPr>
      </p:pic>
      <p:sp>
        <p:nvSpPr>
          <p:cNvPr id="27" name="5-Point Star 26"/>
          <p:cNvSpPr/>
          <p:nvPr/>
        </p:nvSpPr>
        <p:spPr>
          <a:xfrm>
            <a:off x="704794" y="4362850"/>
            <a:ext cx="226151" cy="203864"/>
          </a:xfrm>
          <a:prstGeom prst="star5">
            <a:avLst/>
          </a:prstGeom>
          <a:solidFill>
            <a:srgbClr val="FF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5-Point Star 27"/>
          <p:cNvSpPr/>
          <p:nvPr/>
        </p:nvSpPr>
        <p:spPr>
          <a:xfrm>
            <a:off x="720872" y="4139514"/>
            <a:ext cx="226151" cy="203864"/>
          </a:xfrm>
          <a:prstGeom prst="star5">
            <a:avLst/>
          </a:prstGeom>
          <a:solidFill>
            <a:srgbClr val="FF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5-Point Star 28"/>
          <p:cNvSpPr/>
          <p:nvPr/>
        </p:nvSpPr>
        <p:spPr>
          <a:xfrm>
            <a:off x="1219146" y="4357792"/>
            <a:ext cx="226151" cy="203864"/>
          </a:xfrm>
          <a:prstGeom prst="star5">
            <a:avLst/>
          </a:prstGeom>
          <a:solidFill>
            <a:srgbClr val="FF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5-Point Star 29"/>
          <p:cNvSpPr/>
          <p:nvPr/>
        </p:nvSpPr>
        <p:spPr>
          <a:xfrm>
            <a:off x="1235224" y="4134455"/>
            <a:ext cx="226151" cy="203864"/>
          </a:xfrm>
          <a:prstGeom prst="star5">
            <a:avLst/>
          </a:prstGeom>
          <a:solidFill>
            <a:srgbClr val="FF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055891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SMC 11 T - 5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46" y="2226469"/>
            <a:ext cx="5116908" cy="32635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0311" y="5661935"/>
            <a:ext cx="18512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B050"/>
                </a:solidFill>
                <a:latin typeface="Calibri" panose="020F0502020204030204"/>
              </a:rPr>
              <a:t>Training plot from Hugo</a:t>
            </a:r>
            <a:endParaRPr lang="en-GB" sz="1350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5389" y="1389670"/>
            <a:ext cx="1776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Local mechanical permanent degradation in end region at 90 % 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49712" y="2226469"/>
            <a:ext cx="0" cy="7893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724" y="1517241"/>
            <a:ext cx="1812166" cy="64510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067169" y="1685152"/>
            <a:ext cx="80319" cy="8649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03556" y="3388486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0070C0"/>
                </a:solidFill>
                <a:latin typeface="Calibri" panose="020F0502020204030204"/>
              </a:rPr>
              <a:t>80 % </a:t>
            </a:r>
            <a:r>
              <a:rPr lang="en-US" sz="1350" dirty="0" err="1">
                <a:solidFill>
                  <a:srgbClr val="0070C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56272" y="4184804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0070C0"/>
                </a:solidFill>
                <a:latin typeface="Calibri" panose="020F0502020204030204"/>
              </a:rPr>
              <a:t>70 % </a:t>
            </a:r>
            <a:r>
              <a:rPr lang="en-US" sz="1350" dirty="0" err="1">
                <a:solidFill>
                  <a:srgbClr val="0070C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0070C0"/>
              </a:solidFill>
              <a:latin typeface="Calibri" panose="020F0502020204030204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342954" y="3964512"/>
            <a:ext cx="1712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102831" y="3665485"/>
            <a:ext cx="187523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Thermal cycle, without changing pre-stress,  first time I see we loose (permanently) 5 % due to thermal cycle 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03436" y="3899639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FF0000"/>
                </a:solidFill>
                <a:latin typeface="Calibri" panose="020F0502020204030204"/>
              </a:rPr>
              <a:t>82 % </a:t>
            </a:r>
            <a:r>
              <a:rPr lang="en-US" sz="1350" dirty="0" err="1">
                <a:solidFill>
                  <a:srgbClr val="FF000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FF0000"/>
              </a:solidFill>
              <a:latin typeface="Calibri" panose="020F0502020204030204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706276" y="2074391"/>
            <a:ext cx="2226570" cy="12928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211161" y="2074391"/>
            <a:ext cx="1721685" cy="1865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76342" y="4349397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FF0000"/>
                </a:solidFill>
                <a:latin typeface="Calibri" panose="020F0502020204030204"/>
              </a:rPr>
              <a:t>75 % </a:t>
            </a:r>
            <a:r>
              <a:rPr lang="en-US" sz="1350" dirty="0" err="1">
                <a:solidFill>
                  <a:srgbClr val="FF000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05881" y="5467890"/>
            <a:ext cx="51202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At 1.9 K we are not reaching the same plateau level than at 4.2 K, this is also not typical in conductor-degraded assemblies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6631147" y="4548369"/>
            <a:ext cx="708767" cy="868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34587" y="2897739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0070C0"/>
                </a:solidFill>
                <a:latin typeface="Calibri" panose="020F0502020204030204"/>
              </a:rPr>
              <a:t>90 % </a:t>
            </a:r>
            <a:r>
              <a:rPr lang="en-US" sz="1350" dirty="0" err="1">
                <a:solidFill>
                  <a:srgbClr val="0070C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00408" y="1572223"/>
            <a:ext cx="20063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10 % degradation of 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Iss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, both at 1.9 K and 4.2 K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25840" y="3195984"/>
            <a:ext cx="11765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FF0000"/>
                </a:solidFill>
                <a:latin typeface="Calibri" panose="020F0502020204030204"/>
              </a:rPr>
              <a:t>94 % </a:t>
            </a:r>
            <a:r>
              <a:rPr lang="en-US" sz="1350" dirty="0" err="1">
                <a:solidFill>
                  <a:srgbClr val="FF0000"/>
                </a:solidFill>
                <a:latin typeface="Calibri" panose="020F0502020204030204"/>
              </a:rPr>
              <a:t>Iss</a:t>
            </a:r>
            <a:endParaRPr lang="en-GB" sz="1350" dirty="0">
              <a:solidFill>
                <a:srgbClr val="FF0000"/>
              </a:solidFill>
              <a:latin typeface="Calibri" panose="020F050202020403020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11" y="4758495"/>
            <a:ext cx="2175108" cy="75472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0311" y="3991641"/>
            <a:ext cx="21016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All the quenches after this dramatic event happen in the other magnet end!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0" name="Straight Arrow Connector 29"/>
          <p:cNvCxnSpPr>
            <a:endCxn id="32" idx="1"/>
          </p:cNvCxnSpPr>
          <p:nvPr/>
        </p:nvCxnSpPr>
        <p:spPr>
          <a:xfrm flipV="1">
            <a:off x="2224400" y="4125169"/>
            <a:ext cx="2078014" cy="95079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302414" y="3367241"/>
            <a:ext cx="2351489" cy="151585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4912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-59853" y="6117321"/>
            <a:ext cx="9340400" cy="7406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096" y="290351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DS11 T – MBHSP105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577" y="2517321"/>
            <a:ext cx="4798668" cy="360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8664" y="46422"/>
            <a:ext cx="357790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C. Hannes Loffler, E. Nilsson &amp; N. Bourcey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93" t="-1472" r="317" b="52450"/>
          <a:stretch/>
        </p:blipFill>
        <p:spPr>
          <a:xfrm>
            <a:off x="4934973" y="2774162"/>
            <a:ext cx="3280113" cy="1519289"/>
          </a:xfrm>
          <a:prstGeom prst="rect">
            <a:avLst/>
          </a:prstGeom>
        </p:spPr>
      </p:pic>
      <p:sp>
        <p:nvSpPr>
          <p:cNvPr id="10" name="Arc 9"/>
          <p:cNvSpPr/>
          <p:nvPr/>
        </p:nvSpPr>
        <p:spPr>
          <a:xfrm rot="10800000">
            <a:off x="661114" y="1323593"/>
            <a:ext cx="2541569" cy="2479973"/>
          </a:xfrm>
          <a:prstGeom prst="arc">
            <a:avLst>
              <a:gd name="adj1" fmla="val 19116135"/>
              <a:gd name="adj2" fmla="val 2453103"/>
            </a:avLst>
          </a:prstGeom>
          <a:noFill/>
          <a:ln w="38100" cap="flat" cmpd="sng" algn="ctr">
            <a:solidFill>
              <a:srgbClr val="7030A0"/>
            </a:solidFill>
            <a:prstDash val="lg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Content Placeholder 7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50" b="87425" l="10575" r="8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02" t="13047" r="12308" b="14037"/>
          <a:stretch/>
        </p:blipFill>
        <p:spPr>
          <a:xfrm>
            <a:off x="626029" y="1229810"/>
            <a:ext cx="2644751" cy="257502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356013" y="1168696"/>
            <a:ext cx="1028201" cy="870945"/>
            <a:chOff x="4251957" y="-3495134"/>
            <a:chExt cx="1691382" cy="1463348"/>
          </a:xfrm>
        </p:grpSpPr>
        <p:sp>
          <p:nvSpPr>
            <p:cNvPr id="13" name="TextBox 12"/>
            <p:cNvSpPr txBox="1"/>
            <p:nvPr/>
          </p:nvSpPr>
          <p:spPr>
            <a:xfrm>
              <a:off x="4251957" y="-3495134"/>
              <a:ext cx="1691382" cy="779701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25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93BE"/>
                  </a:solidFill>
                  <a:effectLst/>
                  <a:uLnTx/>
                  <a:uFillTx/>
                  <a:latin typeface="Trebuchet MS" panose="020B0603020202020204" pitchFamily="34" charset="0"/>
                </a:rPr>
                <a:t>Lateral shim</a:t>
              </a:r>
            </a:p>
          </p:txBody>
        </p:sp>
        <p:cxnSp>
          <p:nvCxnSpPr>
            <p:cNvPr id="14" name="Straight Connector 13"/>
            <p:cNvCxnSpPr>
              <a:stCxn id="13" idx="2"/>
            </p:cNvCxnSpPr>
            <p:nvPr/>
          </p:nvCxnSpPr>
          <p:spPr>
            <a:xfrm>
              <a:off x="5097649" y="-2715433"/>
              <a:ext cx="0" cy="405751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>
            <a:xfrm>
              <a:off x="5094834" y="-2328925"/>
              <a:ext cx="243184" cy="29713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grpSp>
        <p:nvGrpSpPr>
          <p:cNvPr id="16" name="Group 15"/>
          <p:cNvGrpSpPr/>
          <p:nvPr/>
        </p:nvGrpSpPr>
        <p:grpSpPr>
          <a:xfrm>
            <a:off x="1246778" y="1961544"/>
            <a:ext cx="1989300" cy="1253086"/>
            <a:chOff x="2269566" y="3038902"/>
            <a:chExt cx="3272384" cy="2105418"/>
          </a:xfrm>
        </p:grpSpPr>
        <p:sp>
          <p:nvSpPr>
            <p:cNvPr id="17" name="Arc 16"/>
            <p:cNvSpPr/>
            <p:nvPr/>
          </p:nvSpPr>
          <p:spPr>
            <a:xfrm>
              <a:off x="2269566" y="3057699"/>
              <a:ext cx="2123195" cy="2086621"/>
            </a:xfrm>
            <a:prstGeom prst="arc">
              <a:avLst>
                <a:gd name="adj1" fmla="val 16934780"/>
                <a:gd name="adj2" fmla="val 4687336"/>
              </a:avLst>
            </a:prstGeom>
            <a:noFill/>
            <a:ln w="38100" cap="flat" cmpd="sng" algn="ctr">
              <a:solidFill>
                <a:sysClr val="windowText" lastClr="000000"/>
              </a:solidFill>
              <a:prstDash val="sysDot"/>
              <a:headEnd type="triangl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 smtClean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4278197" y="3038902"/>
              <a:ext cx="1263753" cy="58782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grpSp>
        <p:nvGrpSpPr>
          <p:cNvPr id="19" name="Group 18"/>
          <p:cNvGrpSpPr/>
          <p:nvPr/>
        </p:nvGrpSpPr>
        <p:grpSpPr>
          <a:xfrm>
            <a:off x="241583" y="1573765"/>
            <a:ext cx="1226786" cy="724110"/>
            <a:chOff x="4269882" y="-3495134"/>
            <a:chExt cx="2018053" cy="1216637"/>
          </a:xfrm>
        </p:grpSpPr>
        <p:sp>
          <p:nvSpPr>
            <p:cNvPr id="20" name="TextBox 19"/>
            <p:cNvSpPr txBox="1"/>
            <p:nvPr/>
          </p:nvSpPr>
          <p:spPr>
            <a:xfrm>
              <a:off x="4269882" y="-3495134"/>
              <a:ext cx="1655532" cy="471923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2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</a:rPr>
                <a:t>Coil size up</a:t>
              </a:r>
            </a:p>
          </p:txBody>
        </p:sp>
        <p:cxnSp>
          <p:nvCxnSpPr>
            <p:cNvPr id="21" name="Straight Connector 20"/>
            <p:cNvCxnSpPr>
              <a:stCxn id="20" idx="2"/>
            </p:cNvCxnSpPr>
            <p:nvPr/>
          </p:nvCxnSpPr>
          <p:spPr>
            <a:xfrm>
              <a:off x="5097649" y="-3023211"/>
              <a:ext cx="0" cy="12102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>
            <a:xfrm>
              <a:off x="5097647" y="-2920500"/>
              <a:ext cx="1190288" cy="642003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grpSp>
        <p:nvGrpSpPr>
          <p:cNvPr id="23" name="Group 22"/>
          <p:cNvGrpSpPr/>
          <p:nvPr/>
        </p:nvGrpSpPr>
        <p:grpSpPr>
          <a:xfrm>
            <a:off x="87981" y="3335094"/>
            <a:ext cx="1884489" cy="466745"/>
            <a:chOff x="4869530" y="-3833334"/>
            <a:chExt cx="3099969" cy="784217"/>
          </a:xfrm>
        </p:grpSpPr>
        <p:sp>
          <p:nvSpPr>
            <p:cNvPr id="24" name="TextBox 23"/>
            <p:cNvSpPr txBox="1"/>
            <p:nvPr/>
          </p:nvSpPr>
          <p:spPr>
            <a:xfrm>
              <a:off x="4869530" y="-3495133"/>
              <a:ext cx="2285025" cy="446016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25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93BE"/>
                  </a:solidFill>
                  <a:effectLst/>
                  <a:uLnTx/>
                  <a:uFillTx/>
                  <a:latin typeface="Trebuchet MS" panose="020B0603020202020204" pitchFamily="34" charset="0"/>
                </a:rPr>
                <a:t>Collar nose shim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7126689" y="-3271018"/>
              <a:ext cx="571258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>
            <a:xfrm flipV="1">
              <a:off x="7697947" y="-3833334"/>
              <a:ext cx="271552" cy="562317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grpSp>
        <p:nvGrpSpPr>
          <p:cNvPr id="27" name="Group 26"/>
          <p:cNvGrpSpPr/>
          <p:nvPr/>
        </p:nvGrpSpPr>
        <p:grpSpPr>
          <a:xfrm>
            <a:off x="4679" y="3020511"/>
            <a:ext cx="1584727" cy="338675"/>
            <a:chOff x="4869530" y="-3592246"/>
            <a:chExt cx="2606864" cy="569037"/>
          </a:xfrm>
        </p:grpSpPr>
        <p:cxnSp>
          <p:nvCxnSpPr>
            <p:cNvPr id="28" name="Straight Arrow Connector 27"/>
            <p:cNvCxnSpPr>
              <a:stCxn id="29" idx="3"/>
            </p:cNvCxnSpPr>
            <p:nvPr/>
          </p:nvCxnSpPr>
          <p:spPr>
            <a:xfrm flipV="1">
              <a:off x="7154558" y="-3592246"/>
              <a:ext cx="321836" cy="333076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4869530" y="-3495133"/>
              <a:ext cx="2285028" cy="471924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2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</a:rPr>
                <a:t>Coil size bottom</a:t>
              </a:r>
            </a:p>
          </p:txBody>
        </p:sp>
      </p:grpSp>
      <p:sp>
        <p:nvSpPr>
          <p:cNvPr id="33" name="Arc 32"/>
          <p:cNvSpPr/>
          <p:nvPr/>
        </p:nvSpPr>
        <p:spPr>
          <a:xfrm>
            <a:off x="669943" y="1324859"/>
            <a:ext cx="2541569" cy="2479973"/>
          </a:xfrm>
          <a:prstGeom prst="arc">
            <a:avLst>
              <a:gd name="adj1" fmla="val 19116135"/>
              <a:gd name="adj2" fmla="val 2453103"/>
            </a:avLst>
          </a:prstGeom>
          <a:noFill/>
          <a:ln w="38100" cap="flat" cmpd="sng" algn="ctr">
            <a:solidFill>
              <a:srgbClr val="7030A0"/>
            </a:solidFill>
            <a:prstDash val="lg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80288" y="1566276"/>
            <a:ext cx="880151" cy="265457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Arc length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2340672" y="2517321"/>
            <a:ext cx="50051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076725" y="2517321"/>
            <a:ext cx="50051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424346" y="3060616"/>
            <a:ext cx="1029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Fuji paper 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326984" y="2528487"/>
            <a:ext cx="3471449" cy="14022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537480" y="2514328"/>
            <a:ext cx="2260953" cy="6511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Content Placeholder 2"/>
          <p:cNvSpPr txBox="1">
            <a:spLocks/>
          </p:cNvSpPr>
          <p:nvPr/>
        </p:nvSpPr>
        <p:spPr>
          <a:xfrm>
            <a:off x="4351158" y="1298265"/>
            <a:ext cx="4538075" cy="111275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Fuji paper tests on the mid-plane of MBHSP105b revealed a very different stress distribution form the one predicted by the FEA models. </a:t>
            </a:r>
            <a:endParaRPr lang="en-GB" sz="14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GB" sz="1400" dirty="0" smtClean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534557" y="5780459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120 MPa stress gradient on the mid-plane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9" t="14353"/>
          <a:stretch/>
        </p:blipFill>
        <p:spPr>
          <a:xfrm>
            <a:off x="1423516" y="4486890"/>
            <a:ext cx="2387306" cy="237111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12" r="85712" b="19499"/>
          <a:stretch/>
        </p:blipFill>
        <p:spPr>
          <a:xfrm>
            <a:off x="572526" y="4582855"/>
            <a:ext cx="723687" cy="2418728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301931" y="4100669"/>
            <a:ext cx="3417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Expected azimuthal stress during collaring in MBHSP105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593726" y="308707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4615800" y="362584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4524730" y="393874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4483281" y="275693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52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DS11T </a:t>
            </a:r>
            <a:r>
              <a:rPr lang="en-GB" dirty="0" smtClean="0"/>
              <a:t>–</a:t>
            </a:r>
            <a:br>
              <a:rPr lang="en-GB" dirty="0" smtClean="0"/>
            </a:br>
            <a:r>
              <a:rPr lang="en-GB" dirty="0" smtClean="0"/>
              <a:t>150 </a:t>
            </a:r>
            <a:r>
              <a:rPr lang="en-GB" dirty="0"/>
              <a:t>mm Assembly Tests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6" y="2650524"/>
            <a:ext cx="4800000" cy="36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579" y="2650524"/>
            <a:ext cx="4800000" cy="36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03" y="2650524"/>
            <a:ext cx="4800000" cy="360000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21103" y="1544429"/>
            <a:ext cx="6553200" cy="110609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The same effect was observed in the 150 mm assembly test done in the mechanical lab.... </a:t>
            </a:r>
            <a:endParaRPr lang="en-GB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20" t="11808" r="17849" b="33970"/>
          <a:stretch/>
        </p:blipFill>
        <p:spPr>
          <a:xfrm>
            <a:off x="6790579" y="0"/>
            <a:ext cx="2171700" cy="260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94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DS11 T – MBHSP106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1" t="3840" r="2707" b="16895"/>
          <a:stretch/>
        </p:blipFill>
        <p:spPr>
          <a:xfrm>
            <a:off x="3227916" y="1290333"/>
            <a:ext cx="5626523" cy="440773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6455" y="5698067"/>
            <a:ext cx="7195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Further analysis from Felix Wolf: </a:t>
            </a: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://indico.cern.ch/event/680375</a:t>
            </a:r>
            <a:r>
              <a:rPr lang="en-GB" dirty="0" smtClean="0">
                <a:hlinkClick r:id="rId3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499837" y="1058772"/>
            <a:ext cx="12931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50 MPa – 130 MPa</a:t>
            </a:r>
          </a:p>
        </p:txBody>
      </p:sp>
      <p:sp>
        <p:nvSpPr>
          <p:cNvPr id="9" name="Rectangle 8"/>
          <p:cNvSpPr/>
          <p:nvPr/>
        </p:nvSpPr>
        <p:spPr>
          <a:xfrm>
            <a:off x="4680937" y="1066214"/>
            <a:ext cx="12931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130 </a:t>
            </a:r>
            <a:r>
              <a:rPr lang="en-GB" sz="1600" dirty="0"/>
              <a:t>MPa – </a:t>
            </a:r>
            <a:r>
              <a:rPr lang="en-GB" sz="1600" dirty="0" smtClean="0"/>
              <a:t>300 </a:t>
            </a:r>
            <a:r>
              <a:rPr lang="en-GB" sz="1600" dirty="0"/>
              <a:t>MPa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89377" y="1057881"/>
            <a:ext cx="12931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130 </a:t>
            </a:r>
            <a:r>
              <a:rPr lang="en-GB" sz="1600" dirty="0"/>
              <a:t>MPa – </a:t>
            </a:r>
            <a:r>
              <a:rPr lang="en-GB" sz="1600" dirty="0" smtClean="0"/>
              <a:t>300 </a:t>
            </a:r>
            <a:r>
              <a:rPr lang="en-GB" sz="1600" dirty="0"/>
              <a:t>MPa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97178" y="1066214"/>
            <a:ext cx="12931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50 MPa – 130 MPa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46408" y="5055216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IL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652181" y="5059587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</a:t>
            </a:r>
            <a:r>
              <a:rPr lang="en-US" sz="1600" dirty="0" smtClean="0"/>
              <a:t>L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418948" y="5059178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IL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932087" y="5059587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</a:t>
            </a:r>
            <a:r>
              <a:rPr lang="en-US" sz="1600" dirty="0" smtClean="0"/>
              <a:t>L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588371" y="5031603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IL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975277" y="5028023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</a:t>
            </a:r>
            <a:r>
              <a:rPr lang="en-US" sz="1600" dirty="0" smtClean="0"/>
              <a:t>L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841114" y="5018306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IL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8228020" y="5014726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</a:t>
            </a:r>
            <a:r>
              <a:rPr lang="en-US" sz="1600" dirty="0" smtClean="0"/>
              <a:t>L</a:t>
            </a:r>
            <a:endParaRPr lang="en-GB" sz="1600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0" y="1501845"/>
            <a:ext cx="3499837" cy="412426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In MBHSP106, we did a collaring test with two layers of Mica in the mid-plane</a:t>
            </a:r>
          </a:p>
          <a:p>
            <a:pPr lvl="1"/>
            <a:r>
              <a:rPr lang="en-GB" sz="1800" dirty="0" smtClean="0"/>
              <a:t>50-130 MPa, marked on the sides, but we marked this time more the outer layer turn.</a:t>
            </a:r>
          </a:p>
          <a:p>
            <a:pPr lvl="1"/>
            <a:r>
              <a:rPr lang="en-US" sz="1800" dirty="0" smtClean="0"/>
              <a:t>130 – 300 MPa, also marked, but very gently. We think is below 150 MPa.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844706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SMC11T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3935"/>
            <a:ext cx="4544761" cy="4532583"/>
          </a:xfrm>
        </p:spPr>
        <p:txBody>
          <a:bodyPr>
            <a:noAutofit/>
          </a:bodyPr>
          <a:lstStyle/>
          <a:p>
            <a:r>
              <a:rPr lang="en-GB" sz="2000" dirty="0" smtClean="0"/>
              <a:t>SMC11T is a good playing tool as:</a:t>
            </a:r>
          </a:p>
          <a:p>
            <a:pPr lvl="1"/>
            <a:r>
              <a:rPr lang="en-GB" sz="2000" dirty="0" smtClean="0"/>
              <a:t>The coil is flat, one can press it in a easier and controlled way, removing also the uncertainty on the bending of the coil during collaring. </a:t>
            </a:r>
          </a:p>
          <a:p>
            <a:pPr lvl="1"/>
            <a:r>
              <a:rPr lang="en-GB" sz="2000" dirty="0" smtClean="0"/>
              <a:t>The cable is rectangular, so we de-couple the different stiffness of the inner/outer edge with the different stiffness on the edges due to the shape of mica.</a:t>
            </a:r>
          </a:p>
          <a:p>
            <a:pPr lvl="1"/>
            <a:r>
              <a:rPr lang="en-GB" sz="2000" dirty="0" smtClean="0"/>
              <a:t>We have a coil available without mica (SMC11T1) and one with mica (SMC11T3a)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11/22/2017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68275" y="1199245"/>
            <a:ext cx="5519057" cy="41392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63553" y="63650"/>
            <a:ext cx="2177199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J. C. Perez &amp; N. Bourcey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7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HiLumi">
    <a:dk1>
      <a:sysClr val="windowText" lastClr="000000"/>
    </a:dk1>
    <a:lt1>
      <a:sysClr val="window" lastClr="FFFFFF"/>
    </a:lt1>
    <a:dk2>
      <a:srgbClr val="005F8C"/>
    </a:dk2>
    <a:lt2>
      <a:srgbClr val="0093BE"/>
    </a:lt2>
    <a:accent1>
      <a:srgbClr val="64BCD9"/>
    </a:accent1>
    <a:accent2>
      <a:srgbClr val="700A00"/>
    </a:accent2>
    <a:accent3>
      <a:srgbClr val="CA1100"/>
    </a:accent3>
    <a:accent4>
      <a:srgbClr val="E65346"/>
    </a:accent4>
    <a:accent5>
      <a:srgbClr val="5A5A5A"/>
    </a:accent5>
    <a:accent6>
      <a:srgbClr val="FB963C"/>
    </a:accent6>
    <a:hlink>
      <a:srgbClr val="0093BE"/>
    </a:hlink>
    <a:folHlink>
      <a:srgbClr val="6E6E6E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HiLumi">
    <a:dk1>
      <a:sysClr val="windowText" lastClr="000000"/>
    </a:dk1>
    <a:lt1>
      <a:sysClr val="window" lastClr="FFFFFF"/>
    </a:lt1>
    <a:dk2>
      <a:srgbClr val="005F8C"/>
    </a:dk2>
    <a:lt2>
      <a:srgbClr val="0093BE"/>
    </a:lt2>
    <a:accent1>
      <a:srgbClr val="64BCD9"/>
    </a:accent1>
    <a:accent2>
      <a:srgbClr val="700A00"/>
    </a:accent2>
    <a:accent3>
      <a:srgbClr val="CA1100"/>
    </a:accent3>
    <a:accent4>
      <a:srgbClr val="E65346"/>
    </a:accent4>
    <a:accent5>
      <a:srgbClr val="5A5A5A"/>
    </a:accent5>
    <a:accent6>
      <a:srgbClr val="FB963C"/>
    </a:accent6>
    <a:hlink>
      <a:srgbClr val="0093BE"/>
    </a:hlink>
    <a:folHlink>
      <a:srgbClr val="6E6E6E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119885</TotalTime>
  <Words>3576</Words>
  <Application>Microsoft Office PowerPoint</Application>
  <PresentationFormat>On-screen Show (4:3)</PresentationFormat>
  <Paragraphs>913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54</vt:i4>
      </vt:variant>
    </vt:vector>
  </HeadingPairs>
  <TitlesOfParts>
    <vt:vector size="65" baseType="lpstr">
      <vt:lpstr>MS Mincho</vt:lpstr>
      <vt:lpstr>Arial</vt:lpstr>
      <vt:lpstr>Calibri</vt:lpstr>
      <vt:lpstr>Calibri Light</vt:lpstr>
      <vt:lpstr>Cambria Math</vt:lpstr>
      <vt:lpstr>Times New Roman</vt:lpstr>
      <vt:lpstr>Trebuchet MS</vt:lpstr>
      <vt:lpstr>Wingdings</vt:lpstr>
      <vt:lpstr>CERNCorporate4-3</vt:lpstr>
      <vt:lpstr>Office Theme</vt:lpstr>
      <vt:lpstr>1_Office Theme</vt:lpstr>
      <vt:lpstr>Summary on 11 T Cable Insulation Scheme</vt:lpstr>
      <vt:lpstr>11 T Insulation Design Criteria</vt:lpstr>
      <vt:lpstr>Mica technical characteristics</vt:lpstr>
      <vt:lpstr>S2-Glass braiding parameters</vt:lpstr>
      <vt:lpstr>11 T insulation lay-out</vt:lpstr>
      <vt:lpstr>DS11 T – MBHSP105</vt:lpstr>
      <vt:lpstr>DS11T – 150 mm Assembly Tests</vt:lpstr>
      <vt:lpstr>DS11 T – MBHSP106</vt:lpstr>
      <vt:lpstr>SMC11T</vt:lpstr>
      <vt:lpstr>SMC11T</vt:lpstr>
      <vt:lpstr>DS11T vs SMC11T</vt:lpstr>
      <vt:lpstr>Gap vs. stress concentration </vt:lpstr>
      <vt:lpstr>Pressure on single cables</vt:lpstr>
      <vt:lpstr>SMC-11T; top face</vt:lpstr>
      <vt:lpstr>SMC11T-3: cable vs coil</vt:lpstr>
      <vt:lpstr>ERMC; top face</vt:lpstr>
      <vt:lpstr>Summary </vt:lpstr>
      <vt:lpstr>Additional slides</vt:lpstr>
      <vt:lpstr>PowerPoint Presentation</vt:lpstr>
      <vt:lpstr>Effect of Heat Treatment on Mica</vt:lpstr>
      <vt:lpstr>PowerPoint Presentation</vt:lpstr>
      <vt:lpstr>PowerPoint Presentation</vt:lpstr>
      <vt:lpstr>ERMC</vt:lpstr>
      <vt:lpstr>ERMC</vt:lpstr>
      <vt:lpstr>SMC11T</vt:lpstr>
      <vt:lpstr>SMC11T</vt:lpstr>
      <vt:lpstr>SMC11T</vt:lpstr>
      <vt:lpstr>Insulations components</vt:lpstr>
      <vt:lpstr>MQXF,11 T &amp; FRESCA insulation layout</vt:lpstr>
      <vt:lpstr>SMC-RMC </vt:lpstr>
      <vt:lpstr>FRESCA2 Insulation Lay Out</vt:lpstr>
      <vt:lpstr>What was learnt in FRESCA2</vt:lpstr>
      <vt:lpstr>What was learnt in FRESCA2</vt:lpstr>
      <vt:lpstr>PowerPoint Presentation</vt:lpstr>
      <vt:lpstr>MQXF insulation lay-out</vt:lpstr>
      <vt:lpstr>What was learnt in MQXF </vt:lpstr>
      <vt:lpstr>What was learnt in MQXF</vt:lpstr>
      <vt:lpstr>11 T insulation lay-out</vt:lpstr>
      <vt:lpstr>What was learnt in 11 T</vt:lpstr>
      <vt:lpstr>What was learnt in 11 T</vt:lpstr>
      <vt:lpstr>Our knowledge on dimensional changes during heat treatment</vt:lpstr>
      <vt:lpstr>Coil size</vt:lpstr>
      <vt:lpstr>Choices for ERMC</vt:lpstr>
      <vt:lpstr>PowerPoint Presentation</vt:lpstr>
      <vt:lpstr>ERMC insulation tests</vt:lpstr>
      <vt:lpstr>PowerPoint Presentation</vt:lpstr>
      <vt:lpstr>ERMC – Braiding parameters</vt:lpstr>
      <vt:lpstr>ERMC bradding parameters</vt:lpstr>
      <vt:lpstr>My interpretation of SMC-11 T training based on Hugo’s data and analysis</vt:lpstr>
      <vt:lpstr>PowerPoint Presentation</vt:lpstr>
      <vt:lpstr>SMC 11 T - 3</vt:lpstr>
      <vt:lpstr>SMC 11 T - 3</vt:lpstr>
      <vt:lpstr>SMC 11 T - 4</vt:lpstr>
      <vt:lpstr>SMC 11 T - 5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844</cp:revision>
  <cp:lastPrinted>2015-07-17T13:10:54Z</cp:lastPrinted>
  <dcterms:created xsi:type="dcterms:W3CDTF">2015-01-22T10:26:45Z</dcterms:created>
  <dcterms:modified xsi:type="dcterms:W3CDTF">2017-11-22T16:16:34Z</dcterms:modified>
</cp:coreProperties>
</file>