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1" r:id="rId1"/>
    <p:sldMasterId id="2147483848" r:id="rId2"/>
    <p:sldMasterId id="2147484241" r:id="rId3"/>
  </p:sldMasterIdLst>
  <p:notesMasterIdLst>
    <p:notesMasterId r:id="rId17"/>
  </p:notesMasterIdLst>
  <p:handoutMasterIdLst>
    <p:handoutMasterId r:id="rId18"/>
  </p:handoutMasterIdLst>
  <p:sldIdLst>
    <p:sldId id="336" r:id="rId4"/>
    <p:sldId id="398" r:id="rId5"/>
    <p:sldId id="573" r:id="rId6"/>
    <p:sldId id="577" r:id="rId7"/>
    <p:sldId id="574" r:id="rId8"/>
    <p:sldId id="575" r:id="rId9"/>
    <p:sldId id="576" r:id="rId10"/>
    <p:sldId id="587" r:id="rId11"/>
    <p:sldId id="537" r:id="rId12"/>
    <p:sldId id="376" r:id="rId13"/>
    <p:sldId id="572" r:id="rId14"/>
    <p:sldId id="588" r:id="rId15"/>
    <p:sldId id="589" r:id="rId16"/>
  </p:sldIdLst>
  <p:sldSz cx="9144000" cy="6858000" type="screen4x3"/>
  <p:notesSz cx="6797675" cy="992822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6E83D"/>
    <a:srgbClr val="393C8F"/>
    <a:srgbClr val="003399"/>
    <a:srgbClr val="D32E06"/>
    <a:srgbClr val="08B328"/>
    <a:srgbClr val="FE5831"/>
    <a:srgbClr val="41D53A"/>
    <a:srgbClr val="FFFB43"/>
    <a:srgbClr val="207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7" autoAdjust="0"/>
    <p:restoredTop sz="94660"/>
  </p:normalViewPr>
  <p:slideViewPr>
    <p:cSldViewPr>
      <p:cViewPr varScale="1">
        <p:scale>
          <a:sx n="125" d="100"/>
          <a:sy n="125" d="100"/>
        </p:scale>
        <p:origin x="117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873" cy="49673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l">
              <a:defRPr sz="1200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197" y="1"/>
            <a:ext cx="2945873" cy="496731"/>
          </a:xfrm>
          <a:prstGeom prst="rect">
            <a:avLst/>
          </a:prstGeom>
        </p:spPr>
        <p:txBody>
          <a:bodyPr vert="horz" lIns="92208" tIns="46104" rIns="92208" bIns="46104" rtlCol="0"/>
          <a:lstStyle>
            <a:lvl1pPr algn="r">
              <a:defRPr sz="1200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734A1497-8907-4DC1-871F-2ED7D6E93E41}" type="datetimeFigureOut">
              <a:rPr lang="en-US"/>
              <a:pPr>
                <a:defRPr/>
              </a:pPr>
              <a:t>12/12/2017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898"/>
            <a:ext cx="2945873" cy="49673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l">
              <a:defRPr sz="1200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197" y="9429898"/>
            <a:ext cx="2945873" cy="496731"/>
          </a:xfrm>
          <a:prstGeom prst="rect">
            <a:avLst/>
          </a:prstGeom>
        </p:spPr>
        <p:txBody>
          <a:bodyPr vert="horz" lIns="92208" tIns="46104" rIns="92208" bIns="46104" rtlCol="0" anchor="b"/>
          <a:lstStyle>
            <a:lvl1pPr algn="r">
              <a:defRPr sz="1200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114AF2C2-2DF2-4B9B-AE4F-3B9644F754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63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873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08" tIns="46104" rIns="92208" bIns="46104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02" y="1"/>
            <a:ext cx="2945873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08" tIns="46104" rIns="92208" bIns="46104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929" y="4716547"/>
            <a:ext cx="4985818" cy="446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08" tIns="46104" rIns="92208" bIns="46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495"/>
            <a:ext cx="2945873" cy="49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08" tIns="46104" rIns="92208" bIns="46104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02" y="9431495"/>
            <a:ext cx="2945873" cy="49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208" tIns="46104" rIns="92208" bIns="46104" numCol="1" anchor="b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3059DFDD-6699-4A54-B00E-8F43C5A3BB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475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51802" y="9431495"/>
            <a:ext cx="2945873" cy="49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08" tIns="46104" rIns="92208" bIns="46104" anchor="b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/>
            <a:fld id="{B9B6E508-2839-4060-8E66-D9598731D041}" type="slidenum">
              <a:rPr lang="en-GB" sz="1200"/>
              <a:pPr algn="r"/>
              <a:t>1</a:t>
            </a:fld>
            <a:endParaRPr lang="en-GB" sz="120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945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CD2CE2DB-5656-40CA-BEA4-A89CDD9A2F9B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5</a:t>
            </a:fld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0597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fld id="{BBAA5FA5-CF21-43E8-9DC4-4F37B50CF3F9}" type="slidenum">
              <a:rPr lang="en-US" smtClean="0">
                <a:solidFill>
                  <a:prstClr val="black"/>
                </a:solidFill>
                <a:latin typeface="Arial" charset="0"/>
              </a:rPr>
              <a:pPr/>
              <a:t>6</a:t>
            </a:fld>
            <a:endParaRPr lang="en-US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81768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fld id="{048EB0A0-86D6-4CCE-9309-5A5A1E4C43F2}" type="datetime1">
              <a:rPr lang="en-US"/>
              <a:pPr>
                <a:defRPr/>
              </a:pPr>
              <a:t>12/12/2017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EPAC 2004 - Doris Forkel-Wirth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655304-BC16-47B9-8099-E68A351390E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481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859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6176B-DAAD-4822-8418-3FDDC2073B8E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33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05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9191" indent="-2881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52601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13642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74682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35723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96763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57804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18844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9FD0B9BE-995A-4BC4-A63C-07906A7D5492}" type="slidenum">
              <a:rPr lang="en-GB" sz="1200">
                <a:solidFill>
                  <a:srgbClr val="000000"/>
                </a:solidFill>
              </a:rPr>
              <a:pPr/>
              <a:t>9</a:t>
            </a:fld>
            <a:endParaRPr lang="en-GB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709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H" smtClean="0">
                <a:latin typeface="Arial" pitchFamily="34" charset="0"/>
                <a:ea typeface="ＭＳ Ｐゴシック" pitchFamily="34" charset="-128"/>
              </a:rPr>
              <a:t>HiRADMat</a:t>
            </a:r>
          </a:p>
          <a:p>
            <a:r>
              <a:rPr lang="fr-CH" smtClean="0">
                <a:latin typeface="Arial" pitchFamily="34" charset="0"/>
                <a:ea typeface="ＭＳ Ｐゴシック" pitchFamily="34" charset="-128"/>
              </a:rPr>
              <a:t>Ramses materials</a:t>
            </a:r>
          </a:p>
          <a:p>
            <a:r>
              <a:rPr lang="fr-CH" smtClean="0">
                <a:latin typeface="Arial" pitchFamily="34" charset="0"/>
                <a:ea typeface="ＭＳ Ｐゴシック" pitchFamily="34" charset="-128"/>
              </a:rPr>
              <a:t> -yellow inside facility</a:t>
            </a:r>
          </a:p>
          <a:p>
            <a:r>
              <a:rPr lang="fr-CH" smtClean="0">
                <a:latin typeface="Arial" pitchFamily="34" charset="0"/>
                <a:ea typeface="ＭＳ Ｐゴシック" pitchFamily="34" charset="-128"/>
              </a:rPr>
              <a:t>- Red ventilation outlet</a:t>
            </a:r>
            <a:endParaRPr lang="en-GB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136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9191" indent="-2881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52601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13642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74682" indent="-23052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35723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96763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57804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918844" indent="-23052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B83E618E-2D55-47FF-8B45-BD0401A2F303}" type="slidenum">
              <a:rPr lang="en-US" sz="1200"/>
              <a:pPr/>
              <a:t>10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4186817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CB706-476C-4C1D-8468-3A6D722971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50E4D-1A97-411C-9B44-544A1AE042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0567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9FEC6-2665-49E9-9701-595717F7E9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999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22"/>
          <p:cNvSpPr/>
          <p:nvPr userDrawn="1"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Rectangle 23"/>
          <p:cNvSpPr/>
          <p:nvPr userDrawn="1"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Rectangle 24"/>
          <p:cNvSpPr/>
          <p:nvPr userDrawn="1"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25"/>
          <p:cNvSpPr/>
          <p:nvPr userDrawn="1"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3" name="Rectangle 26"/>
          <p:cNvSpPr/>
          <p:nvPr userDrawn="1"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4" name="Rounded Rectangle 29"/>
          <p:cNvSpPr/>
          <p:nvPr userDrawn="1"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 useBgFill="1">
        <p:nvSpPr>
          <p:cNvPr id="15" name="Rounded Rectangle 30"/>
          <p:cNvSpPr/>
          <p:nvPr userDrawn="1"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6" name="Rectangle 6"/>
          <p:cNvSpPr/>
          <p:nvPr userDrawn="1"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Rectangle 9"/>
          <p:cNvSpPr/>
          <p:nvPr userDrawn="1"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Rectangle 10"/>
          <p:cNvSpPr/>
          <p:nvPr userDrawn="1"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2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BDB0711-66D8-4F9D-A8DD-224B3E20F7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3" name="TextBox 22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9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509C348-9938-4AA2-8BC2-6084899A5D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4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5F2D113C-FE24-4473-A55C-A5EE70545D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59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5F74D1D-3254-4B61-AE97-31AFFC4DED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</a:t>
            </a:r>
            <a:r>
              <a:rPr lang="en-GB" sz="1200" b="0" dirty="0" smtClean="0">
                <a:solidFill>
                  <a:schemeClr val="bg1"/>
                </a:solidFill>
              </a:rPr>
              <a:t> 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29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8BCCD92-64E3-462E-88EF-8B0077458E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20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D82179D1-007C-4362-9870-17919A7070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95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424456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C6418C8-3BD7-4C07-AB63-31905B9B1C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518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C5F65949-15DA-47CC-B2D7-A189A8B89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891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0122C-17A7-492B-BED3-E23A61240F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0038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0F7BE69-7380-4409-8FDB-C2644F5026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62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899598E6-E869-4EDA-9029-60A647E68E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73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B4A39A30-B541-425F-89F8-30851F756F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390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6170C-F330-4C1F-8163-0241DA91E0C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0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E42BD-80F3-483F-9214-E19D2C12E33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6490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5ED38-624B-45F8-81E7-6100D1B7E9E9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177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E76CF-B63F-4837-A2AA-6F8BE410FE2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883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F9A87-DD23-4072-9188-75300FCB5570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79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ED1E-664D-42E0-B1FF-F0618A3E1E1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8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ABF4F-C9F0-4FDE-865E-6B443DBDFB84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41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E77B2-5CD5-4F62-9C70-CD326E6058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551897" y="0"/>
            <a:ext cx="1592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5909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A5C0-9B04-4E0C-935A-FF23FBB4A00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03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FEBBA-E72C-4989-982A-2D468069864F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1881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F228F-B434-4F3A-BA4E-A9DD2A7F8133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54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F6F54-974C-44CA-AE95-B7E2255B35F2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2921-E62D-4215-B7B0-5B02D8956C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13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9A872-6764-4D8B-AF91-36F9AE636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8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FEB16-CB22-4E31-A39E-F83ED003DE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117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A73BC-0C7B-4978-B41F-06B5B6A29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0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C4BA0-60CA-441A-B747-D980914187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83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3269C-6DBC-47A0-ACE4-D43412210C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extBox 7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3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Arial" charset="0"/>
                <a:ea typeface="ＭＳ Ｐゴシック" pitchFamily="16" charset="-128"/>
              </a:defRPr>
            </a:lvl1pPr>
          </a:lstStyle>
          <a:p>
            <a:pPr>
              <a:defRPr/>
            </a:pPr>
            <a:fld id="{067F15A2-0EA0-4E97-A1B0-03FEC5F79E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7551897" y="0"/>
            <a:ext cx="16353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/>
              <a:t> 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16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16" charset="0"/>
          <a:ea typeface="ＭＳ Ｐゴシック" pitchFamily="1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16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16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16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16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16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424456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424456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F1D717C5-D57B-4FD1-B064-F6A10D45A6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51897" y="0"/>
            <a:ext cx="15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04DA3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C4652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54B4B0-04C6-47F7-AC25-AAD49C5092F6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Constantia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solidFill>
                  <a:prstClr val="black"/>
                </a:solidFill>
                <a:latin typeface="Constantia"/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60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2" r:id="rId1"/>
    <p:sldLayoutId id="2147484243" r:id="rId2"/>
    <p:sldLayoutId id="2147484244" r:id="rId3"/>
    <p:sldLayoutId id="2147484245" r:id="rId4"/>
    <p:sldLayoutId id="2147484246" r:id="rId5"/>
    <p:sldLayoutId id="2147484247" r:id="rId6"/>
    <p:sldLayoutId id="2147484248" r:id="rId7"/>
    <p:sldLayoutId id="2147484249" r:id="rId8"/>
    <p:sldLayoutId id="2147484250" r:id="rId9"/>
    <p:sldLayoutId id="2147484251" r:id="rId10"/>
    <p:sldLayoutId id="2147484252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34573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wmf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8"/>
          <p:cNvSpPr>
            <a:spLocks noChangeArrowheads="1"/>
          </p:cNvSpPr>
          <p:nvPr/>
        </p:nvSpPr>
        <p:spPr bwMode="auto">
          <a:xfrm>
            <a:off x="0" y="5715000"/>
            <a:ext cx="9144000" cy="685800"/>
          </a:xfrm>
          <a:prstGeom prst="rect">
            <a:avLst/>
          </a:prstGeom>
          <a:solidFill>
            <a:srgbClr val="A17453">
              <a:alpha val="3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018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5084763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0" y="2266950"/>
            <a:ext cx="91440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ts val="200"/>
              </a:spcBef>
              <a:defRPr/>
            </a:pPr>
            <a:r>
              <a:rPr lang="en-US" sz="4000" dirty="0">
                <a:solidFill>
                  <a:schemeClr val="bg1"/>
                </a:solidFill>
              </a:rPr>
              <a:t>Radiological Implication in case of </a:t>
            </a:r>
            <a:r>
              <a:rPr lang="en-US" sz="4000" dirty="0" smtClean="0">
                <a:solidFill>
                  <a:schemeClr val="bg1"/>
                </a:solidFill>
              </a:rPr>
              <a:t>Fire</a:t>
            </a:r>
            <a:endParaRPr lang="fr-FR" sz="36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charset="0"/>
              <a:ea typeface="ＭＳ Ｐゴシック" pitchFamily="16" charset="-128"/>
            </a:endParaRPr>
          </a:p>
          <a:p>
            <a:pPr algn="ctr" eaLnBrk="1" hangingPunct="1">
              <a:spcBef>
                <a:spcPts val="200"/>
              </a:spcBef>
              <a:defRPr/>
            </a:pPr>
            <a:endParaRPr lang="fr-FR" sz="3200" b="1" i="1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charset="0"/>
              <a:ea typeface="ＭＳ Ｐゴシック" pitchFamily="16" charset="-128"/>
            </a:endParaRPr>
          </a:p>
          <a:p>
            <a:pPr algn="ctr" eaLnBrk="1" hangingPunct="1">
              <a:spcBef>
                <a:spcPts val="200"/>
              </a:spcBef>
              <a:defRPr/>
            </a:pPr>
            <a:endParaRPr lang="fr-FR" sz="3200" b="1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charset="0"/>
              <a:ea typeface="ＭＳ Ｐゴシック" pitchFamily="16" charset="-128"/>
            </a:endParaRPr>
          </a:p>
          <a:p>
            <a:pPr algn="ctr" eaLnBrk="1" hangingPunct="1">
              <a:spcBef>
                <a:spcPts val="200"/>
              </a:spcBef>
              <a:defRPr/>
            </a:pPr>
            <a:r>
              <a:rPr lang="fr-FR" sz="3200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ＭＳ Ｐゴシック" pitchFamily="16" charset="-128"/>
              </a:rPr>
              <a:t>Doris Forkel-Wirth</a:t>
            </a:r>
          </a:p>
          <a:p>
            <a:pPr algn="ctr" eaLnBrk="1" hangingPunct="1">
              <a:spcBef>
                <a:spcPts val="200"/>
              </a:spcBef>
              <a:defRPr/>
            </a:pPr>
            <a:r>
              <a:rPr lang="fr-FR" sz="3200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ＭＳ Ｐゴシック" pitchFamily="16" charset="-128"/>
              </a:rPr>
              <a:t>CERN</a:t>
            </a:r>
            <a:r>
              <a:rPr lang="fr-FR" sz="3200" b="1" i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ＭＳ Ｐゴシック" pitchFamily="16" charset="-128"/>
              </a:rPr>
              <a:t>, </a:t>
            </a:r>
            <a:r>
              <a:rPr lang="fr-FR" sz="3200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ＭＳ Ｐゴシック" pitchFamily="16" charset="-128"/>
              </a:rPr>
              <a:t>HSE-RP</a:t>
            </a:r>
            <a:endParaRPr lang="fr-FR" sz="3200" b="1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Arial" charset="0"/>
              <a:ea typeface="ＭＳ Ｐゴシック" pitchFamily="16" charset="-128"/>
            </a:endParaRPr>
          </a:p>
        </p:txBody>
      </p:sp>
      <p:sp>
        <p:nvSpPr>
          <p:cNvPr id="57350" name="TextBox 1"/>
          <p:cNvSpPr txBox="1">
            <a:spLocks noChangeArrowheads="1"/>
          </p:cNvSpPr>
          <p:nvPr/>
        </p:nvSpPr>
        <p:spPr bwMode="auto">
          <a:xfrm>
            <a:off x="1404714" y="5733256"/>
            <a:ext cx="5543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sz="18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13</a:t>
            </a:r>
            <a:r>
              <a:rPr lang="en-US" sz="1800" b="1" baseline="30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th</a:t>
            </a:r>
            <a:r>
              <a:rPr lang="en-US" sz="18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December 2017</a:t>
            </a:r>
            <a:endParaRPr lang="en-GB" sz="1800" b="1" dirty="0">
              <a:ln w="1016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2CB706-476C-4C1D-8468-3A6D72297165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862" y="1412776"/>
            <a:ext cx="2076203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95537" y="1412776"/>
            <a:ext cx="2076203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12461" y="1412776"/>
            <a:ext cx="2075763" cy="1512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51334" y="2953841"/>
            <a:ext cx="3414713" cy="539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08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ea typeface="ＭＳ Ｐゴシック" pitchFamily="34" charset="-128"/>
              </a:rPr>
              <a:t>Operational Radiation Protection</a:t>
            </a:r>
            <a:endParaRPr lang="en-GB" sz="3600" dirty="0" smtClean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2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7"/>
          <a:srcRect/>
          <a:stretch>
            <a:fillRect/>
          </a:stretch>
        </p:blipFill>
        <p:spPr>
          <a:xfrm>
            <a:off x="382588" y="3839642"/>
            <a:ext cx="3597275" cy="2400300"/>
          </a:xfrm>
          <a:ln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 bwMode="auto">
          <a:xfrm>
            <a:off x="1541463" y="2536328"/>
            <a:ext cx="542925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  <a:latin typeface="Arial Narrow"/>
                <a:ea typeface="+mn-ea"/>
              </a:rPr>
              <a:t>1 hour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3730626" y="2564904"/>
            <a:ext cx="585787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  <a:latin typeface="Arial Narrow"/>
                <a:ea typeface="+mn-ea"/>
              </a:rPr>
              <a:t>1 week</a:t>
            </a:r>
          </a:p>
        </p:txBody>
      </p:sp>
      <p:sp>
        <p:nvSpPr>
          <p:cNvPr id="16" name="TextBox 15"/>
          <p:cNvSpPr txBox="1"/>
          <p:nvPr/>
        </p:nvSpPr>
        <p:spPr bwMode="auto">
          <a:xfrm>
            <a:off x="5727701" y="2564904"/>
            <a:ext cx="642937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FFFFFF"/>
                </a:solidFill>
                <a:latin typeface="Arial Narrow"/>
                <a:ea typeface="+mn-ea"/>
              </a:rPr>
              <a:t>1 month</a:t>
            </a:r>
          </a:p>
        </p:txBody>
      </p:sp>
      <p:sp>
        <p:nvSpPr>
          <p:cNvPr id="80900" name="TextBox 19"/>
          <p:cNvSpPr txBox="1">
            <a:spLocks noChangeArrowheads="1"/>
          </p:cNvSpPr>
          <p:nvPr/>
        </p:nvSpPr>
        <p:spPr bwMode="auto">
          <a:xfrm>
            <a:off x="6858000" y="1747838"/>
            <a:ext cx="19624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From design</a:t>
            </a:r>
            <a:endParaRPr lang="en-US" dirty="0">
              <a:solidFill>
                <a:schemeClr val="bg1"/>
              </a:solidFill>
            </a:endParaRPr>
          </a:p>
          <a:p>
            <a:endParaRPr lang="en-US" sz="20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99992" y="3645024"/>
            <a:ext cx="4125912" cy="263842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0903" name="TextBox 22"/>
          <p:cNvSpPr txBox="1">
            <a:spLocks noChangeArrowheads="1"/>
          </p:cNvSpPr>
          <p:nvPr/>
        </p:nvSpPr>
        <p:spPr bwMode="auto">
          <a:xfrm>
            <a:off x="755577" y="6237288"/>
            <a:ext cx="30242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o reality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fld id="{D82179D1-007C-4362-9870-17919A7070C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6" grpId="0"/>
      <p:bldP spid="80900" grpId="0"/>
      <p:bldP spid="809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388" y="404664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Radiological Accident Scenarios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89437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Each time a new facility has to be designed, the radiological impact in case of an accident has to be assessed</a:t>
            </a:r>
          </a:p>
          <a:p>
            <a:pPr marL="0" indent="0">
              <a:buNone/>
            </a:pP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Until today the worst radiological scenarios had been always identified as fire in an area where radioactive material is present (e.g. magnets, cables, targets, shielding…)</a:t>
            </a:r>
          </a:p>
          <a:p>
            <a:endParaRPr lang="en-US" sz="2400" dirty="0">
              <a:solidFill>
                <a:schemeClr val="bg1"/>
              </a:solidFill>
              <a:latin typeface="+mj-lt"/>
            </a:endParaRPr>
          </a:p>
          <a:p>
            <a:r>
              <a:rPr lang="en-US" sz="2400" dirty="0" smtClean="0">
                <a:solidFill>
                  <a:schemeClr val="bg1"/>
                </a:solidFill>
                <a:latin typeface="+mj-lt"/>
              </a:rPr>
              <a:t>Input for fire prevention and CERN’s emergency preparedness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E42BD-80F3-483F-9214-E19D2C12E337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4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276" y="404664"/>
            <a:ext cx="8229600" cy="638944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Radiological Impact - Parameter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676" y="1297657"/>
            <a:ext cx="8532812" cy="494865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Radioactive inventory: known (calculated or measured)</a:t>
            </a:r>
          </a:p>
          <a:p>
            <a:pPr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Fire parameters:</a:t>
            </a:r>
          </a:p>
          <a:p>
            <a:pPr lvl="1"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Scenarios?</a:t>
            </a:r>
          </a:p>
          <a:p>
            <a:pPr lvl="1"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Temperature profile?</a:t>
            </a:r>
          </a:p>
          <a:p>
            <a:pPr lvl="1"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Duration?</a:t>
            </a:r>
          </a:p>
          <a:p>
            <a:pPr lvl="1"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Percentage of radioactivity released from radioactive components?</a:t>
            </a:r>
          </a:p>
          <a:p>
            <a:pPr lvl="1">
              <a:buClr>
                <a:srgbClr val="FFC000"/>
              </a:buClr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Percentage to radioactivity transported to the outlet?</a:t>
            </a:r>
          </a:p>
          <a:p>
            <a:r>
              <a:rPr lang="en-US" dirty="0" smtClean="0">
                <a:solidFill>
                  <a:schemeClr val="bg1"/>
                </a:solidFill>
                <a:latin typeface="+mj-lt"/>
              </a:rPr>
              <a:t>Dispersion of radioactivity into the environment – known (calculated)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Result: very conservative estimates!</a:t>
            </a: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FFC000"/>
                </a:solidFill>
                <a:latin typeface="+mj-lt"/>
              </a:rPr>
              <a:t>(e.g. all radioactivity is released)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E42BD-80F3-483F-9214-E19D2C12E337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735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76" y="620688"/>
            <a:ext cx="8229600" cy="795114"/>
          </a:xfrm>
        </p:spPr>
        <p:txBody>
          <a:bodyPr/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Wishlist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528" y="1916832"/>
            <a:ext cx="8229600" cy="438943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Realistic fire scenarios</a:t>
            </a:r>
            <a:r>
              <a:rPr lang="en-US" b="1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+mj-lt"/>
              </a:rPr>
              <a:t>are required for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Fire prevention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Emergency preparedness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Realistic assessment of radiological impact in case of fire</a:t>
            </a:r>
          </a:p>
          <a:p>
            <a:pPr lvl="1">
              <a:buClr>
                <a:schemeClr val="bg1"/>
              </a:buClr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26987" indent="0">
              <a:buClr>
                <a:schemeClr val="bg1"/>
              </a:buClr>
              <a:buNone/>
            </a:pPr>
            <a:r>
              <a:rPr lang="en-US" dirty="0" smtClean="0">
                <a:solidFill>
                  <a:srgbClr val="FFC000"/>
                </a:solidFill>
                <a:latin typeface="+mj-lt"/>
              </a:rPr>
              <a:t>In addition: </a:t>
            </a:r>
          </a:p>
          <a:p>
            <a:pPr lvl="1">
              <a:buClr>
                <a:schemeClr val="bg1"/>
              </a:buClr>
            </a:pPr>
            <a:r>
              <a:rPr lang="en-US" dirty="0" smtClean="0">
                <a:solidFill>
                  <a:schemeClr val="bg1"/>
                </a:solidFill>
                <a:latin typeface="+mj-lt"/>
              </a:rPr>
              <a:t>Pragmatic fire related rules and procedures for non-standard facilities like CERN’s accelerator complex</a:t>
            </a:r>
          </a:p>
          <a:p>
            <a:pPr marL="393700" lvl="1" indent="0">
              <a:buNone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393700" lvl="1" indent="0">
              <a:buNone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marL="393700" lvl="1" indent="0">
              <a:buNone/>
            </a:pPr>
            <a:endParaRPr lang="en-US" dirty="0" smtClean="0">
              <a:solidFill>
                <a:schemeClr val="bg1"/>
              </a:solidFill>
              <a:latin typeface="+mj-lt"/>
            </a:endParaRPr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E42BD-80F3-483F-9214-E19D2C12E337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81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348807" cy="1066800"/>
          </a:xfrm>
        </p:spPr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CERN - 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CONSEIL EUROPÉEN POUR LA RECHERCHE NUCLÉAIRE 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6" name="Picture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055238" cy="282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0122C-17A7-492B-BED3-E23A61240F86}" type="slidenum">
              <a:rPr lang="en-GB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99950"/>
            <a:ext cx="4212092" cy="384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30" descr="einstein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248" y="4619644"/>
            <a:ext cx="110648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0248" y="4509120"/>
            <a:ext cx="58419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+mn-lt"/>
              </a:rPr>
              <a:t>1954: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+mn-lt"/>
              </a:rPr>
              <a:t>Created by 12 European States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+mn-lt"/>
              </a:rPr>
              <a:t>First European </a:t>
            </a:r>
            <a:r>
              <a:rPr lang="en-US" sz="2200" dirty="0" err="1" smtClean="0">
                <a:solidFill>
                  <a:schemeClr val="bg1"/>
                </a:solidFill>
                <a:latin typeface="+mn-lt"/>
              </a:rPr>
              <a:t>Organisation</a:t>
            </a:r>
            <a:endParaRPr lang="en-US" sz="2200" dirty="0" smtClean="0">
              <a:solidFill>
                <a:schemeClr val="bg1"/>
              </a:solidFill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  <a:latin typeface="+mn-lt"/>
              </a:rPr>
              <a:t>Focus on nuclear physics (“</a:t>
            </a:r>
            <a:r>
              <a:rPr lang="en-US" sz="2200" dirty="0" err="1" smtClean="0">
                <a:solidFill>
                  <a:schemeClr val="bg1"/>
                </a:solidFill>
                <a:latin typeface="+mn-lt"/>
              </a:rPr>
              <a:t>nucleaire</a:t>
            </a:r>
            <a:r>
              <a:rPr lang="en-US" sz="2200" dirty="0" smtClean="0">
                <a:solidFill>
                  <a:schemeClr val="bg1"/>
                </a:solidFill>
                <a:latin typeface="+mn-lt"/>
              </a:rPr>
              <a:t>”)</a:t>
            </a:r>
          </a:p>
          <a:p>
            <a:endParaRPr lang="en-US" sz="2200" dirty="0">
              <a:solidFill>
                <a:schemeClr val="bg1"/>
              </a:solidFill>
              <a:latin typeface="+mn-lt"/>
            </a:endParaRPr>
          </a:p>
          <a:p>
            <a:r>
              <a:rPr lang="en-US" sz="2200" dirty="0" smtClean="0">
                <a:solidFill>
                  <a:schemeClr val="bg1"/>
                </a:solidFill>
                <a:latin typeface="+mn-lt"/>
              </a:rPr>
              <a:t>Today: Particle Physics</a:t>
            </a:r>
            <a:endParaRPr lang="en-GB" sz="2200" dirty="0" smtClean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91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371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CERN’s Main </a:t>
            </a:r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ccelerator </a:t>
            </a:r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US" dirty="0" smtClean="0">
                <a:solidFill>
                  <a:schemeClr val="bg1"/>
                </a:solidFill>
              </a:rPr>
              <a:t>hain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743480-5EB3-4DFB-9806-67D7728D55A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7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872" y="334886"/>
            <a:ext cx="8229600" cy="1066800"/>
          </a:xfrm>
        </p:spPr>
        <p:txBody>
          <a:bodyPr/>
          <a:lstStyle/>
          <a:p>
            <a:r>
              <a:rPr lang="fr-FR" sz="3600" dirty="0" smtClean="0">
                <a:solidFill>
                  <a:schemeClr val="bg1"/>
                </a:solidFill>
              </a:rPr>
              <a:t>LHC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buNone/>
              <a:defRPr/>
            </a:pPr>
            <a:fld id="{F60E9665-6999-4E21-97A5-C1C087ACAB2E}" type="slidenum">
              <a:rPr lang="en-US" altLang="en-US" smtClean="0">
                <a:solidFill>
                  <a:schemeClr val="bg1"/>
                </a:solidFill>
              </a:rPr>
              <a:pPr>
                <a:buNone/>
                <a:defRPr/>
              </a:pPr>
              <a:t>4</a:t>
            </a:fld>
            <a:endParaRPr lang="en-US" alt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C:\Temp\9906026_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5920740" cy="5047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5400000">
            <a:off x="4107653" y="1464455"/>
            <a:ext cx="2071702" cy="17145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715008" y="85723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LHC - injectors</a:t>
            </a:r>
            <a:endParaRPr 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>
            <a:off x="3571868" y="1928802"/>
            <a:ext cx="3071834" cy="17859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25480" y="2401818"/>
            <a:ext cx="26432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Calibri" pitchFamily="34" charset="0"/>
              </a:rPr>
              <a:t>LHC - collider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27 km circumference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4 experimental caverns</a:t>
            </a:r>
          </a:p>
          <a:p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2  proton beams a 7 </a:t>
            </a:r>
            <a:r>
              <a:rPr lang="en-US" sz="2000" dirty="0" err="1" smtClean="0">
                <a:solidFill>
                  <a:schemeClr val="bg1"/>
                </a:solidFill>
                <a:latin typeface="Calibri" pitchFamily="34" charset="0"/>
              </a:rPr>
              <a:t>TeV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66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1042988" y="-26988"/>
            <a:ext cx="7272337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2800" dirty="0">
                <a:solidFill>
                  <a:srgbClr val="FFFFFF"/>
                </a:solidFill>
              </a:rPr>
              <a:t>Main accelerator </a:t>
            </a:r>
            <a:r>
              <a:rPr lang="de-CH" sz="2800" dirty="0" smtClean="0">
                <a:solidFill>
                  <a:srgbClr val="FFFFFF"/>
                </a:solidFill>
              </a:rPr>
              <a:t>Chain </a:t>
            </a:r>
            <a:r>
              <a:rPr lang="de-CH" sz="2800" dirty="0">
                <a:solidFill>
                  <a:srgbClr val="FFFFFF"/>
                </a:solidFill>
              </a:rPr>
              <a:t>at CERN</a:t>
            </a:r>
            <a:br>
              <a:rPr lang="de-CH" sz="2800" dirty="0">
                <a:solidFill>
                  <a:srgbClr val="FFFFFF"/>
                </a:solidFill>
              </a:rPr>
            </a:br>
            <a:r>
              <a:rPr lang="de-CH" sz="2000" dirty="0">
                <a:solidFill>
                  <a:srgbClr val="FFFFFF"/>
                </a:solidFill>
              </a:rPr>
              <a:t>(low-energy part)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1403350" y="4862513"/>
            <a:ext cx="1873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</a:rPr>
              <a:t>LINAC (50 MeV)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076" name="Line 8"/>
          <p:cNvSpPr>
            <a:spLocks noChangeShapeType="1"/>
          </p:cNvSpPr>
          <p:nvPr/>
        </p:nvSpPr>
        <p:spPr bwMode="auto">
          <a:xfrm flipV="1">
            <a:off x="900113" y="3716338"/>
            <a:ext cx="2232025" cy="1584325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7" name="Oval 9"/>
          <p:cNvSpPr>
            <a:spLocks noChangeArrowheads="1"/>
          </p:cNvSpPr>
          <p:nvPr/>
        </p:nvSpPr>
        <p:spPr bwMode="auto">
          <a:xfrm>
            <a:off x="1979613" y="2635250"/>
            <a:ext cx="1295400" cy="1295400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8" name="Line 10"/>
          <p:cNvSpPr>
            <a:spLocks noChangeShapeType="1"/>
          </p:cNvSpPr>
          <p:nvPr/>
        </p:nvSpPr>
        <p:spPr bwMode="auto">
          <a:xfrm>
            <a:off x="2195513" y="3787775"/>
            <a:ext cx="3024187" cy="1655763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79" name="Oval 11"/>
          <p:cNvSpPr>
            <a:spLocks noChangeArrowheads="1"/>
          </p:cNvSpPr>
          <p:nvPr/>
        </p:nvSpPr>
        <p:spPr bwMode="auto">
          <a:xfrm>
            <a:off x="3995738" y="1627188"/>
            <a:ext cx="4464050" cy="4032250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88" name="Oval 12"/>
          <p:cNvSpPr>
            <a:spLocks noChangeArrowheads="1"/>
          </p:cNvSpPr>
          <p:nvPr/>
        </p:nvSpPr>
        <p:spPr bwMode="auto">
          <a:xfrm>
            <a:off x="900113" y="5229225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89" name="Oval 13"/>
          <p:cNvSpPr>
            <a:spLocks noChangeArrowheads="1"/>
          </p:cNvSpPr>
          <p:nvPr/>
        </p:nvSpPr>
        <p:spPr bwMode="auto">
          <a:xfrm>
            <a:off x="2987675" y="37163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0" name="Oval 14"/>
          <p:cNvSpPr>
            <a:spLocks noChangeArrowheads="1"/>
          </p:cNvSpPr>
          <p:nvPr/>
        </p:nvSpPr>
        <p:spPr bwMode="auto">
          <a:xfrm>
            <a:off x="2124075" y="37163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1" name="Oval 15"/>
          <p:cNvSpPr>
            <a:spLocks noChangeArrowheads="1"/>
          </p:cNvSpPr>
          <p:nvPr/>
        </p:nvSpPr>
        <p:spPr bwMode="auto">
          <a:xfrm>
            <a:off x="5292725" y="54435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4" name="Line 16"/>
          <p:cNvSpPr>
            <a:spLocks noChangeShapeType="1"/>
          </p:cNvSpPr>
          <p:nvPr/>
        </p:nvSpPr>
        <p:spPr bwMode="auto">
          <a:xfrm flipV="1">
            <a:off x="8388350" y="115888"/>
            <a:ext cx="936625" cy="4033837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01393" name="Oval 17"/>
          <p:cNvSpPr>
            <a:spLocks noChangeArrowheads="1"/>
          </p:cNvSpPr>
          <p:nvPr/>
        </p:nvSpPr>
        <p:spPr bwMode="auto">
          <a:xfrm>
            <a:off x="8388350" y="3932238"/>
            <a:ext cx="92075" cy="92075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6" name="Line 18"/>
          <p:cNvSpPr>
            <a:spLocks noChangeShapeType="1"/>
          </p:cNvSpPr>
          <p:nvPr/>
        </p:nvSpPr>
        <p:spPr bwMode="auto">
          <a:xfrm>
            <a:off x="3924300" y="6092825"/>
            <a:ext cx="45354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087" name="Text Box 19"/>
          <p:cNvSpPr txBox="1">
            <a:spLocks noChangeArrowheads="1"/>
          </p:cNvSpPr>
          <p:nvPr/>
        </p:nvSpPr>
        <p:spPr bwMode="auto">
          <a:xfrm>
            <a:off x="5076825" y="57324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800">
                <a:solidFill>
                  <a:srgbClr val="FFFFFF"/>
                </a:solidFill>
              </a:rPr>
              <a:t>200 m</a:t>
            </a:r>
          </a:p>
        </p:txBody>
      </p:sp>
      <p:sp>
        <p:nvSpPr>
          <p:cNvPr id="101396" name="Text Box 20"/>
          <p:cNvSpPr txBox="1">
            <a:spLocks noChangeArrowheads="1"/>
          </p:cNvSpPr>
          <p:nvPr/>
        </p:nvSpPr>
        <p:spPr bwMode="auto">
          <a:xfrm>
            <a:off x="-107950" y="3062288"/>
            <a:ext cx="21605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Booster (1.6 GeV)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1397" name="Text Box 21"/>
          <p:cNvSpPr txBox="1">
            <a:spLocks noChangeArrowheads="1"/>
          </p:cNvSpPr>
          <p:nvPr/>
        </p:nvSpPr>
        <p:spPr bwMode="auto">
          <a:xfrm>
            <a:off x="4572000" y="3355975"/>
            <a:ext cx="3744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  Proton Synchrotron (26 GeV/c)</a:t>
            </a: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1404" name="Picture 28" descr="BR01_0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1750"/>
            <a:ext cx="3168650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406" name="Picture 30" descr="Linac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7"/>
          <a:stretch>
            <a:fillRect/>
          </a:stretch>
        </p:blipFill>
        <p:spPr bwMode="auto">
          <a:xfrm>
            <a:off x="107950" y="0"/>
            <a:ext cx="3095625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408" name="Picture 32" descr="991201_m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3384550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/>
              <a:t>EDMS No. </a:t>
            </a:r>
            <a:r>
              <a:rPr lang="en-GB" sz="1200" b="0" dirty="0" smtClean="0"/>
              <a:t>1369690</a:t>
            </a:r>
            <a:r>
              <a:rPr lang="en-GB" sz="1200" dirty="0" smtClean="0"/>
              <a:t> </a:t>
            </a:r>
          </a:p>
          <a:p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18728479"/>
      </p:ext>
    </p:extLst>
  </p:cSld>
  <p:clrMapOvr>
    <a:masterClrMapping/>
  </p:clrMapOvr>
  <p:transition advTm="7559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L 0.18629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06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0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6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23194 -0.21921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01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97" y="-1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014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58 0.02477 C -0.00399 0.02477 0.0283 -0.01806 0.0283 -0.07014 C 0.0283 -0.12269 -0.00399 -0.16505 -0.04358 -0.16505 C -0.08316 -0.16505 -0.11528 -0.12269 -0.11528 -0.07014 C -0.11528 -0.01806 -0.08316 0.02477 -0.04358 0.02477 Z " pathEditMode="relative" rAng="0" ptsTypes="fffff">
                                      <p:cBhvr>
                                        <p:cTn id="27" dur="1000" fill="hold"/>
                                        <p:tgtEl>
                                          <p:spTgt spid="1013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1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9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7 0.0037 L 0.33784 0.2493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01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53" y="1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014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1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88 0.02477 C 0.2316 0.02477 0.34132 -0.10741 0.34132 -0.26921 C 0.34132 -0.43171 0.2316 -0.5632 0.09688 -0.5632 C -0.03784 -0.5632 -0.14687 -0.43171 -0.14687 -0.26921 C -0.14687 -0.10741 -0.03784 0.02477 0.09688 0.02477 Z " pathEditMode="relative" rAng="0" ptsTypes="fffff">
                                      <p:cBhvr>
                                        <p:cTn id="47" dur="1000" fill="hold"/>
                                        <p:tgtEl>
                                          <p:spTgt spid="1013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29398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1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6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0.21545 -1.2456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1013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64" y="-6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/>
      <p:bldP spid="101388" grpId="0" animBg="1"/>
      <p:bldP spid="101389" grpId="0" animBg="1"/>
      <p:bldP spid="101389" grpId="1" animBg="1"/>
      <p:bldP spid="101390" grpId="0" animBg="1"/>
      <p:bldP spid="101390" grpId="1" animBg="1"/>
      <p:bldP spid="101391" grpId="0" animBg="1"/>
      <p:bldP spid="101391" grpId="1" animBg="1"/>
      <p:bldP spid="101393" grpId="0" animBg="1"/>
      <p:bldP spid="10139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9"/>
          <p:cNvSpPr txBox="1">
            <a:spLocks noChangeArrowheads="1"/>
          </p:cNvSpPr>
          <p:nvPr/>
        </p:nvSpPr>
        <p:spPr bwMode="auto">
          <a:xfrm>
            <a:off x="7885113" y="6165850"/>
            <a:ext cx="1150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</a:rPr>
              <a:t>1 km</a:t>
            </a:r>
          </a:p>
        </p:txBody>
      </p:sp>
      <p:sp>
        <p:nvSpPr>
          <p:cNvPr id="4099" name="Oval 15"/>
          <p:cNvSpPr>
            <a:spLocks noChangeArrowheads="1"/>
          </p:cNvSpPr>
          <p:nvPr/>
        </p:nvSpPr>
        <p:spPr bwMode="auto">
          <a:xfrm>
            <a:off x="4619625" y="4654550"/>
            <a:ext cx="2112963" cy="2087563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0" name="Oval 16"/>
          <p:cNvSpPr>
            <a:spLocks noChangeArrowheads="1"/>
          </p:cNvSpPr>
          <p:nvPr/>
        </p:nvSpPr>
        <p:spPr bwMode="auto">
          <a:xfrm>
            <a:off x="2484438" y="71438"/>
            <a:ext cx="6599237" cy="659923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1" name="Line 18"/>
          <p:cNvSpPr>
            <a:spLocks noChangeShapeType="1"/>
          </p:cNvSpPr>
          <p:nvPr/>
        </p:nvSpPr>
        <p:spPr bwMode="auto">
          <a:xfrm>
            <a:off x="6707188" y="5516563"/>
            <a:ext cx="142875" cy="576262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2" name="Freeform 19"/>
          <p:cNvSpPr>
            <a:spLocks/>
          </p:cNvSpPr>
          <p:nvPr/>
        </p:nvSpPr>
        <p:spPr bwMode="auto">
          <a:xfrm>
            <a:off x="6850063" y="6092825"/>
            <a:ext cx="576262" cy="215900"/>
          </a:xfrm>
          <a:custGeom>
            <a:avLst/>
            <a:gdLst>
              <a:gd name="T0" fmla="*/ 0 w 363"/>
              <a:gd name="T1" fmla="*/ 0 h 136"/>
              <a:gd name="T2" fmla="*/ 115927098 w 363"/>
              <a:gd name="T3" fmla="*/ 229333421 h 136"/>
              <a:gd name="T4" fmla="*/ 458668084 w 363"/>
              <a:gd name="T5" fmla="*/ 342741195 h 136"/>
              <a:gd name="T6" fmla="*/ 914815220 w 363"/>
              <a:gd name="T7" fmla="*/ 229333421 h 136"/>
              <a:gd name="T8" fmla="*/ 0 60000 65536"/>
              <a:gd name="T9" fmla="*/ 0 60000 65536"/>
              <a:gd name="T10" fmla="*/ 0 60000 65536"/>
              <a:gd name="T11" fmla="*/ 0 60000 65536"/>
              <a:gd name="T12" fmla="*/ 0 w 363"/>
              <a:gd name="T13" fmla="*/ 0 h 136"/>
              <a:gd name="T14" fmla="*/ 363 w 363"/>
              <a:gd name="T15" fmla="*/ 136 h 1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63" h="136">
                <a:moveTo>
                  <a:pt x="0" y="0"/>
                </a:moveTo>
                <a:cubicBezTo>
                  <a:pt x="8" y="34"/>
                  <a:pt x="16" y="68"/>
                  <a:pt x="46" y="91"/>
                </a:cubicBezTo>
                <a:cubicBezTo>
                  <a:pt x="76" y="114"/>
                  <a:pt x="129" y="136"/>
                  <a:pt x="182" y="136"/>
                </a:cubicBezTo>
                <a:cubicBezTo>
                  <a:pt x="235" y="136"/>
                  <a:pt x="333" y="98"/>
                  <a:pt x="363" y="91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7" name="Oval 27"/>
          <p:cNvSpPr>
            <a:spLocks noChangeArrowheads="1"/>
          </p:cNvSpPr>
          <p:nvPr/>
        </p:nvSpPr>
        <p:spPr bwMode="auto">
          <a:xfrm>
            <a:off x="5581650" y="6700838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8" name="Oval 28"/>
          <p:cNvSpPr>
            <a:spLocks noChangeArrowheads="1"/>
          </p:cNvSpPr>
          <p:nvPr/>
        </p:nvSpPr>
        <p:spPr bwMode="auto">
          <a:xfrm>
            <a:off x="6667500" y="5445125"/>
            <a:ext cx="73025" cy="71438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9" name="Oval 29"/>
          <p:cNvSpPr>
            <a:spLocks noChangeArrowheads="1"/>
          </p:cNvSpPr>
          <p:nvPr/>
        </p:nvSpPr>
        <p:spPr bwMode="auto">
          <a:xfrm>
            <a:off x="7426325" y="6164263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6" name="Line 4"/>
          <p:cNvSpPr>
            <a:spLocks noChangeShapeType="1"/>
          </p:cNvSpPr>
          <p:nvPr/>
        </p:nvSpPr>
        <p:spPr bwMode="auto">
          <a:xfrm flipV="1">
            <a:off x="3708400" y="6669088"/>
            <a:ext cx="195263" cy="1206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7" name="Oval 5"/>
          <p:cNvSpPr>
            <a:spLocks noChangeArrowheads="1"/>
          </p:cNvSpPr>
          <p:nvPr/>
        </p:nvSpPr>
        <p:spPr bwMode="auto">
          <a:xfrm>
            <a:off x="3825875" y="6597650"/>
            <a:ext cx="87313" cy="74613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8" name="Line 6"/>
          <p:cNvSpPr>
            <a:spLocks noChangeShapeType="1"/>
          </p:cNvSpPr>
          <p:nvPr/>
        </p:nvSpPr>
        <p:spPr bwMode="auto">
          <a:xfrm>
            <a:off x="3887788" y="6686550"/>
            <a:ext cx="204787" cy="952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09" name="Oval 7"/>
          <p:cNvSpPr>
            <a:spLocks noChangeArrowheads="1"/>
          </p:cNvSpPr>
          <p:nvPr/>
        </p:nvSpPr>
        <p:spPr bwMode="auto">
          <a:xfrm>
            <a:off x="4067175" y="6643688"/>
            <a:ext cx="165100" cy="160337"/>
          </a:xfrm>
          <a:prstGeom prst="ellips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0" name="Oval 8"/>
          <p:cNvSpPr>
            <a:spLocks noChangeArrowheads="1"/>
          </p:cNvSpPr>
          <p:nvPr/>
        </p:nvSpPr>
        <p:spPr bwMode="auto">
          <a:xfrm>
            <a:off x="3708400" y="6808788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1" name="Oval 9"/>
          <p:cNvSpPr>
            <a:spLocks noChangeArrowheads="1"/>
          </p:cNvSpPr>
          <p:nvPr/>
        </p:nvSpPr>
        <p:spPr bwMode="auto">
          <a:xfrm>
            <a:off x="3894138" y="6691313"/>
            <a:ext cx="4762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2" name="Oval 10"/>
          <p:cNvSpPr>
            <a:spLocks noChangeArrowheads="1"/>
          </p:cNvSpPr>
          <p:nvPr/>
        </p:nvSpPr>
        <p:spPr bwMode="auto">
          <a:xfrm>
            <a:off x="3835400" y="6691313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3" name="Oval 11"/>
          <p:cNvSpPr>
            <a:spLocks noChangeArrowheads="1"/>
          </p:cNvSpPr>
          <p:nvPr/>
        </p:nvSpPr>
        <p:spPr bwMode="auto">
          <a:xfrm>
            <a:off x="4049713" y="6791325"/>
            <a:ext cx="4762" cy="47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4" name="Line 12"/>
          <p:cNvSpPr>
            <a:spLocks noChangeShapeType="1"/>
          </p:cNvSpPr>
          <p:nvPr/>
        </p:nvSpPr>
        <p:spPr bwMode="auto">
          <a:xfrm flipV="1">
            <a:off x="4241800" y="5445125"/>
            <a:ext cx="401638" cy="12827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15" name="Oval 13"/>
          <p:cNvSpPr>
            <a:spLocks noChangeArrowheads="1"/>
          </p:cNvSpPr>
          <p:nvPr/>
        </p:nvSpPr>
        <p:spPr bwMode="auto">
          <a:xfrm>
            <a:off x="4257675" y="6704013"/>
            <a:ext cx="6350" cy="47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0" name="Oval 20"/>
          <p:cNvSpPr>
            <a:spLocks noChangeArrowheads="1"/>
          </p:cNvSpPr>
          <p:nvPr/>
        </p:nvSpPr>
        <p:spPr bwMode="auto">
          <a:xfrm>
            <a:off x="3694113" y="6778625"/>
            <a:ext cx="22225" cy="23813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1" name="Oval 21"/>
          <p:cNvSpPr>
            <a:spLocks noChangeArrowheads="1"/>
          </p:cNvSpPr>
          <p:nvPr/>
        </p:nvSpPr>
        <p:spPr bwMode="auto">
          <a:xfrm>
            <a:off x="3856038" y="6680200"/>
            <a:ext cx="22225" cy="22225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2" name="Oval 22"/>
          <p:cNvSpPr>
            <a:spLocks noChangeArrowheads="1"/>
          </p:cNvSpPr>
          <p:nvPr/>
        </p:nvSpPr>
        <p:spPr bwMode="auto">
          <a:xfrm>
            <a:off x="3829050" y="6677025"/>
            <a:ext cx="22225" cy="22225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3" name="Oval 23"/>
          <p:cNvSpPr>
            <a:spLocks noChangeArrowheads="1"/>
          </p:cNvSpPr>
          <p:nvPr/>
        </p:nvSpPr>
        <p:spPr bwMode="auto">
          <a:xfrm>
            <a:off x="4129088" y="6783388"/>
            <a:ext cx="22225" cy="23812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84" name="Oval 24"/>
          <p:cNvSpPr>
            <a:spLocks noChangeArrowheads="1"/>
          </p:cNvSpPr>
          <p:nvPr/>
        </p:nvSpPr>
        <p:spPr bwMode="auto">
          <a:xfrm>
            <a:off x="4238625" y="6694488"/>
            <a:ext cx="22225" cy="23812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4121" name="Freeform 32"/>
          <p:cNvSpPr>
            <a:spLocks/>
          </p:cNvSpPr>
          <p:nvPr/>
        </p:nvSpPr>
        <p:spPr bwMode="auto">
          <a:xfrm>
            <a:off x="3492500" y="5734050"/>
            <a:ext cx="2046288" cy="1006475"/>
          </a:xfrm>
          <a:custGeom>
            <a:avLst/>
            <a:gdLst>
              <a:gd name="T0" fmla="*/ 2147483647 w 1134"/>
              <a:gd name="T1" fmla="*/ 1679688299 h 596"/>
              <a:gd name="T2" fmla="*/ 1917886211 w 1134"/>
              <a:gd name="T3" fmla="*/ 1420178283 h 596"/>
              <a:gd name="T4" fmla="*/ 0 w 1134"/>
              <a:gd name="T5" fmla="*/ 0 h 596"/>
              <a:gd name="T6" fmla="*/ 0 60000 65536"/>
              <a:gd name="T7" fmla="*/ 0 60000 65536"/>
              <a:gd name="T8" fmla="*/ 0 60000 65536"/>
              <a:gd name="T9" fmla="*/ 0 w 1134"/>
              <a:gd name="T10" fmla="*/ 0 h 596"/>
              <a:gd name="T11" fmla="*/ 1134 w 1134"/>
              <a:gd name="T12" fmla="*/ 596 h 5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34" h="596">
                <a:moveTo>
                  <a:pt x="1134" y="589"/>
                </a:moveTo>
                <a:cubicBezTo>
                  <a:pt x="956" y="592"/>
                  <a:pt x="778" y="596"/>
                  <a:pt x="589" y="498"/>
                </a:cubicBezTo>
                <a:cubicBezTo>
                  <a:pt x="400" y="400"/>
                  <a:pt x="98" y="83"/>
                  <a:pt x="0" y="0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3" name="Oval 33"/>
          <p:cNvSpPr>
            <a:spLocks noChangeArrowheads="1"/>
          </p:cNvSpPr>
          <p:nvPr/>
        </p:nvSpPr>
        <p:spPr bwMode="auto">
          <a:xfrm>
            <a:off x="4643438" y="5373688"/>
            <a:ext cx="73025" cy="71437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4" name="Oval 34"/>
          <p:cNvSpPr>
            <a:spLocks noChangeArrowheads="1"/>
          </p:cNvSpPr>
          <p:nvPr/>
        </p:nvSpPr>
        <p:spPr bwMode="auto">
          <a:xfrm>
            <a:off x="3440113" y="5702300"/>
            <a:ext cx="73025" cy="71438"/>
          </a:xfrm>
          <a:prstGeom prst="ellipse">
            <a:avLst/>
          </a:prstGeom>
          <a:solidFill>
            <a:srgbClr val="FF33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797" name="Text Box 37"/>
          <p:cNvSpPr txBox="1">
            <a:spLocks noChangeArrowheads="1"/>
          </p:cNvSpPr>
          <p:nvPr/>
        </p:nvSpPr>
        <p:spPr bwMode="auto">
          <a:xfrm>
            <a:off x="3708400" y="5013325"/>
            <a:ext cx="40671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Super Proton Synchrotron </a:t>
            </a:r>
            <a:br>
              <a:rPr lang="de-CH" sz="1800">
                <a:solidFill>
                  <a:srgbClr val="FFFFFF"/>
                </a:solidFill>
                <a:sym typeface="Wingdings" pitchFamily="2" charset="2"/>
              </a:rPr>
            </a:br>
            <a:r>
              <a:rPr lang="de-CH" sz="1800">
                <a:solidFill>
                  <a:srgbClr val="FFFFFF"/>
                </a:solidFill>
                <a:sym typeface="Wingdings" pitchFamily="2" charset="2"/>
              </a:rPr>
              <a:t>(450 GeV/c) </a:t>
            </a:r>
          </a:p>
        </p:txBody>
      </p:sp>
      <p:sp>
        <p:nvSpPr>
          <p:cNvPr id="4125" name="Line 38"/>
          <p:cNvSpPr>
            <a:spLocks noChangeShapeType="1"/>
          </p:cNvSpPr>
          <p:nvPr/>
        </p:nvSpPr>
        <p:spPr bwMode="auto">
          <a:xfrm>
            <a:off x="8099425" y="6597650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0" name="Text Box 40"/>
          <p:cNvSpPr txBox="1">
            <a:spLocks noChangeArrowheads="1"/>
          </p:cNvSpPr>
          <p:nvPr/>
        </p:nvSpPr>
        <p:spPr bwMode="auto">
          <a:xfrm>
            <a:off x="3779838" y="549275"/>
            <a:ext cx="4067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3200" b="1">
                <a:solidFill>
                  <a:srgbClr val="FFFFFF"/>
                </a:solidFill>
                <a:sym typeface="Wingdings" pitchFamily="2" charset="2"/>
              </a:rPr>
              <a:t>LHC (2 x 7 TeV)</a:t>
            </a:r>
            <a:endParaRPr lang="en-US" sz="3200" b="1">
              <a:solidFill>
                <a:srgbClr val="FFFFFF"/>
              </a:solidFill>
            </a:endParaRPr>
          </a:p>
        </p:txBody>
      </p:sp>
      <p:sp>
        <p:nvSpPr>
          <p:cNvPr id="4127" name="Text Box 41"/>
          <p:cNvSpPr txBox="1">
            <a:spLocks noChangeArrowheads="1"/>
          </p:cNvSpPr>
          <p:nvPr/>
        </p:nvSpPr>
        <p:spPr bwMode="auto">
          <a:xfrm>
            <a:off x="34925" y="115888"/>
            <a:ext cx="352901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CH" sz="2800">
                <a:solidFill>
                  <a:srgbClr val="FFFFFF"/>
                </a:solidFill>
              </a:rPr>
              <a:t>Accelerators at CERN</a:t>
            </a:r>
          </a:p>
          <a:p>
            <a:pPr algn="ctr">
              <a:spcBef>
                <a:spcPct val="50000"/>
              </a:spcBef>
            </a:pPr>
            <a:r>
              <a:rPr lang="de-CH" sz="2000">
                <a:solidFill>
                  <a:srgbClr val="FFFFFF"/>
                </a:solidFill>
              </a:rPr>
              <a:t>(high-energy part)</a:t>
            </a: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17802" name="AutoShape 42"/>
          <p:cNvSpPr>
            <a:spLocks noChangeArrowheads="1"/>
          </p:cNvSpPr>
          <p:nvPr/>
        </p:nvSpPr>
        <p:spPr bwMode="auto">
          <a:xfrm>
            <a:off x="6948488" y="188913"/>
            <a:ext cx="144462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3" name="AutoShape 43"/>
          <p:cNvSpPr>
            <a:spLocks noChangeArrowheads="1"/>
          </p:cNvSpPr>
          <p:nvPr/>
        </p:nvSpPr>
        <p:spPr bwMode="auto">
          <a:xfrm>
            <a:off x="8099425" y="5516563"/>
            <a:ext cx="144463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4" name="AutoShape 44"/>
          <p:cNvSpPr>
            <a:spLocks noChangeArrowheads="1"/>
          </p:cNvSpPr>
          <p:nvPr/>
        </p:nvSpPr>
        <p:spPr bwMode="auto">
          <a:xfrm>
            <a:off x="3132138" y="5300663"/>
            <a:ext cx="144462" cy="217487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117805" name="AutoShape 45"/>
          <p:cNvSpPr>
            <a:spLocks noChangeArrowheads="1"/>
          </p:cNvSpPr>
          <p:nvPr/>
        </p:nvSpPr>
        <p:spPr bwMode="auto">
          <a:xfrm>
            <a:off x="5630863" y="6524625"/>
            <a:ext cx="144462" cy="217488"/>
          </a:xfrm>
          <a:prstGeom prst="star4">
            <a:avLst>
              <a:gd name="adj" fmla="val 125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pic>
        <p:nvPicPr>
          <p:cNvPr id="117807" name="Picture 47" descr="SPS_pictures 03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84"/>
          <a:stretch>
            <a:fillRect/>
          </a:stretch>
        </p:blipFill>
        <p:spPr bwMode="auto">
          <a:xfrm>
            <a:off x="3203575" y="1477963"/>
            <a:ext cx="5184775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808" name="Picture 4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484313"/>
            <a:ext cx="51847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816" name="Text Box 56"/>
          <p:cNvSpPr txBox="1">
            <a:spLocks noChangeArrowheads="1"/>
          </p:cNvSpPr>
          <p:nvPr/>
        </p:nvSpPr>
        <p:spPr bwMode="auto">
          <a:xfrm>
            <a:off x="0" y="1196975"/>
            <a:ext cx="29162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FFFFFF"/>
                </a:solidFill>
              </a:rPr>
              <a:t>SPS</a:t>
            </a:r>
            <a:br>
              <a:rPr lang="en-US" sz="1800" dirty="0">
                <a:solidFill>
                  <a:srgbClr val="FFFFFF"/>
                </a:solidFill>
              </a:rPr>
            </a:br>
            <a:r>
              <a:rPr lang="en-US" sz="1800" dirty="0">
                <a:solidFill>
                  <a:srgbClr val="FFFFFF"/>
                </a:solidFill>
              </a:rPr>
              <a:t>Circumference: 7 </a:t>
            </a:r>
            <a:r>
              <a:rPr lang="en-US" sz="1800" dirty="0" smtClean="0">
                <a:solidFill>
                  <a:srgbClr val="FFFFFF"/>
                </a:solidFill>
              </a:rPr>
              <a:t>km</a:t>
            </a:r>
            <a:endParaRPr lang="en-US" sz="1800" dirty="0">
              <a:solidFill>
                <a:srgbClr val="FFFFFF"/>
              </a:solidFill>
            </a:endParaRP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-36513" y="4149725"/>
            <a:ext cx="2879726" cy="1878013"/>
            <a:chOff x="-23" y="2614"/>
            <a:chExt cx="1814" cy="1183"/>
          </a:xfrm>
        </p:grpSpPr>
        <p:sp>
          <p:nvSpPr>
            <p:cNvPr id="4143" name="Text Box 58"/>
            <p:cNvSpPr txBox="1">
              <a:spLocks noChangeArrowheads="1"/>
            </p:cNvSpPr>
            <p:nvPr/>
          </p:nvSpPr>
          <p:spPr bwMode="auto">
            <a:xfrm>
              <a:off x="385" y="2614"/>
              <a:ext cx="11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SPS beam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4" name="Text Box 59"/>
            <p:cNvSpPr txBox="1">
              <a:spLocks noChangeArrowheads="1"/>
            </p:cNvSpPr>
            <p:nvPr/>
          </p:nvSpPr>
          <p:spPr bwMode="auto">
            <a:xfrm>
              <a:off x="-23" y="3113"/>
              <a:ext cx="975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Fixed target experiments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5" name="Text Box 60"/>
            <p:cNvSpPr txBox="1">
              <a:spLocks noChangeArrowheads="1"/>
            </p:cNvSpPr>
            <p:nvPr/>
          </p:nvSpPr>
          <p:spPr bwMode="auto">
            <a:xfrm>
              <a:off x="567" y="3566"/>
              <a:ext cx="81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endParaRPr lang="en-US" sz="1800" dirty="0">
                <a:solidFill>
                  <a:srgbClr val="FFFFFF"/>
                </a:solidFill>
              </a:endParaRPr>
            </a:p>
          </p:txBody>
        </p:sp>
        <p:sp>
          <p:nvSpPr>
            <p:cNvPr id="4146" name="Text Box 61"/>
            <p:cNvSpPr txBox="1">
              <a:spLocks noChangeArrowheads="1"/>
            </p:cNvSpPr>
            <p:nvPr/>
          </p:nvSpPr>
          <p:spPr bwMode="auto">
            <a:xfrm>
              <a:off x="1246" y="3203"/>
              <a:ext cx="54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de-CH" sz="1800">
                  <a:solidFill>
                    <a:srgbClr val="FFFFFF"/>
                  </a:solidFill>
                </a:rPr>
                <a:t>LHC</a:t>
              </a: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4147" name="Line 62"/>
            <p:cNvSpPr>
              <a:spLocks noChangeShapeType="1"/>
            </p:cNvSpPr>
            <p:nvPr/>
          </p:nvSpPr>
          <p:spPr bwMode="auto">
            <a:xfrm flipH="1">
              <a:off x="431" y="2840"/>
              <a:ext cx="317" cy="3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>
                <a:solidFill>
                  <a:srgbClr val="FFFFFF"/>
                </a:solidFill>
                <a:latin typeface="Tahoma" pitchFamily="34" charset="0"/>
              </a:endParaRPr>
            </a:p>
          </p:txBody>
        </p:sp>
        <p:sp>
          <p:nvSpPr>
            <p:cNvPr id="4149" name="Line 64"/>
            <p:cNvSpPr>
              <a:spLocks noChangeShapeType="1"/>
            </p:cNvSpPr>
            <p:nvPr/>
          </p:nvSpPr>
          <p:spPr bwMode="auto">
            <a:xfrm>
              <a:off x="1202" y="2840"/>
              <a:ext cx="317" cy="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1800">
                <a:solidFill>
                  <a:srgbClr val="FFFFFF"/>
                </a:solidFill>
                <a:latin typeface="Tahoma" pitchFamily="34" charset="0"/>
              </a:endParaRPr>
            </a:p>
          </p:txBody>
        </p:sp>
      </p:grp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5637213" y="4614863"/>
            <a:ext cx="71437" cy="7143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6675438" y="5445125"/>
            <a:ext cx="71437" cy="71438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solidFill>
                <a:srgbClr val="FFFFFF"/>
              </a:solidFill>
              <a:latin typeface="Tahoma" pitchFamily="34" charset="0"/>
            </a:endParaRPr>
          </a:p>
        </p:txBody>
      </p:sp>
      <p:cxnSp>
        <p:nvCxnSpPr>
          <p:cNvPr id="4139" name="Straight Connector 52"/>
          <p:cNvCxnSpPr>
            <a:cxnSpLocks noChangeShapeType="1"/>
          </p:cNvCxnSpPr>
          <p:nvPr/>
        </p:nvCxnSpPr>
        <p:spPr bwMode="auto">
          <a:xfrm rot="16200000" flipH="1">
            <a:off x="6619875" y="5599113"/>
            <a:ext cx="411163" cy="204787"/>
          </a:xfrm>
          <a:prstGeom prst="line">
            <a:avLst/>
          </a:prstGeom>
          <a:noFill/>
          <a:ln w="158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40" name="Straight Connector 54"/>
          <p:cNvCxnSpPr>
            <a:cxnSpLocks noChangeShapeType="1"/>
          </p:cNvCxnSpPr>
          <p:nvPr/>
        </p:nvCxnSpPr>
        <p:spPr bwMode="auto">
          <a:xfrm>
            <a:off x="5705475" y="4648200"/>
            <a:ext cx="611188" cy="65088"/>
          </a:xfrm>
          <a:prstGeom prst="line">
            <a:avLst/>
          </a:prstGeom>
          <a:noFill/>
          <a:ln w="1587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" name="TextBox 57"/>
          <p:cNvSpPr txBox="1">
            <a:spLocks noChangeArrowheads="1"/>
          </p:cNvSpPr>
          <p:nvPr/>
        </p:nvSpPr>
        <p:spPr bwMode="auto">
          <a:xfrm>
            <a:off x="6286500" y="4572000"/>
            <a:ext cx="6429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de-CH" sz="1600">
                <a:solidFill>
                  <a:srgbClr val="FFFFFF"/>
                </a:solidFill>
              </a:rPr>
              <a:t>FT </a:t>
            </a: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858000" y="5715000"/>
            <a:ext cx="714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de-CH" sz="1600">
                <a:solidFill>
                  <a:srgbClr val="FFFFFF"/>
                </a:solidFill>
              </a:rPr>
              <a:t>CNGS </a:t>
            </a: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799122" y="6523038"/>
            <a:ext cx="2133600" cy="365125"/>
          </a:xfrm>
        </p:spPr>
        <p:txBody>
          <a:bodyPr/>
          <a:lstStyle/>
          <a:p>
            <a:pPr>
              <a:defRPr/>
            </a:pPr>
            <a:fld id="{AA9C1582-C5D5-4C1D-A26F-36EEE03FEE1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6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114794"/>
      </p:ext>
    </p:extLst>
  </p:cSld>
  <p:clrMapOvr>
    <a:masterClrMapping/>
  </p:clrMapOvr>
  <p:transition advTm="9917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repeatCount="indefinite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L 0.01945 -0.0155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77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2" y="-78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-0.00324 C 0.00017 -0.00115 -0.00209 -0.00115 -0.00417 -0.00486 C -0.00695 -0.00694 -0.00521 -0.01134 -0.00261 -0.01319 C -0.00018 -0.01458 0.00225 -0.01388 0.0033 -0.0118 C 0.00521 -0.00902 0.00469 -0.00578 0.00208 -0.00324 Z " pathEditMode="relative" rAng="8752429" ptsTypes="fffff">
                                      <p:cBhvr>
                                        <p:cTn id="8" dur="1000" spd="-100000" fill="hold"/>
                                        <p:tgtEl>
                                          <p:spTgt spid="1177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-46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00278 L 0.02465 0.012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7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7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C -0.00468 -2.22222E-6 -0.00833 -0.00509 -0.00833 -0.01111 C -0.00833 -0.0169 -0.00468 -0.02129 5E-6 -0.02129 C 0.00521 -0.02129 0.00973 -0.0169 0.00973 -0.01111 C 0.00973 -0.00509 0.00521 -2.22222E-6 5E-6 -2.22222E-6 Z " pathEditMode="relative" rAng="0" ptsTypes="fffff">
                                      <p:cBhvr>
                                        <p:cTn id="12" dur="1000" spd="-100000" fill="hold"/>
                                        <p:tgtEl>
                                          <p:spTgt spid="1177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06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56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4114 -0.1844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177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C 0.01667 -0.08194 0.07969 -0.13264 0.14115 -0.10764 C 0.20261 -0.08519 0.23802 -0.00185 0.22188 0.07847 C 0.20521 0.15972 0.14323 0.20741 0.08143 0.18449 C 0.02049 0.16296 -0.01649 0.07917 -3.05556E-6 3.7037E-7 Z " pathEditMode="relative" rAng="-4485609" ptsTypes="fffff">
                                      <p:cBhvr>
                                        <p:cTn id="20" dur="1000" fill="hold"/>
                                        <p:tgtEl>
                                          <p:spTgt spid="1177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11" y="37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7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7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7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178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6.60421E-6 C -0.02136 0.00047 -0.04254 0.00093 -0.06007 -0.00138 C -0.07761 -0.00369 -0.08854 -0.00416 -0.10521 -0.01387 C -0.12188 -0.02359 -0.13907 -0.03723 -0.16007 -0.05898 C -0.18108 -0.08072 -0.20643 -0.11265 -0.2316 -0.14434 " pathEditMode="relative" ptsTypes="aaaaA">
                                      <p:cBhvr>
                                        <p:cTn id="42" dur="1000" fill="hold"/>
                                        <p:tgtEl>
                                          <p:spTgt spid="1177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6 C 0.00486 0.03724 0.00937 0.07495 0.01632 0.09484 C 0.02326 0.11473 0.0316 0.11635 0.04271 0.11867 C 0.05382 0.12098 0.06823 0.11497 0.08264 0.10895 " pathEditMode="relative" ptsTypes="aaaA">
                                      <p:cBhvr>
                                        <p:cTn id="44" dur="1000" fill="hold"/>
                                        <p:tgtEl>
                                          <p:spTgt spid="1177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046 L 0.07101 0.01088 " pathEditMode="relative" rAng="0" ptsTypes="AA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509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78 0.06294 " pathEditMode="relative" ptsTypes="AA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1178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879 C -0.14306 -0.19616 -0.14288 -0.5015 -0.00156 -0.68887 C 0.13906 -0.87624 0.3691 -0.87531 0.5092 -0.68771 C 0.64982 -0.49988 0.64809 -0.195 0.50746 -0.00856 C 0.36614 0.17905 0.13785 0.17905 -0.00243 -0.00879 Z " pathEditMode="relative" rAng="13509823" ptsTypes="fffff">
                                      <p:cBhvr>
                                        <p:cTn id="72" dur="1000" fill="hold"/>
                                        <p:tgtEl>
                                          <p:spTgt spid="1177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21" y="-3400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86607E-6 C -0.17083 0.13439 -0.39271 0.05852 -0.49375 -0.16956 C -0.59479 -0.39741 -0.53767 -0.6935 -0.36684 -0.8279 C -0.19566 -0.96253 0.0257 -0.8855 0.12674 -0.65788 C 0.22778 -0.42957 0.17118 -0.13463 -1.38889E-6 2.86607E-6 Z " pathEditMode="relative" rAng="8966253" ptsTypes="fffff">
                                      <p:cBhvr>
                                        <p:cTn id="76" dur="1000" spd="-100000" fill="hold"/>
                                        <p:tgtEl>
                                          <p:spTgt spid="1177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51" y="-4138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78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17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178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 tmFilter="0, 0; .2, .5; .8, .5; 1, 0"/>
                                        <p:tgtEl>
                                          <p:spTgt spid="1178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500" autoRev="1" fill="hold"/>
                                        <p:tgtEl>
                                          <p:spTgt spid="1178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 tmFilter="0, 0; .2, .5; .8, .5; 1, 0"/>
                                        <p:tgtEl>
                                          <p:spTgt spid="1178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500" autoRev="1" fill="hold"/>
                                        <p:tgtEl>
                                          <p:spTgt spid="1178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 tmFilter="0, 0; .2, .5; .8, .5; 1, 0"/>
                                        <p:tgtEl>
                                          <p:spTgt spid="1178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500" autoRev="1" fill="hold"/>
                                        <p:tgtEl>
                                          <p:spTgt spid="1178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6" presetClass="emph" presetSubtype="0" repeatCount="indefinite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 tmFilter="0, 0; .2, .5; .8, .5; 1, 0"/>
                                        <p:tgtEl>
                                          <p:spTgt spid="1178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500" autoRev="1" fill="hold"/>
                                        <p:tgtEl>
                                          <p:spTgt spid="1178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87" grpId="0" animBg="1"/>
      <p:bldP spid="117787" grpId="1" animBg="1"/>
      <p:bldP spid="117788" grpId="0" animBg="1"/>
      <p:bldP spid="117788" grpId="1" animBg="1"/>
      <p:bldP spid="117789" grpId="0" animBg="1"/>
      <p:bldP spid="117789" grpId="1" animBg="1"/>
      <p:bldP spid="117780" grpId="0" animBg="1"/>
      <p:bldP spid="117781" grpId="0" animBg="1"/>
      <p:bldP spid="117782" grpId="0" animBg="1"/>
      <p:bldP spid="117783" grpId="0" animBg="1"/>
      <p:bldP spid="117784" grpId="0" animBg="1"/>
      <p:bldP spid="117793" grpId="0" animBg="1"/>
      <p:bldP spid="117793" grpId="1" animBg="1"/>
      <p:bldP spid="117794" grpId="0" animBg="1"/>
      <p:bldP spid="117794" grpId="1" animBg="1"/>
      <p:bldP spid="117802" grpId="0" animBg="1"/>
      <p:bldP spid="117802" grpId="1" animBg="1"/>
      <p:bldP spid="117803" grpId="0" animBg="1"/>
      <p:bldP spid="117803" grpId="1" animBg="1"/>
      <p:bldP spid="117804" grpId="0" animBg="1"/>
      <p:bldP spid="117804" grpId="1" animBg="1"/>
      <p:bldP spid="117805" grpId="0" animBg="1"/>
      <p:bldP spid="117805" grpId="1" animBg="1"/>
      <p:bldP spid="117816" grpId="0"/>
      <p:bldP spid="117816" grpId="1"/>
      <p:bldP spid="50" grpId="0" animBg="1"/>
      <p:bldP spid="50" grpId="1" animBg="1"/>
      <p:bldP spid="51" grpId="0" animBg="1"/>
      <p:bldP spid="51" grpId="1" animBg="1"/>
      <p:bldP spid="58" grpId="0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s://cds.cern.ch/record/1345733/files/Cosmic_image.jp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6" t="892" r="13186" b="10001"/>
          <a:stretch/>
        </p:blipFill>
        <p:spPr bwMode="auto">
          <a:xfrm>
            <a:off x="4788023" y="1452399"/>
            <a:ext cx="4155951" cy="396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16632"/>
            <a:ext cx="8153400" cy="990600"/>
          </a:xfrm>
        </p:spPr>
        <p:txBody>
          <a:bodyPr/>
          <a:lstStyle/>
          <a:p>
            <a:r>
              <a:rPr lang="de-DE" sz="3600" dirty="0" smtClean="0">
                <a:solidFill>
                  <a:schemeClr val="bg1"/>
                </a:solidFill>
                <a:latin typeface="Calibri" pitchFamily="34" charset="0"/>
              </a:rPr>
              <a:t>Prompt Ionising Radiation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91300" y="6440244"/>
            <a:ext cx="2133600" cy="365125"/>
          </a:xfrm>
        </p:spPr>
        <p:txBody>
          <a:bodyPr>
            <a:normAutofit/>
          </a:bodyPr>
          <a:lstStyle/>
          <a:p>
            <a:pPr>
              <a:defRPr/>
            </a:pPr>
            <a:fld id="{CC0C0273-03C3-4118-8CD3-5F59929346D0}" type="slidenum">
              <a:rPr lang="en-GB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6072188" y="5556399"/>
            <a:ext cx="1223962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anchor="ctr" anchorCtr="1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Cosmos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19" name="Text Box 18"/>
          <p:cNvSpPr txBox="1">
            <a:spLocks noChangeArrowheads="1"/>
          </p:cNvSpPr>
          <p:nvPr/>
        </p:nvSpPr>
        <p:spPr bwMode="auto">
          <a:xfrm>
            <a:off x="571500" y="5556399"/>
            <a:ext cx="3598863" cy="461665"/>
          </a:xfrm>
          <a:prstGeom prst="rect">
            <a:avLst/>
          </a:prstGeom>
          <a:noFill/>
          <a:ln w="12700" cap="sq" algn="ctr">
            <a:noFill/>
            <a:miter lim="800000"/>
            <a:headEnd type="none" w="sm" len="sm"/>
            <a:tailEnd type="none" w="sm" len="sm"/>
          </a:ln>
        </p:spPr>
        <p:txBody>
          <a:bodyPr anchor="ctr" anchorCtr="1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Hadron accelerator</a:t>
            </a:r>
            <a:endParaRPr lang="de-D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320" name="TextBox 19"/>
          <p:cNvSpPr txBox="1">
            <a:spLocks noChangeArrowheads="1"/>
          </p:cNvSpPr>
          <p:nvPr/>
        </p:nvSpPr>
        <p:spPr bwMode="auto">
          <a:xfrm>
            <a:off x="290512" y="6077247"/>
            <a:ext cx="871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 err="1" smtClean="0">
                <a:solidFill>
                  <a:schemeClr val="bg1"/>
                </a:solidFill>
                <a:latin typeface="Calibri" pitchFamily="34" charset="0"/>
              </a:rPr>
              <a:t>Particle</a:t>
            </a:r>
            <a:r>
              <a:rPr lang="fr-FR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fr-FR" dirty="0" smtClean="0">
                <a:solidFill>
                  <a:schemeClr val="bg1"/>
                </a:solidFill>
                <a:latin typeface="Calibri" pitchFamily="34" charset="0"/>
              </a:rPr>
              <a:t>impact </a:t>
            </a:r>
            <a:r>
              <a:rPr lang="fr-FR" dirty="0" err="1" smtClean="0">
                <a:solidFill>
                  <a:schemeClr val="bg1"/>
                </a:solidFill>
                <a:latin typeface="Calibri" pitchFamily="34" charset="0"/>
              </a:rPr>
              <a:t>creates</a:t>
            </a:r>
            <a:r>
              <a:rPr lang="fr-FR" dirty="0" smtClean="0">
                <a:solidFill>
                  <a:schemeClr val="bg1"/>
                </a:solidFill>
                <a:latin typeface="Calibri" pitchFamily="34" charset="0"/>
              </a:rPr>
              <a:t> high-</a:t>
            </a:r>
            <a:r>
              <a:rPr lang="fr-FR" dirty="0" err="1" smtClean="0">
                <a:solidFill>
                  <a:schemeClr val="bg1"/>
                </a:solidFill>
                <a:latin typeface="Calibri" pitchFamily="34" charset="0"/>
              </a:rPr>
              <a:t>energy</a:t>
            </a:r>
            <a:r>
              <a:rPr lang="fr-FR" dirty="0" smtClean="0">
                <a:solidFill>
                  <a:schemeClr val="bg1"/>
                </a:solidFill>
                <a:latin typeface="Calibri" pitchFamily="34" charset="0"/>
              </a:rPr>
              <a:t> mixed radiation </a:t>
            </a:r>
            <a:r>
              <a:rPr lang="fr-FR" dirty="0" err="1" smtClean="0">
                <a:solidFill>
                  <a:schemeClr val="bg1"/>
                </a:solidFill>
                <a:latin typeface="Calibri" pitchFamily="34" charset="0"/>
              </a:rPr>
              <a:t>fields</a:t>
            </a:r>
            <a:endParaRPr lang="fr-FR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8104" y="1558533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</a:rPr>
              <a:t>Highest particle energy measured: 3.2×10</a:t>
            </a:r>
            <a:r>
              <a:rPr lang="en-US" sz="1800" baseline="300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lang="en-US" sz="1800" dirty="0" smtClean="0">
                <a:solidFill>
                  <a:schemeClr val="bg1"/>
                </a:solidFill>
                <a:latin typeface="Calibri" pitchFamily="34" charset="0"/>
              </a:rPr>
              <a:t> eV</a:t>
            </a:r>
            <a:endParaRPr lang="en-US" sz="1800" dirty="0">
              <a:solidFill>
                <a:schemeClr val="bg1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3024" y="1452399"/>
            <a:ext cx="4331238" cy="3960922"/>
            <a:chOff x="-1188640" y="1793765"/>
            <a:chExt cx="4331238" cy="3894247"/>
          </a:xfrm>
        </p:grpSpPr>
        <p:pic>
          <p:nvPicPr>
            <p:cNvPr id="21" name="Picture 14" descr="C:\Tis\Conferences, courses, talks\beam_on-real.cdr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-1188640" y="1793765"/>
              <a:ext cx="4331238" cy="38942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3399"/>
              </a:solidFill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420136" y="2232776"/>
              <a:ext cx="1594934" cy="4001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itchFamily="34" charset="0"/>
                </a:rPr>
                <a:t>u</a:t>
              </a:r>
              <a:r>
                <a:rPr lang="en-US" sz="2000" dirty="0" smtClean="0">
                  <a:latin typeface="Calibri" pitchFamily="34" charset="0"/>
                </a:rPr>
                <a:t>p to 7 </a:t>
              </a:r>
              <a:r>
                <a:rPr lang="en-US" sz="2000" dirty="0" err="1" smtClean="0">
                  <a:latin typeface="Calibri" pitchFamily="34" charset="0"/>
                </a:rPr>
                <a:t>TeV</a:t>
              </a:r>
              <a:endParaRPr lang="en-US" sz="2000" dirty="0">
                <a:latin typeface="Calibri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551897" y="0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 smtClean="0">
                <a:solidFill>
                  <a:schemeClr val="bg1"/>
                </a:solidFill>
              </a:rPr>
              <a:t>EDMS No. </a:t>
            </a:r>
            <a:r>
              <a:rPr lang="en-GB" sz="1200" b="0" dirty="0" smtClean="0">
                <a:solidFill>
                  <a:schemeClr val="bg1"/>
                </a:solidFill>
              </a:rPr>
              <a:t>1369690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2252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9" grpId="0"/>
      <p:bldP spid="13320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210344"/>
            <a:ext cx="8229600" cy="1143000"/>
          </a:xfrm>
          <a:noFill/>
          <a:ln/>
        </p:spPr>
        <p:txBody>
          <a:bodyPr/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Origin of Radiation</a:t>
            </a:r>
          </a:p>
        </p:txBody>
      </p:sp>
      <p:pic>
        <p:nvPicPr>
          <p:cNvPr id="52238" name="Picture 14" descr="C:\Tis\Conferences, courses, talks\beam_on-real.cd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075" y="1547813"/>
            <a:ext cx="3373438" cy="30337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2239" name="Text Box 15"/>
          <p:cNvSpPr txBox="1">
            <a:spLocks noChangeArrowheads="1"/>
          </p:cNvSpPr>
          <p:nvPr/>
        </p:nvSpPr>
        <p:spPr bwMode="auto">
          <a:xfrm>
            <a:off x="1656556" y="1563053"/>
            <a:ext cx="1514475" cy="369332"/>
          </a:xfrm>
          <a:prstGeom prst="rect">
            <a:avLst/>
          </a:prstGeom>
          <a:solidFill>
            <a:srgbClr val="000066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beam on</a:t>
            </a:r>
          </a:p>
        </p:txBody>
      </p:sp>
      <p:pic>
        <p:nvPicPr>
          <p:cNvPr id="52240" name="Picture 16" descr="C:\Tis\Conferences, courses, talks\beam_off.cd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0175" y="1552575"/>
            <a:ext cx="2943225" cy="305435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5795962" y="1563053"/>
            <a:ext cx="1514475" cy="369332"/>
          </a:xfrm>
          <a:prstGeom prst="rect">
            <a:avLst/>
          </a:prstGeom>
          <a:solidFill>
            <a:srgbClr val="000066"/>
          </a:solidFill>
          <a:ln w="12700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chemeClr val="bg1"/>
                </a:solidFill>
                <a:latin typeface="Arial" charset="0"/>
              </a:rPr>
              <a:t>beam off</a:t>
            </a: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1763688" y="5111859"/>
            <a:ext cx="2657475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i="1" dirty="0">
                <a:solidFill>
                  <a:schemeClr val="bg1"/>
                </a:solidFill>
                <a:latin typeface="Arial" charset="0"/>
              </a:rPr>
              <a:t>Beam loss</a:t>
            </a: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5004048" y="5004394"/>
            <a:ext cx="39243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i="1" dirty="0" smtClean="0">
                <a:solidFill>
                  <a:schemeClr val="bg1"/>
                </a:solidFill>
                <a:latin typeface="Arial" charset="0"/>
              </a:rPr>
              <a:t>Radioactive </a:t>
            </a:r>
            <a:r>
              <a:rPr lang="en-US" sz="1800" i="1" dirty="0">
                <a:solidFill>
                  <a:schemeClr val="bg1"/>
                </a:solidFill>
                <a:latin typeface="Arial" charset="0"/>
              </a:rPr>
              <a:t>d</a:t>
            </a:r>
            <a:r>
              <a:rPr lang="en-US" sz="1800" i="1" dirty="0" smtClean="0">
                <a:solidFill>
                  <a:schemeClr val="bg1"/>
                </a:solidFill>
                <a:latin typeface="Arial" charset="0"/>
              </a:rPr>
              <a:t>ecay in activated </a:t>
            </a:r>
            <a:r>
              <a:rPr lang="en-US" sz="1800" i="1" dirty="0">
                <a:solidFill>
                  <a:schemeClr val="bg1"/>
                </a:solidFill>
                <a:latin typeface="Arial" charset="0"/>
              </a:rPr>
              <a:t>material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13.12.2017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D0122C-17A7-492B-BED3-E23A61240F86}" type="slidenum">
              <a:rPr lang="en-GB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solidFill>
                  <a:schemeClr val="bg1"/>
                </a:solidFill>
              </a:rPr>
              <a:t>Some Key Figures…</a:t>
            </a:r>
            <a:endParaRPr lang="en-GB" sz="3600" dirty="0" smtClean="0">
              <a:solidFill>
                <a:schemeClr val="bg1"/>
              </a:solidFill>
            </a:endParaRPr>
          </a:p>
        </p:txBody>
      </p:sp>
      <p:grpSp>
        <p:nvGrpSpPr>
          <p:cNvPr id="76803" name="Group 7"/>
          <p:cNvGrpSpPr>
            <a:grpSpLocks/>
          </p:cNvGrpSpPr>
          <p:nvPr/>
        </p:nvGrpSpPr>
        <p:grpSpPr bwMode="auto">
          <a:xfrm>
            <a:off x="4283968" y="2362815"/>
            <a:ext cx="4659313" cy="3035300"/>
            <a:chOff x="838200" y="1676400"/>
            <a:chExt cx="7488238" cy="4879975"/>
          </a:xfrm>
        </p:grpSpPr>
        <p:pic>
          <p:nvPicPr>
            <p:cNvPr id="76806" name="Picture 20" descr="accelerators.jpg                                               00000013HD                             B6B15C47: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676400"/>
              <a:ext cx="7488238" cy="4879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999334" y="2072004"/>
              <a:ext cx="428628" cy="1429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9512" y="1810667"/>
            <a:ext cx="5720111" cy="41395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ts val="600"/>
              </a:spcBef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Radiation Areas and Radioactive Laboratories:</a:t>
            </a:r>
            <a:endParaRPr lang="en-US" sz="2200" dirty="0">
              <a:solidFill>
                <a:schemeClr val="bg1"/>
              </a:solidFill>
              <a:latin typeface="Calibri"/>
              <a:ea typeface="+mn-ea"/>
            </a:endParaRP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~ 50 </a:t>
            </a:r>
            <a:r>
              <a:rPr lang="en-US" sz="2200" dirty="0">
                <a:solidFill>
                  <a:schemeClr val="bg1"/>
                </a:solidFill>
                <a:latin typeface="Calibri"/>
                <a:ea typeface="+mn-ea"/>
              </a:rPr>
              <a:t>km </a:t>
            </a: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accelerator tunnel</a:t>
            </a: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Class A, C  </a:t>
            </a:r>
            <a:r>
              <a:rPr lang="en-US" sz="2200" dirty="0" err="1" smtClean="0">
                <a:solidFill>
                  <a:schemeClr val="bg1"/>
                </a:solidFill>
                <a:latin typeface="Calibri"/>
                <a:ea typeface="+mn-ea"/>
              </a:rPr>
              <a:t>laboratorites</a:t>
            </a:r>
            <a:endParaRPr lang="en-US" sz="2200" dirty="0" smtClean="0">
              <a:solidFill>
                <a:schemeClr val="bg1"/>
              </a:solidFill>
              <a:latin typeface="Calibri"/>
              <a:ea typeface="+mn-ea"/>
            </a:endParaRP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RIB facility </a:t>
            </a:r>
            <a:r>
              <a:rPr lang="en-US" sz="2200" dirty="0">
                <a:solidFill>
                  <a:schemeClr val="bg1"/>
                </a:solidFill>
                <a:latin typeface="Calibri"/>
                <a:ea typeface="+mn-ea"/>
              </a:rPr>
              <a:t>ISOLDE</a:t>
            </a: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Spallation source n-TOF</a:t>
            </a:r>
            <a:endParaRPr lang="en-US" sz="2200" dirty="0">
              <a:solidFill>
                <a:schemeClr val="bg1"/>
              </a:solidFill>
              <a:latin typeface="Calibri"/>
              <a:ea typeface="+mn-ea"/>
            </a:endParaRP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chemeClr val="bg1"/>
                </a:solidFill>
                <a:latin typeface="Calibri"/>
                <a:ea typeface="+mn-ea"/>
              </a:rPr>
              <a:t>~ </a:t>
            </a: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50 - 60 access points</a:t>
            </a: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chemeClr val="bg1"/>
                </a:solidFill>
                <a:latin typeface="Calibri"/>
              </a:rPr>
              <a:t>~ </a:t>
            </a:r>
            <a:r>
              <a:rPr lang="en-US" sz="2200" dirty="0" smtClean="0">
                <a:solidFill>
                  <a:schemeClr val="bg1"/>
                </a:solidFill>
                <a:latin typeface="Calibri"/>
              </a:rPr>
              <a:t>160 experiments</a:t>
            </a:r>
            <a:endParaRPr lang="en-US" sz="2200" dirty="0" smtClean="0">
              <a:solidFill>
                <a:schemeClr val="bg1"/>
              </a:solidFill>
              <a:latin typeface="Calibri"/>
              <a:ea typeface="+mn-ea"/>
            </a:endParaRP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~ 7000  radiation workers</a:t>
            </a:r>
            <a:endParaRPr lang="en-US" sz="2200" dirty="0">
              <a:solidFill>
                <a:schemeClr val="bg1"/>
              </a:solidFill>
              <a:latin typeface="Calibri"/>
              <a:ea typeface="+mn-ea"/>
            </a:endParaRPr>
          </a:p>
          <a:p>
            <a:pPr marL="285750" indent="-285750" eaLnBrk="1" hangingPunct="1"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en-US" sz="2200" dirty="0">
                <a:solidFill>
                  <a:schemeClr val="bg1"/>
                </a:solidFill>
                <a:latin typeface="Calibri"/>
                <a:ea typeface="+mn-ea"/>
              </a:rPr>
              <a:t>n</a:t>
            </a:r>
            <a:r>
              <a:rPr lang="en-US" sz="2200" dirty="0" smtClean="0">
                <a:solidFill>
                  <a:schemeClr val="bg1"/>
                </a:solidFill>
                <a:latin typeface="Calibri"/>
                <a:ea typeface="+mn-ea"/>
              </a:rPr>
              <a:t>ew projects</a:t>
            </a:r>
          </a:p>
          <a:p>
            <a:pPr eaLnBrk="1" hangingPunct="1">
              <a:spcBef>
                <a:spcPts val="600"/>
              </a:spcBef>
              <a:defRPr/>
            </a:pPr>
            <a:endParaRPr lang="en-US" sz="200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63725" y="4868863"/>
            <a:ext cx="2524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endParaRPr lang="en-GB" sz="1800" dirty="0">
              <a:solidFill>
                <a:prstClr val="black"/>
              </a:solidFill>
              <a:latin typeface="Arial" charset="0"/>
              <a:ea typeface="+mn-e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6E42BD-80F3-483F-9214-E19D2C12E337}" type="slidenum"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04617B">
                    <a:shade val="90000"/>
                  </a:srgbClr>
                </a:solidFill>
              </a:rPr>
              <a:t>13.12.2017</a:t>
            </a: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57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14|15.9|3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|22.2|19.4|20.6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edi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2004:Templates:Presentations:Designs:Bold Stripes</Template>
  <TotalTime>14659</TotalTime>
  <Words>448</Words>
  <Application>Microsoft Office PowerPoint</Application>
  <PresentationFormat>On-screen Show (4:3)</PresentationFormat>
  <Paragraphs>136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ＭＳ Ｐゴシック</vt:lpstr>
      <vt:lpstr>Arial</vt:lpstr>
      <vt:lpstr>Arial Narrow</vt:lpstr>
      <vt:lpstr>Calibri</vt:lpstr>
      <vt:lpstr>Constantia</vt:lpstr>
      <vt:lpstr>Tahoma</vt:lpstr>
      <vt:lpstr>Wingdings</vt:lpstr>
      <vt:lpstr>Wingdings 2</vt:lpstr>
      <vt:lpstr>Office Theme</vt:lpstr>
      <vt:lpstr>1_Median</vt:lpstr>
      <vt:lpstr>4_Flow</vt:lpstr>
      <vt:lpstr>PowerPoint Presentation</vt:lpstr>
      <vt:lpstr>CERN - CONSEIL EUROPÉEN POUR LA RECHERCHE NUCLÉAIRE  </vt:lpstr>
      <vt:lpstr>CERN’s Main Accelerator Chain</vt:lpstr>
      <vt:lpstr>LHC</vt:lpstr>
      <vt:lpstr>PowerPoint Presentation</vt:lpstr>
      <vt:lpstr>PowerPoint Presentation</vt:lpstr>
      <vt:lpstr>Prompt Ionising Radiation</vt:lpstr>
      <vt:lpstr>Origin of Radiation</vt:lpstr>
      <vt:lpstr>Some Key Figures…</vt:lpstr>
      <vt:lpstr>Operational Radiation Protection</vt:lpstr>
      <vt:lpstr>Radiological Accident Scenarios</vt:lpstr>
      <vt:lpstr>Radiological Impact - Parameter</vt:lpstr>
      <vt:lpstr>Wishlist</vt:lpstr>
    </vt:vector>
  </TitlesOfParts>
  <Company>ETH Zürich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Felicitas Pauss</dc:creator>
  <cp:lastModifiedBy>Doris Forkel-Wirth</cp:lastModifiedBy>
  <cp:revision>687</cp:revision>
  <cp:lastPrinted>2014-03-28T11:04:50Z</cp:lastPrinted>
  <dcterms:created xsi:type="dcterms:W3CDTF">2009-03-31T09:12:55Z</dcterms:created>
  <dcterms:modified xsi:type="dcterms:W3CDTF">2017-12-12T18:43:15Z</dcterms:modified>
</cp:coreProperties>
</file>