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343" r:id="rId4"/>
    <p:sldId id="318" r:id="rId5"/>
    <p:sldId id="325" r:id="rId6"/>
    <p:sldId id="326" r:id="rId7"/>
    <p:sldId id="340" r:id="rId8"/>
    <p:sldId id="329" r:id="rId9"/>
    <p:sldId id="327" r:id="rId10"/>
    <p:sldId id="328" r:id="rId11"/>
    <p:sldId id="330" r:id="rId12"/>
    <p:sldId id="331" r:id="rId13"/>
    <p:sldId id="347" r:id="rId14"/>
    <p:sldId id="346" r:id="rId15"/>
    <p:sldId id="348" r:id="rId16"/>
    <p:sldId id="349" r:id="rId17"/>
    <p:sldId id="341" r:id="rId18"/>
    <p:sldId id="342" r:id="rId19"/>
    <p:sldId id="345" r:id="rId20"/>
    <p:sldId id="337" r:id="rId21"/>
    <p:sldId id="333" r:id="rId22"/>
    <p:sldId id="338" r:id="rId23"/>
    <p:sldId id="339" r:id="rId24"/>
    <p:sldId id="276" r:id="rId25"/>
    <p:sldId id="305" r:id="rId26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2" autoAdjust="0"/>
    <p:restoredTop sz="85501" autoAdjust="0"/>
  </p:normalViewPr>
  <p:slideViewPr>
    <p:cSldViewPr snapToGrid="0" snapToObjects="1">
      <p:cViewPr varScale="1">
        <p:scale>
          <a:sx n="79" d="100"/>
          <a:sy n="79" d="100"/>
        </p:scale>
        <p:origin x="135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7" d="100"/>
          <a:sy n="57" d="100"/>
        </p:scale>
        <p:origin x="282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s://edms.cern.ch/file/1389540/LAST_RELEASED/SR-SO_E.pdf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s://edms.cern.ch/file/1389540/LAST_RELEASED/SR-SO_E.pd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4E90D7-97E9-4BE2-B481-A98FC9A1B4DD}" type="doc">
      <dgm:prSet loTypeId="urn:microsoft.com/office/officeart/2008/layout/RadialCluster" loCatId="relationship" qsTypeId="urn:microsoft.com/office/officeart/2005/8/quickstyle/3d7" qsCatId="3D" csTypeId="urn:microsoft.com/office/officeart/2005/8/colors/accent1_1" csCatId="accent1" phldr="1"/>
      <dgm:spPr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</dgm:spPr>
      <dgm:t>
        <a:bodyPr/>
        <a:lstStyle/>
        <a:p>
          <a:endParaRPr lang="en-GB"/>
        </a:p>
      </dgm:t>
    </dgm:pt>
    <dgm:pt modelId="{07CB8962-C6AB-4300-9CAA-D588AF703110}">
      <dgm:prSet phldrT="[Text]"/>
      <dgm:spPr/>
      <dgm:t>
        <a:bodyPr/>
        <a:lstStyle/>
        <a:p>
          <a:r>
            <a:rPr lang="en-GB" dirty="0" smtClean="0"/>
            <a:t>Fire Safety</a:t>
          </a:r>
          <a:endParaRPr lang="en-GB" dirty="0"/>
        </a:p>
      </dgm:t>
    </dgm:pt>
    <dgm:pt modelId="{48174133-86A1-43DC-9A69-303EF47301AA}" type="parTrans" cxnId="{04746CCE-25E1-4F2F-8FFE-7769946EC63C}">
      <dgm:prSet/>
      <dgm:spPr/>
      <dgm:t>
        <a:bodyPr/>
        <a:lstStyle/>
        <a:p>
          <a:endParaRPr lang="en-GB"/>
        </a:p>
      </dgm:t>
    </dgm:pt>
    <dgm:pt modelId="{32FAB45F-A1EB-47FE-B060-36FA7B9BFCA7}" type="sibTrans" cxnId="{04746CCE-25E1-4F2F-8FFE-7769946EC63C}">
      <dgm:prSet/>
      <dgm:spPr/>
      <dgm:t>
        <a:bodyPr/>
        <a:lstStyle/>
        <a:p>
          <a:endParaRPr lang="en-GB"/>
        </a:p>
      </dgm:t>
    </dgm:pt>
    <dgm:pt modelId="{2B964D9B-F213-4228-95F8-4BEFD32B3E10}">
      <dgm:prSet phldrT="[Text]"/>
      <dgm:spPr/>
      <dgm:t>
        <a:bodyPr/>
        <a:lstStyle/>
        <a:p>
          <a:r>
            <a:rPr lang="en-GB" dirty="0" smtClean="0"/>
            <a:t>Accelerators Safety</a:t>
          </a:r>
        </a:p>
        <a:p>
          <a:r>
            <a:rPr lang="en-GB" dirty="0" smtClean="0"/>
            <a:t> Committees</a:t>
          </a:r>
          <a:endParaRPr lang="en-GB" dirty="0"/>
        </a:p>
      </dgm:t>
    </dgm:pt>
    <dgm:pt modelId="{4ED3AFA8-3DC2-4886-9D93-36757CECF3CA}" type="parTrans" cxnId="{D4F6F9BB-1A97-4A38-97E8-80EF5C43F3E1}">
      <dgm:prSet/>
      <dgm:spPr/>
      <dgm:t>
        <a:bodyPr/>
        <a:lstStyle/>
        <a:p>
          <a:endParaRPr lang="en-GB"/>
        </a:p>
      </dgm:t>
    </dgm:pt>
    <dgm:pt modelId="{29EA3B1A-54F7-4C0F-B8B6-79C01B76624A}" type="sibTrans" cxnId="{D4F6F9BB-1A97-4A38-97E8-80EF5C43F3E1}">
      <dgm:prSet/>
      <dgm:spPr/>
      <dgm:t>
        <a:bodyPr/>
        <a:lstStyle/>
        <a:p>
          <a:endParaRPr lang="en-GB"/>
        </a:p>
      </dgm:t>
    </dgm:pt>
    <dgm:pt modelId="{12362C7F-916B-479D-818C-3819B8E22098}">
      <dgm:prSet phldrT="[Text]"/>
      <dgm:spPr/>
      <dgm:t>
        <a:bodyPr/>
        <a:lstStyle/>
        <a:p>
          <a:r>
            <a:rPr lang="en-GB" dirty="0" smtClean="0"/>
            <a:t>Building safety Officers (TSO) </a:t>
          </a:r>
          <a:endParaRPr lang="en-GB" dirty="0"/>
        </a:p>
      </dgm:t>
    </dgm:pt>
    <dgm:pt modelId="{78B86836-EAF2-4D6C-8AFE-42F0C48837B5}" type="parTrans" cxnId="{0966A519-1A86-4015-9510-40A0454A4F96}">
      <dgm:prSet/>
      <dgm:spPr/>
      <dgm:t>
        <a:bodyPr/>
        <a:lstStyle/>
        <a:p>
          <a:endParaRPr lang="en-GB"/>
        </a:p>
      </dgm:t>
    </dgm:pt>
    <dgm:pt modelId="{E568EE28-821B-48AC-B640-E171F93FEFDB}" type="sibTrans" cxnId="{0966A519-1A86-4015-9510-40A0454A4F96}">
      <dgm:prSet/>
      <dgm:spPr/>
      <dgm:t>
        <a:bodyPr/>
        <a:lstStyle/>
        <a:p>
          <a:endParaRPr lang="en-GB"/>
        </a:p>
      </dgm:t>
    </dgm:pt>
    <dgm:pt modelId="{884FA2D4-257E-4ADF-B206-5B560F3F1B9A}">
      <dgm:prSet phldrT="[Text]"/>
      <dgm:spPr/>
      <dgm:t>
        <a:bodyPr/>
        <a:lstStyle/>
        <a:p>
          <a:r>
            <a:rPr lang="en-GB" dirty="0" smtClean="0"/>
            <a:t>Department Safety Officers (DSO)</a:t>
          </a:r>
          <a:endParaRPr lang="en-GB" dirty="0"/>
        </a:p>
      </dgm:t>
    </dgm:pt>
    <dgm:pt modelId="{E6A191B1-0820-410A-A19D-A3C4FF431A53}" type="parTrans" cxnId="{5E66805B-85F7-4A24-A84A-AA3E2FDD7386}">
      <dgm:prSet/>
      <dgm:spPr/>
      <dgm:t>
        <a:bodyPr/>
        <a:lstStyle/>
        <a:p>
          <a:endParaRPr lang="en-GB"/>
        </a:p>
      </dgm:t>
    </dgm:pt>
    <dgm:pt modelId="{71CF22D1-6735-4627-A651-09A97B5187D9}" type="sibTrans" cxnId="{5E66805B-85F7-4A24-A84A-AA3E2FDD7386}">
      <dgm:prSet/>
      <dgm:spPr/>
      <dgm:t>
        <a:bodyPr/>
        <a:lstStyle/>
        <a:p>
          <a:endParaRPr lang="en-GB"/>
        </a:p>
      </dgm:t>
    </dgm:pt>
    <dgm:pt modelId="{84AF9F37-F5ED-4618-A9CA-580EC1DD8EC5}">
      <dgm:prSet phldrT="[Text]"/>
      <dgm:spPr/>
      <dgm:t>
        <a:bodyPr/>
        <a:lstStyle/>
        <a:p>
          <a:r>
            <a:rPr lang="en-GB" dirty="0" smtClean="0"/>
            <a:t>Physics Experiments Safety (LEXGLIMOS, EXSO)</a:t>
          </a:r>
          <a:endParaRPr lang="en-GB" dirty="0"/>
        </a:p>
      </dgm:t>
    </dgm:pt>
    <dgm:pt modelId="{C2153A19-8734-43EA-94F0-3899F7DFC7B8}" type="parTrans" cxnId="{4C3D2DAE-2228-4511-83FE-F55AE1D2BC8E}">
      <dgm:prSet/>
      <dgm:spPr/>
      <dgm:t>
        <a:bodyPr/>
        <a:lstStyle/>
        <a:p>
          <a:endParaRPr lang="en-GB"/>
        </a:p>
      </dgm:t>
    </dgm:pt>
    <dgm:pt modelId="{B2E42A8C-E0FF-4D86-8C0A-11711DFBFD5C}" type="sibTrans" cxnId="{4C3D2DAE-2228-4511-83FE-F55AE1D2BC8E}">
      <dgm:prSet/>
      <dgm:spPr/>
      <dgm:t>
        <a:bodyPr/>
        <a:lstStyle/>
        <a:p>
          <a:endParaRPr lang="en-GB"/>
        </a:p>
      </dgm:t>
    </dgm:pt>
    <dgm:pt modelId="{FADBD986-C3C0-401D-AF40-7F677DE3ED8A}">
      <dgm:prSet phldrT="[Text]"/>
      <dgm:spPr/>
      <dgm:t>
        <a:bodyPr/>
        <a:lstStyle/>
        <a:p>
          <a:r>
            <a:rPr lang="en-GB" dirty="0" smtClean="0"/>
            <a:t>HSE Unit</a:t>
          </a:r>
          <a:endParaRPr lang="en-GB" dirty="0"/>
        </a:p>
      </dgm:t>
    </dgm:pt>
    <dgm:pt modelId="{3E088941-0A78-4CBE-9DBA-9C9178D3339E}" type="parTrans" cxnId="{78BDDB75-2B51-42B9-B9E9-CF493D1E76A8}">
      <dgm:prSet/>
      <dgm:spPr/>
      <dgm:t>
        <a:bodyPr/>
        <a:lstStyle/>
        <a:p>
          <a:endParaRPr lang="en-GB"/>
        </a:p>
      </dgm:t>
    </dgm:pt>
    <dgm:pt modelId="{E49084F1-99D6-4E57-A19B-65306CEEAE18}" type="sibTrans" cxnId="{78BDDB75-2B51-42B9-B9E9-CF493D1E76A8}">
      <dgm:prSet/>
      <dgm:spPr/>
      <dgm:t>
        <a:bodyPr/>
        <a:lstStyle/>
        <a:p>
          <a:endParaRPr lang="en-GB"/>
        </a:p>
      </dgm:t>
    </dgm:pt>
    <dgm:pt modelId="{FC86C516-5568-423F-9F4C-6FF535BB225A}" type="pres">
      <dgm:prSet presAssocID="{7B4E90D7-97E9-4BE2-B481-A98FC9A1B4D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96FF16DC-3437-41D9-BC7A-355D03F539E8}" type="pres">
      <dgm:prSet presAssocID="{07CB8962-C6AB-4300-9CAA-D588AF703110}" presName="singleCycle" presStyleCnt="0"/>
      <dgm:spPr/>
      <dgm:t>
        <a:bodyPr/>
        <a:lstStyle/>
        <a:p>
          <a:endParaRPr lang="en-US"/>
        </a:p>
      </dgm:t>
    </dgm:pt>
    <dgm:pt modelId="{A0C9E730-FD7C-48E2-A913-853C0F20A901}" type="pres">
      <dgm:prSet presAssocID="{07CB8962-C6AB-4300-9CAA-D588AF703110}" presName="singleCenter" presStyleLbl="node1" presStyleIdx="0" presStyleCnt="6" custLinFactNeighborX="1164" custLinFactNeighborY="-9564">
        <dgm:presLayoutVars>
          <dgm:chMax val="7"/>
          <dgm:chPref val="7"/>
        </dgm:presLayoutVars>
      </dgm:prSet>
      <dgm:spPr/>
      <dgm:t>
        <a:bodyPr/>
        <a:lstStyle/>
        <a:p>
          <a:endParaRPr lang="en-GB"/>
        </a:p>
      </dgm:t>
    </dgm:pt>
    <dgm:pt modelId="{98A91FDB-6D70-4401-ABC6-D98DED0FC21F}" type="pres">
      <dgm:prSet presAssocID="{3E088941-0A78-4CBE-9DBA-9C9178D3339E}" presName="Name56" presStyleLbl="parChTrans1D2" presStyleIdx="0" presStyleCnt="5"/>
      <dgm:spPr/>
      <dgm:t>
        <a:bodyPr/>
        <a:lstStyle/>
        <a:p>
          <a:endParaRPr lang="en-GB"/>
        </a:p>
      </dgm:t>
    </dgm:pt>
    <dgm:pt modelId="{7195FEF8-0B7A-4723-8E2A-D70CD195DED5}" type="pres">
      <dgm:prSet presAssocID="{FADBD986-C3C0-401D-AF40-7F677DE3ED8A}" presName="text0" presStyleLbl="node1" presStyleIdx="1" presStyleCnt="6" custRadScaleRad="110549" custRadScaleInc="40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35209-5383-481F-87BA-009E4B84EBF4}" type="pres">
      <dgm:prSet presAssocID="{4ED3AFA8-3DC2-4886-9D93-36757CECF3CA}" presName="Name56" presStyleLbl="parChTrans1D2" presStyleIdx="1" presStyleCnt="5"/>
      <dgm:spPr/>
      <dgm:t>
        <a:bodyPr/>
        <a:lstStyle/>
        <a:p>
          <a:endParaRPr lang="en-GB"/>
        </a:p>
      </dgm:t>
    </dgm:pt>
    <dgm:pt modelId="{F4586709-036B-4727-AC81-58CE2F0DF690}" type="pres">
      <dgm:prSet presAssocID="{2B964D9B-F213-4228-95F8-4BEFD32B3E10}" presName="text0" presStyleLbl="node1" presStyleIdx="2" presStyleCnt="6" custRadScaleRad="112637" custRadScaleInc="-2619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42C02F-3A38-4BDA-A8A8-4EB6A1486B42}" type="pres">
      <dgm:prSet presAssocID="{78B86836-EAF2-4D6C-8AFE-42F0C48837B5}" presName="Name56" presStyleLbl="parChTrans1D2" presStyleIdx="2" presStyleCnt="5"/>
      <dgm:spPr/>
      <dgm:t>
        <a:bodyPr/>
        <a:lstStyle/>
        <a:p>
          <a:endParaRPr lang="en-GB"/>
        </a:p>
      </dgm:t>
    </dgm:pt>
    <dgm:pt modelId="{F6DF109F-530B-418D-9A39-D4BC25B78A0E}" type="pres">
      <dgm:prSet presAssocID="{12362C7F-916B-479D-818C-3819B8E22098}" presName="text0" presStyleLbl="node1" presStyleIdx="3" presStyleCnt="6" custRadScaleRad="80906" custRadScaleInc="-549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3C3368-D60D-46AF-8BA4-06D8911ED000}" type="pres">
      <dgm:prSet presAssocID="{E6A191B1-0820-410A-A19D-A3C4FF431A53}" presName="Name56" presStyleLbl="parChTrans1D2" presStyleIdx="3" presStyleCnt="5"/>
      <dgm:spPr/>
      <dgm:t>
        <a:bodyPr/>
        <a:lstStyle/>
        <a:p>
          <a:endParaRPr lang="en-GB"/>
        </a:p>
      </dgm:t>
    </dgm:pt>
    <dgm:pt modelId="{00A28E0E-CD4C-4A7E-BD89-B9E6835B4E05}" type="pres">
      <dgm:prSet presAssocID="{884FA2D4-257E-4ADF-B206-5B560F3F1B9A}" presName="text0" presStyleLbl="node1" presStyleIdx="4" presStyleCnt="6" custRadScaleRad="89751" custRadScaleInc="3293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668BC5-FC7E-4B10-B0B7-D0BB3E341804}" type="pres">
      <dgm:prSet presAssocID="{C2153A19-8734-43EA-94F0-3899F7DFC7B8}" presName="Name56" presStyleLbl="parChTrans1D2" presStyleIdx="4" presStyleCnt="5"/>
      <dgm:spPr/>
      <dgm:t>
        <a:bodyPr/>
        <a:lstStyle/>
        <a:p>
          <a:endParaRPr lang="en-GB"/>
        </a:p>
      </dgm:t>
    </dgm:pt>
    <dgm:pt modelId="{EE341A39-8591-4076-A6E1-7D90EB9A70F5}" type="pres">
      <dgm:prSet presAssocID="{84AF9F37-F5ED-4618-A9CA-580EC1DD8EC5}" presName="text0" presStyleLbl="node1" presStyleIdx="5" presStyleCnt="6" custRadScaleRad="108999" custRadScaleInc="3120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382B168-6A46-4E5A-9C32-61CD85C62E96}" type="presOf" srcId="{FADBD986-C3C0-401D-AF40-7F677DE3ED8A}" destId="{7195FEF8-0B7A-4723-8E2A-D70CD195DED5}" srcOrd="0" destOrd="0" presId="urn:microsoft.com/office/officeart/2008/layout/RadialCluster"/>
    <dgm:cxn modelId="{5E66805B-85F7-4A24-A84A-AA3E2FDD7386}" srcId="{07CB8962-C6AB-4300-9CAA-D588AF703110}" destId="{884FA2D4-257E-4ADF-B206-5B560F3F1B9A}" srcOrd="3" destOrd="0" parTransId="{E6A191B1-0820-410A-A19D-A3C4FF431A53}" sibTransId="{71CF22D1-6735-4627-A651-09A97B5187D9}"/>
    <dgm:cxn modelId="{D4F6F9BB-1A97-4A38-97E8-80EF5C43F3E1}" srcId="{07CB8962-C6AB-4300-9CAA-D588AF703110}" destId="{2B964D9B-F213-4228-95F8-4BEFD32B3E10}" srcOrd="1" destOrd="0" parTransId="{4ED3AFA8-3DC2-4886-9D93-36757CECF3CA}" sibTransId="{29EA3B1A-54F7-4C0F-B8B6-79C01B76624A}"/>
    <dgm:cxn modelId="{47C8AAFF-833B-42A5-A6CA-508C56459AC8}" type="presOf" srcId="{78B86836-EAF2-4D6C-8AFE-42F0C48837B5}" destId="{8142C02F-3A38-4BDA-A8A8-4EB6A1486B42}" srcOrd="0" destOrd="0" presId="urn:microsoft.com/office/officeart/2008/layout/RadialCluster"/>
    <dgm:cxn modelId="{B07FB273-550F-4B91-B510-CE2C98D63B76}" type="presOf" srcId="{E6A191B1-0820-410A-A19D-A3C4FF431A53}" destId="{6A3C3368-D60D-46AF-8BA4-06D8911ED000}" srcOrd="0" destOrd="0" presId="urn:microsoft.com/office/officeart/2008/layout/RadialCluster"/>
    <dgm:cxn modelId="{C793B60D-D045-4415-AD95-F8CED91334F5}" type="presOf" srcId="{84AF9F37-F5ED-4618-A9CA-580EC1DD8EC5}" destId="{EE341A39-8591-4076-A6E1-7D90EB9A70F5}" srcOrd="0" destOrd="0" presId="urn:microsoft.com/office/officeart/2008/layout/RadialCluster"/>
    <dgm:cxn modelId="{4C3D2DAE-2228-4511-83FE-F55AE1D2BC8E}" srcId="{07CB8962-C6AB-4300-9CAA-D588AF703110}" destId="{84AF9F37-F5ED-4618-A9CA-580EC1DD8EC5}" srcOrd="4" destOrd="0" parTransId="{C2153A19-8734-43EA-94F0-3899F7DFC7B8}" sibTransId="{B2E42A8C-E0FF-4D86-8C0A-11711DFBFD5C}"/>
    <dgm:cxn modelId="{D5868A2F-4233-434A-B0AD-0741934C9DD0}" type="presOf" srcId="{07CB8962-C6AB-4300-9CAA-D588AF703110}" destId="{A0C9E730-FD7C-48E2-A913-853C0F20A901}" srcOrd="0" destOrd="0" presId="urn:microsoft.com/office/officeart/2008/layout/RadialCluster"/>
    <dgm:cxn modelId="{EECD9271-E00C-4280-B02B-ED96ECA97B30}" type="presOf" srcId="{C2153A19-8734-43EA-94F0-3899F7DFC7B8}" destId="{01668BC5-FC7E-4B10-B0B7-D0BB3E341804}" srcOrd="0" destOrd="0" presId="urn:microsoft.com/office/officeart/2008/layout/RadialCluster"/>
    <dgm:cxn modelId="{0EFB4734-4117-4A39-BB1E-0AFDFE8775D1}" type="presOf" srcId="{884FA2D4-257E-4ADF-B206-5B560F3F1B9A}" destId="{00A28E0E-CD4C-4A7E-BD89-B9E6835B4E05}" srcOrd="0" destOrd="0" presId="urn:microsoft.com/office/officeart/2008/layout/RadialCluster"/>
    <dgm:cxn modelId="{0966A519-1A86-4015-9510-40A0454A4F96}" srcId="{07CB8962-C6AB-4300-9CAA-D588AF703110}" destId="{12362C7F-916B-479D-818C-3819B8E22098}" srcOrd="2" destOrd="0" parTransId="{78B86836-EAF2-4D6C-8AFE-42F0C48837B5}" sibTransId="{E568EE28-821B-48AC-B640-E171F93FEFDB}"/>
    <dgm:cxn modelId="{35EDA35B-564A-4607-8292-F03C0770D479}" type="presOf" srcId="{7B4E90D7-97E9-4BE2-B481-A98FC9A1B4DD}" destId="{FC86C516-5568-423F-9F4C-6FF535BB225A}" srcOrd="0" destOrd="0" presId="urn:microsoft.com/office/officeart/2008/layout/RadialCluster"/>
    <dgm:cxn modelId="{CB35DE27-DC67-436E-9EB9-23243564F27A}" type="presOf" srcId="{3E088941-0A78-4CBE-9DBA-9C9178D3339E}" destId="{98A91FDB-6D70-4401-ABC6-D98DED0FC21F}" srcOrd="0" destOrd="0" presId="urn:microsoft.com/office/officeart/2008/layout/RadialCluster"/>
    <dgm:cxn modelId="{78BDDB75-2B51-42B9-B9E9-CF493D1E76A8}" srcId="{07CB8962-C6AB-4300-9CAA-D588AF703110}" destId="{FADBD986-C3C0-401D-AF40-7F677DE3ED8A}" srcOrd="0" destOrd="0" parTransId="{3E088941-0A78-4CBE-9DBA-9C9178D3339E}" sibTransId="{E49084F1-99D6-4E57-A19B-65306CEEAE18}"/>
    <dgm:cxn modelId="{04746CCE-25E1-4F2F-8FFE-7769946EC63C}" srcId="{7B4E90D7-97E9-4BE2-B481-A98FC9A1B4DD}" destId="{07CB8962-C6AB-4300-9CAA-D588AF703110}" srcOrd="0" destOrd="0" parTransId="{48174133-86A1-43DC-9A69-303EF47301AA}" sibTransId="{32FAB45F-A1EB-47FE-B060-36FA7B9BFCA7}"/>
    <dgm:cxn modelId="{FB796657-F8CF-4F2F-96FA-6F33FE58C8D1}" type="presOf" srcId="{2B964D9B-F213-4228-95F8-4BEFD32B3E10}" destId="{F4586709-036B-4727-AC81-58CE2F0DF690}" srcOrd="0" destOrd="0" presId="urn:microsoft.com/office/officeart/2008/layout/RadialCluster"/>
    <dgm:cxn modelId="{C1E844E7-4C2A-425C-B980-7B756229188D}" type="presOf" srcId="{4ED3AFA8-3DC2-4886-9D93-36757CECF3CA}" destId="{85435209-5383-481F-87BA-009E4B84EBF4}" srcOrd="0" destOrd="0" presId="urn:microsoft.com/office/officeart/2008/layout/RadialCluster"/>
    <dgm:cxn modelId="{EAC9814B-7782-4B70-89FB-251AC8F908B7}" type="presOf" srcId="{12362C7F-916B-479D-818C-3819B8E22098}" destId="{F6DF109F-530B-418D-9A39-D4BC25B78A0E}" srcOrd="0" destOrd="0" presId="urn:microsoft.com/office/officeart/2008/layout/RadialCluster"/>
    <dgm:cxn modelId="{6FC36B56-5A32-49AA-AADE-BEF54F2D540D}" type="presParOf" srcId="{FC86C516-5568-423F-9F4C-6FF535BB225A}" destId="{96FF16DC-3437-41D9-BC7A-355D03F539E8}" srcOrd="0" destOrd="0" presId="urn:microsoft.com/office/officeart/2008/layout/RadialCluster"/>
    <dgm:cxn modelId="{97005D7C-0006-430F-BBEF-43DF4A312781}" type="presParOf" srcId="{96FF16DC-3437-41D9-BC7A-355D03F539E8}" destId="{A0C9E730-FD7C-48E2-A913-853C0F20A901}" srcOrd="0" destOrd="0" presId="urn:microsoft.com/office/officeart/2008/layout/RadialCluster"/>
    <dgm:cxn modelId="{EBF909CA-F966-4A68-A7C1-70D6BB39C476}" type="presParOf" srcId="{96FF16DC-3437-41D9-BC7A-355D03F539E8}" destId="{98A91FDB-6D70-4401-ABC6-D98DED0FC21F}" srcOrd="1" destOrd="0" presId="urn:microsoft.com/office/officeart/2008/layout/RadialCluster"/>
    <dgm:cxn modelId="{BAAABAA8-2F88-41D6-87EF-EB288CB11745}" type="presParOf" srcId="{96FF16DC-3437-41D9-BC7A-355D03F539E8}" destId="{7195FEF8-0B7A-4723-8E2A-D70CD195DED5}" srcOrd="2" destOrd="0" presId="urn:microsoft.com/office/officeart/2008/layout/RadialCluster"/>
    <dgm:cxn modelId="{559FBA5F-5771-4C3B-AC65-0C71C80FF5D0}" type="presParOf" srcId="{96FF16DC-3437-41D9-BC7A-355D03F539E8}" destId="{85435209-5383-481F-87BA-009E4B84EBF4}" srcOrd="3" destOrd="0" presId="urn:microsoft.com/office/officeart/2008/layout/RadialCluster"/>
    <dgm:cxn modelId="{8EDF1395-5FD8-4462-B811-FD334CE9A5D6}" type="presParOf" srcId="{96FF16DC-3437-41D9-BC7A-355D03F539E8}" destId="{F4586709-036B-4727-AC81-58CE2F0DF690}" srcOrd="4" destOrd="0" presId="urn:microsoft.com/office/officeart/2008/layout/RadialCluster"/>
    <dgm:cxn modelId="{2C793603-131F-45A0-B78E-CC8F5250A5FB}" type="presParOf" srcId="{96FF16DC-3437-41D9-BC7A-355D03F539E8}" destId="{8142C02F-3A38-4BDA-A8A8-4EB6A1486B42}" srcOrd="5" destOrd="0" presId="urn:microsoft.com/office/officeart/2008/layout/RadialCluster"/>
    <dgm:cxn modelId="{51F11A9B-E62D-4890-A6EC-DF4AA26CE05F}" type="presParOf" srcId="{96FF16DC-3437-41D9-BC7A-355D03F539E8}" destId="{F6DF109F-530B-418D-9A39-D4BC25B78A0E}" srcOrd="6" destOrd="0" presId="urn:microsoft.com/office/officeart/2008/layout/RadialCluster"/>
    <dgm:cxn modelId="{B8479390-1B86-43E6-85AC-D30F78283473}" type="presParOf" srcId="{96FF16DC-3437-41D9-BC7A-355D03F539E8}" destId="{6A3C3368-D60D-46AF-8BA4-06D8911ED000}" srcOrd="7" destOrd="0" presId="urn:microsoft.com/office/officeart/2008/layout/RadialCluster"/>
    <dgm:cxn modelId="{E9F60312-9869-464E-A9EF-20CF81508090}" type="presParOf" srcId="{96FF16DC-3437-41D9-BC7A-355D03F539E8}" destId="{00A28E0E-CD4C-4A7E-BD89-B9E6835B4E05}" srcOrd="8" destOrd="0" presId="urn:microsoft.com/office/officeart/2008/layout/RadialCluster"/>
    <dgm:cxn modelId="{13D8127A-121C-47A1-B707-8E05DAB6EAC0}" type="presParOf" srcId="{96FF16DC-3437-41D9-BC7A-355D03F539E8}" destId="{01668BC5-FC7E-4B10-B0B7-D0BB3E341804}" srcOrd="9" destOrd="0" presId="urn:microsoft.com/office/officeart/2008/layout/RadialCluster"/>
    <dgm:cxn modelId="{2989D5BB-BB22-48D9-AD9B-C73B4884DBBC}" type="presParOf" srcId="{96FF16DC-3437-41D9-BC7A-355D03F539E8}" destId="{EE341A39-8591-4076-A6E1-7D90EB9A70F5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5A0AE3-7E4A-4908-AEFA-C63AE54EF469}" type="doc">
      <dgm:prSet loTypeId="urn:diagrams.loki3.com/BracketList+Icon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GB"/>
        </a:p>
      </dgm:t>
    </dgm:pt>
    <dgm:pt modelId="{2CD3078D-89B7-4A2D-A48E-3492EDC287D2}">
      <dgm:prSet phldrT="[Text]"/>
      <dgm:spPr/>
      <dgm:t>
        <a:bodyPr/>
        <a:lstStyle/>
        <a:p>
          <a:r>
            <a:rPr lang="en-GB" u="sng" dirty="0" smtClean="0">
              <a:solidFill>
                <a:srgbClr val="FF0000"/>
              </a:solidFill>
            </a:rPr>
            <a:t>Delegation</a:t>
          </a:r>
          <a:r>
            <a:rPr lang="en-GB" dirty="0" smtClean="0"/>
            <a:t> of responsibility to the level where the effect is maximized</a:t>
          </a:r>
          <a:endParaRPr lang="en-GB" dirty="0"/>
        </a:p>
      </dgm:t>
    </dgm:pt>
    <dgm:pt modelId="{8068C6E9-B4A9-44A3-BF93-6738BBF1AE5E}" type="parTrans" cxnId="{1520294C-7540-44E6-B645-E6DD48EC0E52}">
      <dgm:prSet/>
      <dgm:spPr/>
      <dgm:t>
        <a:bodyPr/>
        <a:lstStyle/>
        <a:p>
          <a:endParaRPr lang="en-GB"/>
        </a:p>
      </dgm:t>
    </dgm:pt>
    <dgm:pt modelId="{88372C7C-3535-4E0F-A167-06D07C76747A}" type="sibTrans" cxnId="{1520294C-7540-44E6-B645-E6DD48EC0E52}">
      <dgm:prSet/>
      <dgm:spPr/>
      <dgm:t>
        <a:bodyPr/>
        <a:lstStyle/>
        <a:p>
          <a:endParaRPr lang="en-GB"/>
        </a:p>
      </dgm:t>
    </dgm:pt>
    <dgm:pt modelId="{7E626F3F-D367-4980-B2E5-111CB13140D7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Responsibilities for all matters of Safety is hierarchically organized down to </a:t>
          </a:r>
          <a:r>
            <a:rPr lang="en-GB" u="sng" dirty="0" smtClean="0"/>
            <a:t>supervisors of projects and activities </a:t>
          </a:r>
          <a:r>
            <a:rPr lang="en-GB" dirty="0" smtClean="0"/>
            <a:t>(ref. </a:t>
          </a:r>
          <a:r>
            <a:rPr lang="en-GB" dirty="0" smtClean="0">
              <a:hlinkClick xmlns:r="http://schemas.openxmlformats.org/officeDocument/2006/relationships" r:id="rId1"/>
            </a:rPr>
            <a:t>Safety Policy</a:t>
          </a:r>
          <a:r>
            <a:rPr lang="en-GB" dirty="0" smtClean="0"/>
            <a:t>)</a:t>
          </a:r>
          <a:endParaRPr lang="en-GB" dirty="0"/>
        </a:p>
      </dgm:t>
    </dgm:pt>
    <dgm:pt modelId="{79C6B94F-064C-4581-B0F9-F7DE1911EE6C}" type="parTrans" cxnId="{201AF073-82D6-408D-96E4-A194F8B6D928}">
      <dgm:prSet/>
      <dgm:spPr/>
      <dgm:t>
        <a:bodyPr/>
        <a:lstStyle/>
        <a:p>
          <a:endParaRPr lang="en-GB"/>
        </a:p>
      </dgm:t>
    </dgm:pt>
    <dgm:pt modelId="{6B26B16A-E4FD-4C88-817A-484315FEC674}" type="sibTrans" cxnId="{201AF073-82D6-408D-96E4-A194F8B6D928}">
      <dgm:prSet/>
      <dgm:spPr/>
      <dgm:t>
        <a:bodyPr/>
        <a:lstStyle/>
        <a:p>
          <a:endParaRPr lang="en-GB"/>
        </a:p>
      </dgm:t>
    </dgm:pt>
    <dgm:pt modelId="{3D9ED229-F937-468B-8A96-226F04CD7917}">
      <dgm:prSet phldrT="[Text]"/>
      <dgm:spPr/>
      <dgm:t>
        <a:bodyPr/>
        <a:lstStyle/>
        <a:p>
          <a:r>
            <a:rPr lang="en-GB" u="sng" dirty="0" smtClean="0">
              <a:solidFill>
                <a:srgbClr val="FF0000"/>
              </a:solidFill>
            </a:rPr>
            <a:t>Assistance and monitoring</a:t>
          </a:r>
          <a:r>
            <a:rPr lang="en-GB" dirty="0" smtClean="0">
              <a:solidFill>
                <a:srgbClr val="FF0000"/>
              </a:solidFill>
            </a:rPr>
            <a:t> </a:t>
          </a:r>
          <a:r>
            <a:rPr lang="en-GB" dirty="0" smtClean="0"/>
            <a:t> made via central structures </a:t>
          </a:r>
          <a:endParaRPr lang="en-GB" dirty="0"/>
        </a:p>
      </dgm:t>
    </dgm:pt>
    <dgm:pt modelId="{FDACD768-BA0C-4F11-AC2A-02334C67F7BE}" type="parTrans" cxnId="{DA8D45E7-5BA4-4AC4-9769-BF62CDFA3B5D}">
      <dgm:prSet/>
      <dgm:spPr/>
      <dgm:t>
        <a:bodyPr/>
        <a:lstStyle/>
        <a:p>
          <a:endParaRPr lang="en-GB"/>
        </a:p>
      </dgm:t>
    </dgm:pt>
    <dgm:pt modelId="{85FF6A5A-20F6-4E18-A843-CFDB1DD2897F}" type="sibTrans" cxnId="{DA8D45E7-5BA4-4AC4-9769-BF62CDFA3B5D}">
      <dgm:prSet/>
      <dgm:spPr/>
      <dgm:t>
        <a:bodyPr/>
        <a:lstStyle/>
        <a:p>
          <a:endParaRPr lang="en-GB"/>
        </a:p>
      </dgm:t>
    </dgm:pt>
    <dgm:pt modelId="{DE2E5F08-5EF2-42D3-8180-5EE97F020A39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HSE:</a:t>
          </a:r>
          <a:endParaRPr lang="en-GB" dirty="0"/>
        </a:p>
      </dgm:t>
    </dgm:pt>
    <dgm:pt modelId="{BE2B4425-02C8-458F-8F44-DEF8C44F3EEE}" type="parTrans" cxnId="{21EFA39C-65DE-4477-8F6F-A02D88613B12}">
      <dgm:prSet/>
      <dgm:spPr/>
      <dgm:t>
        <a:bodyPr/>
        <a:lstStyle/>
        <a:p>
          <a:endParaRPr lang="en-GB"/>
        </a:p>
      </dgm:t>
    </dgm:pt>
    <dgm:pt modelId="{57AED3DF-E441-4AC6-8F8D-B10DDD27AE22}" type="sibTrans" cxnId="{21EFA39C-65DE-4477-8F6F-A02D88613B12}">
      <dgm:prSet/>
      <dgm:spPr/>
      <dgm:t>
        <a:bodyPr/>
        <a:lstStyle/>
        <a:p>
          <a:endParaRPr lang="en-GB"/>
        </a:p>
      </dgm:t>
    </dgm:pt>
    <dgm:pt modelId="{B4726FB4-A6A0-4824-A03E-7F6AEBE9349F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supports implementation of Fire Safety Policy; </a:t>
          </a:r>
          <a:endParaRPr lang="en-GB" dirty="0"/>
        </a:p>
      </dgm:t>
    </dgm:pt>
    <dgm:pt modelId="{AE9CE9A2-2A1D-431F-A35D-8FD645FD45B6}" type="parTrans" cxnId="{EA1E41D4-343F-4D97-81FA-E2B87C99939C}">
      <dgm:prSet/>
      <dgm:spPr/>
      <dgm:t>
        <a:bodyPr/>
        <a:lstStyle/>
        <a:p>
          <a:endParaRPr lang="en-GB"/>
        </a:p>
      </dgm:t>
    </dgm:pt>
    <dgm:pt modelId="{B75A7904-FF2E-4418-8598-FB4955E2196A}" type="sibTrans" cxnId="{EA1E41D4-343F-4D97-81FA-E2B87C99939C}">
      <dgm:prSet/>
      <dgm:spPr/>
      <dgm:t>
        <a:bodyPr/>
        <a:lstStyle/>
        <a:p>
          <a:endParaRPr lang="en-GB"/>
        </a:p>
      </dgm:t>
    </dgm:pt>
    <dgm:pt modelId="{E34DE839-9BBA-4F9A-B968-B1CEEE4DECB1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Monitors its application</a:t>
          </a:r>
          <a:endParaRPr lang="en-GB" dirty="0"/>
        </a:p>
      </dgm:t>
    </dgm:pt>
    <dgm:pt modelId="{6F6CEEB5-B5B2-4F75-BFE8-261C0787ADC2}" type="parTrans" cxnId="{C53131C3-9528-4843-9940-2B6FDD290EDC}">
      <dgm:prSet/>
      <dgm:spPr/>
      <dgm:t>
        <a:bodyPr/>
        <a:lstStyle/>
        <a:p>
          <a:endParaRPr lang="en-GB"/>
        </a:p>
      </dgm:t>
    </dgm:pt>
    <dgm:pt modelId="{EB09F9E3-16B8-44A3-B6E1-593E2737455E}" type="sibTrans" cxnId="{C53131C3-9528-4843-9940-2B6FDD290EDC}">
      <dgm:prSet/>
      <dgm:spPr/>
      <dgm:t>
        <a:bodyPr/>
        <a:lstStyle/>
        <a:p>
          <a:endParaRPr lang="en-GB"/>
        </a:p>
      </dgm:t>
    </dgm:pt>
    <dgm:pt modelId="{241DB051-6848-4AB5-AC13-839000C0BA91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Grants safety clearance on projects with major Safety implications</a:t>
          </a:r>
          <a:endParaRPr lang="en-GB" dirty="0"/>
        </a:p>
      </dgm:t>
    </dgm:pt>
    <dgm:pt modelId="{2E9DEB13-2393-47F6-94CC-466A64033C40}" type="parTrans" cxnId="{6CA1F9F7-7162-4BE2-9ED8-D77D1EB2950B}">
      <dgm:prSet/>
      <dgm:spPr/>
      <dgm:t>
        <a:bodyPr/>
        <a:lstStyle/>
        <a:p>
          <a:endParaRPr lang="en-GB"/>
        </a:p>
      </dgm:t>
    </dgm:pt>
    <dgm:pt modelId="{DBDE7E2F-C6E4-4975-9414-0E59401688F7}" type="sibTrans" cxnId="{6CA1F9F7-7162-4BE2-9ED8-D77D1EB2950B}">
      <dgm:prSet/>
      <dgm:spPr/>
      <dgm:t>
        <a:bodyPr/>
        <a:lstStyle/>
        <a:p>
          <a:endParaRPr lang="en-GB"/>
        </a:p>
      </dgm:t>
    </dgm:pt>
    <dgm:pt modelId="{46383AB8-7752-48ED-A695-D35ABB155E94}">
      <dgm:prSet phldrT="[Text]"/>
      <dgm:spPr/>
      <dgm:t>
        <a:bodyPr/>
        <a:lstStyle/>
        <a:p>
          <a:r>
            <a:rPr lang="en-GB" u="sng" dirty="0" smtClean="0">
              <a:solidFill>
                <a:srgbClr val="FF0000"/>
              </a:solidFill>
            </a:rPr>
            <a:t>Specific regulation </a:t>
          </a:r>
          <a:endParaRPr lang="en-GB" u="sng" dirty="0">
            <a:solidFill>
              <a:srgbClr val="FF0000"/>
            </a:solidFill>
          </a:endParaRPr>
        </a:p>
      </dgm:t>
    </dgm:pt>
    <dgm:pt modelId="{ABC19CDA-B262-43A3-BB52-14C17FF30A5F}" type="parTrans" cxnId="{9A60D8EE-4931-48B8-847E-F8F8F5CD380E}">
      <dgm:prSet/>
      <dgm:spPr/>
      <dgm:t>
        <a:bodyPr/>
        <a:lstStyle/>
        <a:p>
          <a:endParaRPr lang="en-GB"/>
        </a:p>
      </dgm:t>
    </dgm:pt>
    <dgm:pt modelId="{65DF11EF-EA25-41A5-8A47-802C20B092FA}" type="sibTrans" cxnId="{9A60D8EE-4931-48B8-847E-F8F8F5CD380E}">
      <dgm:prSet/>
      <dgm:spPr/>
      <dgm:t>
        <a:bodyPr/>
        <a:lstStyle/>
        <a:p>
          <a:endParaRPr lang="en-GB"/>
        </a:p>
      </dgm:t>
    </dgm:pt>
    <dgm:pt modelId="{F2A46B1F-1D34-483B-869C-2C5A2801CC0B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dirty="0" smtClean="0"/>
            <a:t>CERN, in accordance with its intergovernmental status, establishes its Safety rules to implement its Safety policy. National laws and regulations shall not be applicable unless explicit. </a:t>
          </a:r>
          <a:endParaRPr lang="en-GB" dirty="0"/>
        </a:p>
      </dgm:t>
    </dgm:pt>
    <dgm:pt modelId="{4FD5F921-7391-4FE2-8F6E-83C4C1725C16}" type="parTrans" cxnId="{89FB01AF-0AAF-40CC-BD6C-A8C82BA6F395}">
      <dgm:prSet/>
      <dgm:spPr/>
      <dgm:t>
        <a:bodyPr/>
        <a:lstStyle/>
        <a:p>
          <a:endParaRPr lang="en-GB"/>
        </a:p>
      </dgm:t>
    </dgm:pt>
    <dgm:pt modelId="{44538504-7D3C-48D6-B41B-F64E79F3BF4F}" type="sibTrans" cxnId="{89FB01AF-0AAF-40CC-BD6C-A8C82BA6F395}">
      <dgm:prSet/>
      <dgm:spPr/>
      <dgm:t>
        <a:bodyPr/>
        <a:lstStyle/>
        <a:p>
          <a:endParaRPr lang="en-GB"/>
        </a:p>
      </dgm:t>
    </dgm:pt>
    <dgm:pt modelId="{3862C017-1F9F-40EC-B3FC-1198DEC4F76C}" type="pres">
      <dgm:prSet presAssocID="{D85A0AE3-7E4A-4908-AEFA-C63AE54EF46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33597BC-D33D-4870-85B8-1F9A3CC80A69}" type="pres">
      <dgm:prSet presAssocID="{2CD3078D-89B7-4A2D-A48E-3492EDC287D2}" presName="linNode" presStyleCnt="0"/>
      <dgm:spPr/>
    </dgm:pt>
    <dgm:pt modelId="{C26922FC-8155-45F5-A652-353BB0E1F30D}" type="pres">
      <dgm:prSet presAssocID="{2CD3078D-89B7-4A2D-A48E-3492EDC287D2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E05168-4614-4A5B-926E-82AEB8064393}" type="pres">
      <dgm:prSet presAssocID="{2CD3078D-89B7-4A2D-A48E-3492EDC287D2}" presName="bracket" presStyleLbl="parChTrans1D1" presStyleIdx="0" presStyleCnt="3"/>
      <dgm:spPr/>
    </dgm:pt>
    <dgm:pt modelId="{AA520259-9E76-470D-A7E9-19A274B9EA62}" type="pres">
      <dgm:prSet presAssocID="{2CD3078D-89B7-4A2D-A48E-3492EDC287D2}" presName="spH" presStyleCnt="0"/>
      <dgm:spPr/>
    </dgm:pt>
    <dgm:pt modelId="{AB0ED031-ED28-4D37-A635-F49083569AA5}" type="pres">
      <dgm:prSet presAssocID="{2CD3078D-89B7-4A2D-A48E-3492EDC287D2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AF5B62-8DBA-4DBF-A624-555EA7F0E356}" type="pres">
      <dgm:prSet presAssocID="{88372C7C-3535-4E0F-A167-06D07C76747A}" presName="spV" presStyleCnt="0"/>
      <dgm:spPr/>
    </dgm:pt>
    <dgm:pt modelId="{7DA18A2E-AB6C-4291-8039-CA7285CDE133}" type="pres">
      <dgm:prSet presAssocID="{3D9ED229-F937-468B-8A96-226F04CD7917}" presName="linNode" presStyleCnt="0"/>
      <dgm:spPr/>
    </dgm:pt>
    <dgm:pt modelId="{9605F007-706A-4A23-BF8A-7402F956F1A6}" type="pres">
      <dgm:prSet presAssocID="{3D9ED229-F937-468B-8A96-226F04CD7917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D71523-CEC0-4366-8714-177D5D57F95F}" type="pres">
      <dgm:prSet presAssocID="{3D9ED229-F937-468B-8A96-226F04CD7917}" presName="bracket" presStyleLbl="parChTrans1D1" presStyleIdx="1" presStyleCnt="3"/>
      <dgm:spPr/>
    </dgm:pt>
    <dgm:pt modelId="{DE9290B5-C876-4AFB-B598-79E4E3E5CB79}" type="pres">
      <dgm:prSet presAssocID="{3D9ED229-F937-468B-8A96-226F04CD7917}" presName="spH" presStyleCnt="0"/>
      <dgm:spPr/>
    </dgm:pt>
    <dgm:pt modelId="{FB42AC84-44B5-415C-84D7-6A1F33685C6F}" type="pres">
      <dgm:prSet presAssocID="{3D9ED229-F937-468B-8A96-226F04CD7917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910713-EE51-43B9-BA25-B89FC5BA3B34}" type="pres">
      <dgm:prSet presAssocID="{85FF6A5A-20F6-4E18-A843-CFDB1DD2897F}" presName="spV" presStyleCnt="0"/>
      <dgm:spPr/>
    </dgm:pt>
    <dgm:pt modelId="{38C688BF-62AB-4548-93D9-9E0C553604C9}" type="pres">
      <dgm:prSet presAssocID="{46383AB8-7752-48ED-A695-D35ABB155E94}" presName="linNode" presStyleCnt="0"/>
      <dgm:spPr/>
    </dgm:pt>
    <dgm:pt modelId="{1D3E46ED-D757-4E72-8832-8DD321E0398F}" type="pres">
      <dgm:prSet presAssocID="{46383AB8-7752-48ED-A695-D35ABB155E94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F8960B-D64C-438D-96F3-2EA6EFBD57BE}" type="pres">
      <dgm:prSet presAssocID="{46383AB8-7752-48ED-A695-D35ABB155E94}" presName="bracket" presStyleLbl="parChTrans1D1" presStyleIdx="2" presStyleCnt="3"/>
      <dgm:spPr/>
    </dgm:pt>
    <dgm:pt modelId="{49EED95E-D6C9-4A22-AC7B-4307903A731B}" type="pres">
      <dgm:prSet presAssocID="{46383AB8-7752-48ED-A695-D35ABB155E94}" presName="spH" presStyleCnt="0"/>
      <dgm:spPr/>
    </dgm:pt>
    <dgm:pt modelId="{E9B818AB-D5B0-4E86-9F12-D253484B22C6}" type="pres">
      <dgm:prSet presAssocID="{46383AB8-7752-48ED-A695-D35ABB155E94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07E4993-3FC3-4328-AF12-5F24CBF77CCC}" type="presOf" srcId="{46383AB8-7752-48ED-A695-D35ABB155E94}" destId="{1D3E46ED-D757-4E72-8832-8DD321E0398F}" srcOrd="0" destOrd="0" presId="urn:diagrams.loki3.com/BracketList+Icon"/>
    <dgm:cxn modelId="{6CA1F9F7-7162-4BE2-9ED8-D77D1EB2950B}" srcId="{DE2E5F08-5EF2-42D3-8180-5EE97F020A39}" destId="{241DB051-6848-4AB5-AC13-839000C0BA91}" srcOrd="2" destOrd="0" parTransId="{2E9DEB13-2393-47F6-94CC-466A64033C40}" sibTransId="{DBDE7E2F-C6E4-4975-9414-0E59401688F7}"/>
    <dgm:cxn modelId="{21EFA39C-65DE-4477-8F6F-A02D88613B12}" srcId="{3D9ED229-F937-468B-8A96-226F04CD7917}" destId="{DE2E5F08-5EF2-42D3-8180-5EE97F020A39}" srcOrd="0" destOrd="0" parTransId="{BE2B4425-02C8-458F-8F44-DEF8C44F3EEE}" sibTransId="{57AED3DF-E441-4AC6-8F8D-B10DDD27AE22}"/>
    <dgm:cxn modelId="{EA1E41D4-343F-4D97-81FA-E2B87C99939C}" srcId="{DE2E5F08-5EF2-42D3-8180-5EE97F020A39}" destId="{B4726FB4-A6A0-4824-A03E-7F6AEBE9349F}" srcOrd="0" destOrd="0" parTransId="{AE9CE9A2-2A1D-431F-A35D-8FD645FD45B6}" sibTransId="{B75A7904-FF2E-4418-8598-FB4955E2196A}"/>
    <dgm:cxn modelId="{C53131C3-9528-4843-9940-2B6FDD290EDC}" srcId="{DE2E5F08-5EF2-42D3-8180-5EE97F020A39}" destId="{E34DE839-9BBA-4F9A-B968-B1CEEE4DECB1}" srcOrd="1" destOrd="0" parTransId="{6F6CEEB5-B5B2-4F75-BFE8-261C0787ADC2}" sibTransId="{EB09F9E3-16B8-44A3-B6E1-593E2737455E}"/>
    <dgm:cxn modelId="{832BDF2A-7599-439C-BD39-82B640BECACF}" type="presOf" srcId="{7E626F3F-D367-4980-B2E5-111CB13140D7}" destId="{AB0ED031-ED28-4D37-A635-F49083569AA5}" srcOrd="0" destOrd="0" presId="urn:diagrams.loki3.com/BracketList+Icon"/>
    <dgm:cxn modelId="{B82FD763-2699-45D5-AFFC-94650D6D6499}" type="presOf" srcId="{E34DE839-9BBA-4F9A-B968-B1CEEE4DECB1}" destId="{FB42AC84-44B5-415C-84D7-6A1F33685C6F}" srcOrd="0" destOrd="2" presId="urn:diagrams.loki3.com/BracketList+Icon"/>
    <dgm:cxn modelId="{43651F04-D46B-4C04-A587-A3206E2B0E62}" type="presOf" srcId="{B4726FB4-A6A0-4824-A03E-7F6AEBE9349F}" destId="{FB42AC84-44B5-415C-84D7-6A1F33685C6F}" srcOrd="0" destOrd="1" presId="urn:diagrams.loki3.com/BracketList+Icon"/>
    <dgm:cxn modelId="{40B34964-CED8-42EC-ACCF-B9C8C4875E4B}" type="presOf" srcId="{D85A0AE3-7E4A-4908-AEFA-C63AE54EF469}" destId="{3862C017-1F9F-40EC-B3FC-1198DEC4F76C}" srcOrd="0" destOrd="0" presId="urn:diagrams.loki3.com/BracketList+Icon"/>
    <dgm:cxn modelId="{AAA97F41-3FB9-4B3A-BB86-6B8D427D4A30}" type="presOf" srcId="{241DB051-6848-4AB5-AC13-839000C0BA91}" destId="{FB42AC84-44B5-415C-84D7-6A1F33685C6F}" srcOrd="0" destOrd="3" presId="urn:diagrams.loki3.com/BracketList+Icon"/>
    <dgm:cxn modelId="{EA78C8BC-47E0-4D96-B37D-0584BB8B401D}" type="presOf" srcId="{DE2E5F08-5EF2-42D3-8180-5EE97F020A39}" destId="{FB42AC84-44B5-415C-84D7-6A1F33685C6F}" srcOrd="0" destOrd="0" presId="urn:diagrams.loki3.com/BracketList+Icon"/>
    <dgm:cxn modelId="{DA8D45E7-5BA4-4AC4-9769-BF62CDFA3B5D}" srcId="{D85A0AE3-7E4A-4908-AEFA-C63AE54EF469}" destId="{3D9ED229-F937-468B-8A96-226F04CD7917}" srcOrd="1" destOrd="0" parTransId="{FDACD768-BA0C-4F11-AC2A-02334C67F7BE}" sibTransId="{85FF6A5A-20F6-4E18-A843-CFDB1DD2897F}"/>
    <dgm:cxn modelId="{23E19057-5631-4665-8E62-B1B8B5F42430}" type="presOf" srcId="{2CD3078D-89B7-4A2D-A48E-3492EDC287D2}" destId="{C26922FC-8155-45F5-A652-353BB0E1F30D}" srcOrd="0" destOrd="0" presId="urn:diagrams.loki3.com/BracketList+Icon"/>
    <dgm:cxn modelId="{9A60D8EE-4931-48B8-847E-F8F8F5CD380E}" srcId="{D85A0AE3-7E4A-4908-AEFA-C63AE54EF469}" destId="{46383AB8-7752-48ED-A695-D35ABB155E94}" srcOrd="2" destOrd="0" parTransId="{ABC19CDA-B262-43A3-BB52-14C17FF30A5F}" sibTransId="{65DF11EF-EA25-41A5-8A47-802C20B092FA}"/>
    <dgm:cxn modelId="{89FB01AF-0AAF-40CC-BD6C-A8C82BA6F395}" srcId="{46383AB8-7752-48ED-A695-D35ABB155E94}" destId="{F2A46B1F-1D34-483B-869C-2C5A2801CC0B}" srcOrd="0" destOrd="0" parTransId="{4FD5F921-7391-4FE2-8F6E-83C4C1725C16}" sibTransId="{44538504-7D3C-48D6-B41B-F64E79F3BF4F}"/>
    <dgm:cxn modelId="{7F690326-C437-4644-B974-7C1EBD0FE69A}" type="presOf" srcId="{3D9ED229-F937-468B-8A96-226F04CD7917}" destId="{9605F007-706A-4A23-BF8A-7402F956F1A6}" srcOrd="0" destOrd="0" presId="urn:diagrams.loki3.com/BracketList+Icon"/>
    <dgm:cxn modelId="{94561C21-E700-4583-A552-27FB0AC2591B}" type="presOf" srcId="{F2A46B1F-1D34-483B-869C-2C5A2801CC0B}" destId="{E9B818AB-D5B0-4E86-9F12-D253484B22C6}" srcOrd="0" destOrd="0" presId="urn:diagrams.loki3.com/BracketList+Icon"/>
    <dgm:cxn modelId="{1520294C-7540-44E6-B645-E6DD48EC0E52}" srcId="{D85A0AE3-7E4A-4908-AEFA-C63AE54EF469}" destId="{2CD3078D-89B7-4A2D-A48E-3492EDC287D2}" srcOrd="0" destOrd="0" parTransId="{8068C6E9-B4A9-44A3-BF93-6738BBF1AE5E}" sibTransId="{88372C7C-3535-4E0F-A167-06D07C76747A}"/>
    <dgm:cxn modelId="{201AF073-82D6-408D-96E4-A194F8B6D928}" srcId="{2CD3078D-89B7-4A2D-A48E-3492EDC287D2}" destId="{7E626F3F-D367-4980-B2E5-111CB13140D7}" srcOrd="0" destOrd="0" parTransId="{79C6B94F-064C-4581-B0F9-F7DE1911EE6C}" sibTransId="{6B26B16A-E4FD-4C88-817A-484315FEC674}"/>
    <dgm:cxn modelId="{F3BA82BB-85AA-4710-B5E8-522C8D1AA46B}" type="presParOf" srcId="{3862C017-1F9F-40EC-B3FC-1198DEC4F76C}" destId="{F33597BC-D33D-4870-85B8-1F9A3CC80A69}" srcOrd="0" destOrd="0" presId="urn:diagrams.loki3.com/BracketList+Icon"/>
    <dgm:cxn modelId="{6C2E2D12-A1BC-41D6-94A5-96E9AA465796}" type="presParOf" srcId="{F33597BC-D33D-4870-85B8-1F9A3CC80A69}" destId="{C26922FC-8155-45F5-A652-353BB0E1F30D}" srcOrd="0" destOrd="0" presId="urn:diagrams.loki3.com/BracketList+Icon"/>
    <dgm:cxn modelId="{2CAF80BE-9198-48D9-B453-C0A058AE1FE1}" type="presParOf" srcId="{F33597BC-D33D-4870-85B8-1F9A3CC80A69}" destId="{1BE05168-4614-4A5B-926E-82AEB8064393}" srcOrd="1" destOrd="0" presId="urn:diagrams.loki3.com/BracketList+Icon"/>
    <dgm:cxn modelId="{2B27F46A-C2B1-4FBE-B085-B16DD8820230}" type="presParOf" srcId="{F33597BC-D33D-4870-85B8-1F9A3CC80A69}" destId="{AA520259-9E76-470D-A7E9-19A274B9EA62}" srcOrd="2" destOrd="0" presId="urn:diagrams.loki3.com/BracketList+Icon"/>
    <dgm:cxn modelId="{4F18967C-0538-4807-A8B8-CD1C2111B2FC}" type="presParOf" srcId="{F33597BC-D33D-4870-85B8-1F9A3CC80A69}" destId="{AB0ED031-ED28-4D37-A635-F49083569AA5}" srcOrd="3" destOrd="0" presId="urn:diagrams.loki3.com/BracketList+Icon"/>
    <dgm:cxn modelId="{11AB9582-A720-4A40-8233-0CD6FAF9125A}" type="presParOf" srcId="{3862C017-1F9F-40EC-B3FC-1198DEC4F76C}" destId="{1FAF5B62-8DBA-4DBF-A624-555EA7F0E356}" srcOrd="1" destOrd="0" presId="urn:diagrams.loki3.com/BracketList+Icon"/>
    <dgm:cxn modelId="{CECDF7E4-837C-4A58-ACEB-649E5126AD98}" type="presParOf" srcId="{3862C017-1F9F-40EC-B3FC-1198DEC4F76C}" destId="{7DA18A2E-AB6C-4291-8039-CA7285CDE133}" srcOrd="2" destOrd="0" presId="urn:diagrams.loki3.com/BracketList+Icon"/>
    <dgm:cxn modelId="{6B505C5F-39EA-42C3-B023-3EF8545081EA}" type="presParOf" srcId="{7DA18A2E-AB6C-4291-8039-CA7285CDE133}" destId="{9605F007-706A-4A23-BF8A-7402F956F1A6}" srcOrd="0" destOrd="0" presId="urn:diagrams.loki3.com/BracketList+Icon"/>
    <dgm:cxn modelId="{7ED88275-C918-4F6D-8BAF-CAD0BB5A5F2E}" type="presParOf" srcId="{7DA18A2E-AB6C-4291-8039-CA7285CDE133}" destId="{8AD71523-CEC0-4366-8714-177D5D57F95F}" srcOrd="1" destOrd="0" presId="urn:diagrams.loki3.com/BracketList+Icon"/>
    <dgm:cxn modelId="{FFC0CC2D-8FF2-4781-AA19-D3D35C4E58E7}" type="presParOf" srcId="{7DA18A2E-AB6C-4291-8039-CA7285CDE133}" destId="{DE9290B5-C876-4AFB-B598-79E4E3E5CB79}" srcOrd="2" destOrd="0" presId="urn:diagrams.loki3.com/BracketList+Icon"/>
    <dgm:cxn modelId="{67B73CC4-191C-4A77-8569-E5838B197392}" type="presParOf" srcId="{7DA18A2E-AB6C-4291-8039-CA7285CDE133}" destId="{FB42AC84-44B5-415C-84D7-6A1F33685C6F}" srcOrd="3" destOrd="0" presId="urn:diagrams.loki3.com/BracketList+Icon"/>
    <dgm:cxn modelId="{649DF72C-26ED-40F9-AB22-48CD50250B7C}" type="presParOf" srcId="{3862C017-1F9F-40EC-B3FC-1198DEC4F76C}" destId="{29910713-EE51-43B9-BA25-B89FC5BA3B34}" srcOrd="3" destOrd="0" presId="urn:diagrams.loki3.com/BracketList+Icon"/>
    <dgm:cxn modelId="{29E073D4-66CC-46C2-AB81-C9768AF27994}" type="presParOf" srcId="{3862C017-1F9F-40EC-B3FC-1198DEC4F76C}" destId="{38C688BF-62AB-4548-93D9-9E0C553604C9}" srcOrd="4" destOrd="0" presId="urn:diagrams.loki3.com/BracketList+Icon"/>
    <dgm:cxn modelId="{E3BA3CD5-7678-4570-B500-C36C3C929395}" type="presParOf" srcId="{38C688BF-62AB-4548-93D9-9E0C553604C9}" destId="{1D3E46ED-D757-4E72-8832-8DD321E0398F}" srcOrd="0" destOrd="0" presId="urn:diagrams.loki3.com/BracketList+Icon"/>
    <dgm:cxn modelId="{463EB20E-30C0-4873-AAA1-ADE8D9EBD5EA}" type="presParOf" srcId="{38C688BF-62AB-4548-93D9-9E0C553604C9}" destId="{37F8960B-D64C-438D-96F3-2EA6EFBD57BE}" srcOrd="1" destOrd="0" presId="urn:diagrams.loki3.com/BracketList+Icon"/>
    <dgm:cxn modelId="{2E407087-7CC7-44C4-8B81-6B7884241515}" type="presParOf" srcId="{38C688BF-62AB-4548-93D9-9E0C553604C9}" destId="{49EED95E-D6C9-4A22-AC7B-4307903A731B}" srcOrd="2" destOrd="0" presId="urn:diagrams.loki3.com/BracketList+Icon"/>
    <dgm:cxn modelId="{4ED63223-2476-4D7C-A2C7-6736103D4EAF}" type="presParOf" srcId="{38C688BF-62AB-4548-93D9-9E0C553604C9}" destId="{E9B818AB-D5B0-4E86-9F12-D253484B22C6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C9E730-FD7C-48E2-A913-853C0F20A901}">
      <dsp:nvSpPr>
        <dsp:cNvPr id="0" name=""/>
        <dsp:cNvSpPr/>
      </dsp:nvSpPr>
      <dsp:spPr>
        <a:xfrm>
          <a:off x="3791988" y="1723161"/>
          <a:ext cx="1668780" cy="16687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600" kern="1200" dirty="0" smtClean="0"/>
            <a:t>Fire Safety</a:t>
          </a:r>
          <a:endParaRPr lang="en-GB" sz="3600" kern="1200" dirty="0"/>
        </a:p>
      </dsp:txBody>
      <dsp:txXfrm>
        <a:off x="3873451" y="1804624"/>
        <a:ext cx="1505854" cy="1505854"/>
      </dsp:txXfrm>
    </dsp:sp>
    <dsp:sp modelId="{98A91FDB-6D70-4401-ABC6-D98DED0FC21F}">
      <dsp:nvSpPr>
        <dsp:cNvPr id="0" name=""/>
        <dsp:cNvSpPr/>
      </dsp:nvSpPr>
      <dsp:spPr>
        <a:xfrm rot="16218699">
          <a:off x="4330018" y="1420622"/>
          <a:ext cx="60508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5088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95FEF8-0B7A-4723-8E2A-D70CD195DED5}">
      <dsp:nvSpPr>
        <dsp:cNvPr id="0" name=""/>
        <dsp:cNvSpPr/>
      </dsp:nvSpPr>
      <dsp:spPr>
        <a:xfrm>
          <a:off x="4078208" y="0"/>
          <a:ext cx="1118082" cy="11180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HSE Unit</a:t>
          </a:r>
          <a:endParaRPr lang="en-GB" sz="3200" kern="1200" dirty="0"/>
        </a:p>
      </dsp:txBody>
      <dsp:txXfrm>
        <a:off x="4132788" y="54580"/>
        <a:ext cx="1008922" cy="1008922"/>
      </dsp:txXfrm>
    </dsp:sp>
    <dsp:sp modelId="{85435209-5383-481F-87BA-009E4B84EBF4}">
      <dsp:nvSpPr>
        <dsp:cNvPr id="0" name=""/>
        <dsp:cNvSpPr/>
      </dsp:nvSpPr>
      <dsp:spPr>
        <a:xfrm rot="20487152">
          <a:off x="5436460" y="2128728"/>
          <a:ext cx="9360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6030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586709-036B-4727-AC81-58CE2F0DF690}">
      <dsp:nvSpPr>
        <dsp:cNvPr id="0" name=""/>
        <dsp:cNvSpPr/>
      </dsp:nvSpPr>
      <dsp:spPr>
        <a:xfrm>
          <a:off x="6348182" y="1233248"/>
          <a:ext cx="1118082" cy="11180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Accelerators Safety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 Committees</a:t>
          </a:r>
          <a:endParaRPr lang="en-GB" sz="1300" kern="1200" dirty="0"/>
        </a:p>
      </dsp:txBody>
      <dsp:txXfrm>
        <a:off x="6402762" y="1287828"/>
        <a:ext cx="1008922" cy="1008922"/>
      </dsp:txXfrm>
    </dsp:sp>
    <dsp:sp modelId="{8142C02F-3A38-4BDA-A8A8-4EB6A1486B42}">
      <dsp:nvSpPr>
        <dsp:cNvPr id="0" name=""/>
        <dsp:cNvSpPr/>
      </dsp:nvSpPr>
      <dsp:spPr>
        <a:xfrm rot="3612619">
          <a:off x="4946612" y="3663459"/>
          <a:ext cx="62572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25721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F109F-530B-418D-9A39-D4BC25B78A0E}">
      <dsp:nvSpPr>
        <dsp:cNvPr id="0" name=""/>
        <dsp:cNvSpPr/>
      </dsp:nvSpPr>
      <dsp:spPr>
        <a:xfrm>
          <a:off x="5175899" y="3934977"/>
          <a:ext cx="1118082" cy="11180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Building safety Officers (TSO) </a:t>
          </a:r>
          <a:endParaRPr lang="en-GB" sz="1700" kern="1200" dirty="0"/>
        </a:p>
      </dsp:txBody>
      <dsp:txXfrm>
        <a:off x="5230479" y="3989557"/>
        <a:ext cx="1008922" cy="1008922"/>
      </dsp:txXfrm>
    </dsp:sp>
    <dsp:sp modelId="{6A3C3368-D60D-46AF-8BA4-06D8911ED000}">
      <dsp:nvSpPr>
        <dsp:cNvPr id="0" name=""/>
        <dsp:cNvSpPr/>
      </dsp:nvSpPr>
      <dsp:spPr>
        <a:xfrm rot="7857492">
          <a:off x="3397856" y="3621971"/>
          <a:ext cx="60919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09198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A28E0E-CD4C-4A7E-BD89-B9E6835B4E05}">
      <dsp:nvSpPr>
        <dsp:cNvPr id="0" name=""/>
        <dsp:cNvSpPr/>
      </dsp:nvSpPr>
      <dsp:spPr>
        <a:xfrm>
          <a:off x="2458495" y="3852000"/>
          <a:ext cx="1118082" cy="11180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Department Safety Officers (DSO)</a:t>
          </a:r>
          <a:endParaRPr lang="en-GB" sz="1400" kern="1200" dirty="0"/>
        </a:p>
      </dsp:txBody>
      <dsp:txXfrm>
        <a:off x="2513075" y="3906580"/>
        <a:ext cx="1008922" cy="1008922"/>
      </dsp:txXfrm>
    </dsp:sp>
    <dsp:sp modelId="{01668BC5-FC7E-4B10-B0B7-D0BB3E341804}">
      <dsp:nvSpPr>
        <dsp:cNvPr id="0" name=""/>
        <dsp:cNvSpPr/>
      </dsp:nvSpPr>
      <dsp:spPr>
        <a:xfrm rot="11957322">
          <a:off x="2882996" y="2111068"/>
          <a:ext cx="93524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35241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341A39-8591-4076-A6E1-7D90EB9A70F5}">
      <dsp:nvSpPr>
        <dsp:cNvPr id="0" name=""/>
        <dsp:cNvSpPr/>
      </dsp:nvSpPr>
      <dsp:spPr>
        <a:xfrm>
          <a:off x="1791163" y="1201909"/>
          <a:ext cx="1118082" cy="11180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perspectiveLeft" zoom="91000">
            <a:rot lat="0" lon="0" rev="0"/>
          </a:camera>
          <a:lightRig rig="threePt" dir="t">
            <a:rot lat="0" lon="0" rev="20640000"/>
          </a:lightRig>
        </a:scene3d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Physics Experiments Safety (LEXGLIMOS, EXSO)</a:t>
          </a:r>
          <a:endParaRPr lang="en-GB" sz="1100" kern="1200" dirty="0"/>
        </a:p>
      </dsp:txBody>
      <dsp:txXfrm>
        <a:off x="1845743" y="1256489"/>
        <a:ext cx="1008922" cy="10089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6922FC-8155-45F5-A652-353BB0E1F30D}">
      <dsp:nvSpPr>
        <dsp:cNvPr id="0" name=""/>
        <dsp:cNvSpPr/>
      </dsp:nvSpPr>
      <dsp:spPr>
        <a:xfrm>
          <a:off x="3981" y="51201"/>
          <a:ext cx="2036359" cy="1291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u="sng" kern="1200" dirty="0" smtClean="0">
              <a:solidFill>
                <a:srgbClr val="FF0000"/>
              </a:solidFill>
            </a:rPr>
            <a:t>Delegation</a:t>
          </a:r>
          <a:r>
            <a:rPr lang="en-GB" sz="1800" kern="1200" dirty="0" smtClean="0"/>
            <a:t> of responsibility to the level where the effect is maximized</a:t>
          </a:r>
          <a:endParaRPr lang="en-GB" sz="1800" kern="1200" dirty="0"/>
        </a:p>
      </dsp:txBody>
      <dsp:txXfrm>
        <a:off x="3981" y="51201"/>
        <a:ext cx="2036359" cy="1291950"/>
      </dsp:txXfrm>
    </dsp:sp>
    <dsp:sp modelId="{1BE05168-4614-4A5B-926E-82AEB8064393}">
      <dsp:nvSpPr>
        <dsp:cNvPr id="0" name=""/>
        <dsp:cNvSpPr/>
      </dsp:nvSpPr>
      <dsp:spPr>
        <a:xfrm>
          <a:off x="2040340" y="51201"/>
          <a:ext cx="407271" cy="1291950"/>
        </a:xfrm>
        <a:prstGeom prst="leftBrace">
          <a:avLst>
            <a:gd name="adj1" fmla="val 35000"/>
            <a:gd name="adj2" fmla="val 50000"/>
          </a:avLst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ED031-ED28-4D37-A635-F49083569AA5}">
      <dsp:nvSpPr>
        <dsp:cNvPr id="0" name=""/>
        <dsp:cNvSpPr/>
      </dsp:nvSpPr>
      <dsp:spPr>
        <a:xfrm>
          <a:off x="2610521" y="51201"/>
          <a:ext cx="5538897" cy="1291950"/>
        </a:xfrm>
        <a:prstGeom prst="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Responsibilities for all matters of Safety is hierarchically organized down to </a:t>
          </a:r>
          <a:r>
            <a:rPr lang="en-GB" sz="1800" u="sng" kern="1200" dirty="0" smtClean="0"/>
            <a:t>supervisors of projects and activities </a:t>
          </a:r>
          <a:r>
            <a:rPr lang="en-GB" sz="1800" kern="1200" dirty="0" smtClean="0"/>
            <a:t>(ref. </a:t>
          </a:r>
          <a:r>
            <a:rPr lang="en-GB" sz="1800" kern="1200" dirty="0" smtClean="0">
              <a:hlinkClick xmlns:r="http://schemas.openxmlformats.org/officeDocument/2006/relationships" r:id="rId1"/>
            </a:rPr>
            <a:t>Safety Policy</a:t>
          </a:r>
          <a:r>
            <a:rPr lang="en-GB" sz="1800" kern="1200" dirty="0" smtClean="0"/>
            <a:t>)</a:t>
          </a:r>
          <a:endParaRPr lang="en-GB" sz="1800" kern="1200" dirty="0"/>
        </a:p>
      </dsp:txBody>
      <dsp:txXfrm>
        <a:off x="2610521" y="51201"/>
        <a:ext cx="5538897" cy="1291950"/>
      </dsp:txXfrm>
    </dsp:sp>
    <dsp:sp modelId="{9605F007-706A-4A23-BF8A-7402F956F1A6}">
      <dsp:nvSpPr>
        <dsp:cNvPr id="0" name=""/>
        <dsp:cNvSpPr/>
      </dsp:nvSpPr>
      <dsp:spPr>
        <a:xfrm>
          <a:off x="3981" y="1604250"/>
          <a:ext cx="2036359" cy="10469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u="sng" kern="1200" dirty="0" smtClean="0">
              <a:solidFill>
                <a:srgbClr val="FF0000"/>
              </a:solidFill>
            </a:rPr>
            <a:t>Assistance and monitoring</a:t>
          </a:r>
          <a:r>
            <a:rPr lang="en-GB" sz="1800" kern="1200" dirty="0" smtClean="0">
              <a:solidFill>
                <a:srgbClr val="FF0000"/>
              </a:solidFill>
            </a:rPr>
            <a:t> </a:t>
          </a:r>
          <a:r>
            <a:rPr lang="en-GB" sz="1800" kern="1200" dirty="0" smtClean="0"/>
            <a:t> made via central structures </a:t>
          </a:r>
          <a:endParaRPr lang="en-GB" sz="1800" kern="1200" dirty="0"/>
        </a:p>
      </dsp:txBody>
      <dsp:txXfrm>
        <a:off x="3981" y="1604250"/>
        <a:ext cx="2036359" cy="1046925"/>
      </dsp:txXfrm>
    </dsp:sp>
    <dsp:sp modelId="{8AD71523-CEC0-4366-8714-177D5D57F95F}">
      <dsp:nvSpPr>
        <dsp:cNvPr id="0" name=""/>
        <dsp:cNvSpPr/>
      </dsp:nvSpPr>
      <dsp:spPr>
        <a:xfrm>
          <a:off x="2040340" y="1407951"/>
          <a:ext cx="407271" cy="1439521"/>
        </a:xfrm>
        <a:prstGeom prst="leftBrace">
          <a:avLst>
            <a:gd name="adj1" fmla="val 35000"/>
            <a:gd name="adj2" fmla="val 50000"/>
          </a:avLst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42AC84-44B5-415C-84D7-6A1F33685C6F}">
      <dsp:nvSpPr>
        <dsp:cNvPr id="0" name=""/>
        <dsp:cNvSpPr/>
      </dsp:nvSpPr>
      <dsp:spPr>
        <a:xfrm>
          <a:off x="2610521" y="1407951"/>
          <a:ext cx="5538897" cy="1439521"/>
        </a:xfrm>
        <a:prstGeom prst="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HSE:</a:t>
          </a:r>
          <a:endParaRPr lang="en-GB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supports implementation of Fire Safety Policy; </a:t>
          </a:r>
          <a:endParaRPr lang="en-GB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Monitors its application</a:t>
          </a:r>
          <a:endParaRPr lang="en-GB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Grants safety clearance on projects with major Safety implications</a:t>
          </a:r>
          <a:endParaRPr lang="en-GB" sz="1800" kern="1200" dirty="0"/>
        </a:p>
      </dsp:txBody>
      <dsp:txXfrm>
        <a:off x="2610521" y="1407951"/>
        <a:ext cx="5538897" cy="1439521"/>
      </dsp:txXfrm>
    </dsp:sp>
    <dsp:sp modelId="{1D3E46ED-D757-4E72-8832-8DD321E0398F}">
      <dsp:nvSpPr>
        <dsp:cNvPr id="0" name=""/>
        <dsp:cNvSpPr/>
      </dsp:nvSpPr>
      <dsp:spPr>
        <a:xfrm>
          <a:off x="3981" y="3178529"/>
          <a:ext cx="2036359" cy="5680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45720" rIns="128016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u="sng" kern="1200" dirty="0" smtClean="0">
              <a:solidFill>
                <a:srgbClr val="FF0000"/>
              </a:solidFill>
            </a:rPr>
            <a:t>Specific regulation </a:t>
          </a:r>
          <a:endParaRPr lang="en-GB" sz="1800" u="sng" kern="1200" dirty="0">
            <a:solidFill>
              <a:srgbClr val="FF0000"/>
            </a:solidFill>
          </a:endParaRPr>
        </a:p>
      </dsp:txBody>
      <dsp:txXfrm>
        <a:off x="3981" y="3178529"/>
        <a:ext cx="2036359" cy="568012"/>
      </dsp:txXfrm>
    </dsp:sp>
    <dsp:sp modelId="{37F8960B-D64C-438D-96F3-2EA6EFBD57BE}">
      <dsp:nvSpPr>
        <dsp:cNvPr id="0" name=""/>
        <dsp:cNvSpPr/>
      </dsp:nvSpPr>
      <dsp:spPr>
        <a:xfrm>
          <a:off x="2040340" y="2912273"/>
          <a:ext cx="407271" cy="1100524"/>
        </a:xfrm>
        <a:prstGeom prst="leftBrace">
          <a:avLst>
            <a:gd name="adj1" fmla="val 35000"/>
            <a:gd name="adj2" fmla="val 50000"/>
          </a:avLst>
        </a:pr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B818AB-D5B0-4E86-9F12-D253484B22C6}">
      <dsp:nvSpPr>
        <dsp:cNvPr id="0" name=""/>
        <dsp:cNvSpPr/>
      </dsp:nvSpPr>
      <dsp:spPr>
        <a:xfrm>
          <a:off x="2610521" y="2912273"/>
          <a:ext cx="5538897" cy="1100524"/>
        </a:xfrm>
        <a:prstGeom prst="rect">
          <a:avLst/>
        </a:prstGeom>
        <a:solidFill>
          <a:schemeClr val="lt1"/>
        </a:solid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CERN, in accordance with its intergovernmental status, establishes its Safety rules to implement its Safety policy. National laws and regulations shall not be applicable unless explicit. </a:t>
          </a:r>
          <a:endParaRPr lang="en-GB" sz="1800" kern="1200" dirty="0"/>
        </a:p>
      </dsp:txBody>
      <dsp:txXfrm>
        <a:off x="2610521" y="2912273"/>
        <a:ext cx="5538897" cy="11005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D5F4E-3E8D-44C8-9ADA-5A285F642C76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4F5C7-0D85-4342-90CE-AA34C0E5F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768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1F70F-90BD-4774-B95D-8D9E007EABBD}" type="datetimeFigureOut">
              <a:rPr lang="en-US" smtClean="0"/>
              <a:t>12/12/2017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7C2FA9-86C3-4B5D-8C63-8E73663A9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98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8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255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Fire prevention</a:t>
            </a:r>
            <a:r>
              <a:rPr lang="en-US" baseline="0" dirty="0" smtClean="0"/>
              <a:t> is mainly covered by the SEE group. Another key actor in fire safety is the CERN fire brigade (</a:t>
            </a:r>
            <a:r>
              <a:rPr lang="en-US" dirty="0" smtClean="0"/>
              <a:t>See upcoming presentation on fire services by Y. Lechevin).</a:t>
            </a:r>
            <a:r>
              <a:rPr lang="en-US" baseline="0" dirty="0" smtClean="0"/>
              <a:t> In some cases, where a radiological release can be expected in case of fire, radiation protection group is also involved.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74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is a multidisciplinary team,</a:t>
            </a:r>
            <a:r>
              <a:rPr lang="en-US" baseline="0" dirty="0" smtClean="0"/>
              <a:t> more info are provided in the upcoming presentation by Oriol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941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More information</a:t>
            </a:r>
            <a:r>
              <a:rPr lang="en-US" baseline="0" dirty="0" smtClean="0"/>
              <a:t> is provided in the u</a:t>
            </a:r>
            <a:r>
              <a:rPr lang="en-US" dirty="0" smtClean="0"/>
              <a:t>pcoming presentation by F. Corsanego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754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00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upcoming presentation</a:t>
            </a:r>
            <a:r>
              <a:rPr lang="en-US" baseline="0" dirty="0" smtClean="0"/>
              <a:t> by A. Arnalich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82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upcoming presentation</a:t>
            </a:r>
            <a:r>
              <a:rPr lang="en-US" baseline="0" dirty="0" smtClean="0"/>
              <a:t> by A. Arnalich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03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7C2FA9-86C3-4B5D-8C63-8E73663A93A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81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02/09/2015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13/12/2017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21/01/2015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13/12/2017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9"/>
          <a:stretch/>
        </p:blipFill>
        <p:spPr>
          <a:xfrm>
            <a:off x="762000" y="6254114"/>
            <a:ext cx="1921329" cy="53083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Relationship Id="rId9" Type="http://schemas.openxmlformats.org/officeDocument/2006/relationships/image" Target="../media/image36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public.web.cern.ch/public/en/spotlight/SpotlightGlobe-en.html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microsoft.com/office/2007/relationships/hdphoto" Target="../media/hdphoto1.wdp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63703"/>
            <a:ext cx="8226854" cy="60701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Fire safety rules cluster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9" t="12485" r="8239" b="19077"/>
          <a:stretch/>
        </p:blipFill>
        <p:spPr bwMode="auto">
          <a:xfrm>
            <a:off x="0" y="886692"/>
            <a:ext cx="2290619" cy="265083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6" t="25187" r="8210" b="10737"/>
          <a:stretch/>
        </p:blipFill>
        <p:spPr bwMode="auto">
          <a:xfrm>
            <a:off x="2409854" y="1828800"/>
            <a:ext cx="6734146" cy="4276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036135" y="1055596"/>
            <a:ext cx="35834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400" i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A new cluster of fire safety rules is being written based on the strategic “White Paper”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3294"/>
          <a:stretch/>
        </p:blipFill>
        <p:spPr>
          <a:xfrm>
            <a:off x="4013722" y="816613"/>
            <a:ext cx="5130278" cy="53064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981" y="89220"/>
            <a:ext cx="8838703" cy="727393"/>
          </a:xfrm>
        </p:spPr>
        <p:txBody>
          <a:bodyPr>
            <a:noAutofit/>
          </a:bodyPr>
          <a:lstStyle/>
          <a:p>
            <a:r>
              <a:rPr lang="en-US" sz="3600" dirty="0" smtClean="0"/>
              <a:t>Research collaborations</a:t>
            </a:r>
            <a:endParaRPr lang="en-US" sz="3600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27659" y="977722"/>
            <a:ext cx="7635341" cy="1244178"/>
            <a:chOff x="627659" y="977722"/>
            <a:chExt cx="7635341" cy="1244178"/>
          </a:xfrm>
        </p:grpSpPr>
        <p:pic>
          <p:nvPicPr>
            <p:cNvPr id="2050" name="Picture 2" descr="https://www.lu.se/sites/www.lu.se/files/lu-logo-280x280px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659" y="977722"/>
              <a:ext cx="1244178" cy="12441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7752" y="1551377"/>
              <a:ext cx="155248" cy="247896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970050" y="2179363"/>
            <a:ext cx="7292950" cy="1297519"/>
            <a:chOff x="970050" y="2179363"/>
            <a:chExt cx="7292950" cy="1297519"/>
          </a:xfrm>
        </p:grpSpPr>
        <p:pic>
          <p:nvPicPr>
            <p:cNvPr id="2052" name="Picture 4" descr="http://www.duniabeam.eu/wp-content/uploads/2012/10/Logo_RGB2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050" y="2179363"/>
              <a:ext cx="2349578" cy="621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7752" y="3228986"/>
              <a:ext cx="155248" cy="247896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935787" y="2871049"/>
            <a:ext cx="7404837" cy="784688"/>
            <a:chOff x="935787" y="2871049"/>
            <a:chExt cx="7404837" cy="784688"/>
          </a:xfrm>
        </p:grpSpPr>
        <p:pic>
          <p:nvPicPr>
            <p:cNvPr id="2054" name="Picture 6" descr="https://www.bmwi.de/Redaktion/DE/Bilder/Alt/Logos/logo-bundesanstalt-materialforschung-und-pruefung.jpg?__blob=normal&amp;v=5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6" t="11876" r="8109" b="11810"/>
            <a:stretch/>
          </p:blipFill>
          <p:spPr bwMode="auto">
            <a:xfrm>
              <a:off x="935787" y="2871049"/>
              <a:ext cx="1296441" cy="784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5376" y="3240042"/>
              <a:ext cx="155248" cy="247896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2038233" y="1053753"/>
            <a:ext cx="5798093" cy="2725932"/>
            <a:chOff x="2038233" y="1053753"/>
            <a:chExt cx="5798093" cy="272593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38233" y="1053753"/>
              <a:ext cx="1809092" cy="644333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1078" y="3531789"/>
              <a:ext cx="155248" cy="247896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798995" y="4191989"/>
            <a:ext cx="5096256" cy="1823563"/>
            <a:chOff x="798995" y="4191989"/>
            <a:chExt cx="5096256" cy="1823563"/>
          </a:xfrm>
        </p:grpSpPr>
        <p:pic>
          <p:nvPicPr>
            <p:cNvPr id="2058" name="Picture 10" descr="http://www.study-europe.net/sites/default/files/images/univercity/logo_fz_juelich_1561x505_rgb_jpg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995" y="4191989"/>
              <a:ext cx="1826539" cy="592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2" name="Picture 14" descr="https://www.uni-wuppertal.de/fileadmin/static/images/logo.gif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4005" y="5196874"/>
              <a:ext cx="1653099" cy="818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0003" y="4240130"/>
              <a:ext cx="155248" cy="247896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1629" y="4240130"/>
              <a:ext cx="155248" cy="247896"/>
            </a:xfrm>
            <a:prstGeom prst="rect">
              <a:avLst/>
            </a:prstGeom>
          </p:spPr>
        </p:pic>
      </p:grpSp>
      <p:sp>
        <p:nvSpPr>
          <p:cNvPr id="34" name="TextBox 33"/>
          <p:cNvSpPr txBox="1"/>
          <p:nvPr/>
        </p:nvSpPr>
        <p:spPr>
          <a:xfrm rot="16200000">
            <a:off x="-1042094" y="2202852"/>
            <a:ext cx="2667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Framework agreements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-1042094" y="4680888"/>
            <a:ext cx="2667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Joint doctoral student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58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2907" y="1360822"/>
            <a:ext cx="803468" cy="285769"/>
          </a:xfrm>
          <a:prstGeom prst="rect">
            <a:avLst/>
          </a:prstGeom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3" t="13267" r="44860" b="13905"/>
          <a:stretch/>
        </p:blipFill>
        <p:spPr>
          <a:xfrm>
            <a:off x="2928134" y="1812021"/>
            <a:ext cx="472949" cy="48409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58" y="1471278"/>
            <a:ext cx="881417" cy="87407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111" y="1599597"/>
            <a:ext cx="730065" cy="919840"/>
          </a:xfrm>
          <a:prstGeom prst="rect">
            <a:avLst/>
          </a:prstGeom>
        </p:spPr>
      </p:pic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4754766" y="109323"/>
            <a:ext cx="4277121" cy="6048000"/>
            <a:chOff x="6910341" y="259235"/>
            <a:chExt cx="4742590" cy="6706189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10341" y="259235"/>
              <a:ext cx="4261300" cy="350590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51726" y="3752785"/>
              <a:ext cx="4701205" cy="3212639"/>
            </a:xfrm>
            <a:prstGeom prst="rect">
              <a:avLst/>
            </a:prstGeom>
          </p:spPr>
        </p:pic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564" y="2096984"/>
            <a:ext cx="1447274" cy="30935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542" y="1326190"/>
            <a:ext cx="632965" cy="632965"/>
          </a:xfrm>
          <a:prstGeom prst="rect">
            <a:avLst/>
          </a:prstGeom>
        </p:spPr>
      </p:pic>
      <p:sp>
        <p:nvSpPr>
          <p:cNvPr id="38" name="Content Placeholder 2"/>
          <p:cNvSpPr>
            <a:spLocks noGrp="1"/>
          </p:cNvSpPr>
          <p:nvPr>
            <p:ph idx="1"/>
          </p:nvPr>
        </p:nvSpPr>
        <p:spPr>
          <a:xfrm>
            <a:off x="164011" y="2571769"/>
            <a:ext cx="5060552" cy="3430127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1600" dirty="0"/>
              <a:t>Kick-off workshop @ ESS January 2015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Intermediate </a:t>
            </a:r>
            <a:r>
              <a:rPr lang="en-US" sz="1600" dirty="0" smtClean="0"/>
              <a:t>workshops every six month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CERN, October 2015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ITSF</a:t>
            </a:r>
            <a:r>
              <a:rPr lang="en-US" sz="1400" dirty="0"/>
              <a:t>, May 2016 (DESY)</a:t>
            </a:r>
          </a:p>
          <a:p>
            <a:pPr lvl="1">
              <a:lnSpc>
                <a:spcPct val="150000"/>
              </a:lnSpc>
            </a:pPr>
            <a:r>
              <a:rPr lang="en-US" sz="1400" dirty="0"/>
              <a:t>ESS, November 2016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ESS, June </a:t>
            </a:r>
            <a:r>
              <a:rPr lang="en-US" sz="1400" dirty="0"/>
              <a:t>2017</a:t>
            </a:r>
          </a:p>
          <a:p>
            <a:pPr lvl="1">
              <a:lnSpc>
                <a:spcPct val="150000"/>
              </a:lnSpc>
            </a:pPr>
            <a:r>
              <a:rPr lang="en-US" sz="1400" dirty="0" smtClean="0"/>
              <a:t>Fermilab, </a:t>
            </a:r>
            <a:r>
              <a:rPr lang="en-US" sz="1400" dirty="0"/>
              <a:t>November 2017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4 work </a:t>
            </a:r>
            <a:r>
              <a:rPr lang="en-US" sz="1600" dirty="0"/>
              <a:t>packages, </a:t>
            </a:r>
            <a:r>
              <a:rPr lang="en-US" sz="1600" dirty="0" smtClean="0"/>
              <a:t>16 </a:t>
            </a:r>
            <a:r>
              <a:rPr lang="en-US" sz="1600" dirty="0"/>
              <a:t>sub units providing 10 FCC deliverables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222" y="223634"/>
            <a:ext cx="8226854" cy="940443"/>
          </a:xfrm>
        </p:spPr>
        <p:txBody>
          <a:bodyPr>
            <a:noAutofit/>
          </a:bodyPr>
          <a:lstStyle/>
          <a:p>
            <a:r>
              <a:rPr lang="en-US" sz="3600" dirty="0" smtClean="0"/>
              <a:t>FCC </a:t>
            </a:r>
            <a:br>
              <a:rPr lang="en-US" sz="3600" dirty="0" smtClean="0"/>
            </a:br>
            <a:r>
              <a:rPr lang="en-US" sz="3600" dirty="0" smtClean="0"/>
              <a:t>fire safety collaboration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7010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6940"/>
          <a:stretch/>
        </p:blipFill>
        <p:spPr>
          <a:xfrm>
            <a:off x="465786" y="2284039"/>
            <a:ext cx="5191823" cy="37891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41" y="113907"/>
            <a:ext cx="8664650" cy="686222"/>
          </a:xfrm>
        </p:spPr>
        <p:txBody>
          <a:bodyPr>
            <a:noAutofit/>
          </a:bodyPr>
          <a:lstStyle/>
          <a:p>
            <a:r>
              <a:rPr lang="en-US" sz="2800" dirty="0" smtClean="0"/>
              <a:t>FCC fire safety collaboration - some key deliverables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9518" y="712264"/>
            <a:ext cx="4987282" cy="34663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5695" y="1098084"/>
            <a:ext cx="327260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</a:t>
            </a:r>
            <a:r>
              <a:rPr lang="fr-CH" sz="1400" dirty="0" smtClean="0"/>
              <a:t> of O. Rios HSE/SEE/XP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5423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41" y="113907"/>
            <a:ext cx="8664650" cy="686222"/>
          </a:xfrm>
        </p:spPr>
        <p:txBody>
          <a:bodyPr>
            <a:noAutofit/>
          </a:bodyPr>
          <a:lstStyle/>
          <a:p>
            <a:r>
              <a:rPr lang="en-US" sz="2800" dirty="0" smtClean="0"/>
              <a:t>FCC fire safety collaboration - some key deliverables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298" y="800129"/>
            <a:ext cx="7662935" cy="511928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61563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41" y="113907"/>
            <a:ext cx="8664650" cy="686222"/>
          </a:xfrm>
        </p:spPr>
        <p:txBody>
          <a:bodyPr>
            <a:noAutofit/>
          </a:bodyPr>
          <a:lstStyle/>
          <a:p>
            <a:r>
              <a:rPr lang="en-US" sz="2800" dirty="0" smtClean="0"/>
              <a:t>FCC fire safety collaboration - some key deliverables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2896"/>
            <a:ext cx="9023717" cy="455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7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441" y="113907"/>
            <a:ext cx="8664650" cy="686222"/>
          </a:xfrm>
        </p:spPr>
        <p:txBody>
          <a:bodyPr>
            <a:noAutofit/>
          </a:bodyPr>
          <a:lstStyle/>
          <a:p>
            <a:r>
              <a:rPr lang="en-US" sz="2800" dirty="0" smtClean="0"/>
              <a:t>FCC fire safety collaboration - some key deliverables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23820" y="1208855"/>
            <a:ext cx="7347868" cy="2320822"/>
            <a:chOff x="489968" y="1459420"/>
            <a:chExt cx="6382781" cy="2016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9968" y="1459420"/>
              <a:ext cx="3333876" cy="20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t="46672" r="50225"/>
            <a:stretch/>
          </p:blipFill>
          <p:spPr>
            <a:xfrm>
              <a:off x="3823841" y="1459420"/>
              <a:ext cx="3048908" cy="2016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8022" y="1208855"/>
            <a:ext cx="2103386" cy="10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t="53798"/>
          <a:stretch/>
        </p:blipFill>
        <p:spPr>
          <a:xfrm>
            <a:off x="133758" y="3797241"/>
            <a:ext cx="8717650" cy="1923823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512064" y="5657088"/>
            <a:ext cx="3230880" cy="576456"/>
          </a:xfrm>
        </p:spPr>
        <p:txBody>
          <a:bodyPr>
            <a:normAutofit/>
          </a:bodyPr>
          <a:lstStyle/>
          <a:p>
            <a:pPr marL="36576" indent="0" algn="ctr">
              <a:lnSpc>
                <a:spcPct val="150000"/>
              </a:lnSpc>
              <a:buNone/>
            </a:pPr>
            <a:r>
              <a:rPr lang="en-US" sz="1600" dirty="0" smtClean="0"/>
              <a:t>Scenario 1 – Flashing lights</a:t>
            </a:r>
            <a:endParaRPr lang="en-US" sz="1600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474464" y="5657088"/>
            <a:ext cx="4488628" cy="576456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150000"/>
              </a:lnSpc>
              <a:buFont typeface="Arial"/>
              <a:buNone/>
            </a:pPr>
            <a:r>
              <a:rPr lang="en-US" sz="1600" dirty="0" smtClean="0"/>
              <a:t>Scenario 2 – Evacuation robot (thanks to EN/STI)</a:t>
            </a:r>
            <a:endParaRPr lang="en-US" sz="16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67392" y="685095"/>
            <a:ext cx="7737485" cy="576456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150000"/>
              </a:lnSpc>
              <a:buFont typeface="Arial"/>
              <a:buNone/>
            </a:pPr>
            <a:r>
              <a:rPr lang="en-US" sz="1600" dirty="0" smtClean="0"/>
              <a:t>WP 4: Virtual reality experiments @ CERN in collaboration with Lund University (S. Arias)</a:t>
            </a:r>
            <a:endParaRPr lang="en-US" sz="1600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791200" y="3645820"/>
            <a:ext cx="3171892" cy="5764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lnSpc>
                <a:spcPct val="150000"/>
              </a:lnSpc>
              <a:buFont typeface="Arial"/>
              <a:buNone/>
            </a:pPr>
            <a:r>
              <a:rPr lang="en-US" sz="1600" dirty="0" smtClean="0"/>
              <a:t>About 80 volunteers from CERN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0535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35695" y="173644"/>
            <a:ext cx="8451105" cy="940443"/>
          </a:xfrm>
          <a:prstGeom prst="rect">
            <a:avLst/>
          </a:prstGeom>
        </p:spPr>
        <p:txBody>
          <a:bodyPr vert="horz" lIns="45720" rIns="45720" anchor="ctr"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Research on fire simulation of cable trays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235695" y="994056"/>
            <a:ext cx="327260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</a:t>
            </a:r>
            <a:r>
              <a:rPr lang="fr-CH" sz="1400" dirty="0" smtClean="0"/>
              <a:t> of T. Hehnen HSE/SEE/XP</a:t>
            </a:r>
            <a:endParaRPr lang="en-GB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21" y="3463981"/>
            <a:ext cx="5127335" cy="25709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72" y="1374021"/>
            <a:ext cx="3601131" cy="19074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64" b="20248"/>
          <a:stretch/>
        </p:blipFill>
        <p:spPr>
          <a:xfrm>
            <a:off x="4124697" y="1521823"/>
            <a:ext cx="4779360" cy="145787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5" b="18345"/>
          <a:stretch/>
        </p:blipFill>
        <p:spPr>
          <a:xfrm>
            <a:off x="5387651" y="4109218"/>
            <a:ext cx="3724441" cy="1538005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2278743" y="3147755"/>
            <a:ext cx="929582" cy="1724797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208325" y="2960008"/>
            <a:ext cx="3163446" cy="1912544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208325" y="4900247"/>
            <a:ext cx="2944074" cy="429347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28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3493"/>
            <a:ext cx="9144000" cy="668716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Fire-Induced Radiological Integrated Assessment </a:t>
            </a:r>
            <a:br>
              <a:rPr lang="en-US" sz="2800" dirty="0" smtClean="0"/>
            </a:br>
            <a:r>
              <a:rPr lang="en-US" sz="2800" dirty="0" smtClean="0"/>
              <a:t>(FIRIA) project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83" t="25600" r="34388"/>
          <a:stretch/>
        </p:blipFill>
        <p:spPr>
          <a:xfrm>
            <a:off x="36576" y="995808"/>
            <a:ext cx="3247878" cy="23031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779"/>
          <a:stretch/>
        </p:blipFill>
        <p:spPr>
          <a:xfrm>
            <a:off x="467247" y="3259648"/>
            <a:ext cx="4361406" cy="284923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377185" y="1165217"/>
            <a:ext cx="563270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Instead of assuming 100% “release” (too conservative), some coefficient are introduced;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Development and consolidation of an analysis methodology;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 for a High Performance Computing Cluster;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R&amp;D on aerosol production and propagation is needed</a:t>
            </a:r>
          </a:p>
        </p:txBody>
      </p:sp>
      <p:pic>
        <p:nvPicPr>
          <p:cNvPr id="11" name="Picture 1" descr="age60image88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776" y="2919543"/>
            <a:ext cx="2255860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15352" y="5449097"/>
            <a:ext cx="31967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Modeled wall soot deposition</a:t>
            </a:r>
          </a:p>
          <a:p>
            <a:pPr algn="ctr"/>
            <a:r>
              <a:rPr lang="en-US" sz="1600" dirty="0" smtClean="0"/>
              <a:t>originating from a propane flame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57102" y="795120"/>
            <a:ext cx="327260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</a:t>
            </a:r>
            <a:r>
              <a:rPr lang="fr-CH" sz="1400" dirty="0" smtClean="0"/>
              <a:t> of M. Plagge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8705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5991"/>
            <a:ext cx="9144000" cy="779263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Development of  a performance-based fire design approach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36" y="856265"/>
            <a:ext cx="8382727" cy="514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53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8490"/>
            <a:ext cx="8226854" cy="4237149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Performance-based fire design and safety rules </a:t>
            </a:r>
            <a:br>
              <a:rPr lang="en-US" sz="2800" dirty="0" smtClean="0"/>
            </a:br>
            <a:r>
              <a:rPr lang="en-US" sz="2800" dirty="0" smtClean="0"/>
              <a:t>at CERN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1800" dirty="0" smtClean="0"/>
              <a:t>13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December 2017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600" dirty="0" smtClean="0"/>
              <a:t>Introduction to fire safety at CERN</a:t>
            </a:r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dirty="0" smtClean="0"/>
              <a:t>S. La Mendola HSE/SEE/XP</a:t>
            </a:r>
            <a:br>
              <a:rPr lang="en-US" sz="2800" dirty="0" smtClean="0"/>
            </a:br>
            <a:r>
              <a:rPr lang="en-US" sz="2000" dirty="0" smtClean="0"/>
              <a:t>on behalf of the CERN FSE team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23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5344"/>
            <a:ext cx="9144000" cy="622003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Development of a probabilistic fire risk assessment framework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064" y="707347"/>
            <a:ext cx="6822312" cy="280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891" y="3515347"/>
            <a:ext cx="5551883" cy="255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641642" y="3910160"/>
            <a:ext cx="34015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total risk is calculated;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Very useful for Cost – Benefit analyses of compensatory measures;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Needs an estimate of probabilities and uncertainties.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98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26" y="195151"/>
            <a:ext cx="8226854" cy="67846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Successful cases - FCC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02" y="1215863"/>
            <a:ext cx="4265744" cy="24414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683" y="1095294"/>
            <a:ext cx="4546662" cy="255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333" y="3657321"/>
            <a:ext cx="4265744" cy="240844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57102" y="919218"/>
            <a:ext cx="327260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</a:t>
            </a:r>
            <a:r>
              <a:rPr lang="fr-CH" sz="1400" dirty="0" smtClean="0"/>
              <a:t> of O. Rios HSE/SEE/XP</a:t>
            </a:r>
            <a:endParaRPr lang="en-GB" sz="1400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102" y="4293738"/>
            <a:ext cx="4265744" cy="142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5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160"/>
            <a:ext cx="8226854" cy="60701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Successful cases – HL-LHC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6273"/>
            <a:ext cx="9144000" cy="46917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7102" y="919218"/>
            <a:ext cx="327260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</a:t>
            </a:r>
            <a:r>
              <a:rPr lang="fr-CH" sz="1400" dirty="0" smtClean="0"/>
              <a:t> of O. Rios HSE/SEE/XP</a:t>
            </a:r>
            <a:endParaRPr lang="en-GB" sz="140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71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569945"/>
          </a:xfrm>
        </p:spPr>
        <p:txBody>
          <a:bodyPr>
            <a:noAutofit/>
          </a:bodyPr>
          <a:lstStyle/>
          <a:p>
            <a:r>
              <a:rPr lang="en-US" sz="3200" dirty="0" smtClean="0"/>
              <a:t>Successful cases – SPS fire consolidation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73" y="1350408"/>
            <a:ext cx="4692318" cy="23614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938" y="3882462"/>
            <a:ext cx="4265744" cy="20871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1682" y="3730364"/>
            <a:ext cx="4692318" cy="23913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6417" y="1463701"/>
            <a:ext cx="3877949" cy="205899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7200" y="859813"/>
            <a:ext cx="4629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</a:t>
            </a:r>
            <a:r>
              <a:rPr lang="fr-CH" sz="1400" dirty="0" smtClean="0"/>
              <a:t> of A. Arnalich and F. Corsanego HSE/SEE/XP</a:t>
            </a:r>
            <a:endParaRPr lang="en-GB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/>
          <a:srcRect l="23002"/>
          <a:stretch/>
        </p:blipFill>
        <p:spPr>
          <a:xfrm>
            <a:off x="6495708" y="861525"/>
            <a:ext cx="1123133" cy="972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244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94856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fr-CH" sz="2800" smtClean="0"/>
              <a:t>Questions?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98051" y="2967335"/>
            <a:ext cx="874790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Thank you for your attention!</a:t>
            </a:r>
            <a:endParaRPr lang="en-US" sz="4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41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498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/>
          <a:lstStyle/>
          <a:p>
            <a:fld id="{48E45479-B91C-425D-AEFD-94CCC2A33D1B}" type="datetime5">
              <a:rPr lang="en-US" smtClean="0"/>
              <a:t>12-Dec-17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718" y="-6205"/>
            <a:ext cx="8461804" cy="940443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CERN</a:t>
            </a:r>
            <a:endParaRPr lang="it-IT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6424" y="6550223"/>
            <a:ext cx="4379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https://cds.cern.ch/record/1295244</a:t>
            </a:r>
          </a:p>
        </p:txBody>
      </p:sp>
      <p:pic>
        <p:nvPicPr>
          <p:cNvPr id="9" name="Picture 6" descr="Image resu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655" y="1288009"/>
            <a:ext cx="569402" cy="56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Image resul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798" y="1288009"/>
            <a:ext cx="757071" cy="50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632281" y="5762291"/>
            <a:ext cx="6511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16.000+ people </a:t>
            </a:r>
            <a:r>
              <a:rPr lang="fr-CH" sz="2800" b="1" dirty="0" smtClean="0">
                <a:solidFill>
                  <a:schemeClr val="bg1"/>
                </a:solidFill>
              </a:rPr>
              <a:t>(staff, collaborations)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171867" y="473591"/>
            <a:ext cx="32377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Funded in </a:t>
            </a:r>
            <a:r>
              <a:rPr lang="en-US" sz="2800" b="1" dirty="0">
                <a:solidFill>
                  <a:schemeClr val="bg1"/>
                </a:solidFill>
              </a:rPr>
              <a:t>1954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22 member states</a:t>
            </a:r>
          </a:p>
          <a:p>
            <a:r>
              <a:rPr lang="en-US" sz="2800" b="1" dirty="0">
                <a:solidFill>
                  <a:schemeClr val="bg1"/>
                </a:solidFill>
              </a:rPr>
              <a:t>~600 universities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68214" y="5549862"/>
            <a:ext cx="32377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Two official languages</a:t>
            </a:r>
          </a:p>
        </p:txBody>
      </p:sp>
    </p:spTree>
    <p:extLst>
      <p:ext uri="{BB962C8B-B14F-4D97-AF65-F5344CB8AC3E}">
        <p14:creationId xmlns:p14="http://schemas.microsoft.com/office/powerpoint/2010/main" val="149540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HSE/SEE/XP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2" descr="Image result for cern lh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31" y="3501637"/>
            <a:ext cx="3078326" cy="204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s.cern.ch/record/1335094/files/AvantCERN_EN_imag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20"/>
          <a:stretch/>
        </p:blipFill>
        <p:spPr bwMode="auto">
          <a:xfrm>
            <a:off x="2962041" y="880734"/>
            <a:ext cx="3394621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69"/>
          <a:stretch/>
        </p:blipFill>
        <p:spPr bwMode="auto">
          <a:xfrm>
            <a:off x="6412319" y="883609"/>
            <a:ext cx="2585510" cy="206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522163" y="3051164"/>
            <a:ext cx="2351673" cy="377727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45720" rIns="4572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Technical facilities</a:t>
            </a:r>
            <a:endParaRPr lang="en-US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s://lhc-machine-outreach.web.cern.ch/lhc-machine-outreach/images/cern-photos/CE0085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130" y="3836217"/>
            <a:ext cx="2932699" cy="162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833863" y="5623619"/>
            <a:ext cx="2462534" cy="523220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45720" rIns="45720" anchor="ctr">
            <a:normAutofit fontScale="70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Research facilities</a:t>
            </a:r>
            <a:endParaRPr lang="en-US" sz="2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381245" y="2978417"/>
            <a:ext cx="2462534" cy="523220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45720" rIns="45720" anchor="ctr"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Tertiary buildings</a:t>
            </a:r>
            <a:endParaRPr lang="en-US" sz="2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Picture 10" descr="http://ec.europa.eu/research/infrastructures/images/photobank/7.nuclear_astronomy_astrophysics/0501013_01-a5_big.jpg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4" r="10328" b="15549"/>
          <a:stretch/>
        </p:blipFill>
        <p:spPr bwMode="auto">
          <a:xfrm>
            <a:off x="70709" y="880734"/>
            <a:ext cx="2841357" cy="205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486793" y="2978187"/>
            <a:ext cx="2216068" cy="470853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45720" rIns="45720" anchor="ctr">
            <a:normAutofit fontScale="5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sz="2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Conventional facilities</a:t>
            </a:r>
            <a:endParaRPr lang="en-US" sz="2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32" name="Picture 8" descr="https://atlas.cern/sites/atlas-public.web.cern.ch/files/0511013_01-A4-at-144-dpi_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555" y="3836217"/>
            <a:ext cx="2485414" cy="161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911014" y="111718"/>
            <a:ext cx="3587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CERN’s facilities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6770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45720" rIns="45720" anchor="ctr">
            <a:normAutofit/>
          </a:bodyPr>
          <a:lstStyle/>
          <a:p>
            <a:pPr algn="ctr"/>
            <a:r>
              <a:rPr lang="en-GB" dirty="0"/>
              <a:t>A mission with many </a:t>
            </a:r>
            <a:r>
              <a:rPr lang="en-GB" dirty="0" smtClean="0"/>
              <a:t>allies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757913"/>
              </p:ext>
            </p:extLst>
          </p:nvPr>
        </p:nvGraphicFramePr>
        <p:xfrm>
          <a:off x="0" y="1071154"/>
          <a:ext cx="91440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17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1" y="317863"/>
            <a:ext cx="8708570" cy="609600"/>
          </a:xfrm>
        </p:spPr>
        <p:txBody>
          <a:bodyPr vert="horz" lIns="45720" rIns="45720" anchor="ctr">
            <a:noAutofit/>
          </a:bodyPr>
          <a:lstStyle/>
          <a:p>
            <a:pPr algn="ctr"/>
            <a:r>
              <a:rPr lang="en-GB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3 keys of fire safety </a:t>
            </a:r>
            <a:r>
              <a:rPr lang="en-GB" sz="36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organization</a:t>
            </a:r>
            <a:endParaRPr lang="en-GB" sz="3600" dirty="0">
              <a:solidFill>
                <a:srgbClr val="FF0000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457200" y="1600200"/>
          <a:ext cx="8153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89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1570" y="111718"/>
            <a:ext cx="5134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Fire safety </a:t>
            </a:r>
            <a:r>
              <a:rPr lang="en-GB" sz="3600" dirty="0"/>
              <a:t>with the HSE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94259" y="847841"/>
            <a:ext cx="8103495" cy="3855404"/>
            <a:chOff x="332593" y="1174648"/>
            <a:chExt cx="8103495" cy="3855404"/>
          </a:xfrm>
        </p:grpSpPr>
        <p:grpSp>
          <p:nvGrpSpPr>
            <p:cNvPr id="8" name="Group 7"/>
            <p:cNvGrpSpPr/>
            <p:nvPr/>
          </p:nvGrpSpPr>
          <p:grpSpPr>
            <a:xfrm>
              <a:off x="1403268" y="4062313"/>
              <a:ext cx="7032820" cy="967739"/>
              <a:chOff x="777680" y="2727960"/>
              <a:chExt cx="7032820" cy="967739"/>
            </a:xfrm>
          </p:grpSpPr>
          <p:pic>
            <p:nvPicPr>
              <p:cNvPr id="8194" name="Picture 2" descr="http://organigram.web.cern.ch/organigram/HSE-SEE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2241" r="17118" b="64075"/>
              <a:stretch/>
            </p:blipFill>
            <p:spPr bwMode="auto">
              <a:xfrm>
                <a:off x="777680" y="2921078"/>
                <a:ext cx="6843476" cy="7746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Rectangle 6"/>
              <p:cNvSpPr/>
              <p:nvPr/>
            </p:nvSpPr>
            <p:spPr>
              <a:xfrm>
                <a:off x="6946900" y="2727960"/>
                <a:ext cx="863600" cy="320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196" name="Picture 4" descr="http://organigram.web.cern.ch/organigram/HS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593" y="1174648"/>
              <a:ext cx="6909095" cy="24530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6557404" y="3554562"/>
              <a:ext cx="0" cy="319253"/>
            </a:xfrm>
            <a:prstGeom prst="line">
              <a:avLst/>
            </a:prstGeom>
            <a:ln w="1905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4375036" y="3863340"/>
              <a:ext cx="10274" cy="392091"/>
            </a:xfrm>
            <a:prstGeom prst="line">
              <a:avLst/>
            </a:prstGeom>
            <a:ln w="1905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4375036" y="3873815"/>
              <a:ext cx="2182368" cy="0"/>
            </a:xfrm>
            <a:prstGeom prst="line">
              <a:avLst/>
            </a:prstGeom>
            <a:ln w="1905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248400" y="4703245"/>
            <a:ext cx="2750820" cy="1144567"/>
            <a:chOff x="6248400" y="4703245"/>
            <a:chExt cx="2750820" cy="1144567"/>
          </a:xfrm>
        </p:grpSpPr>
        <p:grpSp>
          <p:nvGrpSpPr>
            <p:cNvPr id="23" name="Group 22"/>
            <p:cNvGrpSpPr/>
            <p:nvPr/>
          </p:nvGrpSpPr>
          <p:grpSpPr>
            <a:xfrm>
              <a:off x="6248400" y="5084860"/>
              <a:ext cx="2750820" cy="762952"/>
              <a:chOff x="6248400" y="5084860"/>
              <a:chExt cx="2750820" cy="762952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48400" y="5084860"/>
                <a:ext cx="2750820" cy="76295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05801" y="5204672"/>
                <a:ext cx="2456705" cy="503979"/>
              </a:xfrm>
              <a:prstGeom prst="rect">
                <a:avLst/>
              </a:prstGeom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</p:pic>
        </p:grpSp>
        <p:cxnSp>
          <p:nvCxnSpPr>
            <p:cNvPr id="26" name="Straight Connector 25"/>
            <p:cNvCxnSpPr/>
            <p:nvPr/>
          </p:nvCxnSpPr>
          <p:spPr>
            <a:xfrm>
              <a:off x="7623824" y="4703245"/>
              <a:ext cx="0" cy="319253"/>
            </a:xfrm>
            <a:prstGeom prst="line">
              <a:avLst/>
            </a:prstGeom>
            <a:ln w="19050"/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7" name="Oval 26"/>
          <p:cNvSpPr/>
          <p:nvPr/>
        </p:nvSpPr>
        <p:spPr>
          <a:xfrm>
            <a:off x="6841469" y="3992880"/>
            <a:ext cx="1564710" cy="8372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sp>
        <p:nvSpPr>
          <p:cNvPr id="2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7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S. La Mendola DGS/SEE/XP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5645" y="1173935"/>
            <a:ext cx="44935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dirty="0"/>
              <a:t>Following up on construction/modification projects of standard buildings and/or beam facilities throughout their lifecycle.</a:t>
            </a:r>
          </a:p>
          <a:p>
            <a:pPr lvl="0"/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dirty="0"/>
              <a:t>Contributing</a:t>
            </a:r>
            <a:r>
              <a:rPr lang="en-GB" dirty="0"/>
              <a:t> to the writing and maintenance of the cluster of CERN Safety rules.</a:t>
            </a:r>
          </a:p>
          <a:p>
            <a:pPr lvl="0"/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dirty="0"/>
              <a:t>Carrying</a:t>
            </a:r>
            <a:r>
              <a:rPr lang="en-GB" dirty="0"/>
              <a:t> out fire risk assessment of existing CERN facilities.</a:t>
            </a:r>
          </a:p>
          <a:p>
            <a:pPr lvl="0"/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dirty="0"/>
              <a:t>Carrying</a:t>
            </a:r>
            <a:r>
              <a:rPr lang="en-GB" dirty="0"/>
              <a:t> out fire safety engineering research applicable to CERN facilities.</a:t>
            </a:r>
          </a:p>
          <a:p>
            <a:pPr lvl="0"/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dirty="0"/>
              <a:t>Participating</a:t>
            </a:r>
            <a:r>
              <a:rPr lang="en-GB" dirty="0"/>
              <a:t> in activities transversal to the HSE-SEE group or the HSE unit.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38" name="Picture 2" descr="https://oraweb.cern.ch/pls/adams_photo/photo?person_id=55325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3B1A3"/>
              </a:clrFrom>
              <a:clrTo>
                <a:srgbClr val="C3B1A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373" y="2468585"/>
            <a:ext cx="943462" cy="125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ropped-10507749321.jpe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945" y="2366063"/>
            <a:ext cx="1391109" cy="139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6"/>
          <a:srcRect l="10969" t="4667" r="12633" b="10668"/>
          <a:stretch/>
        </p:blipFill>
        <p:spPr>
          <a:xfrm>
            <a:off x="6359320" y="4198963"/>
            <a:ext cx="1253256" cy="1385975"/>
          </a:xfrm>
          <a:prstGeom prst="rect">
            <a:avLst/>
          </a:prstGeom>
        </p:spPr>
      </p:pic>
      <p:pic>
        <p:nvPicPr>
          <p:cNvPr id="41" name="Picture 1" descr="Marco_Andreini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290" y="4137614"/>
            <a:ext cx="1141068" cy="150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" descr="https://oraweb.cern.ch/pls/adams_photo/photo?person_id=76052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427" y="4190062"/>
            <a:ext cx="1049322" cy="140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itle 43"/>
          <p:cNvSpPr>
            <a:spLocks noGrp="1"/>
          </p:cNvSpPr>
          <p:nvPr>
            <p:ph type="title"/>
          </p:nvPr>
        </p:nvSpPr>
        <p:spPr>
          <a:xfrm>
            <a:off x="353138" y="123363"/>
            <a:ext cx="8226854" cy="940443"/>
          </a:xfrm>
        </p:spPr>
        <p:txBody>
          <a:bodyPr>
            <a:normAutofit/>
          </a:bodyPr>
          <a:lstStyle/>
          <a:p>
            <a:r>
              <a:rPr lang="fr-CH" sz="4400" dirty="0" smtClean="0"/>
              <a:t>CERN FSE team</a:t>
            </a:r>
            <a:endParaRPr lang="en-US" sz="4400" dirty="0"/>
          </a:p>
        </p:txBody>
      </p:sp>
      <p:sp>
        <p:nvSpPr>
          <p:cNvPr id="46" name="TextBox 45"/>
          <p:cNvSpPr txBox="1"/>
          <p:nvPr/>
        </p:nvSpPr>
        <p:spPr>
          <a:xfrm>
            <a:off x="5878104" y="2088254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Saverio La Mendola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916151" y="3793145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Fabio Corsanego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7215451" y="3795173"/>
            <a:ext cx="136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Art Arnalich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4512353" y="5739198"/>
            <a:ext cx="1723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Marco Andreini</a:t>
            </a:r>
            <a:endParaRPr lang="en-GB" dirty="0"/>
          </a:p>
        </p:txBody>
      </p:sp>
      <p:sp>
        <p:nvSpPr>
          <p:cNvPr id="50" name="TextBox 49"/>
          <p:cNvSpPr txBox="1"/>
          <p:nvPr/>
        </p:nvSpPr>
        <p:spPr>
          <a:xfrm>
            <a:off x="6235966" y="573919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Oriol Rios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7390571" y="5739198"/>
            <a:ext cx="175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Tristan Hehnen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9"/>
          <a:srcRect t="7738"/>
          <a:stretch/>
        </p:blipFill>
        <p:spPr>
          <a:xfrm>
            <a:off x="6295714" y="646545"/>
            <a:ext cx="1194955" cy="1398078"/>
          </a:xfrm>
          <a:prstGeom prst="rect">
            <a:avLst/>
          </a:prstGeom>
        </p:spPr>
      </p:pic>
      <p:sp>
        <p:nvSpPr>
          <p:cNvPr id="19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85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S. La Mendola HSE/SEE/XP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pPr algn="ctr"/>
            <a:r>
              <a:rPr lang="en-US" dirty="0" smtClean="0"/>
              <a:t>13/12/2017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42241" y="66763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5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Project &amp; Experiment Safety Support (PESS) activity</a:t>
            </a:r>
            <a:endParaRPr lang="en-GB" dirty="0"/>
          </a:p>
        </p:txBody>
      </p:sp>
      <p:sp>
        <p:nvSpPr>
          <p:cNvPr id="10" name="Content Placeholder 8"/>
          <p:cNvSpPr>
            <a:spLocks noGrp="1"/>
          </p:cNvSpPr>
          <p:nvPr>
            <p:ph idx="1"/>
          </p:nvPr>
        </p:nvSpPr>
        <p:spPr>
          <a:xfrm>
            <a:off x="96982" y="2213341"/>
            <a:ext cx="4752109" cy="643952"/>
          </a:xfrm>
        </p:spPr>
        <p:txBody>
          <a:bodyPr>
            <a:noAutofit/>
          </a:bodyPr>
          <a:lstStyle/>
          <a:p>
            <a:pPr marL="27432" indent="0">
              <a:buNone/>
            </a:pPr>
            <a:r>
              <a:rPr lang="en-GB" sz="2100" dirty="0"/>
              <a:t>Procedure for Projects with </a:t>
            </a:r>
          </a:p>
          <a:p>
            <a:pPr marL="27432" indent="0">
              <a:buNone/>
            </a:pPr>
            <a:r>
              <a:rPr lang="en-GB" sz="2100" dirty="0"/>
              <a:t>‘</a:t>
            </a:r>
            <a:r>
              <a:rPr lang="en-GB" sz="2100" u="sng" dirty="0">
                <a:solidFill>
                  <a:srgbClr val="FF0000"/>
                </a:solidFill>
              </a:rPr>
              <a:t>major Safety implication</a:t>
            </a:r>
            <a:r>
              <a:rPr lang="en-GB" sz="2100" dirty="0"/>
              <a:t>’ (mSi)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3906981" y="2293805"/>
            <a:ext cx="942109" cy="5241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i="1" dirty="0"/>
              <a:t>namely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26982" y="2286203"/>
            <a:ext cx="414251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Beam, Experiments and underground facilities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Industrial installations 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6982" y="3030703"/>
            <a:ext cx="5461907" cy="316682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>
              <a:buNone/>
            </a:pPr>
            <a:endParaRPr lang="en-GB" sz="1800" i="1" dirty="0"/>
          </a:p>
          <a:p>
            <a:pPr marL="413195" indent="-385763">
              <a:spcBef>
                <a:spcPts val="135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GB" sz="2400" dirty="0"/>
              <a:t>Identification of a project as ‘mSi’ </a:t>
            </a:r>
          </a:p>
          <a:p>
            <a:pPr marL="413195" indent="-385763">
              <a:spcBef>
                <a:spcPts val="135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GB" sz="2400" dirty="0"/>
              <a:t>List of Safety checks </a:t>
            </a:r>
            <a:r>
              <a:rPr lang="en-GB" sz="2400" i="1" dirty="0">
                <a:solidFill>
                  <a:schemeClr val="bg1">
                    <a:lumMod val="50000"/>
                  </a:schemeClr>
                </a:solidFill>
              </a:rPr>
              <a:t>(‘checklist’)</a:t>
            </a:r>
          </a:p>
          <a:p>
            <a:pPr marL="413195" indent="-385763">
              <a:spcBef>
                <a:spcPts val="135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GB" sz="2400" dirty="0"/>
              <a:t>Validation of Safety Checks</a:t>
            </a:r>
          </a:p>
          <a:p>
            <a:pPr marL="413195" indent="-385763">
              <a:spcBef>
                <a:spcPts val="1350"/>
              </a:spcBef>
              <a:spcAft>
                <a:spcPts val="900"/>
              </a:spcAft>
              <a:buFont typeface="+mj-lt"/>
              <a:buAutoNum type="arabicPeriod"/>
            </a:pPr>
            <a:r>
              <a:rPr lang="en-GB" sz="2400" dirty="0"/>
              <a:t>Grant HSE Safety Clearance</a:t>
            </a:r>
          </a:p>
        </p:txBody>
      </p:sp>
      <p:pic>
        <p:nvPicPr>
          <p:cNvPr id="14" name="Picture 4" descr="Image result for fire arrow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68" t="8949" b="70123"/>
          <a:stretch/>
        </p:blipFill>
        <p:spPr bwMode="auto">
          <a:xfrm>
            <a:off x="5462016" y="3453039"/>
            <a:ext cx="977840" cy="51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665949" y="3453039"/>
            <a:ext cx="195951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 smtClean="0"/>
              <a:t>Underground facility</a:t>
            </a:r>
            <a:endParaRPr lang="en-GB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 smtClean="0"/>
              <a:t>Non-standard layout</a:t>
            </a:r>
            <a:endParaRPr lang="en-GB" sz="1350" dirty="0"/>
          </a:p>
        </p:txBody>
      </p:sp>
      <p:sp>
        <p:nvSpPr>
          <p:cNvPr id="16" name="Rectangle 15"/>
          <p:cNvSpPr/>
          <p:nvPr/>
        </p:nvSpPr>
        <p:spPr>
          <a:xfrm>
            <a:off x="84372" y="3060821"/>
            <a:ext cx="8972510" cy="286401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" name="Rectangle 16"/>
          <p:cNvSpPr/>
          <p:nvPr/>
        </p:nvSpPr>
        <p:spPr>
          <a:xfrm>
            <a:off x="5644515" y="3061762"/>
            <a:ext cx="208903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50" b="1" i="1" u="sng" dirty="0"/>
              <a:t>Example in Fire Safety: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665949" y="4052064"/>
            <a:ext cx="184409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Ad-hoc fire models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Fire simulations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689248" y="4582576"/>
            <a:ext cx="2139047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 smtClean="0"/>
              <a:t>PBD-approach,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 smtClean="0"/>
              <a:t>fire risk analysis</a:t>
            </a:r>
            <a:endParaRPr lang="en-GB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Safety Validation Form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689248" y="5409973"/>
            <a:ext cx="23023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Final inspection</a:t>
            </a:r>
            <a:endParaRPr lang="en-GB" sz="9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‘</a:t>
            </a:r>
            <a:r>
              <a:rPr lang="en-GB" sz="1350" dirty="0">
                <a:solidFill>
                  <a:srgbClr val="00B050"/>
                </a:solidFill>
              </a:rPr>
              <a:t>Green light</a:t>
            </a:r>
            <a:r>
              <a:rPr lang="en-GB" sz="1350" dirty="0"/>
              <a:t>’</a:t>
            </a:r>
          </a:p>
        </p:txBody>
      </p:sp>
      <p:pic>
        <p:nvPicPr>
          <p:cNvPr id="23" name="Picture 8" descr="Image result for green l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842" y="5633604"/>
            <a:ext cx="276492" cy="46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Image result for fire arrow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68" t="8949" b="70123"/>
          <a:stretch/>
        </p:blipFill>
        <p:spPr bwMode="auto">
          <a:xfrm>
            <a:off x="5462016" y="4052064"/>
            <a:ext cx="977840" cy="51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Image result for fire arrow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68" t="8949" b="70123"/>
          <a:stretch/>
        </p:blipFill>
        <p:spPr bwMode="auto">
          <a:xfrm>
            <a:off x="5462016" y="4698727"/>
            <a:ext cx="977840" cy="51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Image result for fire arrow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68" t="8949" b="70123"/>
          <a:stretch/>
        </p:blipFill>
        <p:spPr bwMode="auto">
          <a:xfrm>
            <a:off x="5462016" y="5400459"/>
            <a:ext cx="977840" cy="51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442241" y="618206"/>
            <a:ext cx="3272609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Courtesy</a:t>
            </a:r>
            <a:r>
              <a:rPr lang="fr-CH" sz="1400" dirty="0" smtClean="0"/>
              <a:t> of A. Henriques HSE/SEE/XP</a:t>
            </a:r>
            <a:endParaRPr lang="en-GB" sz="1400" dirty="0"/>
          </a:p>
        </p:txBody>
      </p:sp>
      <p:sp>
        <p:nvSpPr>
          <p:cNvPr id="28" name="Rectangle 27"/>
          <p:cNvSpPr/>
          <p:nvPr/>
        </p:nvSpPr>
        <p:spPr>
          <a:xfrm>
            <a:off x="96982" y="958401"/>
            <a:ext cx="8959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It supports </a:t>
            </a:r>
            <a:r>
              <a:rPr lang="en-US" dirty="0"/>
              <a:t>the Organization in integrating Safety aspects in </a:t>
            </a:r>
            <a:r>
              <a:rPr lang="en-US" dirty="0" smtClean="0"/>
              <a:t>projects/experiments, </a:t>
            </a:r>
            <a:r>
              <a:rPr lang="en-US" dirty="0"/>
              <a:t>as well to share, </a:t>
            </a:r>
            <a:r>
              <a:rPr lang="en-US" dirty="0" err="1"/>
              <a:t>harmonise</a:t>
            </a:r>
            <a:r>
              <a:rPr lang="en-US" dirty="0"/>
              <a:t> and disseminate best practices. 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PESS activity </a:t>
            </a:r>
            <a:r>
              <a:rPr lang="en-US" dirty="0" smtClean="0"/>
              <a:t>also fulfils </a:t>
            </a:r>
            <a:r>
              <a:rPr lang="en-US" dirty="0"/>
              <a:t>the implementation of the HSE mandate, </a:t>
            </a:r>
            <a:r>
              <a:rPr lang="en-US" dirty="0" smtClean="0"/>
              <a:t>by providing </a:t>
            </a:r>
            <a:r>
              <a:rPr lang="en-US" dirty="0"/>
              <a:t>Safety Clearance for projects with major Safety implications (</a:t>
            </a:r>
            <a:r>
              <a:rPr lang="en-US" dirty="0" err="1"/>
              <a:t>mSi</a:t>
            </a:r>
            <a:r>
              <a:rPr lang="en-U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08304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9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2727</TotalTime>
  <Words>965</Words>
  <Application>Microsoft Office PowerPoint</Application>
  <PresentationFormat>On-screen Show (4:3)</PresentationFormat>
  <Paragraphs>201</Paragraphs>
  <Slides>25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Wingdings</vt:lpstr>
      <vt:lpstr>CERNCorporate4-3</vt:lpstr>
      <vt:lpstr>PowerPoint Presentation</vt:lpstr>
      <vt:lpstr>Performance-based fire design and safety rules  at CERN  13th December 2017  Introduction to fire safety at CERN  S. La Mendola HSE/SEE/XP on behalf of the CERN FSE team</vt:lpstr>
      <vt:lpstr>CERN</vt:lpstr>
      <vt:lpstr>PowerPoint Presentation</vt:lpstr>
      <vt:lpstr>A mission with many allies</vt:lpstr>
      <vt:lpstr>The 3 keys of fire safety organization</vt:lpstr>
      <vt:lpstr>PowerPoint Presentation</vt:lpstr>
      <vt:lpstr>CERN FSE team</vt:lpstr>
      <vt:lpstr>PowerPoint Presentation</vt:lpstr>
      <vt:lpstr>Fire safety rules cluster</vt:lpstr>
      <vt:lpstr>Research collaborations</vt:lpstr>
      <vt:lpstr>FCC  fire safety collaboration</vt:lpstr>
      <vt:lpstr>FCC fire safety collaboration - some key deliverables</vt:lpstr>
      <vt:lpstr>FCC fire safety collaboration - some key deliverables</vt:lpstr>
      <vt:lpstr>FCC fire safety collaboration - some key deliverables</vt:lpstr>
      <vt:lpstr>FCC fire safety collaboration - some key deliverables</vt:lpstr>
      <vt:lpstr>PowerPoint Presentation</vt:lpstr>
      <vt:lpstr>Fire-Induced Radiological Integrated Assessment  (FIRIA) project</vt:lpstr>
      <vt:lpstr>Development of  a performance-based fire design approach</vt:lpstr>
      <vt:lpstr>Development of a probabilistic fire risk assessment framework</vt:lpstr>
      <vt:lpstr>Successful cases - FCC</vt:lpstr>
      <vt:lpstr>Successful cases – HL-LHC</vt:lpstr>
      <vt:lpstr>Successful cases – SPS fire consolidation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Saverio La Mendola</dc:creator>
  <cp:lastModifiedBy>Saverio La Mendola</cp:lastModifiedBy>
  <cp:revision>107</cp:revision>
  <cp:lastPrinted>2017-12-12T15:20:42Z</cp:lastPrinted>
  <dcterms:created xsi:type="dcterms:W3CDTF">2015-01-18T21:05:34Z</dcterms:created>
  <dcterms:modified xsi:type="dcterms:W3CDTF">2017-12-12T21:41:38Z</dcterms:modified>
</cp:coreProperties>
</file>