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3" r:id="rId2"/>
    <p:sldId id="315" r:id="rId3"/>
    <p:sldId id="317" r:id="rId4"/>
    <p:sldId id="328" r:id="rId5"/>
    <p:sldId id="288" r:id="rId6"/>
    <p:sldId id="326" r:id="rId7"/>
    <p:sldId id="330" r:id="rId8"/>
    <p:sldId id="322" r:id="rId9"/>
    <p:sldId id="329" r:id="rId10"/>
    <p:sldId id="318" r:id="rId11"/>
    <p:sldId id="324" r:id="rId12"/>
    <p:sldId id="321" r:id="rId13"/>
    <p:sldId id="319" r:id="rId14"/>
    <p:sldId id="323" r:id="rId15"/>
    <p:sldId id="325" r:id="rId16"/>
    <p:sldId id="320" r:id="rId17"/>
    <p:sldId id="332" r:id="rId18"/>
    <p:sldId id="331" r:id="rId19"/>
    <p:sldId id="266" r:id="rId2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9494"/>
    <a:srgbClr val="476587"/>
    <a:srgbClr val="3C6992"/>
    <a:srgbClr val="00CC66"/>
    <a:srgbClr val="00FF99"/>
    <a:srgbClr val="66FFCC"/>
    <a:srgbClr val="FF0000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205" autoAdjust="0"/>
  </p:normalViewPr>
  <p:slideViewPr>
    <p:cSldViewPr>
      <p:cViewPr>
        <p:scale>
          <a:sx n="85" d="100"/>
          <a:sy n="85" d="100"/>
        </p:scale>
        <p:origin x="-714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fld id="{157FC240-9E36-4E08-814D-9A921CE08E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FC240-9E36-4E08-814D-9A921CE08E8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05740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01980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8229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86188"/>
            <a:ext cx="8229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/>
            <a:endParaRPr lang="en-GB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6400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2" name="Picture 8" descr="Logo CERN width=144,      height=14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 rot="-5400000">
            <a:off x="-2870994" y="3593306"/>
            <a:ext cx="59436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r>
              <a:rPr lang="en-US" sz="1100" dirty="0"/>
              <a:t>TE-MPE-CP, RD, </a:t>
            </a:r>
            <a:r>
              <a:rPr lang="en-GB" sz="1100" dirty="0"/>
              <a:t>LHC Performance Workshop - Chamonix </a:t>
            </a:r>
            <a:r>
              <a:rPr lang="en-GB" sz="1100" dirty="0" smtClean="0"/>
              <a:t>2010</a:t>
            </a:r>
            <a:r>
              <a:rPr lang="en-US" sz="1100" dirty="0" smtClean="0"/>
              <a:t> 25-Jan-2010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8077200" y="6477000"/>
            <a:ext cx="10207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223" tIns="48111" rIns="96223" bIns="48111"/>
          <a:lstStyle/>
          <a:p>
            <a:pPr algn="r" defTabSz="962025"/>
            <a:fld id="{4AF1E35C-8F65-47FA-80B9-45E917DC703D}" type="slidenum">
              <a:rPr lang="de-DE" altLang="de-DE">
                <a:solidFill>
                  <a:srgbClr val="808080"/>
                </a:solidFill>
              </a:rPr>
              <a:pPr algn="r" defTabSz="962025"/>
              <a:t>‹#›</a:t>
            </a:fld>
            <a:endParaRPr lang="de-DE" altLang="de-DE">
              <a:solidFill>
                <a:srgbClr val="808080"/>
              </a:solidFill>
            </a:endParaRPr>
          </a:p>
        </p:txBody>
      </p:sp>
      <p:pic>
        <p:nvPicPr>
          <p:cNvPr id="11" name="Picture 27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R. Denz </a:t>
            </a:r>
            <a:r>
              <a:rPr lang="en-GB" dirty="0" smtClean="0"/>
              <a:t>TE-MPE-CP</a:t>
            </a:r>
          </a:p>
          <a:p>
            <a:r>
              <a:rPr lang="en-GB" dirty="0" smtClean="0"/>
              <a:t>on behalf of the (extended) QPS team</a:t>
            </a:r>
            <a:endParaRPr lang="en-GB" dirty="0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Enhanced QPS </a:t>
            </a:r>
            <a:r>
              <a:rPr lang="en-US" dirty="0" smtClean="0">
                <a:solidFill>
                  <a:schemeClr val="tx1"/>
                </a:solidFill>
              </a:rPr>
              <a:t>– </a:t>
            </a:r>
            <a:r>
              <a:rPr lang="en-US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erformance, c</a:t>
            </a:r>
            <a:r>
              <a:rPr lang="en-US" dirty="0" smtClean="0">
                <a:solidFill>
                  <a:schemeClr val="tx1"/>
                </a:solidFill>
              </a:rPr>
              <a:t>ommissioning at </a:t>
            </a:r>
            <a:r>
              <a:rPr lang="en-US" dirty="0" smtClean="0">
                <a:solidFill>
                  <a:schemeClr val="tx1"/>
                </a:solidFill>
              </a:rPr>
              <a:t>3.5TeV, outlook towards 5 TeV </a:t>
            </a: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endParaRPr lang="en-GB" sz="1800" i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5257800"/>
            <a:ext cx="66677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Special thanks to Z. Charifoulline, K. Dahlerup-Petersen, R. Flora, F. Formenti and J. Steckert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performance – splice </a:t>
            </a:r>
            <a:r>
              <a:rPr lang="en-US" dirty="0" smtClean="0"/>
              <a:t>mapping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04800" y="4800600"/>
            <a:ext cx="8229600" cy="1096963"/>
          </a:xfrm>
        </p:spPr>
        <p:txBody>
          <a:bodyPr/>
          <a:lstStyle/>
          <a:p>
            <a:r>
              <a:rPr lang="en-US" dirty="0" smtClean="0"/>
              <a:t>First splice mapping in LHC</a:t>
            </a:r>
          </a:p>
          <a:p>
            <a:pPr lvl="1"/>
            <a:r>
              <a:rPr lang="en-US" dirty="0" smtClean="0"/>
              <a:t>First real test of splice protection system hardware, nQPS </a:t>
            </a:r>
            <a:r>
              <a:rPr lang="en-US" dirty="0" smtClean="0"/>
              <a:t>supervision, </a:t>
            </a:r>
            <a:r>
              <a:rPr lang="en-US" dirty="0" smtClean="0"/>
              <a:t>data transmission, storage and analysis</a:t>
            </a:r>
          </a:p>
          <a:p>
            <a:pPr lvl="1"/>
            <a:r>
              <a:rPr lang="en-US" dirty="0" smtClean="0"/>
              <a:t>Sufficient resolution already at I = 2 kA to qualify splices  (~ 400 </a:t>
            </a:r>
            <a:r>
              <a:rPr lang="en-US" dirty="0" err="1" smtClean="0"/>
              <a:t>p</a:t>
            </a:r>
            <a:r>
              <a:rPr lang="en-US" dirty="0" err="1" smtClean="0">
                <a:latin typeface="Symbol" pitchFamily="18" charset="2"/>
              </a:rPr>
              <a:t>W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High resolution as well due to remarkable precision of power converter 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85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8201"/>
            <a:ext cx="8077200" cy="379941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performance – splice mapping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0" y="3581400"/>
            <a:ext cx="4495800" cy="2819400"/>
          </a:xfrm>
        </p:spPr>
        <p:txBody>
          <a:bodyPr/>
          <a:lstStyle/>
          <a:p>
            <a:pPr lvl="1"/>
            <a:r>
              <a:rPr lang="en-US" dirty="0" smtClean="0"/>
              <a:t>Splice mapping up to I= 2 kA; example of a dipole circuit</a:t>
            </a:r>
          </a:p>
          <a:p>
            <a:pPr lvl="2"/>
            <a:r>
              <a:rPr lang="en-US" dirty="0" smtClean="0"/>
              <a:t>10 min per plateau, ~3 hours in total (fully automatic)</a:t>
            </a:r>
          </a:p>
          <a:p>
            <a:pPr lvl="1"/>
            <a:r>
              <a:rPr lang="en-US" dirty="0" smtClean="0"/>
              <a:t>Measurement combined with internal splice mapping of magnets</a:t>
            </a:r>
          </a:p>
          <a:p>
            <a:pPr lvl="2"/>
            <a:r>
              <a:rPr lang="en-US" dirty="0" smtClean="0"/>
              <a:t>Snapshot method using “old” QPS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762000"/>
            <a:ext cx="4724400" cy="2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429000"/>
            <a:ext cx="4176712" cy="319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600200"/>
            <a:ext cx="5562600" cy="341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performance – inductive compensation</a:t>
            </a:r>
            <a:endParaRPr lang="en-US" dirty="0"/>
          </a:p>
        </p:txBody>
      </p:sp>
      <p:pic>
        <p:nvPicPr>
          <p:cNvPr id="4" name="Picture 2" descr="G:\Scratch\zinur\A81_091204_1700-1730_B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04545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33400" y="5181600"/>
            <a:ext cx="8229600" cy="1096963"/>
          </a:xfrm>
        </p:spPr>
        <p:txBody>
          <a:bodyPr/>
          <a:lstStyle/>
          <a:p>
            <a:r>
              <a:rPr lang="en-US" dirty="0" smtClean="0"/>
              <a:t>Resistive voltage during ramp and coasting after fine tuning of the inductive compensation values in sector 8-1</a:t>
            </a:r>
          </a:p>
          <a:p>
            <a:pPr lvl="1"/>
            <a:r>
              <a:rPr lang="en-US" dirty="0" smtClean="0"/>
              <a:t>Procedure for determination of coefficients and download to device developed and successfully tested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performance – symmetric quench detection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33400" y="5181600"/>
            <a:ext cx="8229600" cy="1096963"/>
          </a:xfrm>
        </p:spPr>
        <p:txBody>
          <a:bodyPr/>
          <a:lstStyle/>
          <a:p>
            <a:r>
              <a:rPr lang="en-US" dirty="0" smtClean="0"/>
              <a:t>Activation of energy extraction systems at  I = 4 kA and data recorded by a symmetric quench detection board (dump of diagnostic buffer)</a:t>
            </a:r>
          </a:p>
          <a:p>
            <a:pPr lvl="1"/>
            <a:r>
              <a:rPr lang="en-US" dirty="0" smtClean="0"/>
              <a:t>System would have triggered without adaptive filtering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838200"/>
            <a:ext cx="7315200" cy="413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>
            <a:off x="3124200" y="6324600"/>
            <a:ext cx="838200" cy="533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6200000" flipV="1">
            <a:off x="3009900" y="2019300"/>
            <a:ext cx="762000" cy="381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24200" y="2667000"/>
            <a:ext cx="274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Differences between magnet voltages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performance – sector 1-2 experience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1"/>
          </p:nvPr>
        </p:nvSpPr>
        <p:spPr>
          <a:xfrm>
            <a:off x="533400" y="990600"/>
            <a:ext cx="8229600" cy="2490788"/>
          </a:xfrm>
        </p:spPr>
        <p:txBody>
          <a:bodyPr/>
          <a:lstStyle/>
          <a:p>
            <a:r>
              <a:rPr lang="en-US" dirty="0" smtClean="0"/>
              <a:t>Sector 1-2 has been the only sector during </a:t>
            </a:r>
            <a:r>
              <a:rPr lang="en-US" dirty="0" smtClean="0"/>
              <a:t>the 2009 </a:t>
            </a:r>
            <a:r>
              <a:rPr lang="en-US" dirty="0" smtClean="0"/>
              <a:t>run with nQPS being fully </a:t>
            </a:r>
            <a:r>
              <a:rPr lang="en-US" dirty="0" smtClean="0"/>
              <a:t>activated and interlocking</a:t>
            </a:r>
          </a:p>
          <a:p>
            <a:pPr lvl="1"/>
            <a:r>
              <a:rPr lang="en-US" dirty="0" smtClean="0"/>
              <a:t>Good</a:t>
            </a:r>
            <a:r>
              <a:rPr lang="en-US" dirty="0" smtClean="0"/>
              <a:t> stability during LHC operation with beam</a:t>
            </a:r>
          </a:p>
          <a:p>
            <a:pPr lvl="2"/>
            <a:r>
              <a:rPr lang="en-US" dirty="0" smtClean="0"/>
              <a:t>Apart from the transfer line magnets (</a:t>
            </a:r>
            <a:r>
              <a:rPr lang="en-US" dirty="0" smtClean="0">
                <a:sym typeface="Wingdings" pitchFamily="2" charset="2"/>
              </a:rPr>
              <a:t> next slide) no interference by other LHC equipment (BLM’s, kickers …) so far observed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nQPS adds about 500 hardwired interlock channels per sector (total number will increase from 7700 to 11500)</a:t>
            </a:r>
            <a:endParaRPr lang="en-US" dirty="0" smtClean="0"/>
          </a:p>
          <a:p>
            <a:pPr lvl="1"/>
            <a:r>
              <a:rPr lang="en-US" dirty="0" smtClean="0"/>
              <a:t>System fully integrated into QPS supervision – substantial effort by the controls groups to handle the significantly increased data flow</a:t>
            </a:r>
          </a:p>
          <a:p>
            <a:pPr lvl="2"/>
            <a:r>
              <a:rPr lang="en-US" dirty="0" smtClean="0"/>
              <a:t>Enhanced QPS control options (= more knobs) essential for commissioning</a:t>
            </a:r>
          </a:p>
          <a:p>
            <a:pPr lvl="1"/>
            <a:r>
              <a:rPr lang="en-US" dirty="0" smtClean="0"/>
              <a:t>Dedicated tools for nQPS analysis successfully validated</a:t>
            </a:r>
          </a:p>
          <a:p>
            <a:pPr lvl="2"/>
            <a:r>
              <a:rPr lang="en-US" dirty="0" smtClean="0"/>
              <a:t>Splice resistance monitor (</a:t>
            </a:r>
            <a:r>
              <a:rPr lang="en-US" dirty="0" smtClean="0">
                <a:sym typeface="Wingdings" pitchFamily="2" charset="2"/>
              </a:rPr>
              <a:t>Z. Charifoulline)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Specialist tools for device diagnostics and maintenance</a:t>
            </a:r>
            <a:endParaRPr lang="en-US" dirty="0" smtClean="0"/>
          </a:p>
          <a:p>
            <a:pPr lvl="1"/>
            <a:r>
              <a:rPr lang="en-US" dirty="0" smtClean="0"/>
              <a:t>Very valuable input for final commissioning of nQPS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performance – sector 1-2 experience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" y="4800600"/>
            <a:ext cx="8534400" cy="1096963"/>
          </a:xfrm>
        </p:spPr>
        <p:txBody>
          <a:bodyPr/>
          <a:lstStyle/>
          <a:p>
            <a:r>
              <a:rPr lang="en-US" dirty="0" smtClean="0"/>
              <a:t>nQPS during acceleration cycle</a:t>
            </a:r>
          </a:p>
          <a:p>
            <a:pPr lvl="1"/>
            <a:r>
              <a:rPr lang="en-US" dirty="0" smtClean="0"/>
              <a:t>Crosstalk </a:t>
            </a:r>
            <a:r>
              <a:rPr lang="en-US" dirty="0" smtClean="0"/>
              <a:t>from transfer lines giving problems to operate </a:t>
            </a:r>
            <a:r>
              <a:rPr lang="en-US" dirty="0" smtClean="0"/>
              <a:t>with U</a:t>
            </a:r>
            <a:r>
              <a:rPr lang="en-US" baseline="-25000" dirty="0" smtClean="0"/>
              <a:t>TH</a:t>
            </a:r>
            <a:r>
              <a:rPr lang="en-US" dirty="0" smtClean="0"/>
              <a:t> = </a:t>
            </a:r>
            <a:r>
              <a:rPr lang="en-US" dirty="0" smtClean="0"/>
              <a:t>300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V threshold only for a limited number </a:t>
            </a:r>
            <a:r>
              <a:rPr lang="en-US" dirty="0" smtClean="0"/>
              <a:t>of </a:t>
            </a:r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Not </a:t>
            </a:r>
            <a:r>
              <a:rPr lang="en-US" dirty="0" smtClean="0"/>
              <a:t>an issue </a:t>
            </a:r>
            <a:r>
              <a:rPr lang="en-US" dirty="0" smtClean="0"/>
              <a:t>with U</a:t>
            </a:r>
            <a:r>
              <a:rPr lang="en-US" baseline="-25000" dirty="0" smtClean="0"/>
              <a:t>TH</a:t>
            </a:r>
            <a:r>
              <a:rPr lang="en-US" dirty="0" smtClean="0"/>
              <a:t> = </a:t>
            </a:r>
            <a:r>
              <a:rPr lang="en-US" dirty="0" smtClean="0"/>
              <a:t>500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V, long </a:t>
            </a:r>
            <a:r>
              <a:rPr lang="en-US" dirty="0" smtClean="0"/>
              <a:t>term solution </a:t>
            </a:r>
            <a:r>
              <a:rPr lang="en-US" dirty="0" smtClean="0"/>
              <a:t>currently being assessed (source, transfer line settings, nQPS settings)</a:t>
            </a:r>
            <a:endParaRPr lang="en-US" dirty="0"/>
          </a:p>
        </p:txBody>
      </p:sp>
      <p:pic>
        <p:nvPicPr>
          <p:cNvPr id="5" name="Picture 2" descr="C:\temp\A81_aclerating_cy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7848600" cy="381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</a:t>
            </a:r>
            <a:r>
              <a:rPr lang="en-US" dirty="0" smtClean="0"/>
              <a:t>roadmap &amp; outlook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Final commissioning up to 3.5 TeV of nQPS in all LHC sectors to be completed in the very near future</a:t>
            </a:r>
          </a:p>
          <a:p>
            <a:pPr lvl="1"/>
            <a:r>
              <a:rPr lang="en-GB" dirty="0" smtClean="0"/>
              <a:t>Successfully started in sector 8-1, 1-2 and 2-3 in calendar week 4; other sectors in preparation</a:t>
            </a:r>
          </a:p>
          <a:p>
            <a:pPr lvl="1"/>
            <a:r>
              <a:rPr lang="en-GB" dirty="0" smtClean="0"/>
              <a:t>Firmware of symmetric quench detection systems updated taking into account the results from 2009</a:t>
            </a:r>
          </a:p>
          <a:p>
            <a:r>
              <a:rPr lang="en-GB" dirty="0" smtClean="0"/>
              <a:t>Commissioning to 5 TeV</a:t>
            </a:r>
          </a:p>
          <a:p>
            <a:pPr lvl="1"/>
            <a:r>
              <a:rPr lang="en-GB" dirty="0" smtClean="0"/>
              <a:t>Installation of </a:t>
            </a:r>
            <a:r>
              <a:rPr lang="en-GB" dirty="0" err="1" smtClean="0"/>
              <a:t>snubber</a:t>
            </a:r>
            <a:r>
              <a:rPr lang="en-GB" dirty="0" smtClean="0"/>
              <a:t> capacitors for energy extraction systems</a:t>
            </a:r>
          </a:p>
          <a:p>
            <a:pPr lvl="1"/>
            <a:r>
              <a:rPr lang="en-GB" dirty="0" smtClean="0"/>
              <a:t>No major commissioning campaign required from 3.5 TeV and 5 TeV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</a:t>
            </a:r>
            <a:r>
              <a:rPr lang="en-US" dirty="0" smtClean="0"/>
              <a:t>roadmap &amp; outlook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Extension of nQPS to IPQ, IPD and IT to be prepared</a:t>
            </a:r>
          </a:p>
          <a:p>
            <a:pPr lvl="1"/>
            <a:r>
              <a:rPr lang="en-GB" dirty="0" smtClean="0"/>
              <a:t>Upgrades only for diagnostic purposes; circuits are fully protected by the present </a:t>
            </a:r>
            <a:r>
              <a:rPr lang="en-GB" dirty="0" smtClean="0"/>
              <a:t>system (</a:t>
            </a:r>
            <a:r>
              <a:rPr lang="en-GB" dirty="0" smtClean="0">
                <a:sym typeface="Wingdings" pitchFamily="2" charset="2"/>
              </a:rPr>
              <a:t> see talk by J. P. Tock)</a:t>
            </a:r>
            <a:endParaRPr lang="en-GB" dirty="0" smtClean="0"/>
          </a:p>
          <a:p>
            <a:pPr lvl="1"/>
            <a:r>
              <a:rPr lang="en-GB" dirty="0" smtClean="0"/>
              <a:t>Necessary additiona</a:t>
            </a:r>
            <a:r>
              <a:rPr lang="en-GB" dirty="0" smtClean="0"/>
              <a:t>l signal cables already installed</a:t>
            </a:r>
            <a:endParaRPr lang="en-GB" dirty="0" smtClean="0"/>
          </a:p>
          <a:p>
            <a:r>
              <a:rPr lang="en-GB" dirty="0" smtClean="0"/>
              <a:t>Radiation tolerance</a:t>
            </a:r>
            <a:endParaRPr lang="en-GB" dirty="0" smtClean="0"/>
          </a:p>
          <a:p>
            <a:pPr lvl="1"/>
            <a:r>
              <a:rPr lang="en-GB" dirty="0" smtClean="0"/>
              <a:t>Several test campaigns in 2009 (PSI and CNGS) confirming design approach</a:t>
            </a:r>
          </a:p>
          <a:p>
            <a:pPr lvl="1"/>
            <a:r>
              <a:rPr lang="en-GB" dirty="0" smtClean="0"/>
              <a:t>Potential problem related to radiation weakness of  latest version of field-bus chip (MicroFip</a:t>
            </a:r>
            <a:r>
              <a:rPr lang="en-GB" baseline="30000" dirty="0" smtClean="0"/>
              <a:t>TM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see talk by J. Serrano)</a:t>
            </a:r>
          </a:p>
          <a:p>
            <a:pPr lvl="2"/>
            <a:r>
              <a:rPr lang="en-GB" dirty="0" smtClean="0"/>
              <a:t>Affects only supervision not protection</a:t>
            </a:r>
            <a:endParaRPr lang="en-GB" dirty="0" smtClean="0"/>
          </a:p>
          <a:p>
            <a:pPr lvl="2"/>
            <a:r>
              <a:rPr lang="en-GB" dirty="0" smtClean="0"/>
              <a:t>Temporary workaround for QPS boards available</a:t>
            </a:r>
          </a:p>
          <a:p>
            <a:pPr lvl="2"/>
            <a:r>
              <a:rPr lang="en-GB" dirty="0" smtClean="0"/>
              <a:t>Long term solution required for all QPS systems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Commissioning of the enhanced QPS in 2009:</a:t>
            </a:r>
          </a:p>
          <a:p>
            <a:pPr lvl="1"/>
            <a:r>
              <a:rPr lang="en-GB" dirty="0" smtClean="0"/>
              <a:t>Complete mapping of the interconnection splices in the LHC main circuits for the first time – no bad surprises</a:t>
            </a:r>
          </a:p>
          <a:p>
            <a:pPr lvl="1"/>
            <a:r>
              <a:rPr lang="en-GB" dirty="0" smtClean="0"/>
              <a:t>Successful validation of nQPS design</a:t>
            </a:r>
          </a:p>
          <a:p>
            <a:pPr lvl="1"/>
            <a:r>
              <a:rPr lang="en-GB" dirty="0" smtClean="0"/>
              <a:t>Re-cabling campaign completed</a:t>
            </a:r>
          </a:p>
          <a:p>
            <a:pPr lvl="2"/>
            <a:r>
              <a:rPr lang="en-GB" dirty="0" smtClean="0"/>
              <a:t>Electrical tests by ELQA team completed for 3 sectors</a:t>
            </a:r>
          </a:p>
          <a:p>
            <a:r>
              <a:rPr lang="en-GB" dirty="0" smtClean="0"/>
              <a:t>Enhanced </a:t>
            </a:r>
            <a:r>
              <a:rPr lang="en-GB" dirty="0" smtClean="0"/>
              <a:t>QPS exploitation during the LHC run in 2009:</a:t>
            </a:r>
          </a:p>
          <a:p>
            <a:pPr lvl="1"/>
            <a:r>
              <a:rPr lang="en-GB" dirty="0" smtClean="0"/>
              <a:t>No</a:t>
            </a:r>
            <a:r>
              <a:rPr lang="en-GB" dirty="0" smtClean="0"/>
              <a:t> showstoppers revealed so far</a:t>
            </a:r>
          </a:p>
          <a:p>
            <a:pPr lvl="1"/>
            <a:r>
              <a:rPr lang="en-GB" dirty="0" smtClean="0"/>
              <a:t>The main constraint with respect to the overall dependability (= reliability + availability + safety) of the QPS system is the large equipment number</a:t>
            </a:r>
          </a:p>
          <a:p>
            <a:r>
              <a:rPr lang="en-GB" dirty="0" smtClean="0"/>
              <a:t>Full commissioning of the enhanced QPS up to 3.5 TeV after the re-cabling campaign to be completed soon</a:t>
            </a:r>
          </a:p>
          <a:p>
            <a:pPr lvl="1"/>
            <a:r>
              <a:rPr lang="en-GB" dirty="0" smtClean="0"/>
              <a:t>System will be ready to be commissioned to 5 TeV once </a:t>
            </a:r>
            <a:r>
              <a:rPr lang="en-GB" dirty="0" err="1" smtClean="0"/>
              <a:t>snubber</a:t>
            </a:r>
            <a:r>
              <a:rPr lang="en-GB" dirty="0" smtClean="0"/>
              <a:t> capacitors have been installed</a:t>
            </a:r>
          </a:p>
          <a:p>
            <a:pPr lvl="1"/>
            <a:r>
              <a:rPr lang="en-GB" dirty="0" smtClean="0"/>
              <a:t>No major commissioning campaign required from 3.5 TeV </a:t>
            </a:r>
            <a:r>
              <a:rPr lang="en-GB" dirty="0" smtClean="0">
                <a:sym typeface="Wingdings" pitchFamily="2" charset="2"/>
              </a:rPr>
              <a:t> 5 TeV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pic>
        <p:nvPicPr>
          <p:cNvPr id="43012" name="Picture 4" descr="G:\Departments\TE\Projects\Enhanced QPS\Formenti\Photos\Work in LHC tunnel\DSC013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8050" y="2514600"/>
            <a:ext cx="1885950" cy="2514600"/>
          </a:xfrm>
          <a:prstGeom prst="rect">
            <a:avLst/>
          </a:prstGeom>
          <a:noFill/>
        </p:spPr>
      </p:pic>
      <p:pic>
        <p:nvPicPr>
          <p:cNvPr id="43013" name="Picture 5" descr="G:\Departments\TE\Projects\Enhanced QPS\Formenti\Photos\Global Tester B281\DSC01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685800"/>
            <a:ext cx="2514600" cy="1885950"/>
          </a:xfrm>
          <a:prstGeom prst="rect">
            <a:avLst/>
          </a:prstGeom>
          <a:noFill/>
        </p:spPr>
      </p:pic>
      <p:pic>
        <p:nvPicPr>
          <p:cNvPr id="43014" name="Picture 6" descr="G:\Departments\TE\Projects\Enhanced QPS\Formenti\Photos\Global Tester B281\Celebration last tested crate\IMG_46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685801"/>
            <a:ext cx="2590800" cy="1943298"/>
          </a:xfrm>
          <a:prstGeom prst="rect">
            <a:avLst/>
          </a:prstGeom>
          <a:noFill/>
        </p:spPr>
      </p:pic>
      <p:pic>
        <p:nvPicPr>
          <p:cNvPr id="43015" name="Picture 7" descr="G:\Departments\TE\Projects\Enhanced QPS\Formenti\Photos\First installation in s12 26_08_09\DSC011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90800"/>
            <a:ext cx="1600200" cy="2133600"/>
          </a:xfrm>
          <a:prstGeom prst="rect">
            <a:avLst/>
          </a:prstGeom>
          <a:noFill/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29150"/>
            <a:ext cx="2971800" cy="22288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43017" name="Picture 9" descr="G:\Departments\TE\Projects\Enhanced QPS\Formenti\Photos\QPS cables reworking\DSC014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2590800"/>
            <a:ext cx="2844800" cy="2133600"/>
          </a:xfrm>
          <a:prstGeom prst="rect">
            <a:avLst/>
          </a:prstGeom>
          <a:noFill/>
        </p:spPr>
      </p:pic>
      <p:pic>
        <p:nvPicPr>
          <p:cNvPr id="43019" name="Picture 11" descr="G:\Departments\TE\Projects\Enhanced QPS\Formenti\Photos\QPS drink at Globe 5_11_09\IMG_288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0800" y="685800"/>
            <a:ext cx="1428363" cy="1905000"/>
          </a:xfrm>
          <a:prstGeom prst="rect">
            <a:avLst/>
          </a:prstGeom>
          <a:noFill/>
        </p:spPr>
      </p:pic>
      <p:pic>
        <p:nvPicPr>
          <p:cNvPr id="1028" name="Picture 4" descr="4D73E9B3-8C2E-46C0-95D2-E3B55C6C1DD9@cer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00800" y="685800"/>
            <a:ext cx="2743200" cy="182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3A34D62F-7C2A-4FBF-A3D4-4E40F5FEE080@cer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71800" y="4648200"/>
            <a:ext cx="294532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G:\Departments\TE\Projects\Enhanced QPS\Formenti\Photos\Global Tester B281\Celebration last tested crate\IMG_468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7400" y="4400300"/>
            <a:ext cx="3276600" cy="2457700"/>
          </a:xfrm>
          <a:prstGeom prst="rect">
            <a:avLst/>
          </a:prstGeom>
          <a:noFill/>
        </p:spPr>
      </p:pic>
      <p:pic>
        <p:nvPicPr>
          <p:cNvPr id="1027" name="Picture 3" descr="9273345F-DD49-4285-A9DD-140FC3A65362@cer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191000" y="2514600"/>
            <a:ext cx="3198898" cy="213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enhanced QPS (nQPS)?</a:t>
            </a:r>
            <a:endParaRPr lang="en-US" dirty="0"/>
          </a:p>
        </p:txBody>
      </p:sp>
      <p:pic>
        <p:nvPicPr>
          <p:cNvPr id="10753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914400"/>
            <a:ext cx="6381750" cy="5476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107534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75" y="1290638"/>
            <a:ext cx="4286250" cy="42767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19" name="Picture 2" descr="G:\Departments\TE\Projects\Enhanced QPS\Formenti\Photos\SymQ Card\symQprotov2yyyy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334000"/>
            <a:ext cx="2077895" cy="914400"/>
          </a:xfrm>
          <a:prstGeom prst="rect">
            <a:avLst/>
          </a:prstGeom>
          <a:noFill/>
        </p:spPr>
      </p:pic>
      <p:pic>
        <p:nvPicPr>
          <p:cNvPr id="107535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914400"/>
            <a:ext cx="2133600" cy="95339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107536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5247494"/>
            <a:ext cx="2743200" cy="118611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62496" y="914400"/>
            <a:ext cx="2300504" cy="1219200"/>
          </a:xfrm>
          <a:prstGeom prst="rect">
            <a:avLst/>
          </a:prstGeom>
          <a:solidFill>
            <a:schemeClr val="accent5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1981200" y="3048000"/>
            <a:ext cx="5545098" cy="923326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436 crates, 3924 detection boards, 872 power packs</a:t>
            </a:r>
          </a:p>
          <a:p>
            <a:r>
              <a:rPr lang="en-GB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~30000 </a:t>
            </a:r>
            <a:r>
              <a:rPr lang="en-GB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signals</a:t>
            </a:r>
          </a:p>
          <a:p>
            <a:r>
              <a:rPr lang="en-GB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240 </a:t>
            </a:r>
            <a:r>
              <a:rPr lang="en-GB" sz="1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km of </a:t>
            </a:r>
            <a:r>
              <a:rPr lang="en-GB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cables, </a:t>
            </a:r>
            <a:r>
              <a:rPr lang="en-GB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7800 </a:t>
            </a:r>
            <a:r>
              <a:rPr lang="en-GB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connectors</a:t>
            </a:r>
            <a:endParaRPr lang="en-GB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7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7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7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functionality of nQPS?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b="1" dirty="0" smtClean="0"/>
              <a:t>Splice protection system type DQQBS</a:t>
            </a:r>
            <a:endParaRPr lang="en-GB" dirty="0" smtClean="0"/>
          </a:p>
          <a:p>
            <a:pPr lvl="1"/>
            <a:r>
              <a:rPr lang="en-GB" dirty="0" smtClean="0"/>
              <a:t>Permanently monitors and interlocks the voltage across the interconnections between LHC main magnets</a:t>
            </a:r>
          </a:p>
          <a:p>
            <a:pPr lvl="2"/>
            <a:r>
              <a:rPr lang="en-GB" dirty="0" smtClean="0"/>
              <a:t>Determination of detection threshold based on simulation and tests (</a:t>
            </a:r>
            <a:r>
              <a:rPr lang="en-GB" dirty="0" smtClean="0">
                <a:sym typeface="Wingdings" pitchFamily="2" charset="2"/>
              </a:rPr>
              <a:t> A. Verweij)</a:t>
            </a:r>
            <a:endParaRPr lang="en-GB" dirty="0" smtClean="0"/>
          </a:p>
          <a:p>
            <a:pPr lvl="2"/>
            <a:r>
              <a:rPr lang="en-GB" dirty="0" smtClean="0"/>
              <a:t>Required </a:t>
            </a:r>
            <a:r>
              <a:rPr lang="en-GB" dirty="0" smtClean="0"/>
              <a:t>threshold @ I = 12 kA: U</a:t>
            </a:r>
            <a:r>
              <a:rPr lang="en-GB" baseline="-25000" dirty="0" smtClean="0"/>
              <a:t>TH </a:t>
            </a:r>
            <a:r>
              <a:rPr lang="en-GB" dirty="0" smtClean="0"/>
              <a:t>= 300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V, 10 s</a:t>
            </a:r>
          </a:p>
          <a:p>
            <a:pPr lvl="2"/>
            <a:r>
              <a:rPr lang="en-GB" dirty="0" smtClean="0"/>
              <a:t>For 3.5 TeV operation U</a:t>
            </a:r>
            <a:r>
              <a:rPr lang="en-GB" baseline="-25000" dirty="0" smtClean="0"/>
              <a:t>TH </a:t>
            </a:r>
            <a:r>
              <a:rPr lang="en-GB" dirty="0" smtClean="0"/>
              <a:t>= 500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V, 10 s is </a:t>
            </a:r>
            <a:r>
              <a:rPr lang="en-GB" dirty="0" smtClean="0"/>
              <a:t>sufficient</a:t>
            </a:r>
            <a:endParaRPr lang="en-GB" dirty="0" smtClean="0"/>
          </a:p>
          <a:p>
            <a:pPr lvl="1"/>
            <a:r>
              <a:rPr lang="en-GB" dirty="0" smtClean="0"/>
              <a:t>Provides data for enhanced diagnostics via the QPS supervision</a:t>
            </a:r>
          </a:p>
          <a:p>
            <a:pPr lvl="2"/>
            <a:r>
              <a:rPr lang="en-GB" dirty="0" smtClean="0"/>
              <a:t>“</a:t>
            </a:r>
            <a:r>
              <a:rPr lang="en-GB" dirty="0" smtClean="0"/>
              <a:t>Mexican pyramids” </a:t>
            </a:r>
            <a:r>
              <a:rPr lang="en-GB" dirty="0" smtClean="0">
                <a:sym typeface="Wingdings" pitchFamily="2" charset="2"/>
              </a:rPr>
              <a:t> measurement of splice resistance </a:t>
            </a:r>
            <a:r>
              <a:rPr lang="en-GB" dirty="0" smtClean="0">
                <a:sym typeface="Wingdings" pitchFamily="2" charset="2"/>
              </a:rPr>
              <a:t>with a resolution </a:t>
            </a:r>
            <a:r>
              <a:rPr lang="en-GB" dirty="0" smtClean="0">
                <a:sym typeface="Wingdings" pitchFamily="2" charset="2"/>
              </a:rPr>
              <a:t>of 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GB" dirty="0" smtClean="0">
                <a:sym typeface="Wingdings" pitchFamily="2" charset="2"/>
              </a:rPr>
              <a:t>R &lt; </a:t>
            </a:r>
            <a:r>
              <a:rPr lang="en-GB" dirty="0" smtClean="0">
                <a:sym typeface="Wingdings" pitchFamily="2" charset="2"/>
              </a:rPr>
              <a:t>1n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W</a:t>
            </a:r>
          </a:p>
          <a:p>
            <a:pPr lvl="2"/>
            <a:r>
              <a:rPr lang="en-GB" dirty="0" smtClean="0"/>
              <a:t>Evaluation of data recorded during coasting to trace development of splice resistances in time</a:t>
            </a:r>
            <a:endParaRPr lang="en-GB" dirty="0" smtClean="0">
              <a:latin typeface="Symbol" pitchFamily="18" charset="2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functionality of nQPS?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b="1" dirty="0" smtClean="0"/>
              <a:t>Symmetric </a:t>
            </a:r>
            <a:r>
              <a:rPr lang="en-GB" b="1" dirty="0" smtClean="0"/>
              <a:t>quench detection system type DQQDS</a:t>
            </a:r>
          </a:p>
          <a:p>
            <a:pPr lvl="1"/>
            <a:r>
              <a:rPr lang="en-GB" dirty="0" smtClean="0"/>
              <a:t>Enhances the functionality of the existing protection system in order to detect timely aperture symmetric quenches</a:t>
            </a:r>
          </a:p>
          <a:p>
            <a:pPr lvl="2"/>
            <a:r>
              <a:rPr lang="en-GB" dirty="0" smtClean="0"/>
              <a:t>Design threshold U</a:t>
            </a:r>
            <a:r>
              <a:rPr lang="en-GB" baseline="-25000" dirty="0" smtClean="0"/>
              <a:t>TH </a:t>
            </a:r>
            <a:r>
              <a:rPr lang="en-GB" dirty="0" smtClean="0"/>
              <a:t>= 200 mV, 20 ms</a:t>
            </a:r>
          </a:p>
          <a:p>
            <a:pPr lvl="1"/>
            <a:r>
              <a:rPr lang="en-GB" dirty="0" smtClean="0"/>
              <a:t>System is detecting as well “normal” quenches and serves </a:t>
            </a:r>
            <a:r>
              <a:rPr lang="en-GB" dirty="0" smtClean="0"/>
              <a:t>as a back-up of the existing </a:t>
            </a:r>
            <a:r>
              <a:rPr lang="en-GB" dirty="0" smtClean="0"/>
              <a:t>system </a:t>
            </a:r>
          </a:p>
          <a:p>
            <a:pPr lvl="2"/>
            <a:r>
              <a:rPr lang="en-GB" dirty="0" smtClean="0"/>
              <a:t>Used </a:t>
            </a:r>
            <a:r>
              <a:rPr lang="en-GB" dirty="0" smtClean="0"/>
              <a:t>for the implementation of the fully redundant UPS AC powering </a:t>
            </a:r>
            <a:r>
              <a:rPr lang="en-GB" dirty="0" smtClean="0"/>
              <a:t>scheme</a:t>
            </a:r>
          </a:p>
          <a:p>
            <a:pPr lvl="1"/>
            <a:r>
              <a:rPr lang="en-GB" dirty="0" smtClean="0"/>
              <a:t>System is essential for magnet training up to nominal current</a:t>
            </a:r>
          </a:p>
          <a:p>
            <a:pPr lvl="2"/>
            <a:r>
              <a:rPr lang="en-GB" dirty="0" smtClean="0"/>
              <a:t>Significant amount of aperture symmetric quenches due to propagation expected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commissioning I &lt; 2 kA – splice protection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135563"/>
          </a:xfrm>
        </p:spPr>
        <p:txBody>
          <a:bodyPr/>
          <a:lstStyle/>
          <a:p>
            <a:r>
              <a:rPr lang="en-US" dirty="0" smtClean="0"/>
              <a:t>nQPS can be commissioned and qualified up to I = 2 kA in </a:t>
            </a:r>
            <a:r>
              <a:rPr lang="en-US" dirty="0" smtClean="0"/>
              <a:t>passive mode e.g. not connected to interlocks and quench heaters </a:t>
            </a:r>
            <a:endParaRPr lang="en-US" dirty="0" smtClean="0"/>
          </a:p>
          <a:p>
            <a:pPr lvl="1"/>
            <a:r>
              <a:rPr lang="en-US" dirty="0" smtClean="0"/>
              <a:t>Protection ensured by standard QPS, respectively self protecting </a:t>
            </a:r>
            <a:endParaRPr lang="en-US" dirty="0" smtClean="0"/>
          </a:p>
          <a:p>
            <a:r>
              <a:rPr lang="en-US" dirty="0" smtClean="0"/>
              <a:t>Verification of signal integrity</a:t>
            </a:r>
          </a:p>
          <a:p>
            <a:pPr lvl="1"/>
            <a:r>
              <a:rPr lang="en-US" dirty="0" smtClean="0"/>
              <a:t>Completeness, wiring errors, nois</a:t>
            </a:r>
            <a:r>
              <a:rPr lang="en-US" dirty="0" smtClean="0"/>
              <a:t>e </a:t>
            </a:r>
            <a:r>
              <a:rPr lang="en-US" dirty="0" smtClean="0"/>
              <a:t>levels</a:t>
            </a:r>
          </a:p>
          <a:p>
            <a:r>
              <a:rPr lang="en-US" dirty="0" smtClean="0"/>
              <a:t>Adjustment </a:t>
            </a:r>
            <a:r>
              <a:rPr lang="en-US" dirty="0" smtClean="0"/>
              <a:t>of device </a:t>
            </a:r>
            <a:r>
              <a:rPr lang="en-US" dirty="0" smtClean="0"/>
              <a:t>parameters</a:t>
            </a:r>
          </a:p>
          <a:p>
            <a:pPr lvl="1"/>
            <a:r>
              <a:rPr lang="en-US" dirty="0" smtClean="0"/>
              <a:t>Threshold and filter settings if applicable</a:t>
            </a:r>
          </a:p>
          <a:p>
            <a:pPr lvl="1"/>
            <a:r>
              <a:rPr lang="en-US" dirty="0" smtClean="0"/>
              <a:t>Splice protection needs to compensate apparent inductive voltage  across bus-bar splice during ramp</a:t>
            </a:r>
          </a:p>
          <a:p>
            <a:pPr lvl="2"/>
            <a:r>
              <a:rPr lang="en-US" dirty="0" smtClean="0"/>
              <a:t>Compensation coefficients to be deduced from data acquired during current ramps</a:t>
            </a:r>
          </a:p>
          <a:p>
            <a:pPr lvl="2"/>
            <a:r>
              <a:rPr lang="en-US" dirty="0" smtClean="0"/>
              <a:t>Main contribution from instrumentation wires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different sets for the two redundant protection systems </a:t>
            </a:r>
            <a:endParaRPr lang="en-US" dirty="0" smtClean="0"/>
          </a:p>
          <a:p>
            <a:r>
              <a:rPr lang="en-US" dirty="0" smtClean="0"/>
              <a:t>Splice </a:t>
            </a:r>
            <a:r>
              <a:rPr lang="en-US" dirty="0" smtClean="0"/>
              <a:t>mapping up to 2 </a:t>
            </a:r>
            <a:r>
              <a:rPr lang="en-US" dirty="0" smtClean="0"/>
              <a:t>kA</a:t>
            </a:r>
          </a:p>
          <a:p>
            <a:pPr lvl="1"/>
            <a:r>
              <a:rPr lang="en-US" dirty="0" smtClean="0"/>
              <a:t>Identification of potential problems at moderate currents</a:t>
            </a:r>
            <a:endParaRPr lang="en-US" dirty="0" smtClean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commissioning I &lt; 2 kA – symmetric quench detection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35563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 smtClean="0"/>
              <a:t>ymmetric </a:t>
            </a:r>
            <a:r>
              <a:rPr lang="en-US" dirty="0" smtClean="0"/>
              <a:t>quench detection </a:t>
            </a:r>
            <a:r>
              <a:rPr lang="en-US" dirty="0" smtClean="0"/>
              <a:t>system is based on a multichannel evaluation logic </a:t>
            </a:r>
            <a:r>
              <a:rPr lang="en-US" dirty="0" smtClean="0"/>
              <a:t>supervising </a:t>
            </a:r>
            <a:r>
              <a:rPr lang="en-US" dirty="0" smtClean="0"/>
              <a:t>3 magnets</a:t>
            </a:r>
          </a:p>
          <a:p>
            <a:pPr lvl="1"/>
            <a:r>
              <a:rPr lang="en-US" dirty="0" smtClean="0"/>
              <a:t>System is active in all phases of a powering cycle</a:t>
            </a:r>
          </a:p>
          <a:p>
            <a:pPr lvl="1"/>
            <a:r>
              <a:rPr lang="en-US" dirty="0" smtClean="0"/>
              <a:t>A</a:t>
            </a:r>
            <a:r>
              <a:rPr lang="en-US" dirty="0" smtClean="0"/>
              <a:t>pproach ensures a very reliable detection </a:t>
            </a:r>
            <a:r>
              <a:rPr lang="en-US" dirty="0" smtClean="0"/>
              <a:t>of quenches</a:t>
            </a:r>
            <a:endParaRPr lang="en-US" dirty="0" smtClean="0"/>
          </a:p>
          <a:p>
            <a:pPr lvl="1"/>
            <a:r>
              <a:rPr lang="en-US" dirty="0" smtClean="0"/>
              <a:t>The not so easy task </a:t>
            </a:r>
            <a:r>
              <a:rPr lang="en-US" dirty="0" smtClean="0"/>
              <a:t>consists in the </a:t>
            </a:r>
            <a:r>
              <a:rPr lang="en-US" dirty="0" smtClean="0"/>
              <a:t>suppression of false </a:t>
            </a:r>
            <a:r>
              <a:rPr lang="en-US" dirty="0" smtClean="0"/>
              <a:t>triggers in case of activation of the energy extraction systems</a:t>
            </a:r>
          </a:p>
          <a:p>
            <a:pPr lvl="2"/>
            <a:r>
              <a:rPr lang="en-US" dirty="0" smtClean="0"/>
              <a:t>Risk of multiple quenches</a:t>
            </a:r>
            <a:endParaRPr lang="en-US" dirty="0" smtClean="0"/>
          </a:p>
          <a:p>
            <a:pPr lvl="2"/>
            <a:r>
              <a:rPr lang="en-US" dirty="0" smtClean="0"/>
              <a:t>Steep learning curve during commissioning in</a:t>
            </a:r>
            <a:r>
              <a:rPr lang="en-US" dirty="0" smtClean="0"/>
              <a:t> 2009</a:t>
            </a:r>
          </a:p>
          <a:p>
            <a:pPr lvl="2"/>
            <a:r>
              <a:rPr lang="en-US" dirty="0" smtClean="0"/>
              <a:t>Use of adaptive filters, which are only active during the transition from ramping/coasting to discharge</a:t>
            </a:r>
          </a:p>
          <a:p>
            <a:pPr lvl="2"/>
            <a:r>
              <a:rPr lang="en-US" dirty="0" err="1" smtClean="0"/>
              <a:t>Snubber</a:t>
            </a:r>
            <a:r>
              <a:rPr lang="en-US" dirty="0" smtClean="0"/>
              <a:t> capacitors for the energy extraction systems needed for operation at higher energies (</a:t>
            </a:r>
            <a:r>
              <a:rPr lang="en-US" dirty="0" smtClean="0">
                <a:sym typeface="Wingdings" pitchFamily="2" charset="2"/>
              </a:rPr>
              <a:t> see talk by W. Venturini)</a:t>
            </a:r>
            <a:endParaRPr lang="en-US" dirty="0" smtClean="0"/>
          </a:p>
          <a:p>
            <a:pPr lvl="1"/>
            <a:r>
              <a:rPr lang="en-US" dirty="0" smtClean="0"/>
              <a:t>The check of the immunity of the symmetric quench detection with respect to fast discharges is a mandatory test to be repeated each time the energy is increased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commissioning I &lt; 2 kA – symmetric quench </a:t>
            </a:r>
            <a:r>
              <a:rPr lang="en-US" dirty="0" smtClean="0"/>
              <a:t>detection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(magnets </a:t>
            </a:r>
            <a:r>
              <a:rPr lang="en-US" dirty="0" smtClean="0">
                <a:sym typeface="Wingdings" pitchFamily="2" charset="2"/>
              </a:rPr>
              <a:t> detector) and trigger (detector  quench heaters) mapping to be checked very carefully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</a:t>
            </a:r>
            <a:r>
              <a:rPr lang="en-US" dirty="0" smtClean="0"/>
              <a:t>ombined with heater firing test of existing QPS </a:t>
            </a:r>
            <a:endParaRPr lang="en-US" dirty="0" smtClean="0"/>
          </a:p>
          <a:p>
            <a:pPr lvl="2"/>
            <a:r>
              <a:rPr lang="en-US" dirty="0" smtClean="0"/>
              <a:t>Firing of quench heaters of a previously power cycled magnet  (typically up to injection current) creates a voltage spike recorded by the symmetric quench detection system</a:t>
            </a:r>
          </a:p>
          <a:p>
            <a:pPr lvl="1"/>
            <a:r>
              <a:rPr lang="en-US" dirty="0" smtClean="0"/>
              <a:t>Heater firing triggered by the symmetric quench detection</a:t>
            </a:r>
            <a:endParaRPr lang="en-US" dirty="0" smtClean="0"/>
          </a:p>
          <a:p>
            <a:pPr lvl="2"/>
            <a:r>
              <a:rPr lang="en-US" dirty="0" smtClean="0"/>
              <a:t>Verification that the system is protecting the right magnet</a:t>
            </a:r>
          </a:p>
          <a:p>
            <a:pPr lvl="1"/>
            <a:r>
              <a:rPr lang="en-US" dirty="0" smtClean="0"/>
              <a:t>Mapping has to be checked only after installation and each major intervention requiring disconnection of nQPS cables </a:t>
            </a:r>
          </a:p>
          <a:p>
            <a:pPr lvl="1"/>
            <a:r>
              <a:rPr lang="en-US" dirty="0" smtClean="0"/>
              <a:t>Heaters and interlocks to be tested once per year 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commissioning I &gt; 2kA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nQPS fully operational once successfully commissioned to 2 </a:t>
            </a:r>
            <a:r>
              <a:rPr lang="en-US" dirty="0" smtClean="0"/>
              <a:t>kA</a:t>
            </a:r>
          </a:p>
          <a:p>
            <a:pPr lvl="1"/>
            <a:r>
              <a:rPr lang="en-US" dirty="0" smtClean="0"/>
              <a:t>Signal to noise ratio for splice measurements will improve with increasing current </a:t>
            </a:r>
            <a:r>
              <a:rPr lang="en-US" dirty="0" smtClean="0">
                <a:sym typeface="Wingdings" pitchFamily="2" charset="2"/>
              </a:rPr>
              <a:t> better resolution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False trigger immunity of symmetric quench detection systems during activation of the energy extraction carefully to be checked (applies as well to existing QPS)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Installation of </a:t>
            </a:r>
            <a:r>
              <a:rPr lang="en-US" dirty="0" err="1" smtClean="0">
                <a:sym typeface="Wingdings" pitchFamily="2" charset="2"/>
              </a:rPr>
              <a:t>snubber</a:t>
            </a:r>
            <a:r>
              <a:rPr lang="en-US" dirty="0" smtClean="0">
                <a:sym typeface="Wingdings" pitchFamily="2" charset="2"/>
              </a:rPr>
              <a:t> capacitors for energy extraction systems required for </a:t>
            </a:r>
            <a:r>
              <a:rPr lang="en-US" dirty="0" smtClean="0">
                <a:sym typeface="Wingdings" pitchFamily="2" charset="2"/>
              </a:rPr>
              <a:t>I &gt; 6000 A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Delivery to be completed in March 2010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Installation will require about 2 days per sector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First tests performed </a:t>
            </a:r>
            <a:r>
              <a:rPr lang="en-US" dirty="0" smtClean="0">
                <a:sym typeface="Wingdings" pitchFamily="2" charset="2"/>
              </a:rPr>
              <a:t>end 2009  in sector 1-2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Activation of energy extraction systems at 4 kA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confirmed immunity of nQPS during fast power abort sequences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</a:t>
            </a:r>
            <a:r>
              <a:rPr lang="en-US" dirty="0" smtClean="0"/>
              <a:t>commissioning &amp; hardware commissioning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740092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-MEL_template">
  <a:themeElements>
    <a:clrScheme name="AT-MEL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AT-MEL_template</Template>
  <TotalTime>36724</TotalTime>
  <Words>1423</Words>
  <Application>Microsoft Office PowerPoint</Application>
  <PresentationFormat>On-screen Show (4:3)</PresentationFormat>
  <Paragraphs>128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AT-MEL_template</vt:lpstr>
      <vt:lpstr>Enhanced QPS – performance, commissioning at 3.5TeV, outlook towards 5 TeV   </vt:lpstr>
      <vt:lpstr>What is enhanced QPS (nQPS)?</vt:lpstr>
      <vt:lpstr>What is the functionality of nQPS?</vt:lpstr>
      <vt:lpstr>What is the functionality of nQPS?</vt:lpstr>
      <vt:lpstr>nQPS commissioning I &lt; 2 kA – splice protection</vt:lpstr>
      <vt:lpstr>nQPS commissioning I &lt; 2 kA – symmetric quench detection</vt:lpstr>
      <vt:lpstr>nQPS commissioning I &lt; 2 kA – symmetric quench detection</vt:lpstr>
      <vt:lpstr>nQPS commissioning I &gt; 2kA</vt:lpstr>
      <vt:lpstr>nQPS commissioning &amp; hardware commissioning</vt:lpstr>
      <vt:lpstr>nQPS performance – splice mapping</vt:lpstr>
      <vt:lpstr>nQPS performance – splice mapping </vt:lpstr>
      <vt:lpstr>nQPS performance – inductive compensation</vt:lpstr>
      <vt:lpstr>nQPS performance – symmetric quench detection</vt:lpstr>
      <vt:lpstr>nQPS performance – sector 1-2 experience</vt:lpstr>
      <vt:lpstr>nQPS performance – sector 1-2 experience</vt:lpstr>
      <vt:lpstr>nQPS roadmap &amp; outlook</vt:lpstr>
      <vt:lpstr>nQPS roadmap &amp; outlook</vt:lpstr>
      <vt:lpstr>Summary</vt:lpstr>
      <vt:lpstr>Thanks!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auchmann</dc:creator>
  <cp:lastModifiedBy>rdenz</cp:lastModifiedBy>
  <cp:revision>891</cp:revision>
  <dcterms:created xsi:type="dcterms:W3CDTF">2003-10-02T10:03:25Z</dcterms:created>
  <dcterms:modified xsi:type="dcterms:W3CDTF">2010-01-22T13:19:31Z</dcterms:modified>
</cp:coreProperties>
</file>