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6"/>
  </p:notesMasterIdLst>
  <p:handoutMasterIdLst>
    <p:handoutMasterId r:id="rId17"/>
  </p:handoutMasterIdLst>
  <p:sldIdLst>
    <p:sldId id="682" r:id="rId2"/>
    <p:sldId id="770" r:id="rId3"/>
    <p:sldId id="759" r:id="rId4"/>
    <p:sldId id="756" r:id="rId5"/>
    <p:sldId id="760" r:id="rId6"/>
    <p:sldId id="757" r:id="rId7"/>
    <p:sldId id="762" r:id="rId8"/>
    <p:sldId id="763" r:id="rId9"/>
    <p:sldId id="761" r:id="rId10"/>
    <p:sldId id="765" r:id="rId11"/>
    <p:sldId id="766" r:id="rId12"/>
    <p:sldId id="764" r:id="rId13"/>
    <p:sldId id="769" r:id="rId14"/>
    <p:sldId id="768" r:id="rId15"/>
  </p:sldIdLst>
  <p:sldSz cx="9144000" cy="6858000" type="screen4x3"/>
  <p:notesSz cx="6845300" cy="96647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a:srgbClr val="FFFF00"/>
    <a:srgbClr val="CCFFFF"/>
    <a:srgbClr val="CCECFF"/>
    <a:srgbClr val="FFFF99"/>
    <a:srgbClr val="99FFCC"/>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82" autoAdjust="0"/>
    <p:restoredTop sz="95599" autoAdjust="0"/>
  </p:normalViewPr>
  <p:slideViewPr>
    <p:cSldViewPr>
      <p:cViewPr>
        <p:scale>
          <a:sx n="71" d="100"/>
          <a:sy n="71" d="100"/>
        </p:scale>
        <p:origin x="-835"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622" y="-91"/>
      </p:cViewPr>
      <p:guideLst>
        <p:guide orient="horz" pos="3044"/>
        <p:guide pos="215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65450" cy="482600"/>
          </a:xfrm>
          <a:prstGeom prst="rect">
            <a:avLst/>
          </a:prstGeom>
          <a:noFill/>
          <a:ln w="9525">
            <a:noFill/>
            <a:miter lim="800000"/>
            <a:headEnd/>
            <a:tailEnd/>
          </a:ln>
          <a:effectLst/>
        </p:spPr>
        <p:txBody>
          <a:bodyPr vert="horz" wrap="square" lIns="90233" tIns="45116" rIns="90233" bIns="45116" numCol="1" anchor="t" anchorCtr="0" compatLnSpc="1">
            <a:prstTxWarp prst="textNoShape">
              <a:avLst/>
            </a:prstTxWarp>
          </a:bodyPr>
          <a:lstStyle>
            <a:lvl1pPr defTabSz="901700" eaLnBrk="1" hangingPunct="1">
              <a:defRPr sz="1200"/>
            </a:lvl1pPr>
          </a:lstStyle>
          <a:p>
            <a:endParaRPr lang="en-US"/>
          </a:p>
        </p:txBody>
      </p:sp>
      <p:sp>
        <p:nvSpPr>
          <p:cNvPr id="12291" name="Rectangle 3"/>
          <p:cNvSpPr>
            <a:spLocks noGrp="1" noChangeArrowheads="1"/>
          </p:cNvSpPr>
          <p:nvPr>
            <p:ph type="dt" sz="quarter" idx="1"/>
          </p:nvPr>
        </p:nvSpPr>
        <p:spPr bwMode="auto">
          <a:xfrm>
            <a:off x="3878263" y="0"/>
            <a:ext cx="2965450" cy="482600"/>
          </a:xfrm>
          <a:prstGeom prst="rect">
            <a:avLst/>
          </a:prstGeom>
          <a:noFill/>
          <a:ln w="9525">
            <a:noFill/>
            <a:miter lim="800000"/>
            <a:headEnd/>
            <a:tailEnd/>
          </a:ln>
          <a:effectLst/>
        </p:spPr>
        <p:txBody>
          <a:bodyPr vert="horz" wrap="square" lIns="90233" tIns="45116" rIns="90233" bIns="45116" numCol="1" anchor="t" anchorCtr="0" compatLnSpc="1">
            <a:prstTxWarp prst="textNoShape">
              <a:avLst/>
            </a:prstTxWarp>
          </a:bodyPr>
          <a:lstStyle>
            <a:lvl1pPr algn="r" defTabSz="901700" eaLnBrk="1" hangingPunct="1">
              <a:defRPr sz="1200"/>
            </a:lvl1pPr>
          </a:lstStyle>
          <a:p>
            <a:endParaRPr lang="en-US"/>
          </a:p>
        </p:txBody>
      </p:sp>
      <p:sp>
        <p:nvSpPr>
          <p:cNvPr id="12292" name="Rectangle 4"/>
          <p:cNvSpPr>
            <a:spLocks noGrp="1" noChangeArrowheads="1"/>
          </p:cNvSpPr>
          <p:nvPr>
            <p:ph type="ftr" sz="quarter" idx="2"/>
          </p:nvPr>
        </p:nvSpPr>
        <p:spPr bwMode="auto">
          <a:xfrm>
            <a:off x="0" y="9180513"/>
            <a:ext cx="2965450" cy="482600"/>
          </a:xfrm>
          <a:prstGeom prst="rect">
            <a:avLst/>
          </a:prstGeom>
          <a:noFill/>
          <a:ln w="9525">
            <a:noFill/>
            <a:miter lim="800000"/>
            <a:headEnd/>
            <a:tailEnd/>
          </a:ln>
          <a:effectLst/>
        </p:spPr>
        <p:txBody>
          <a:bodyPr vert="horz" wrap="square" lIns="90233" tIns="45116" rIns="90233" bIns="45116" numCol="1" anchor="b" anchorCtr="0" compatLnSpc="1">
            <a:prstTxWarp prst="textNoShape">
              <a:avLst/>
            </a:prstTxWarp>
          </a:bodyPr>
          <a:lstStyle>
            <a:lvl1pPr defTabSz="901700" eaLnBrk="1" hangingPunct="1">
              <a:defRPr sz="1200"/>
            </a:lvl1pPr>
          </a:lstStyle>
          <a:p>
            <a:endParaRPr lang="en-US"/>
          </a:p>
        </p:txBody>
      </p:sp>
      <p:sp>
        <p:nvSpPr>
          <p:cNvPr id="12293" name="Rectangle 5"/>
          <p:cNvSpPr>
            <a:spLocks noGrp="1" noChangeArrowheads="1"/>
          </p:cNvSpPr>
          <p:nvPr>
            <p:ph type="sldNum" sz="quarter" idx="3"/>
          </p:nvPr>
        </p:nvSpPr>
        <p:spPr bwMode="auto">
          <a:xfrm>
            <a:off x="3878263" y="9180513"/>
            <a:ext cx="2965450" cy="482600"/>
          </a:xfrm>
          <a:prstGeom prst="rect">
            <a:avLst/>
          </a:prstGeom>
          <a:noFill/>
          <a:ln w="9525">
            <a:noFill/>
            <a:miter lim="800000"/>
            <a:headEnd/>
            <a:tailEnd/>
          </a:ln>
          <a:effectLst/>
        </p:spPr>
        <p:txBody>
          <a:bodyPr vert="horz" wrap="square" lIns="90233" tIns="45116" rIns="90233" bIns="45116" numCol="1" anchor="b" anchorCtr="0" compatLnSpc="1">
            <a:prstTxWarp prst="textNoShape">
              <a:avLst/>
            </a:prstTxWarp>
          </a:bodyPr>
          <a:lstStyle>
            <a:lvl1pPr algn="r" defTabSz="901700" eaLnBrk="1" hangingPunct="1">
              <a:defRPr sz="1200"/>
            </a:lvl1pPr>
          </a:lstStyle>
          <a:p>
            <a:fld id="{A84F1FC3-AF5C-4A43-889A-BC4A01DC300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Rectangle 2"/>
          <p:cNvSpPr>
            <a:spLocks noGrp="1" noChangeArrowheads="1"/>
          </p:cNvSpPr>
          <p:nvPr>
            <p:ph type="hdr" sz="quarter"/>
          </p:nvPr>
        </p:nvSpPr>
        <p:spPr bwMode="auto">
          <a:xfrm>
            <a:off x="0" y="0"/>
            <a:ext cx="296545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56675" name="Rectangle 3"/>
          <p:cNvSpPr>
            <a:spLocks noGrp="1" noChangeArrowheads="1"/>
          </p:cNvSpPr>
          <p:nvPr>
            <p:ph type="dt" idx="1"/>
          </p:nvPr>
        </p:nvSpPr>
        <p:spPr bwMode="auto">
          <a:xfrm>
            <a:off x="3878263" y="0"/>
            <a:ext cx="296545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56676" name="Rectangle 4"/>
          <p:cNvSpPr>
            <a:spLocks noGrp="1" noRot="1" noChangeAspect="1" noChangeArrowheads="1" noTextEdit="1"/>
          </p:cNvSpPr>
          <p:nvPr>
            <p:ph type="sldImg" idx="2"/>
          </p:nvPr>
        </p:nvSpPr>
        <p:spPr bwMode="auto">
          <a:xfrm>
            <a:off x="1006475" y="725488"/>
            <a:ext cx="4832350" cy="3624262"/>
          </a:xfrm>
          <a:prstGeom prst="rect">
            <a:avLst/>
          </a:prstGeom>
          <a:noFill/>
          <a:ln w="9525">
            <a:solidFill>
              <a:srgbClr val="000000"/>
            </a:solidFill>
            <a:miter lim="800000"/>
            <a:headEnd/>
            <a:tailEnd/>
          </a:ln>
          <a:effectLst/>
        </p:spPr>
      </p:sp>
      <p:sp>
        <p:nvSpPr>
          <p:cNvPr id="156677" name="Rectangle 5"/>
          <p:cNvSpPr>
            <a:spLocks noGrp="1" noChangeArrowheads="1"/>
          </p:cNvSpPr>
          <p:nvPr>
            <p:ph type="body" sz="quarter" idx="3"/>
          </p:nvPr>
        </p:nvSpPr>
        <p:spPr bwMode="auto">
          <a:xfrm>
            <a:off x="684213" y="4589463"/>
            <a:ext cx="5476875" cy="4349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6678" name="Rectangle 6"/>
          <p:cNvSpPr>
            <a:spLocks noGrp="1" noChangeArrowheads="1"/>
          </p:cNvSpPr>
          <p:nvPr>
            <p:ph type="ftr" sz="quarter" idx="4"/>
          </p:nvPr>
        </p:nvSpPr>
        <p:spPr bwMode="auto">
          <a:xfrm>
            <a:off x="0" y="9180513"/>
            <a:ext cx="2965450"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56679" name="Rectangle 7"/>
          <p:cNvSpPr>
            <a:spLocks noGrp="1" noChangeArrowheads="1"/>
          </p:cNvSpPr>
          <p:nvPr>
            <p:ph type="sldNum" sz="quarter" idx="5"/>
          </p:nvPr>
        </p:nvSpPr>
        <p:spPr bwMode="auto">
          <a:xfrm>
            <a:off x="3878263" y="9180513"/>
            <a:ext cx="2965450"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CDB6B913-EDB6-49CB-A6D9-A41AA22AF8C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3D952-4254-4B4B-9D0A-65EA9F7A4545}" type="slidenum">
              <a:rPr lang="en-US"/>
              <a:pPr/>
              <a:t>1</a:t>
            </a:fld>
            <a:endParaRPr lang="en-US"/>
          </a:p>
        </p:txBody>
      </p:sp>
      <p:sp>
        <p:nvSpPr>
          <p:cNvPr id="784386" name="Rectangle 2"/>
          <p:cNvSpPr>
            <a:spLocks noGrp="1" noRot="1" noChangeAspect="1" noChangeArrowheads="1" noTextEdit="1"/>
          </p:cNvSpPr>
          <p:nvPr>
            <p:ph type="sldImg"/>
          </p:nvPr>
        </p:nvSpPr>
        <p:spPr>
          <a:ln/>
        </p:spPr>
      </p:sp>
      <p:sp>
        <p:nvSpPr>
          <p:cNvPr id="784387" name="Rectangle 3"/>
          <p:cNvSpPr>
            <a:spLocks noGrp="1" noChangeArrowheads="1"/>
          </p:cNvSpPr>
          <p:nvPr>
            <p:ph type="body" idx="1"/>
          </p:nvPr>
        </p:nvSpPr>
        <p:spPr/>
        <p:txBody>
          <a:bodyPr/>
          <a:lstStyle/>
          <a:p>
            <a:r>
              <a:rPr lang="en-US" sz="1100" dirty="0" smtClean="0"/>
              <a:t>The</a:t>
            </a:r>
            <a:r>
              <a:rPr lang="en-US" sz="1100" baseline="0" dirty="0" smtClean="0"/>
              <a:t> goal of this overview is to consider the overall picture of Linac4+PSB and PS.</a:t>
            </a:r>
            <a:endParaRPr lang="en-US" sz="105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Flexibility</a:t>
            </a:r>
            <a:r>
              <a:rPr lang="en-US" baseline="0" dirty="0" smtClean="0"/>
              <a:t> of schedule depends on structure of the project</a:t>
            </a:r>
            <a:endParaRPr lang="en-US" dirty="0"/>
          </a:p>
        </p:txBody>
      </p:sp>
      <p:sp>
        <p:nvSpPr>
          <p:cNvPr id="4" name="Slide Number Placeholder 3"/>
          <p:cNvSpPr>
            <a:spLocks noGrp="1"/>
          </p:cNvSpPr>
          <p:nvPr>
            <p:ph type="sldNum" sz="quarter" idx="10"/>
          </p:nvPr>
        </p:nvSpPr>
        <p:spPr/>
        <p:txBody>
          <a:bodyPr/>
          <a:lstStyle/>
          <a:p>
            <a:fld id="{CDB6B913-EDB6-49CB-A6D9-A41AA22AF8C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PSB modifications 15% of overall machine budget</a:t>
            </a:r>
            <a:endParaRPr lang="en-US" dirty="0"/>
          </a:p>
        </p:txBody>
      </p:sp>
      <p:sp>
        <p:nvSpPr>
          <p:cNvPr id="4" name="Slide Number Placeholder 3"/>
          <p:cNvSpPr>
            <a:spLocks noGrp="1"/>
          </p:cNvSpPr>
          <p:nvPr>
            <p:ph type="sldNum" sz="quarter" idx="10"/>
          </p:nvPr>
        </p:nvSpPr>
        <p:spPr/>
        <p:txBody>
          <a:bodyPr/>
          <a:lstStyle/>
          <a:p>
            <a:fld id="{CDB6B913-EDB6-49CB-A6D9-A41AA22AF8CA}"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1/28/2010</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816727B-EB00-419F-B413-8B814521113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1/28/2010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8641D2F-34EF-4D3D-A9A1-5D82DCA87B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3A271A1-F6D6-438B-A432-4747EE7ECD40}" type="datetimeFigureOut">
              <a:rPr lang="en-US" smtClean="0"/>
              <a:pPr/>
              <a:t>1/28/2010</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C575CD5-AE4D-47BD-9E5D-433E48B7F10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248400" cy="685800"/>
          </a:xfrm>
        </p:spPr>
        <p:txBody>
          <a:bodyPr>
            <a:noAutofit/>
          </a:bodyPr>
          <a:lstStyle>
            <a:lvl1pPr>
              <a:defRPr sz="4000"/>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Chamonix 2010 Workshop</a:t>
            </a:r>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EDE6111-17D0-46EC-97EE-DCEFBC02FF6D}"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p:txBody>
          <a:bodyPr/>
          <a:lstStyle/>
          <a:p>
            <a:fld id="{23A271A1-F6D6-438B-A432-4747EE7ECD40}" type="datetimeFigureOut">
              <a:rPr lang="en-US" smtClean="0"/>
              <a:pPr/>
              <a:t>1/28/2010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61B4CC9-3F88-40CD-90FF-9F487E778A54}" type="slidenum">
              <a:rPr lang="en-US" smtClean="0"/>
              <a:pPr/>
              <a:t>‹#›</a:t>
            </a:fld>
            <a:endParaRPr lang="en-US"/>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3A271A1-F6D6-438B-A432-4747EE7ECD40}" type="datetimeFigureOut">
              <a:rPr lang="en-US" smtClean="0"/>
              <a:pPr/>
              <a:t>1/28/2010</a:t>
            </a:fld>
            <a:endParaRPr lang="en-US"/>
          </a:p>
        </p:txBody>
      </p:sp>
      <p:sp>
        <p:nvSpPr>
          <p:cNvPr id="10" name="Slide Number Placeholder 9"/>
          <p:cNvSpPr>
            <a:spLocks noGrp="1"/>
          </p:cNvSpPr>
          <p:nvPr>
            <p:ph type="sldNum" sz="quarter" idx="16"/>
          </p:nvPr>
        </p:nvSpPr>
        <p:spPr/>
        <p:txBody>
          <a:bodyPr rtlCol="0"/>
          <a:lstStyle/>
          <a:p>
            <a:fld id="{46535694-23F1-4756-9844-051181E368A2}" type="slidenum">
              <a:rPr lang="en-US" smtClean="0"/>
              <a:pPr/>
              <a:t>‹#›</a:t>
            </a:fld>
            <a:endParaRPr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3A271A1-F6D6-438B-A432-4747EE7ECD40}" type="datetimeFigureOut">
              <a:rPr lang="en-US" smtClean="0"/>
              <a:pPr/>
              <a:t>1/28/2010</a:t>
            </a:fld>
            <a:endParaRPr lang="en-US"/>
          </a:p>
        </p:txBody>
      </p:sp>
      <p:sp>
        <p:nvSpPr>
          <p:cNvPr id="12" name="Slide Number Placeholder 11"/>
          <p:cNvSpPr>
            <a:spLocks noGrp="1"/>
          </p:cNvSpPr>
          <p:nvPr>
            <p:ph type="sldNum" sz="quarter" idx="16"/>
          </p:nvPr>
        </p:nvSpPr>
        <p:spPr/>
        <p:txBody>
          <a:bodyPr rtlCol="0"/>
          <a:lstStyle/>
          <a:p>
            <a:fld id="{7889D65D-BBAA-40FB-8443-0E2345141CA3}" type="slidenum">
              <a:rPr lang="en-US" smtClean="0"/>
              <a:pPr/>
              <a:t>‹#›</a:t>
            </a:fld>
            <a:endParaRPr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A271A1-F6D6-438B-A432-4747EE7ECD40}" type="datetimeFigureOut">
              <a:rPr lang="en-US" smtClean="0"/>
              <a:pPr/>
              <a:t>1/28/2010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74B2F72-5111-4132-B1DA-339737C8F27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271A1-F6D6-438B-A432-4747EE7ECD40}" type="datetimeFigureOut">
              <a:rPr lang="en-US" smtClean="0"/>
              <a:pPr/>
              <a:t>1/28/2010</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3AFA886-5C67-4B61-83E9-0E5B4B1E28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3A271A1-F6D6-438B-A432-4747EE7ECD40}" type="datetimeFigureOut">
              <a:rPr lang="en-US" smtClean="0"/>
              <a:pPr/>
              <a:t>1/28/2010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DE2735E-07A4-43EF-8AF9-8118BC01697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3A271A1-F6D6-438B-A432-4747EE7ECD40}" type="datetimeFigureOut">
              <a:rPr lang="en-US" smtClean="0"/>
              <a:pPr/>
              <a:t>1/28/2010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78A5998-2EA1-47A4-AA7F-89EFA1B3DDB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1600200" y="228600"/>
            <a:ext cx="6019800" cy="685800"/>
          </a:xfrm>
          <a:prstGeom prst="rect">
            <a:avLst/>
          </a:prstGeom>
        </p:spPr>
        <p:txBody>
          <a:bodyPr vert="horz" anchor="ctr">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371600"/>
            <a:ext cx="8153400" cy="47548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dirty="0" smtClean="0"/>
              <a:t>2010 Chamonix Workshop</a:t>
            </a:r>
            <a:endParaRPr lang="en-US" dirty="0"/>
          </a:p>
        </p:txBody>
      </p:sp>
      <p:sp>
        <p:nvSpPr>
          <p:cNvPr id="7" name="Rectangle 6"/>
          <p:cNvSpPr/>
          <p:nvPr/>
        </p:nvSpPr>
        <p:spPr bwMode="white">
          <a:xfrm>
            <a:off x="0" y="91440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99060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99060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990600"/>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816727B-EB00-419F-B413-8B8145211139}" type="slidenum">
              <a:rPr lang="en-US" smtClean="0"/>
              <a:pPr/>
              <a:t>‹#›</a:t>
            </a:fld>
            <a:endParaRPr lang="en-US" dirty="0"/>
          </a:p>
        </p:txBody>
      </p:sp>
      <p:pic>
        <p:nvPicPr>
          <p:cNvPr id="10" name="Picture 16" descr="cern_logo"/>
          <p:cNvPicPr>
            <a:picLocks noChangeAspect="1" noChangeArrowheads="1"/>
          </p:cNvPicPr>
          <p:nvPr userDrawn="1"/>
        </p:nvPicPr>
        <p:blipFill>
          <a:blip r:embed="rId13" cstate="print"/>
          <a:srcRect/>
          <a:stretch>
            <a:fillRect/>
          </a:stretch>
        </p:blipFill>
        <p:spPr bwMode="auto">
          <a:xfrm>
            <a:off x="7772400" y="152400"/>
            <a:ext cx="795338" cy="795338"/>
          </a:xfrm>
          <a:prstGeom prst="rect">
            <a:avLst/>
          </a:prstGeom>
          <a:noFill/>
        </p:spPr>
      </p:pic>
      <p:pic>
        <p:nvPicPr>
          <p:cNvPr id="11" name="Picture 19" descr="Logo-Linac"/>
          <p:cNvPicPr>
            <a:picLocks noChangeAspect="1" noChangeArrowheads="1"/>
          </p:cNvPicPr>
          <p:nvPr userDrawn="1"/>
        </p:nvPicPr>
        <p:blipFill>
          <a:blip r:embed="rId14" cstate="print"/>
          <a:srcRect/>
          <a:stretch>
            <a:fillRect/>
          </a:stretch>
        </p:blipFill>
        <p:spPr bwMode="auto">
          <a:xfrm>
            <a:off x="609600" y="152400"/>
            <a:ext cx="787400" cy="800100"/>
          </a:xfrm>
          <a:prstGeom prst="rect">
            <a:avLst/>
          </a:prstGeom>
          <a:noFill/>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362" name="Rectangle 2"/>
          <p:cNvSpPr>
            <a:spLocks noGrp="1" noChangeArrowheads="1"/>
          </p:cNvSpPr>
          <p:nvPr>
            <p:ph type="title"/>
          </p:nvPr>
        </p:nvSpPr>
        <p:spPr>
          <a:xfrm>
            <a:off x="685800" y="1905000"/>
            <a:ext cx="7467600" cy="1219200"/>
          </a:xfrm>
        </p:spPr>
        <p:txBody>
          <a:bodyPr/>
          <a:lstStyle/>
          <a:p>
            <a:r>
              <a:rPr lang="en-GB" sz="3600" dirty="0" smtClean="0"/>
              <a:t>Linac4 ► PSB ► PS :</a:t>
            </a:r>
            <a:br>
              <a:rPr lang="en-GB" sz="3600" dirty="0" smtClean="0"/>
            </a:br>
            <a:r>
              <a:rPr lang="en-GB" sz="3600" dirty="0" smtClean="0"/>
              <a:t>Schedule and expected performance</a:t>
            </a:r>
            <a:endParaRPr lang="en-US" sz="2400" dirty="0"/>
          </a:p>
        </p:txBody>
      </p:sp>
      <p:sp>
        <p:nvSpPr>
          <p:cNvPr id="5" name="Slide Number Placeholder 3"/>
          <p:cNvSpPr>
            <a:spLocks noGrp="1"/>
          </p:cNvSpPr>
          <p:nvPr>
            <p:ph type="sldNum" sz="quarter" idx="12"/>
          </p:nvPr>
        </p:nvSpPr>
        <p:spPr/>
        <p:txBody>
          <a:bodyPr>
            <a:normAutofit fontScale="85000" lnSpcReduction="20000"/>
          </a:bodyPr>
          <a:lstStyle/>
          <a:p>
            <a:fld id="{C00D39F4-837D-4512-AA41-A5C4293EB843}" type="slidenum">
              <a:rPr lang="en-US"/>
              <a:pPr/>
              <a:t>1</a:t>
            </a:fld>
            <a:endParaRPr lang="en-US" dirty="0"/>
          </a:p>
        </p:txBody>
      </p:sp>
      <p:sp>
        <p:nvSpPr>
          <p:cNvPr id="783363" name="Text Box 3"/>
          <p:cNvSpPr txBox="1">
            <a:spLocks noChangeArrowheads="1"/>
          </p:cNvSpPr>
          <p:nvPr/>
        </p:nvSpPr>
        <p:spPr bwMode="auto">
          <a:xfrm>
            <a:off x="762000" y="3657600"/>
            <a:ext cx="7239000" cy="707886"/>
          </a:xfrm>
          <a:prstGeom prst="rect">
            <a:avLst/>
          </a:prstGeom>
          <a:noFill/>
          <a:ln w="9525">
            <a:noFill/>
            <a:miter lim="800000"/>
            <a:headEnd/>
            <a:tailEnd/>
          </a:ln>
          <a:effectLst/>
        </p:spPr>
        <p:txBody>
          <a:bodyPr wrap="square">
            <a:spAutoFit/>
          </a:bodyPr>
          <a:lstStyle/>
          <a:p>
            <a:r>
              <a:rPr lang="en-GB" sz="2000" dirty="0"/>
              <a:t>M. </a:t>
            </a:r>
            <a:r>
              <a:rPr lang="en-GB" sz="2000" dirty="0" smtClean="0"/>
              <a:t>Vretenar, with contributions from C. Carli, M. Benedikt, R. Garoby, M. Giovannozzi, S. Hancock, </a:t>
            </a:r>
            <a:r>
              <a:rPr lang="en-GB" sz="2000" dirty="0" smtClean="0"/>
              <a:t>K. Hanke, S. Maury, etc</a:t>
            </a:r>
            <a:r>
              <a:rPr lang="en-GB" sz="2000" dirty="0" smtClean="0"/>
              <a:t>.</a:t>
            </a:r>
            <a:endParaRPr lang="en-US" sz="2000" dirty="0"/>
          </a:p>
        </p:txBody>
      </p:sp>
      <p:sp>
        <p:nvSpPr>
          <p:cNvPr id="783369" name="Text Box 9"/>
          <p:cNvSpPr txBox="1">
            <a:spLocks noChangeArrowheads="1"/>
          </p:cNvSpPr>
          <p:nvPr/>
        </p:nvSpPr>
        <p:spPr bwMode="auto">
          <a:xfrm>
            <a:off x="3352800" y="6019800"/>
            <a:ext cx="2052165" cy="400110"/>
          </a:xfrm>
          <a:prstGeom prst="rect">
            <a:avLst/>
          </a:prstGeom>
          <a:noFill/>
          <a:ln w="9525">
            <a:noFill/>
            <a:miter lim="800000"/>
            <a:headEnd/>
            <a:tailEnd/>
          </a:ln>
          <a:effectLst/>
        </p:spPr>
        <p:txBody>
          <a:bodyPr wrap="none">
            <a:spAutoFit/>
          </a:bodyPr>
          <a:lstStyle/>
          <a:p>
            <a:r>
              <a:rPr lang="en-US" sz="2000" dirty="0" smtClean="0"/>
              <a:t>Chamonix  2010</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Performance with Linac4</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10</a:t>
            </a:fld>
            <a:endParaRPr lang="en-US"/>
          </a:p>
        </p:txBody>
      </p:sp>
      <p:sp>
        <p:nvSpPr>
          <p:cNvPr id="3" name="Content Placeholder 2"/>
          <p:cNvSpPr>
            <a:spLocks noGrp="1"/>
          </p:cNvSpPr>
          <p:nvPr>
            <p:ph sz="quarter" idx="1"/>
          </p:nvPr>
        </p:nvSpPr>
        <p:spPr>
          <a:xfrm>
            <a:off x="1143000" y="1905000"/>
            <a:ext cx="6931152" cy="2667000"/>
          </a:xfrm>
        </p:spPr>
        <p:txBody>
          <a:bodyPr/>
          <a:lstStyle/>
          <a:p>
            <a:pPr>
              <a:buNone/>
            </a:pPr>
            <a:r>
              <a:rPr lang="en-US" sz="2000" dirty="0" smtClean="0"/>
              <a:t>BOTTOM LINE:</a:t>
            </a:r>
          </a:p>
          <a:p>
            <a:r>
              <a:rPr lang="en-US" sz="2000" dirty="0" smtClean="0"/>
              <a:t>Linac4 current 40 </a:t>
            </a:r>
            <a:r>
              <a:rPr lang="en-US" sz="2000" dirty="0" err="1" smtClean="0"/>
              <a:t>mA</a:t>
            </a:r>
            <a:r>
              <a:rPr lang="en-US" sz="2000" dirty="0" smtClean="0"/>
              <a:t> during 400 </a:t>
            </a:r>
            <a:r>
              <a:rPr lang="en-US" sz="2000" dirty="0" smtClean="0">
                <a:latin typeface="Symbol" pitchFamily="18" charset="2"/>
              </a:rPr>
              <a:t>m</a:t>
            </a:r>
            <a:r>
              <a:rPr lang="en-US" sz="2000" dirty="0" smtClean="0"/>
              <a:t>s (in </a:t>
            </a:r>
            <a:r>
              <a:rPr lang="en-US" sz="2000" dirty="0" smtClean="0">
                <a:latin typeface="Symbol" pitchFamily="18" charset="2"/>
              </a:rPr>
              <a:t>e</a:t>
            </a:r>
            <a:r>
              <a:rPr lang="en-US" sz="2000" dirty="0" smtClean="0"/>
              <a:t>=0.45 </a:t>
            </a:r>
            <a:r>
              <a:rPr lang="en-US" sz="2000" dirty="0" smtClean="0">
                <a:latin typeface="Symbol" pitchFamily="18" charset="2"/>
              </a:rPr>
              <a:t>p</a:t>
            </a:r>
            <a:r>
              <a:rPr lang="en-US" sz="2000" dirty="0" smtClean="0"/>
              <a:t> mm </a:t>
            </a:r>
            <a:r>
              <a:rPr lang="en-US" sz="2000" dirty="0" err="1" smtClean="0"/>
              <a:t>mrad</a:t>
            </a:r>
            <a:r>
              <a:rPr lang="en-US" sz="2000" dirty="0" smtClean="0"/>
              <a:t>) = 10</a:t>
            </a:r>
            <a:r>
              <a:rPr lang="en-US" sz="2000" baseline="30000" dirty="0" smtClean="0"/>
              <a:t>14</a:t>
            </a:r>
            <a:r>
              <a:rPr lang="en-US" sz="2000" dirty="0" smtClean="0"/>
              <a:t> </a:t>
            </a:r>
            <a:r>
              <a:rPr lang="en-US" sz="2000" dirty="0" err="1" smtClean="0"/>
              <a:t>ppp</a:t>
            </a:r>
            <a:r>
              <a:rPr lang="en-US" sz="2000" dirty="0" smtClean="0"/>
              <a:t> </a:t>
            </a:r>
            <a:r>
              <a:rPr lang="en-US" sz="2000" dirty="0" smtClean="0">
                <a:latin typeface="Arial"/>
                <a:cs typeface="Arial"/>
              </a:rPr>
              <a:t>→ </a:t>
            </a:r>
            <a:r>
              <a:rPr lang="en-US" sz="2000" dirty="0" smtClean="0">
                <a:cs typeface="Arial"/>
              </a:rPr>
              <a:t>plenty of margin in intensity. </a:t>
            </a:r>
          </a:p>
          <a:p>
            <a:r>
              <a:rPr lang="en-US" sz="2000" dirty="0" smtClean="0"/>
              <a:t>160 MeV energy chosen in order to double </a:t>
            </a:r>
            <a:r>
              <a:rPr lang="en-US" sz="2000" dirty="0" smtClean="0">
                <a:latin typeface="Symbol" pitchFamily="18" charset="2"/>
              </a:rPr>
              <a:t>bg</a:t>
            </a:r>
            <a:r>
              <a:rPr lang="en-US" sz="2000" baseline="30000" dirty="0" smtClean="0"/>
              <a:t>2</a:t>
            </a:r>
            <a:r>
              <a:rPr lang="en-US" sz="2000" dirty="0" smtClean="0"/>
              <a:t> and therefore intensity in PSB for same </a:t>
            </a:r>
            <a:r>
              <a:rPr lang="en-US" sz="2000" dirty="0" smtClean="0">
                <a:latin typeface="Symbol" pitchFamily="18" charset="2"/>
              </a:rPr>
              <a:t>D</a:t>
            </a:r>
            <a:r>
              <a:rPr lang="en-US" sz="2000" dirty="0" smtClean="0"/>
              <a:t>Q (I/</a:t>
            </a:r>
            <a:r>
              <a:rPr lang="en-US" sz="2000" dirty="0" smtClean="0">
                <a:latin typeface="Symbol" pitchFamily="18" charset="2"/>
              </a:rPr>
              <a:t>D</a:t>
            </a:r>
            <a:r>
              <a:rPr lang="en-US" sz="2000" dirty="0" smtClean="0"/>
              <a:t>Q ~ </a:t>
            </a:r>
            <a:r>
              <a:rPr lang="en-US" sz="2000" dirty="0" smtClean="0">
                <a:latin typeface="Symbol" pitchFamily="18" charset="2"/>
              </a:rPr>
              <a:t>bg</a:t>
            </a:r>
            <a:r>
              <a:rPr lang="en-US" sz="2000" baseline="30000" dirty="0" smtClean="0"/>
              <a:t>2</a:t>
            </a:r>
            <a:r>
              <a:rPr lang="en-US" sz="2000" dirty="0" smtClean="0"/>
              <a:t>) </a:t>
            </a:r>
            <a:r>
              <a:rPr lang="en-US" sz="2000" dirty="0" smtClean="0">
                <a:latin typeface="Arial"/>
                <a:cs typeface="Arial"/>
              </a:rPr>
              <a:t>→</a:t>
            </a:r>
            <a:r>
              <a:rPr lang="en-US" sz="2000" dirty="0" smtClean="0"/>
              <a:t> same performance as now with single batch injection from PSB into PS, increased performance in double batch.</a:t>
            </a:r>
            <a:endParaRPr lang="en-US" sz="1800" dirty="0" smtClean="0"/>
          </a:p>
          <a:p>
            <a:pPr>
              <a:buNone/>
            </a:pPr>
            <a:endParaRPr lang="en-US" sz="1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11</a:t>
            </a:fld>
            <a:endParaRPr lang="en-US"/>
          </a:p>
        </p:txBody>
      </p:sp>
      <p:sp>
        <p:nvSpPr>
          <p:cNvPr id="8" name="Rectangle 7"/>
          <p:cNvSpPr/>
          <p:nvPr/>
        </p:nvSpPr>
        <p:spPr>
          <a:xfrm>
            <a:off x="533400" y="0"/>
            <a:ext cx="8610600" cy="1295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09600" y="0"/>
            <a:ext cx="6248400" cy="685800"/>
          </a:xfrm>
        </p:spPr>
        <p:txBody>
          <a:bodyPr>
            <a:normAutofit fontScale="90000"/>
          </a:bodyPr>
          <a:lstStyle/>
          <a:p>
            <a:r>
              <a:rPr lang="en-US" dirty="0" smtClean="0"/>
              <a:t>Performance Tables</a:t>
            </a:r>
            <a:endParaRPr lang="en-US" dirty="0"/>
          </a:p>
        </p:txBody>
      </p:sp>
      <p:sp>
        <p:nvSpPr>
          <p:cNvPr id="9" name="TextBox 8"/>
          <p:cNvSpPr txBox="1"/>
          <p:nvPr/>
        </p:nvSpPr>
        <p:spPr>
          <a:xfrm>
            <a:off x="5029200" y="152400"/>
            <a:ext cx="3581399" cy="461665"/>
          </a:xfrm>
          <a:prstGeom prst="rect">
            <a:avLst/>
          </a:prstGeom>
          <a:noFill/>
        </p:spPr>
        <p:txBody>
          <a:bodyPr wrap="square" rtlCol="0">
            <a:spAutoFit/>
          </a:bodyPr>
          <a:lstStyle/>
          <a:p>
            <a:r>
              <a:rPr lang="en-US" sz="1200" dirty="0" smtClean="0"/>
              <a:t>Limitations are highlighted in yellow; values to be demonstrated are in italic.</a:t>
            </a:r>
            <a:endParaRPr lang="en-US" sz="1200" dirty="0"/>
          </a:p>
        </p:txBody>
      </p:sp>
      <p:pic>
        <p:nvPicPr>
          <p:cNvPr id="3" name="Picture 2"/>
          <p:cNvPicPr>
            <a:picLocks noChangeAspect="1" noChangeArrowheads="1"/>
          </p:cNvPicPr>
          <p:nvPr/>
        </p:nvPicPr>
        <p:blipFill>
          <a:blip r:embed="rId2" cstate="print"/>
          <a:srcRect r="12325" b="5554"/>
          <a:stretch>
            <a:fillRect/>
          </a:stretch>
        </p:blipFill>
        <p:spPr bwMode="auto">
          <a:xfrm>
            <a:off x="304801" y="685800"/>
            <a:ext cx="8153400" cy="6019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the Linac4 connection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12</a:t>
            </a:fld>
            <a:endParaRPr lang="en-US"/>
          </a:p>
        </p:txBody>
      </p:sp>
      <p:sp>
        <p:nvSpPr>
          <p:cNvPr id="3" name="Content Placeholder 2"/>
          <p:cNvSpPr>
            <a:spLocks noGrp="1"/>
          </p:cNvSpPr>
          <p:nvPr>
            <p:ph sz="quarter" idx="1"/>
          </p:nvPr>
        </p:nvSpPr>
        <p:spPr>
          <a:xfrm>
            <a:off x="533400" y="1524000"/>
            <a:ext cx="7966075" cy="4648200"/>
          </a:xfrm>
        </p:spPr>
        <p:txBody>
          <a:bodyPr>
            <a:normAutofit lnSpcReduction="10000"/>
          </a:bodyPr>
          <a:lstStyle/>
          <a:p>
            <a:pPr>
              <a:spcBef>
                <a:spcPts val="1800"/>
              </a:spcBef>
            </a:pPr>
            <a:r>
              <a:rPr lang="en-US" sz="2000" dirty="0" smtClean="0"/>
              <a:t>at start-up, nominal performance (on all beams) </a:t>
            </a:r>
            <a:r>
              <a:rPr lang="en-US" sz="2000" dirty="0" smtClean="0">
                <a:solidFill>
                  <a:srgbClr val="FF0000"/>
                </a:solidFill>
              </a:rPr>
              <a:t>as before </a:t>
            </a:r>
            <a:r>
              <a:rPr lang="en-US" sz="2000" dirty="0" smtClean="0"/>
              <a:t>the connection of Linac4.</a:t>
            </a:r>
            <a:endParaRPr lang="en-US" sz="1100" dirty="0" smtClean="0"/>
          </a:p>
          <a:p>
            <a:pPr>
              <a:spcBef>
                <a:spcPts val="1800"/>
              </a:spcBef>
            </a:pPr>
            <a:r>
              <a:rPr lang="en-US" sz="2000" dirty="0" smtClean="0"/>
              <a:t>during 1</a:t>
            </a:r>
            <a:r>
              <a:rPr lang="en-US" sz="2000" baseline="30000" dirty="0" smtClean="0"/>
              <a:t>st</a:t>
            </a:r>
            <a:r>
              <a:rPr lang="en-US" sz="2000" dirty="0" smtClean="0"/>
              <a:t> year of operation (or first 8 months for a 2-year run): </a:t>
            </a:r>
            <a:r>
              <a:rPr lang="en-US" sz="2000" dirty="0" smtClean="0">
                <a:solidFill>
                  <a:srgbClr val="FF0000"/>
                </a:solidFill>
              </a:rPr>
              <a:t>increase PSB performance</a:t>
            </a:r>
            <a:r>
              <a:rPr lang="en-US" sz="2000" dirty="0" smtClean="0"/>
              <a:t> from “standard” to “ultimate with Linac4”. Can be done in </a:t>
            </a:r>
            <a:r>
              <a:rPr lang="en-US" sz="2000" dirty="0" err="1" smtClean="0"/>
              <a:t>ppm</a:t>
            </a:r>
            <a:r>
              <a:rPr lang="en-US" sz="2000" dirty="0" smtClean="0"/>
              <a:t>. </a:t>
            </a:r>
            <a:endParaRPr lang="en-US" sz="1100" dirty="0" smtClean="0"/>
          </a:p>
          <a:p>
            <a:pPr>
              <a:spcBef>
                <a:spcPts val="1800"/>
              </a:spcBef>
            </a:pPr>
            <a:r>
              <a:rPr lang="en-US" sz="2000" dirty="0" smtClean="0"/>
              <a:t>PS: the </a:t>
            </a:r>
            <a:r>
              <a:rPr lang="en-US" sz="2000" dirty="0" smtClean="0">
                <a:solidFill>
                  <a:srgbClr val="FF0000"/>
                </a:solidFill>
              </a:rPr>
              <a:t>preparation</a:t>
            </a:r>
            <a:r>
              <a:rPr lang="en-US" sz="2000" dirty="0" smtClean="0"/>
              <a:t> for “ultimate” performance with Linac4 must be done </a:t>
            </a:r>
            <a:r>
              <a:rPr lang="en-US" sz="2000" dirty="0" smtClean="0">
                <a:solidFill>
                  <a:srgbClr val="FF0000"/>
                </a:solidFill>
              </a:rPr>
              <a:t>before</a:t>
            </a:r>
            <a:r>
              <a:rPr lang="en-US" sz="2000" dirty="0" smtClean="0"/>
              <a:t> the connection of Linac4 to the PSB. The PSB can produce already now the density required to explore the PS limitations (longer bunches, for examples) and there is sufficient time to test possible solutions.  This can be done in dedicated MDs and in </a:t>
            </a:r>
            <a:r>
              <a:rPr lang="en-US" sz="2000" dirty="0" err="1" smtClean="0"/>
              <a:t>ppm</a:t>
            </a:r>
            <a:r>
              <a:rPr lang="en-US" sz="2000" dirty="0" smtClean="0"/>
              <a:t>, and can require only minor improvements to PS diagnostics.</a:t>
            </a:r>
            <a:endParaRPr lang="en-US" sz="1100" dirty="0" smtClean="0"/>
          </a:p>
          <a:p>
            <a:pPr>
              <a:spcBef>
                <a:spcPts val="1800"/>
              </a:spcBef>
            </a:pPr>
            <a:r>
              <a:rPr lang="en-US" sz="2000" dirty="0" smtClean="0"/>
              <a:t>If the preparation of the PS is done </a:t>
            </a:r>
            <a:r>
              <a:rPr lang="en-US" sz="2000" dirty="0" smtClean="0">
                <a:solidFill>
                  <a:srgbClr val="FF0000"/>
                </a:solidFill>
              </a:rPr>
              <a:t>in advance</a:t>
            </a:r>
            <a:r>
              <a:rPr lang="en-US" sz="2000" dirty="0" smtClean="0"/>
              <a:t>, the setting up for peak intensity with Linac4 can be done in the “shadow” of the PSB improvements.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Tentative time line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13</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762000" y="2057400"/>
            <a:ext cx="7696200" cy="1771925"/>
          </a:xfrm>
          <a:prstGeom prst="rect">
            <a:avLst/>
          </a:prstGeom>
          <a:noFill/>
          <a:ln w="9525">
            <a:noFill/>
            <a:miter lim="800000"/>
            <a:headEnd/>
            <a:tailEnd/>
          </a:ln>
          <a:effectLst/>
        </p:spPr>
      </p:pic>
      <p:sp>
        <p:nvSpPr>
          <p:cNvPr id="7" name="Line Callout 1 6"/>
          <p:cNvSpPr/>
          <p:nvPr/>
        </p:nvSpPr>
        <p:spPr>
          <a:xfrm>
            <a:off x="5562600" y="4495800"/>
            <a:ext cx="2286000" cy="609600"/>
          </a:xfrm>
          <a:prstGeom prst="borderCallout1">
            <a:avLst>
              <a:gd name="adj1" fmla="val -4779"/>
              <a:gd name="adj2" fmla="val 49624"/>
              <a:gd name="adj3" fmla="val -146324"/>
              <a:gd name="adj4" fmla="val 646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Peak performance out of PS with Linac4</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14</a:t>
            </a:fld>
            <a:endParaRPr lang="en-US"/>
          </a:p>
        </p:txBody>
      </p:sp>
      <p:sp>
        <p:nvSpPr>
          <p:cNvPr id="3" name="Content Placeholder 2"/>
          <p:cNvSpPr>
            <a:spLocks noGrp="1"/>
          </p:cNvSpPr>
          <p:nvPr>
            <p:ph sz="quarter" idx="1"/>
          </p:nvPr>
        </p:nvSpPr>
        <p:spPr>
          <a:xfrm>
            <a:off x="612648" y="1600200"/>
            <a:ext cx="8153400" cy="4648200"/>
          </a:xfrm>
        </p:spPr>
        <p:txBody>
          <a:bodyPr>
            <a:normAutofit fontScale="77500" lnSpcReduction="20000"/>
          </a:bodyPr>
          <a:lstStyle/>
          <a:p>
            <a:r>
              <a:rPr lang="en-US" dirty="0" smtClean="0"/>
              <a:t>The Linac4 schedule provides enough </a:t>
            </a:r>
            <a:r>
              <a:rPr lang="en-US" dirty="0" smtClean="0">
                <a:solidFill>
                  <a:srgbClr val="FF0000"/>
                </a:solidFill>
              </a:rPr>
              <a:t>flexibility</a:t>
            </a:r>
            <a:r>
              <a:rPr lang="en-US" dirty="0" smtClean="0"/>
              <a:t> to allow the connection to the PSB to take place any time after September 2013.</a:t>
            </a:r>
          </a:p>
          <a:p>
            <a:r>
              <a:rPr lang="en-US" dirty="0" smtClean="0"/>
              <a:t>The </a:t>
            </a:r>
            <a:r>
              <a:rPr lang="en-US" dirty="0" smtClean="0">
                <a:solidFill>
                  <a:srgbClr val="FF0000"/>
                </a:solidFill>
              </a:rPr>
              <a:t>LHC</a:t>
            </a:r>
            <a:r>
              <a:rPr lang="en-US" dirty="0" smtClean="0"/>
              <a:t> shut-down for Linac4 connection must have a duration of 8 months (if no ion run) or of </a:t>
            </a:r>
            <a:r>
              <a:rPr lang="en-US" dirty="0" smtClean="0">
                <a:solidFill>
                  <a:srgbClr val="FF0000"/>
                </a:solidFill>
              </a:rPr>
              <a:t>(8 months – duration of the ion run).</a:t>
            </a:r>
          </a:p>
          <a:p>
            <a:r>
              <a:rPr lang="en-US" dirty="0" smtClean="0"/>
              <a:t>It is foreseen that Linac4 will allow reaching the </a:t>
            </a:r>
            <a:r>
              <a:rPr lang="en-US" dirty="0" smtClean="0">
                <a:solidFill>
                  <a:srgbClr val="FF0000"/>
                </a:solidFill>
              </a:rPr>
              <a:t>nominal</a:t>
            </a:r>
            <a:r>
              <a:rPr lang="en-US" dirty="0" smtClean="0"/>
              <a:t> LHC intensity in PS </a:t>
            </a:r>
            <a:r>
              <a:rPr lang="en-US" dirty="0" smtClean="0">
                <a:solidFill>
                  <a:srgbClr val="FF0000"/>
                </a:solidFill>
              </a:rPr>
              <a:t>single batch </a:t>
            </a:r>
            <a:r>
              <a:rPr lang="en-US" dirty="0" smtClean="0"/>
              <a:t>mode and the </a:t>
            </a:r>
            <a:r>
              <a:rPr lang="en-US" dirty="0" smtClean="0">
                <a:solidFill>
                  <a:srgbClr val="FF0000"/>
                </a:solidFill>
              </a:rPr>
              <a:t>ultimate</a:t>
            </a:r>
            <a:r>
              <a:rPr lang="en-US" dirty="0" smtClean="0"/>
              <a:t> intensity out of PS in </a:t>
            </a:r>
            <a:r>
              <a:rPr lang="en-US" dirty="0" smtClean="0">
                <a:solidFill>
                  <a:srgbClr val="FF0000"/>
                </a:solidFill>
              </a:rPr>
              <a:t>double batch </a:t>
            </a:r>
            <a:r>
              <a:rPr lang="en-US" dirty="0" smtClean="0"/>
              <a:t>mode. </a:t>
            </a:r>
          </a:p>
          <a:p>
            <a:r>
              <a:rPr lang="en-US" dirty="0" smtClean="0"/>
              <a:t>The ultimate intensity will be reached </a:t>
            </a:r>
            <a:r>
              <a:rPr lang="en-US" dirty="0" smtClean="0">
                <a:solidFill>
                  <a:srgbClr val="FF0000"/>
                </a:solidFill>
              </a:rPr>
              <a:t>~ 1 year after the connection</a:t>
            </a:r>
            <a:r>
              <a:rPr lang="en-US" dirty="0" smtClean="0"/>
              <a:t> of Linac4.</a:t>
            </a:r>
          </a:p>
          <a:p>
            <a:r>
              <a:rPr lang="en-US" dirty="0" smtClean="0"/>
              <a:t>But: the limitations of the </a:t>
            </a:r>
            <a:r>
              <a:rPr lang="en-US" dirty="0" smtClean="0">
                <a:solidFill>
                  <a:srgbClr val="FF0000"/>
                </a:solidFill>
              </a:rPr>
              <a:t>PS</a:t>
            </a:r>
            <a:r>
              <a:rPr lang="en-US" dirty="0" smtClean="0"/>
              <a:t> have to be analyzed in a </a:t>
            </a:r>
            <a:r>
              <a:rPr lang="en-US" dirty="0" smtClean="0">
                <a:solidFill>
                  <a:srgbClr val="FF0000"/>
                </a:solidFill>
              </a:rPr>
              <a:t>series of MDs </a:t>
            </a:r>
            <a:r>
              <a:rPr lang="en-US" dirty="0" smtClean="0"/>
              <a:t>well before Linac4 is connected.</a:t>
            </a:r>
          </a:p>
          <a:p>
            <a:r>
              <a:rPr lang="en-US" dirty="0" smtClean="0">
                <a:solidFill>
                  <a:srgbClr val="FF0000"/>
                </a:solidFill>
              </a:rPr>
              <a:t>Further improvement </a:t>
            </a:r>
            <a:r>
              <a:rPr lang="en-US" dirty="0" smtClean="0"/>
              <a:t>could come with modifications to the injectors: </a:t>
            </a:r>
            <a:r>
              <a:rPr lang="en-US" i="1" dirty="0" smtClean="0"/>
              <a:t>change of the PS injection scheme </a:t>
            </a:r>
            <a:r>
              <a:rPr lang="en-US" dirty="0" smtClean="0"/>
              <a:t>or </a:t>
            </a:r>
            <a:r>
              <a:rPr lang="en-US" i="1" dirty="0" smtClean="0"/>
              <a:t>increasing the PSB energy.</a:t>
            </a:r>
            <a:endParaRPr lang="en-US"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Slide Number Placeholder 2"/>
          <p:cNvSpPr>
            <a:spLocks noGrp="1"/>
          </p:cNvSpPr>
          <p:nvPr>
            <p:ph type="sldNum" sz="quarter" idx="12"/>
          </p:nvPr>
        </p:nvSpPr>
        <p:spPr/>
        <p:txBody>
          <a:bodyPr>
            <a:normAutofit fontScale="85000" lnSpcReduction="20000"/>
          </a:bodyPr>
          <a:lstStyle/>
          <a:p>
            <a:fld id="{BEDE6111-17D0-46EC-97EE-DCEFBC02FF6D}" type="slidenum">
              <a:rPr lang="en-US" smtClean="0"/>
              <a:pPr/>
              <a:t>2</a:t>
            </a:fld>
            <a:endParaRPr lang="en-US" dirty="0"/>
          </a:p>
        </p:txBody>
      </p:sp>
      <p:sp>
        <p:nvSpPr>
          <p:cNvPr id="4" name="Content Placeholder 3"/>
          <p:cNvSpPr>
            <a:spLocks noGrp="1"/>
          </p:cNvSpPr>
          <p:nvPr>
            <p:ph sz="quarter" idx="1"/>
          </p:nvPr>
        </p:nvSpPr>
        <p:spPr>
          <a:xfrm>
            <a:off x="457200" y="2209800"/>
            <a:ext cx="8153400" cy="2819400"/>
          </a:xfrm>
        </p:spPr>
        <p:txBody>
          <a:bodyPr/>
          <a:lstStyle/>
          <a:p>
            <a:r>
              <a:rPr lang="en-US" dirty="0" smtClean="0"/>
              <a:t>Linac4 sub-systems and commissioning plans.</a:t>
            </a:r>
          </a:p>
          <a:p>
            <a:r>
              <a:rPr lang="en-US" dirty="0" smtClean="0"/>
              <a:t>Linac4 schedule “flexibility”.</a:t>
            </a:r>
          </a:p>
          <a:p>
            <a:r>
              <a:rPr lang="en-US" dirty="0" smtClean="0"/>
              <a:t>Linac4 shut-down duration and constraints.</a:t>
            </a:r>
          </a:p>
          <a:p>
            <a:r>
              <a:rPr lang="en-US" dirty="0" smtClean="0"/>
              <a:t>Performance of PS complex with Linac4.</a:t>
            </a:r>
          </a:p>
          <a:p>
            <a:r>
              <a:rPr lang="en-US" dirty="0" smtClean="0"/>
              <a:t>Overall schedule (construction + performance).</a:t>
            </a:r>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Extension of the Linac4 Project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3</a:t>
            </a:fld>
            <a:endParaRPr lang="en-US"/>
          </a:p>
        </p:txBody>
      </p:sp>
      <p:pic>
        <p:nvPicPr>
          <p:cNvPr id="5" name="Picture 24"/>
          <p:cNvPicPr>
            <a:picLocks noChangeAspect="1" noChangeArrowheads="1"/>
          </p:cNvPicPr>
          <p:nvPr/>
        </p:nvPicPr>
        <p:blipFill>
          <a:blip r:embed="rId3" cstate="print"/>
          <a:srcRect l="25250" r="9820"/>
          <a:stretch>
            <a:fillRect/>
          </a:stretch>
        </p:blipFill>
        <p:spPr bwMode="auto">
          <a:xfrm>
            <a:off x="4495800" y="1447800"/>
            <a:ext cx="4114800" cy="4902200"/>
          </a:xfrm>
          <a:prstGeom prst="rect">
            <a:avLst/>
          </a:prstGeom>
          <a:noFill/>
          <a:ln w="9525">
            <a:noFill/>
            <a:miter lim="800000"/>
            <a:headEnd/>
            <a:tailEnd/>
          </a:ln>
          <a:effectLst/>
        </p:spPr>
      </p:pic>
      <p:sp>
        <p:nvSpPr>
          <p:cNvPr id="6" name="TextBox 5"/>
          <p:cNvSpPr txBox="1"/>
          <p:nvPr/>
        </p:nvSpPr>
        <p:spPr>
          <a:xfrm>
            <a:off x="228600" y="1371600"/>
            <a:ext cx="3352800" cy="4493538"/>
          </a:xfrm>
          <a:prstGeom prst="rect">
            <a:avLst/>
          </a:prstGeom>
          <a:noFill/>
        </p:spPr>
        <p:txBody>
          <a:bodyPr wrap="square" rtlCol="0">
            <a:spAutoFit/>
          </a:bodyPr>
          <a:lstStyle/>
          <a:p>
            <a:pPr marL="342900" indent="-342900"/>
            <a:r>
              <a:rPr lang="en-US" dirty="0" smtClean="0"/>
              <a:t>The “Linac4 Project” is composed of 3 parts:</a:t>
            </a:r>
          </a:p>
          <a:p>
            <a:pPr marL="342900" indent="-342900"/>
            <a:endParaRPr lang="en-US" sz="400" dirty="0" smtClean="0"/>
          </a:p>
          <a:p>
            <a:pPr marL="342900" indent="-342900">
              <a:spcBef>
                <a:spcPts val="1200"/>
              </a:spcBef>
              <a:buAutoNum type="arabicPeriod"/>
            </a:pPr>
            <a:r>
              <a:rPr lang="en-US" dirty="0" smtClean="0"/>
              <a:t>Construction and commissioning of </a:t>
            </a:r>
            <a:r>
              <a:rPr lang="en-US" dirty="0" smtClean="0">
                <a:solidFill>
                  <a:srgbClr val="FF0000"/>
                </a:solidFill>
              </a:rPr>
              <a:t>Linac4</a:t>
            </a:r>
            <a:r>
              <a:rPr lang="en-US" dirty="0" smtClean="0"/>
              <a:t> </a:t>
            </a:r>
            <a:r>
              <a:rPr lang="en-US" i="1" dirty="0" smtClean="0"/>
              <a:t>(up to Linac4 dump).</a:t>
            </a:r>
          </a:p>
          <a:p>
            <a:pPr marL="342900" indent="-342900">
              <a:spcBef>
                <a:spcPts val="1200"/>
              </a:spcBef>
              <a:buAutoNum type="arabicPeriod"/>
            </a:pPr>
            <a:r>
              <a:rPr lang="en-US" dirty="0" smtClean="0"/>
              <a:t>Construction of the </a:t>
            </a:r>
            <a:r>
              <a:rPr lang="en-US" dirty="0" smtClean="0">
                <a:solidFill>
                  <a:srgbClr val="FF0000"/>
                </a:solidFill>
              </a:rPr>
              <a:t>transfer line</a:t>
            </a:r>
            <a:r>
              <a:rPr lang="en-US" dirty="0" smtClean="0"/>
              <a:t>, </a:t>
            </a:r>
            <a:r>
              <a:rPr lang="en-US" dirty="0" smtClean="0">
                <a:solidFill>
                  <a:srgbClr val="FF0000"/>
                </a:solidFill>
              </a:rPr>
              <a:t>connection</a:t>
            </a:r>
            <a:r>
              <a:rPr lang="en-US" dirty="0" smtClean="0"/>
              <a:t> to Linac2 line, </a:t>
            </a:r>
            <a:r>
              <a:rPr lang="en-US" dirty="0" smtClean="0">
                <a:solidFill>
                  <a:srgbClr val="FF0000"/>
                </a:solidFill>
              </a:rPr>
              <a:t>upgrade</a:t>
            </a:r>
            <a:r>
              <a:rPr lang="en-US" dirty="0" smtClean="0"/>
              <a:t> of the measurement lines </a:t>
            </a:r>
            <a:r>
              <a:rPr lang="en-US" i="1" dirty="0" smtClean="0"/>
              <a:t>(up to PSB wall, LBE dump)</a:t>
            </a:r>
            <a:r>
              <a:rPr lang="en-US" dirty="0" smtClean="0"/>
              <a:t>.</a:t>
            </a:r>
          </a:p>
          <a:p>
            <a:pPr marL="342900" indent="-342900">
              <a:spcBef>
                <a:spcPts val="1200"/>
              </a:spcBef>
              <a:buAutoNum type="arabicPeriod"/>
            </a:pPr>
            <a:r>
              <a:rPr lang="en-US" dirty="0" smtClean="0"/>
              <a:t>Modification of </a:t>
            </a:r>
            <a:r>
              <a:rPr lang="en-US" dirty="0" smtClean="0">
                <a:solidFill>
                  <a:srgbClr val="FF0000"/>
                </a:solidFill>
              </a:rPr>
              <a:t>PSB injection region</a:t>
            </a:r>
            <a:r>
              <a:rPr lang="en-US" dirty="0" smtClean="0"/>
              <a:t> for H</a:t>
            </a:r>
            <a:r>
              <a:rPr lang="en-US" sz="1200" dirty="0" smtClean="0"/>
              <a:t>¯</a:t>
            </a:r>
            <a:r>
              <a:rPr lang="en-US" dirty="0" smtClean="0"/>
              <a:t>, 160 MeV </a:t>
            </a:r>
            <a:r>
              <a:rPr lang="en-US" i="1" dirty="0" smtClean="0"/>
              <a:t>(commissioning of PSB with Linac4).</a:t>
            </a:r>
            <a:endParaRPr lang="en-US" dirty="0"/>
          </a:p>
        </p:txBody>
      </p:sp>
      <p:sp>
        <p:nvSpPr>
          <p:cNvPr id="7" name="Oval 6"/>
          <p:cNvSpPr/>
          <p:nvPr/>
        </p:nvSpPr>
        <p:spPr bwMode="auto">
          <a:xfrm rot="2503915">
            <a:off x="4993976" y="4988473"/>
            <a:ext cx="1874696" cy="975845"/>
          </a:xfrm>
          <a:prstGeom prst="ellipse">
            <a:avLst/>
          </a:prstGeom>
          <a:noFill/>
          <a:ln w="1905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9" name="Oval 8"/>
          <p:cNvSpPr/>
          <p:nvPr/>
        </p:nvSpPr>
        <p:spPr bwMode="auto">
          <a:xfrm rot="5194965">
            <a:off x="4901015" y="3705351"/>
            <a:ext cx="1728281" cy="760645"/>
          </a:xfrm>
          <a:prstGeom prst="ellipse">
            <a:avLst/>
          </a:prstGeom>
          <a:noFill/>
          <a:ln w="1905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 name="Oval 9"/>
          <p:cNvSpPr/>
          <p:nvPr/>
        </p:nvSpPr>
        <p:spPr bwMode="auto">
          <a:xfrm rot="3917493">
            <a:off x="5318063" y="2955158"/>
            <a:ext cx="402586" cy="239523"/>
          </a:xfrm>
          <a:prstGeom prst="ellipse">
            <a:avLst/>
          </a:prstGeom>
          <a:noFill/>
          <a:ln w="1905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1" name="Line Callout 1 10"/>
          <p:cNvSpPr/>
          <p:nvPr/>
        </p:nvSpPr>
        <p:spPr bwMode="auto">
          <a:xfrm>
            <a:off x="4267200" y="5791200"/>
            <a:ext cx="609600" cy="381000"/>
          </a:xfrm>
          <a:prstGeom prst="borderCallout1">
            <a:avLst>
              <a:gd name="adj1" fmla="val 35692"/>
              <a:gd name="adj2" fmla="val 100902"/>
              <a:gd name="adj3" fmla="val -37501"/>
              <a:gd name="adj4" fmla="val 182978"/>
            </a:avLst>
          </a:prstGeom>
          <a:ln>
            <a:solidFill>
              <a:srgbClr val="C00000"/>
            </a:solidFill>
            <a:headEnd type="none" w="med" len="med"/>
            <a:tailEnd type="none" w="med" len="med"/>
          </a:ln>
          <a:effectLst>
            <a:outerShdw blurRad="50800" dist="50800" sx="1000" sy="1000" algn="ctr" rotWithShape="0">
              <a:srgbClr val="000000"/>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600" dirty="0" smtClean="0">
                <a:solidFill>
                  <a:schemeClr val="tx1"/>
                </a:solidFill>
                <a:latin typeface="Arial" pitchFamily="34" charset="0"/>
              </a:rPr>
              <a:t>linac</a:t>
            </a:r>
            <a:endParaRPr kumimoji="0" lang="en-US" sz="1600" b="0" i="0" u="none" strike="noStrike" cap="none" normalizeH="0" baseline="0" dirty="0" smtClean="0">
              <a:ln>
                <a:noFill/>
              </a:ln>
              <a:solidFill>
                <a:schemeClr val="tx1"/>
              </a:solidFill>
              <a:effectLst/>
              <a:latin typeface="Arial" pitchFamily="34" charset="0"/>
            </a:endParaRPr>
          </a:p>
        </p:txBody>
      </p:sp>
      <p:sp>
        <p:nvSpPr>
          <p:cNvPr id="12" name="Line Callout 1 11"/>
          <p:cNvSpPr/>
          <p:nvPr/>
        </p:nvSpPr>
        <p:spPr bwMode="auto">
          <a:xfrm>
            <a:off x="3810000" y="3657600"/>
            <a:ext cx="1295400" cy="381000"/>
          </a:xfrm>
          <a:prstGeom prst="borderCallout1">
            <a:avLst>
              <a:gd name="adj1" fmla="val 35692"/>
              <a:gd name="adj2" fmla="val 100902"/>
              <a:gd name="adj3" fmla="val 46892"/>
              <a:gd name="adj4" fmla="val 120332"/>
            </a:avLst>
          </a:prstGeom>
          <a:ln>
            <a:solidFill>
              <a:srgbClr val="C00000"/>
            </a:solidFill>
            <a:headEnd type="none" w="med" len="med"/>
            <a:tailEnd type="none" w="med" len="med"/>
          </a:ln>
          <a:effectLst>
            <a:outerShdw blurRad="50800" dist="50800" sx="1000" sy="1000" algn="ctr" rotWithShape="0">
              <a:srgbClr val="000000"/>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600" dirty="0" smtClean="0">
                <a:solidFill>
                  <a:schemeClr val="tx1"/>
                </a:solidFill>
                <a:latin typeface="Arial" pitchFamily="34" charset="0"/>
              </a:rPr>
              <a:t>transfer line</a:t>
            </a:r>
            <a:endParaRPr kumimoji="0" lang="en-US" sz="1600" b="0" i="0" u="none" strike="noStrike" cap="none" normalizeH="0" baseline="0" dirty="0" smtClean="0">
              <a:ln>
                <a:noFill/>
              </a:ln>
              <a:solidFill>
                <a:schemeClr val="tx1"/>
              </a:solidFill>
              <a:effectLst/>
              <a:latin typeface="Arial" pitchFamily="34" charset="0"/>
            </a:endParaRPr>
          </a:p>
        </p:txBody>
      </p:sp>
      <p:sp>
        <p:nvSpPr>
          <p:cNvPr id="13" name="Line Callout 1 12"/>
          <p:cNvSpPr/>
          <p:nvPr/>
        </p:nvSpPr>
        <p:spPr bwMode="auto">
          <a:xfrm>
            <a:off x="5562600" y="1905000"/>
            <a:ext cx="1524000" cy="609600"/>
          </a:xfrm>
          <a:prstGeom prst="borderCallout1">
            <a:avLst>
              <a:gd name="adj1" fmla="val 92163"/>
              <a:gd name="adj2" fmla="val -2074"/>
              <a:gd name="adj3" fmla="val 160186"/>
              <a:gd name="adj4" fmla="val -2436"/>
            </a:avLst>
          </a:prstGeom>
          <a:ln>
            <a:solidFill>
              <a:srgbClr val="C00000"/>
            </a:solidFill>
            <a:headEnd type="none" w="med" len="med"/>
            <a:tailEnd type="none" w="med" len="med"/>
          </a:ln>
          <a:effectLst>
            <a:outerShdw blurRad="50800" dist="50800" sx="1000" sy="1000" algn="ctr" rotWithShape="0">
              <a:srgbClr val="000000"/>
            </a:outerShdw>
          </a:effec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600" dirty="0" smtClean="0">
                <a:solidFill>
                  <a:schemeClr val="tx1"/>
                </a:solidFill>
                <a:latin typeface="Arial" pitchFamily="34" charset="0"/>
              </a:rPr>
              <a:t>PSB injection modifications</a:t>
            </a:r>
            <a:endParaRPr kumimoji="0" lang="en-US" sz="1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three project parts</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4</a:t>
            </a:fld>
            <a:endParaRPr lang="en-US"/>
          </a:p>
        </p:txBody>
      </p:sp>
      <p:pic>
        <p:nvPicPr>
          <p:cNvPr id="8" name="Picture 2" descr="C:\photos_2009\vue-generale-machine.gif"/>
          <p:cNvPicPr>
            <a:picLocks noChangeAspect="1" noChangeArrowheads="1"/>
          </p:cNvPicPr>
          <p:nvPr/>
        </p:nvPicPr>
        <p:blipFill>
          <a:blip r:embed="rId3" cstate="print"/>
          <a:srcRect/>
          <a:stretch>
            <a:fillRect/>
          </a:stretch>
        </p:blipFill>
        <p:spPr bwMode="auto">
          <a:xfrm>
            <a:off x="4343400" y="3276600"/>
            <a:ext cx="4630152" cy="3264974"/>
          </a:xfrm>
          <a:prstGeom prst="rect">
            <a:avLst/>
          </a:prstGeom>
          <a:noFill/>
        </p:spPr>
      </p:pic>
      <p:pic>
        <p:nvPicPr>
          <p:cNvPr id="9" name="Picture 2" descr="https://project-linac4.web.cern.ch/project-linac4/Linac2/VUEGENERAL/BH200.jpg"/>
          <p:cNvPicPr>
            <a:picLocks noChangeAspect="1" noChangeArrowheads="1"/>
          </p:cNvPicPr>
          <p:nvPr/>
        </p:nvPicPr>
        <p:blipFill>
          <a:blip r:embed="rId4" cstate="print"/>
          <a:srcRect/>
          <a:stretch>
            <a:fillRect/>
          </a:stretch>
        </p:blipFill>
        <p:spPr bwMode="auto">
          <a:xfrm>
            <a:off x="2590800" y="2362200"/>
            <a:ext cx="4494104" cy="3124200"/>
          </a:xfrm>
          <a:prstGeom prst="rect">
            <a:avLst/>
          </a:prstGeom>
          <a:noFill/>
        </p:spPr>
      </p:pic>
      <p:pic>
        <p:nvPicPr>
          <p:cNvPr id="10" name="Picture 3"/>
          <p:cNvPicPr>
            <a:picLocks noChangeAspect="1" noChangeArrowheads="1"/>
          </p:cNvPicPr>
          <p:nvPr/>
        </p:nvPicPr>
        <p:blipFill>
          <a:blip r:embed="rId5" cstate="print"/>
          <a:srcRect/>
          <a:stretch>
            <a:fillRect/>
          </a:stretch>
        </p:blipFill>
        <p:spPr bwMode="auto">
          <a:xfrm>
            <a:off x="380999" y="1295400"/>
            <a:ext cx="4572001" cy="277251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324600" cy="609600"/>
          </a:xfrm>
        </p:spPr>
        <p:txBody>
          <a:bodyPr>
            <a:normAutofit fontScale="90000"/>
          </a:bodyPr>
          <a:lstStyle/>
          <a:p>
            <a:r>
              <a:rPr lang="en-US" dirty="0" smtClean="0"/>
              <a:t>Linac4 Commissioning Plan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5</a:t>
            </a:fld>
            <a:endParaRPr lang="en-US"/>
          </a:p>
        </p:txBody>
      </p:sp>
      <p:pic>
        <p:nvPicPr>
          <p:cNvPr id="5" name="Picture 14" descr="Linac4-Machine-161008-view1"/>
          <p:cNvPicPr>
            <a:picLocks noChangeAspect="1" noChangeArrowheads="1"/>
          </p:cNvPicPr>
          <p:nvPr/>
        </p:nvPicPr>
        <p:blipFill>
          <a:blip r:embed="rId2" cstate="print"/>
          <a:srcRect/>
          <a:stretch>
            <a:fillRect/>
          </a:stretch>
        </p:blipFill>
        <p:spPr bwMode="auto">
          <a:xfrm>
            <a:off x="3124200" y="1447800"/>
            <a:ext cx="5257800" cy="3107040"/>
          </a:xfrm>
          <a:prstGeom prst="rect">
            <a:avLst/>
          </a:prstGeom>
          <a:noFill/>
        </p:spPr>
      </p:pic>
      <p:sp>
        <p:nvSpPr>
          <p:cNvPr id="6" name="TextBox 5"/>
          <p:cNvSpPr txBox="1"/>
          <p:nvPr/>
        </p:nvSpPr>
        <p:spPr>
          <a:xfrm>
            <a:off x="228600" y="2971800"/>
            <a:ext cx="3200400" cy="369332"/>
          </a:xfrm>
          <a:prstGeom prst="rect">
            <a:avLst/>
          </a:prstGeom>
          <a:noFill/>
        </p:spPr>
        <p:txBody>
          <a:bodyPr wrap="square" rtlCol="0">
            <a:spAutoFit/>
          </a:bodyPr>
          <a:lstStyle/>
          <a:p>
            <a:r>
              <a:rPr lang="en-US" dirty="0" smtClean="0"/>
              <a:t>Dump at the end of Linac4</a:t>
            </a:r>
            <a:endParaRPr lang="en-US" dirty="0"/>
          </a:p>
        </p:txBody>
      </p:sp>
      <p:pic>
        <p:nvPicPr>
          <p:cNvPr id="916482" name="Picture 2" descr="C:\RF_photos\jparc_09_09\SL700155.JPG"/>
          <p:cNvPicPr>
            <a:picLocks noChangeAspect="1" noChangeArrowheads="1"/>
          </p:cNvPicPr>
          <p:nvPr/>
        </p:nvPicPr>
        <p:blipFill>
          <a:blip r:embed="rId3" cstate="print"/>
          <a:srcRect/>
          <a:stretch>
            <a:fillRect/>
          </a:stretch>
        </p:blipFill>
        <p:spPr bwMode="auto">
          <a:xfrm>
            <a:off x="304800" y="3581400"/>
            <a:ext cx="2743200" cy="2057400"/>
          </a:xfrm>
          <a:prstGeom prst="rect">
            <a:avLst/>
          </a:prstGeom>
          <a:noFill/>
        </p:spPr>
      </p:pic>
      <p:sp>
        <p:nvSpPr>
          <p:cNvPr id="12" name="TextBox 11"/>
          <p:cNvSpPr txBox="1"/>
          <p:nvPr/>
        </p:nvSpPr>
        <p:spPr>
          <a:xfrm>
            <a:off x="304800" y="5638800"/>
            <a:ext cx="2743200" cy="584775"/>
          </a:xfrm>
          <a:prstGeom prst="rect">
            <a:avLst/>
          </a:prstGeom>
          <a:noFill/>
        </p:spPr>
        <p:txBody>
          <a:bodyPr wrap="square" rtlCol="0">
            <a:spAutoFit/>
          </a:bodyPr>
          <a:lstStyle/>
          <a:p>
            <a:r>
              <a:rPr lang="en-US" sz="1600" i="1" dirty="0" smtClean="0"/>
              <a:t>Will be similar to the JPARC linac dump shown here</a:t>
            </a:r>
            <a:endParaRPr lang="en-US" dirty="0"/>
          </a:p>
        </p:txBody>
      </p:sp>
      <p:cxnSp>
        <p:nvCxnSpPr>
          <p:cNvPr id="14" name="Straight Arrow Connector 13"/>
          <p:cNvCxnSpPr/>
          <p:nvPr/>
        </p:nvCxnSpPr>
        <p:spPr bwMode="auto">
          <a:xfrm flipV="1">
            <a:off x="1981200" y="2362200"/>
            <a:ext cx="1295400" cy="609600"/>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sp>
        <p:nvSpPr>
          <p:cNvPr id="9" name="TextBox 8"/>
          <p:cNvSpPr txBox="1"/>
          <p:nvPr/>
        </p:nvSpPr>
        <p:spPr>
          <a:xfrm>
            <a:off x="3276688" y="4876800"/>
            <a:ext cx="5867312" cy="1569660"/>
          </a:xfrm>
          <a:prstGeom prst="rect">
            <a:avLst/>
          </a:prstGeom>
          <a:noFill/>
        </p:spPr>
        <p:txBody>
          <a:bodyPr wrap="none" rtlCol="0">
            <a:spAutoFit/>
          </a:bodyPr>
          <a:lstStyle/>
          <a:p>
            <a:pPr marL="342900" indent="-342900">
              <a:buAutoNum type="arabicPeriod"/>
            </a:pPr>
            <a:r>
              <a:rPr lang="en-US" sz="1600" dirty="0" smtClean="0"/>
              <a:t>Commissioning of 3 MeV injector.</a:t>
            </a:r>
          </a:p>
          <a:p>
            <a:pPr marL="342900" indent="-342900">
              <a:buAutoNum type="arabicPeriod"/>
            </a:pPr>
            <a:r>
              <a:rPr lang="en-US" sz="1600" dirty="0" smtClean="0"/>
              <a:t>Commissioning of DTL1 (12 MeV).</a:t>
            </a:r>
          </a:p>
          <a:p>
            <a:pPr marL="342900" indent="-342900">
              <a:buAutoNum type="arabicPeriod"/>
            </a:pPr>
            <a:r>
              <a:rPr lang="en-US" sz="1600" dirty="0" smtClean="0"/>
              <a:t>Commissioning of DTL2 (50 MeV).</a:t>
            </a:r>
          </a:p>
          <a:p>
            <a:pPr marL="342900" indent="-342900">
              <a:buAutoNum type="arabicPeriod"/>
            </a:pPr>
            <a:r>
              <a:rPr lang="en-US" sz="1600" dirty="0" smtClean="0"/>
              <a:t>Commissioning of CCDTL (100 MeV)</a:t>
            </a:r>
          </a:p>
          <a:p>
            <a:pPr marL="342900" indent="-342900">
              <a:buAutoNum type="arabicPeriod"/>
            </a:pPr>
            <a:r>
              <a:rPr lang="en-US" sz="1600" dirty="0" smtClean="0"/>
              <a:t>Commissioning of PIMS (160 MeV, to linac dump)</a:t>
            </a:r>
          </a:p>
          <a:p>
            <a:pPr marL="342900" indent="-342900">
              <a:buAutoNum type="arabicPeriod"/>
            </a:pPr>
            <a:r>
              <a:rPr lang="en-US" sz="1600" dirty="0" smtClean="0"/>
              <a:t>Commissioning of transfer line (to PSB or additional dump)</a:t>
            </a:r>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Linac4 schedule</a:t>
            </a:r>
            <a:endParaRPr lang="en-US" sz="3600"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6</a:t>
            </a:fld>
            <a:endParaRPr lang="en-US"/>
          </a:p>
        </p:txBody>
      </p:sp>
      <p:pic>
        <p:nvPicPr>
          <p:cNvPr id="7" name="Picture 5"/>
          <p:cNvPicPr>
            <a:picLocks noChangeAspect="1" noChangeArrowheads="1"/>
          </p:cNvPicPr>
          <p:nvPr/>
        </p:nvPicPr>
        <p:blipFill>
          <a:blip r:embed="rId2" cstate="print"/>
          <a:srcRect/>
          <a:stretch>
            <a:fillRect/>
          </a:stretch>
        </p:blipFill>
        <p:spPr bwMode="auto">
          <a:xfrm>
            <a:off x="228600" y="1447800"/>
            <a:ext cx="7470501" cy="4572000"/>
          </a:xfrm>
          <a:prstGeom prst="rect">
            <a:avLst/>
          </a:prstGeom>
          <a:noFill/>
          <a:ln w="9525">
            <a:noFill/>
            <a:miter lim="800000"/>
            <a:headEnd/>
            <a:tailEnd/>
          </a:ln>
          <a:effectLst/>
        </p:spPr>
      </p:pic>
      <p:sp>
        <p:nvSpPr>
          <p:cNvPr id="8" name="TextBox 7"/>
          <p:cNvSpPr txBox="1"/>
          <p:nvPr/>
        </p:nvSpPr>
        <p:spPr>
          <a:xfrm>
            <a:off x="3886200" y="990600"/>
            <a:ext cx="4698787" cy="369332"/>
          </a:xfrm>
          <a:prstGeom prst="rect">
            <a:avLst/>
          </a:prstGeom>
          <a:noFill/>
        </p:spPr>
        <p:txBody>
          <a:bodyPr wrap="none" rtlCol="0">
            <a:spAutoFit/>
          </a:bodyPr>
          <a:lstStyle/>
          <a:p>
            <a:r>
              <a:rPr lang="en-US" dirty="0" smtClean="0"/>
              <a:t>Present Master Plan, approved in April 2009</a:t>
            </a:r>
            <a:endParaRPr lang="en-US" dirty="0"/>
          </a:p>
        </p:txBody>
      </p:sp>
      <p:sp>
        <p:nvSpPr>
          <p:cNvPr id="11" name="Oval 10"/>
          <p:cNvSpPr/>
          <p:nvPr/>
        </p:nvSpPr>
        <p:spPr bwMode="auto">
          <a:xfrm>
            <a:off x="5181600" y="4191000"/>
            <a:ext cx="1905000" cy="13716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2" name="Oval 11"/>
          <p:cNvSpPr/>
          <p:nvPr/>
        </p:nvSpPr>
        <p:spPr bwMode="auto">
          <a:xfrm>
            <a:off x="3352800" y="2133600"/>
            <a:ext cx="3124200" cy="1524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6" name="Oval 15"/>
          <p:cNvSpPr/>
          <p:nvPr/>
        </p:nvSpPr>
        <p:spPr bwMode="auto">
          <a:xfrm>
            <a:off x="6934200" y="5334000"/>
            <a:ext cx="762000" cy="5334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7" name="Line Callout 1 16"/>
          <p:cNvSpPr/>
          <p:nvPr/>
        </p:nvSpPr>
        <p:spPr bwMode="auto">
          <a:xfrm>
            <a:off x="5181600" y="6096000"/>
            <a:ext cx="2971800" cy="609600"/>
          </a:xfrm>
          <a:prstGeom prst="borderCallout1">
            <a:avLst>
              <a:gd name="adj1" fmla="val -10896"/>
              <a:gd name="adj2" fmla="val 50508"/>
              <a:gd name="adj3" fmla="val -122559"/>
              <a:gd name="adj4" fmla="val 61594"/>
            </a:avLst>
          </a:prstGeom>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rPr>
              <a:t>MILESTONE: Linac4 ready for connection to PSB, </a:t>
            </a:r>
            <a:r>
              <a:rPr kumimoji="0" lang="en-US" sz="1600" b="0" i="1" u="none" strike="noStrike" cap="none" normalizeH="0" baseline="0" dirty="0" smtClean="0">
                <a:ln>
                  <a:noFill/>
                </a:ln>
                <a:solidFill>
                  <a:schemeClr val="tx1"/>
                </a:solidFill>
                <a:effectLst/>
                <a:latin typeface="Arial" pitchFamily="34" charset="0"/>
              </a:rPr>
              <a:t>end 2013</a:t>
            </a:r>
            <a:r>
              <a:rPr kumimoji="0" lang="en-US" sz="1600" b="0" i="1" u="none" strike="noStrike" cap="none" normalizeH="0" dirty="0" smtClean="0">
                <a:ln>
                  <a:noFill/>
                </a:ln>
                <a:solidFill>
                  <a:schemeClr val="tx1"/>
                </a:solidFill>
                <a:effectLst/>
                <a:latin typeface="Arial" pitchFamily="34" charset="0"/>
              </a:rPr>
              <a:t> </a:t>
            </a:r>
            <a:endParaRPr kumimoji="0" lang="en-US" sz="1600" b="0" i="1" u="none" strike="noStrike" cap="none" normalizeH="0" baseline="0" dirty="0" smtClean="0">
              <a:ln>
                <a:noFill/>
              </a:ln>
              <a:solidFill>
                <a:schemeClr val="tx1"/>
              </a:solidFill>
              <a:effectLst/>
              <a:latin typeface="Arial" pitchFamily="34" charset="0"/>
            </a:endParaRPr>
          </a:p>
        </p:txBody>
      </p:sp>
      <p:sp>
        <p:nvSpPr>
          <p:cNvPr id="18" name="Line Callout 1 17"/>
          <p:cNvSpPr/>
          <p:nvPr/>
        </p:nvSpPr>
        <p:spPr bwMode="auto">
          <a:xfrm>
            <a:off x="7162800" y="2209800"/>
            <a:ext cx="1752600" cy="381000"/>
          </a:xfrm>
          <a:prstGeom prst="borderCallout1">
            <a:avLst>
              <a:gd name="adj1" fmla="val 52633"/>
              <a:gd name="adj2" fmla="val 237"/>
              <a:gd name="adj3" fmla="val 129088"/>
              <a:gd name="adj4" fmla="val -4358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rPr>
              <a:t>1. Construction</a:t>
            </a:r>
          </a:p>
        </p:txBody>
      </p:sp>
      <p:sp>
        <p:nvSpPr>
          <p:cNvPr id="19" name="Line Callout 1 18"/>
          <p:cNvSpPr/>
          <p:nvPr/>
        </p:nvSpPr>
        <p:spPr bwMode="auto">
          <a:xfrm>
            <a:off x="7391400" y="3733800"/>
            <a:ext cx="1600200" cy="838200"/>
          </a:xfrm>
          <a:prstGeom prst="borderCallout1">
            <a:avLst>
              <a:gd name="adj1" fmla="val 52633"/>
              <a:gd name="adj2" fmla="val 237"/>
              <a:gd name="adj3" fmla="val 92029"/>
              <a:gd name="adj4" fmla="val -2709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rPr>
              <a:t>2. Linac installation, commissioning</a:t>
            </a:r>
          </a:p>
        </p:txBody>
      </p:sp>
      <p:sp>
        <p:nvSpPr>
          <p:cNvPr id="20" name="Line Callout 1 19"/>
          <p:cNvSpPr/>
          <p:nvPr/>
        </p:nvSpPr>
        <p:spPr bwMode="auto">
          <a:xfrm>
            <a:off x="7772400" y="4724400"/>
            <a:ext cx="1219200" cy="1295400"/>
          </a:xfrm>
          <a:prstGeom prst="borderCallout1">
            <a:avLst>
              <a:gd name="adj1" fmla="val 30045"/>
              <a:gd name="adj2" fmla="val -645"/>
              <a:gd name="adj3" fmla="val 52500"/>
              <a:gd name="adj4" fmla="val -2797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rPr>
              <a:t>3. Connection</a:t>
            </a:r>
            <a:r>
              <a:rPr kumimoji="0" lang="en-US" sz="1600" b="0" i="0" u="none" strike="noStrike" cap="none" normalizeH="0" dirty="0" smtClean="0">
                <a:ln>
                  <a:noFill/>
                </a:ln>
                <a:solidFill>
                  <a:schemeClr val="tx1"/>
                </a:solidFill>
                <a:effectLst/>
                <a:latin typeface="Arial" pitchFamily="34" charset="0"/>
              </a:rPr>
              <a:t> and PSB </a:t>
            </a:r>
            <a:r>
              <a:rPr kumimoji="0" lang="en-US" sz="1600" b="0" i="0" u="none" strike="noStrike" cap="none" normalizeH="0" baseline="0" dirty="0" smtClean="0">
                <a:ln>
                  <a:noFill/>
                </a:ln>
                <a:solidFill>
                  <a:schemeClr val="tx1"/>
                </a:solidFill>
                <a:effectLst/>
                <a:latin typeface="Arial" pitchFamily="34" charset="0"/>
              </a:rPr>
              <a:t> commissioning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Flexibility in Linac4 schedule</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7</a:t>
            </a:fld>
            <a:endParaRPr lang="en-US" dirty="0"/>
          </a:p>
        </p:txBody>
      </p:sp>
      <p:sp>
        <p:nvSpPr>
          <p:cNvPr id="3" name="Content Placeholder 2"/>
          <p:cNvSpPr>
            <a:spLocks noGrp="1"/>
          </p:cNvSpPr>
          <p:nvPr>
            <p:ph sz="quarter" idx="1"/>
          </p:nvPr>
        </p:nvSpPr>
        <p:spPr>
          <a:xfrm>
            <a:off x="381000" y="1219200"/>
            <a:ext cx="8382000" cy="5410200"/>
          </a:xfrm>
        </p:spPr>
        <p:txBody>
          <a:bodyPr>
            <a:normAutofit/>
          </a:bodyPr>
          <a:lstStyle/>
          <a:p>
            <a:pPr>
              <a:spcBef>
                <a:spcPts val="600"/>
              </a:spcBef>
            </a:pPr>
            <a:r>
              <a:rPr lang="en-US" sz="1800" dirty="0" smtClean="0"/>
              <a:t>In the schedule we can easily separate </a:t>
            </a:r>
            <a:r>
              <a:rPr lang="en-US" sz="1800" dirty="0" smtClean="0">
                <a:solidFill>
                  <a:srgbClr val="FF0000"/>
                </a:solidFill>
              </a:rPr>
              <a:t>2 parts</a:t>
            </a:r>
            <a:r>
              <a:rPr lang="en-US" sz="1800" dirty="0" smtClean="0"/>
              <a:t>: a) linac construction and commissioning; b) transfer line connection, PSB modification and PSB commissioning. The commissioning of the linac has no interference with the present machines.</a:t>
            </a:r>
          </a:p>
          <a:p>
            <a:pPr>
              <a:spcBef>
                <a:spcPts val="600"/>
              </a:spcBef>
            </a:pPr>
            <a:r>
              <a:rPr lang="en-US" sz="1800" dirty="0" smtClean="0"/>
              <a:t>When can Linac4 be ready? The project has been </a:t>
            </a:r>
            <a:r>
              <a:rPr lang="en-US" sz="1800" dirty="0" smtClean="0">
                <a:solidFill>
                  <a:srgbClr val="FF0000"/>
                </a:solidFill>
              </a:rPr>
              <a:t>delayed by 1 year </a:t>
            </a:r>
            <a:r>
              <a:rPr lang="en-US" sz="1800" dirty="0" smtClean="0"/>
              <a:t>in 2009, the new schedule approved in April 2009 foresees end of commissioning in September 2013. So far some minor delays, but project is more or less on schedule.</a:t>
            </a:r>
          </a:p>
          <a:p>
            <a:pPr>
              <a:spcBef>
                <a:spcPts val="600"/>
              </a:spcBef>
            </a:pPr>
            <a:r>
              <a:rPr lang="en-US" sz="1800" dirty="0" smtClean="0"/>
              <a:t>However, the recent </a:t>
            </a:r>
            <a:r>
              <a:rPr lang="en-US" sz="1800" dirty="0" smtClean="0">
                <a:solidFill>
                  <a:srgbClr val="FF0000"/>
                </a:solidFill>
              </a:rPr>
              <a:t>risk analysis </a:t>
            </a:r>
            <a:r>
              <a:rPr lang="en-US" sz="1800" dirty="0" smtClean="0"/>
              <a:t>has underlined the risk of delays of the order of few months (mainly due to missing manpower resources) and of initial reliability issues.</a:t>
            </a:r>
          </a:p>
          <a:p>
            <a:pPr>
              <a:spcBef>
                <a:spcPts val="600"/>
              </a:spcBef>
            </a:pPr>
            <a:r>
              <a:rPr lang="en-US" sz="1800" dirty="0" smtClean="0"/>
              <a:t>Conclusion: the connection to PSB can be </a:t>
            </a:r>
            <a:r>
              <a:rPr lang="en-US" sz="1800" dirty="0" smtClean="0">
                <a:solidFill>
                  <a:srgbClr val="FF0000"/>
                </a:solidFill>
              </a:rPr>
              <a:t>delayed by 1 year </a:t>
            </a:r>
            <a:r>
              <a:rPr lang="en-US" sz="1800" dirty="0" smtClean="0"/>
              <a:t>(to 2014/15) if required by general planning, however it would be wise to </a:t>
            </a:r>
            <a:r>
              <a:rPr lang="en-US" sz="1800" dirty="0" smtClean="0">
                <a:solidFill>
                  <a:srgbClr val="FF0000"/>
                </a:solidFill>
              </a:rPr>
              <a:t>keep the present linac schedule</a:t>
            </a:r>
            <a:r>
              <a:rPr lang="en-US" sz="1800" dirty="0" smtClean="0"/>
              <a:t>, and foresee the additional year as spare time, in order to:  a) absorb delays, b) sort out potential reliability issues, c) improve performance.</a:t>
            </a:r>
          </a:p>
          <a:p>
            <a:pPr>
              <a:spcBef>
                <a:spcPts val="600"/>
              </a:spcBef>
            </a:pPr>
            <a:r>
              <a:rPr lang="en-US" sz="1800" dirty="0" smtClean="0"/>
              <a:t>Consequences: 1) the </a:t>
            </a:r>
            <a:r>
              <a:rPr lang="en-US" sz="1800" dirty="0" smtClean="0">
                <a:solidFill>
                  <a:srgbClr val="FF0000"/>
                </a:solidFill>
              </a:rPr>
              <a:t>shielding of the linac dump </a:t>
            </a:r>
            <a:r>
              <a:rPr lang="en-US" sz="1800" dirty="0" smtClean="0"/>
              <a:t>has to be improved, to stand 1 year of testing beams (limits to be checked) and an additional commissioning dump at the end of transfer line can be considered; 2) </a:t>
            </a:r>
            <a:r>
              <a:rPr lang="en-US" sz="1800" dirty="0" smtClean="0">
                <a:solidFill>
                  <a:srgbClr val="FF0000"/>
                </a:solidFill>
              </a:rPr>
              <a:t>more manpower </a:t>
            </a:r>
            <a:r>
              <a:rPr lang="en-US" sz="1800" dirty="0" smtClean="0"/>
              <a:t>will be needed to run in parallel Linac4 and Linac2 in 2014.</a:t>
            </a:r>
          </a:p>
          <a:p>
            <a:pPr>
              <a:spcBef>
                <a:spcPts val="600"/>
              </a:spcBef>
            </a:pPr>
            <a:r>
              <a:rPr lang="en-US" sz="1800" dirty="0" smtClean="0"/>
              <a:t>In general terms, we can (probably) continue to run </a:t>
            </a:r>
            <a:r>
              <a:rPr lang="en-US" sz="1800" dirty="0" smtClean="0">
                <a:solidFill>
                  <a:srgbClr val="FF0000"/>
                </a:solidFill>
              </a:rPr>
              <a:t>test beams in Linac4 </a:t>
            </a:r>
            <a:r>
              <a:rPr lang="en-US" sz="1800" dirty="0" smtClean="0"/>
              <a:t>until we get the green light for the connection to the PSB.</a:t>
            </a: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Duration of “Linac4” shut-down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8</a:t>
            </a:fld>
            <a:endParaRPr lang="en-US"/>
          </a:p>
        </p:txBody>
      </p:sp>
      <p:sp>
        <p:nvSpPr>
          <p:cNvPr id="3" name="Content Placeholder 2"/>
          <p:cNvSpPr>
            <a:spLocks noGrp="1"/>
          </p:cNvSpPr>
          <p:nvPr>
            <p:ph sz="quarter" idx="1"/>
          </p:nvPr>
        </p:nvSpPr>
        <p:spPr>
          <a:xfrm>
            <a:off x="609600" y="1219200"/>
            <a:ext cx="8000999" cy="5029200"/>
          </a:xfrm>
        </p:spPr>
        <p:txBody>
          <a:bodyPr>
            <a:normAutofit/>
          </a:bodyPr>
          <a:lstStyle/>
          <a:p>
            <a:pPr>
              <a:buNone/>
            </a:pPr>
            <a:r>
              <a:rPr lang="en-US" sz="1800" b="1" dirty="0" smtClean="0"/>
              <a:t>Shut-down required for the connection of Linac4 to PSB:</a:t>
            </a:r>
          </a:p>
          <a:p>
            <a:r>
              <a:rPr lang="en-US" sz="1800" dirty="0" smtClean="0"/>
              <a:t>1 month for radiation cool-down in PSB injection area.</a:t>
            </a:r>
          </a:p>
          <a:p>
            <a:r>
              <a:rPr lang="en-US" sz="1800" dirty="0" smtClean="0"/>
              <a:t>3 months for PSB hardware modifications.</a:t>
            </a:r>
          </a:p>
          <a:p>
            <a:r>
              <a:rPr lang="en-US" sz="1800" dirty="0" smtClean="0"/>
              <a:t>3 months for PSB commissioning with the new hardware (goal: prepare all the standard beams as before the connection).</a:t>
            </a:r>
          </a:p>
          <a:p>
            <a:r>
              <a:rPr lang="en-US" sz="1800" dirty="0" smtClean="0"/>
              <a:t>1 month (2+2 weeks) for commissioning PS and SPS (standard duration after long shut-down).</a:t>
            </a:r>
          </a:p>
          <a:p>
            <a:pPr>
              <a:buNone/>
            </a:pPr>
            <a:endParaRPr lang="en-US" sz="1050" dirty="0" smtClean="0"/>
          </a:p>
          <a:p>
            <a:pPr>
              <a:buNone/>
            </a:pPr>
            <a:r>
              <a:rPr lang="en-US" sz="1800" dirty="0" smtClean="0"/>
              <a:t>Note: there is no interference between the ion complex and the connection of Linac4 → </a:t>
            </a:r>
            <a:r>
              <a:rPr lang="en-US" sz="1800" b="1" dirty="0" smtClean="0">
                <a:solidFill>
                  <a:srgbClr val="FF0000"/>
                </a:solidFill>
              </a:rPr>
              <a:t>the LHC can run with ions during the “Linac4” shut-down</a:t>
            </a:r>
            <a:r>
              <a:rPr lang="en-US" sz="1800" dirty="0" smtClean="0"/>
              <a:t>.</a:t>
            </a:r>
          </a:p>
          <a:p>
            <a:pPr>
              <a:buNone/>
            </a:pPr>
            <a:endParaRPr lang="en-US" sz="1050" dirty="0" smtClean="0"/>
          </a:p>
          <a:p>
            <a:pPr>
              <a:buNone/>
            </a:pPr>
            <a:r>
              <a:rPr lang="en-US" sz="1800" dirty="0" smtClean="0"/>
              <a:t>Total time required: </a:t>
            </a:r>
          </a:p>
          <a:p>
            <a:pPr>
              <a:buSzPct val="100000"/>
              <a:buFont typeface="Wingdings" pitchFamily="2" charset="2"/>
              <a:buChar char="Ø"/>
            </a:pPr>
            <a:r>
              <a:rPr lang="en-US" sz="1800" dirty="0" smtClean="0"/>
              <a:t>8 months of LHC (proton) shut-down, or</a:t>
            </a:r>
          </a:p>
          <a:p>
            <a:pPr>
              <a:buSzPct val="100000"/>
              <a:buFont typeface="Wingdings" pitchFamily="2" charset="2"/>
              <a:buChar char="Ø"/>
            </a:pPr>
            <a:r>
              <a:rPr lang="en-US" sz="1800" dirty="0" smtClean="0"/>
              <a:t>6 months of LHC shut-down if a run is terminated with a 2-month ion run (≈ duration of a standard LHC long shut-down)</a:t>
            </a:r>
          </a:p>
          <a:p>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Schedule for Linac4 connection</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BEDE6111-17D0-46EC-97EE-DCEFBC02FF6D}" type="slidenum">
              <a:rPr lang="en-US" smtClean="0"/>
              <a:pPr/>
              <a:t>9</a:t>
            </a:fld>
            <a:endParaRPr lang="en-US"/>
          </a:p>
        </p:txBody>
      </p:sp>
      <p:pic>
        <p:nvPicPr>
          <p:cNvPr id="917508" name="Picture 4"/>
          <p:cNvPicPr>
            <a:picLocks noChangeAspect="1" noChangeArrowheads="1"/>
          </p:cNvPicPr>
          <p:nvPr/>
        </p:nvPicPr>
        <p:blipFill>
          <a:blip r:embed="rId2" cstate="print"/>
          <a:srcRect/>
          <a:stretch>
            <a:fillRect/>
          </a:stretch>
        </p:blipFill>
        <p:spPr bwMode="auto">
          <a:xfrm>
            <a:off x="914400" y="1905000"/>
            <a:ext cx="7219349" cy="1371600"/>
          </a:xfrm>
          <a:prstGeom prst="rect">
            <a:avLst/>
          </a:prstGeom>
          <a:noFill/>
          <a:ln w="9525">
            <a:noFill/>
            <a:miter lim="800000"/>
            <a:headEnd/>
            <a:tailEnd/>
          </a:ln>
          <a:effectLst/>
        </p:spPr>
      </p:pic>
      <p:sp>
        <p:nvSpPr>
          <p:cNvPr id="6" name="TextBox 5"/>
          <p:cNvSpPr txBox="1"/>
          <p:nvPr/>
        </p:nvSpPr>
        <p:spPr>
          <a:xfrm>
            <a:off x="1143000" y="3733800"/>
            <a:ext cx="6494085" cy="369332"/>
          </a:xfrm>
          <a:prstGeom prst="rect">
            <a:avLst/>
          </a:prstGeom>
          <a:noFill/>
        </p:spPr>
        <p:txBody>
          <a:bodyPr wrap="none" rtlCol="0">
            <a:spAutoFit/>
          </a:bodyPr>
          <a:lstStyle/>
          <a:p>
            <a:r>
              <a:rPr lang="en-US" dirty="0" smtClean="0"/>
              <a:t>Goal: at start-up, reproduce the same beams as with Linac2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37322</TotalTime>
  <Words>1148</Words>
  <Application>Microsoft Office PowerPoint</Application>
  <PresentationFormat>On-screen Show (4:3)</PresentationFormat>
  <Paragraphs>95</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Median</vt:lpstr>
      <vt:lpstr>Linac4 ► PSB ► PS : Schedule and expected performance</vt:lpstr>
      <vt:lpstr>Contents</vt:lpstr>
      <vt:lpstr>Extension of the Linac4 Project</vt:lpstr>
      <vt:lpstr>The three project parts</vt:lpstr>
      <vt:lpstr>Linac4 Commissioning Plan</vt:lpstr>
      <vt:lpstr>Linac4 schedule</vt:lpstr>
      <vt:lpstr>Flexibility in Linac4 schedule</vt:lpstr>
      <vt:lpstr>Duration of “Linac4” shut-down</vt:lpstr>
      <vt:lpstr>Schedule for Linac4 connection</vt:lpstr>
      <vt:lpstr>Performance with Linac4</vt:lpstr>
      <vt:lpstr>Performance Tables</vt:lpstr>
      <vt:lpstr>After the Linac4 connection</vt:lpstr>
      <vt:lpstr>Tentative time line</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linacs</dc:title>
  <dc:creator>Vretenar</dc:creator>
  <cp:lastModifiedBy>vretenar</cp:lastModifiedBy>
  <cp:revision>467</cp:revision>
  <dcterms:created xsi:type="dcterms:W3CDTF">2003-10-13T09:06:55Z</dcterms:created>
  <dcterms:modified xsi:type="dcterms:W3CDTF">2010-01-28T13:42:45Z</dcterms:modified>
</cp:coreProperties>
</file>