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notesMasterIdLst>
    <p:notesMasterId r:id="rId59"/>
  </p:notesMasterIdLst>
  <p:handoutMasterIdLst>
    <p:handoutMasterId r:id="rId60"/>
  </p:handoutMasterIdLst>
  <p:sldIdLst>
    <p:sldId id="256" r:id="rId3"/>
    <p:sldId id="330" r:id="rId4"/>
    <p:sldId id="259" r:id="rId5"/>
    <p:sldId id="262" r:id="rId6"/>
    <p:sldId id="308" r:id="rId7"/>
    <p:sldId id="261" r:id="rId8"/>
    <p:sldId id="309" r:id="rId9"/>
    <p:sldId id="310" r:id="rId10"/>
    <p:sldId id="263" r:id="rId11"/>
    <p:sldId id="268" r:id="rId12"/>
    <p:sldId id="269" r:id="rId13"/>
    <p:sldId id="270" r:id="rId14"/>
    <p:sldId id="303" r:id="rId15"/>
    <p:sldId id="301" r:id="rId16"/>
    <p:sldId id="272" r:id="rId17"/>
    <p:sldId id="264" r:id="rId18"/>
    <p:sldId id="273" r:id="rId19"/>
    <p:sldId id="274" r:id="rId20"/>
    <p:sldId id="275" r:id="rId21"/>
    <p:sldId id="325" r:id="rId22"/>
    <p:sldId id="326" r:id="rId23"/>
    <p:sldId id="277" r:id="rId24"/>
    <p:sldId id="300" r:id="rId25"/>
    <p:sldId id="311" r:id="rId26"/>
    <p:sldId id="322" r:id="rId27"/>
    <p:sldId id="305" r:id="rId28"/>
    <p:sldId id="299" r:id="rId29"/>
    <p:sldId id="302" r:id="rId30"/>
    <p:sldId id="327" r:id="rId31"/>
    <p:sldId id="328" r:id="rId32"/>
    <p:sldId id="324" r:id="rId33"/>
    <p:sldId id="282" r:id="rId34"/>
    <p:sldId id="307" r:id="rId35"/>
    <p:sldId id="319" r:id="rId36"/>
    <p:sldId id="284" r:id="rId37"/>
    <p:sldId id="314" r:id="rId38"/>
    <p:sldId id="329" r:id="rId39"/>
    <p:sldId id="265" r:id="rId40"/>
    <p:sldId id="285" r:id="rId41"/>
    <p:sldId id="315" r:id="rId42"/>
    <p:sldId id="316" r:id="rId43"/>
    <p:sldId id="287" r:id="rId44"/>
    <p:sldId id="266" r:id="rId45"/>
    <p:sldId id="288" r:id="rId46"/>
    <p:sldId id="289" r:id="rId47"/>
    <p:sldId id="290" r:id="rId48"/>
    <p:sldId id="291" r:id="rId49"/>
    <p:sldId id="320" r:id="rId50"/>
    <p:sldId id="293" r:id="rId51"/>
    <p:sldId id="292" r:id="rId52"/>
    <p:sldId id="267" r:id="rId53"/>
    <p:sldId id="281" r:id="rId54"/>
    <p:sldId id="294" r:id="rId55"/>
    <p:sldId id="295" r:id="rId56"/>
    <p:sldId id="296" r:id="rId57"/>
    <p:sldId id="260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9A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94" autoAdjust="0"/>
    <p:restoredTop sz="96053" autoAdjust="0"/>
  </p:normalViewPr>
  <p:slideViewPr>
    <p:cSldViewPr snapToGrid="0" snapToObjects="1">
      <p:cViewPr varScale="1">
        <p:scale>
          <a:sx n="114" d="100"/>
          <a:sy n="114" d="100"/>
        </p:scale>
        <p:origin x="125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60" Type="http://schemas.openxmlformats.org/officeDocument/2006/relationships/handoutMaster" Target="handoutMasters/handoutMaster1.xml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6B8B8-48CC-B647-A966-5375AD5353D3}" type="datetimeFigureOut">
              <a:rPr lang="en-US" smtClean="0"/>
              <a:t>11/8/17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3A7AB-3808-C446-99D9-0AA4BA533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26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7457F-5919-1B42-8192-D4E99A08A4E1}" type="datetimeFigureOut">
              <a:rPr lang="en-US" smtClean="0"/>
              <a:t>11/8/17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E5F9C-6C47-F24B-A5FB-42E8C72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2136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989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48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7238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921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06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1194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71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753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Insist </a:t>
            </a:r>
            <a:r>
              <a:rPr lang="en-US" dirty="0" err="1" smtClean="0"/>
              <a:t>oraly</a:t>
            </a:r>
            <a:r>
              <a:rPr lang="en-US" dirty="0" smtClean="0"/>
              <a:t> that</a:t>
            </a:r>
            <a:r>
              <a:rPr lang="en-US" baseline="0" dirty="0" smtClean="0"/>
              <a:t> as a baseline, contractor and contractor’s personnel shall take care of their waste while CERN will take care of its </a:t>
            </a:r>
            <a:r>
              <a:rPr lang="en-US" baseline="0" dirty="0" err="1" smtClean="0"/>
              <a:t>wsate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891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53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27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1074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2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95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33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28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087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094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57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5F9C-6C47-F24B-A5FB-42E8C72DD8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9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noProof="0" smtClean="0"/>
              <a:t>Click to edit Master text styles</a:t>
            </a:r>
          </a:p>
          <a:p>
            <a:pPr lvl="1" eaLnBrk="1" latinLnBrk="0" hangingPunct="1"/>
            <a:r>
              <a:rPr lang="en-GB" noProof="0" smtClean="0"/>
              <a:t>Second level</a:t>
            </a:r>
          </a:p>
          <a:p>
            <a:pPr lvl="2" eaLnBrk="1" latinLnBrk="0" hangingPunct="1"/>
            <a:r>
              <a:rPr lang="en-GB" noProof="0" smtClean="0"/>
              <a:t>Third level</a:t>
            </a:r>
          </a:p>
          <a:p>
            <a:pPr lvl="3" eaLnBrk="1" latinLnBrk="0" hangingPunct="1"/>
            <a:r>
              <a:rPr lang="en-GB" noProof="0" smtClean="0"/>
              <a:t>Fourth level</a:t>
            </a:r>
          </a:p>
          <a:p>
            <a:pPr lvl="4" eaLnBrk="1" latinLnBrk="0" hangingPunct="1"/>
            <a:r>
              <a:rPr lang="en-GB" noProof="0" smtClean="0"/>
              <a:t>Fifth level</a:t>
            </a:r>
            <a:endParaRPr kumimoji="0"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EDMS Ref: 1371983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55A0">
                    <a:tint val="75000"/>
                  </a:srgbClr>
                </a:solidFill>
              </a:rPr>
              <a:t>Version 8.0  for IT/4344/EP/ATLAS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>
                <a:solidFill>
                  <a:srgbClr val="0055A0">
                    <a:lumMod val="20000"/>
                    <a:lumOff val="80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noProof="0" smtClean="0"/>
              <a:t>Click to edit Master text styles</a:t>
            </a:r>
          </a:p>
          <a:p>
            <a:pPr lvl="1" eaLnBrk="1" latinLnBrk="0" hangingPunct="1"/>
            <a:r>
              <a:rPr lang="en-GB" noProof="0" smtClean="0"/>
              <a:t>Second level</a:t>
            </a:r>
          </a:p>
          <a:p>
            <a:pPr lvl="2" eaLnBrk="1" latinLnBrk="0" hangingPunct="1"/>
            <a:r>
              <a:rPr lang="en-GB" noProof="0" smtClean="0"/>
              <a:t>Third level</a:t>
            </a:r>
          </a:p>
          <a:p>
            <a:pPr lvl="3" eaLnBrk="1" latinLnBrk="0" hangingPunct="1"/>
            <a:r>
              <a:rPr lang="en-GB" noProof="0" smtClean="0"/>
              <a:t>Fourth level</a:t>
            </a:r>
          </a:p>
          <a:p>
            <a:pPr lvl="4" eaLnBrk="1" latinLnBrk="0" hangingPunct="1"/>
            <a:r>
              <a:rPr lang="en-GB" noProof="0" smtClean="0"/>
              <a:t>Fifth level</a:t>
            </a:r>
            <a:endParaRPr kumimoji="0"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EDMS Ref: 1371983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55A0">
                    <a:tint val="75000"/>
                  </a:srgbClr>
                </a:solidFill>
              </a:rPr>
              <a:t>Version 8.0  for IT/4344/EP/ATLAS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>
                <a:solidFill>
                  <a:srgbClr val="0055A0">
                    <a:lumMod val="20000"/>
                    <a:lumOff val="80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lumMod val="20000"/>
                  <a:lumOff val="8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73163"/>
            <a:ext cx="3900692" cy="4967287"/>
          </a:xfrm>
        </p:spPr>
        <p:txBody>
          <a:bodyPr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12325" y="1173163"/>
            <a:ext cx="3871729" cy="4967287"/>
          </a:xfrm>
        </p:spPr>
        <p:txBody>
          <a:bodyPr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EDMS Ref: 1371983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55A0">
                    <a:tint val="75000"/>
                  </a:srgbClr>
                </a:solidFill>
              </a:rPr>
              <a:t>Version 8.0  for IT/4344/EP/ATLAS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>
                <a:solidFill>
                  <a:srgbClr val="0055A0">
                    <a:lumMod val="20000"/>
                    <a:lumOff val="80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lumMod val="20000"/>
                  <a:lumOff val="8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EDMS Ref: 1371983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55A0">
                    <a:tint val="75000"/>
                  </a:srgbClr>
                </a:solidFill>
              </a:rPr>
              <a:t>Version 8.0  for IT/4344/EP/ATLAS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>
                <a:solidFill>
                  <a:srgbClr val="0055A0">
                    <a:lumMod val="20000"/>
                    <a:lumOff val="80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lumMod val="20000"/>
                  <a:lumOff val="8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EDMS Ref: 1371983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55A0">
                    <a:tint val="75000"/>
                  </a:srgbClr>
                </a:solidFill>
              </a:rPr>
              <a:t>Version 8.0  for IT/4344/EP/ATLAS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>
                <a:solidFill>
                  <a:srgbClr val="0055A0">
                    <a:lumMod val="20000"/>
                    <a:lumOff val="80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lumMod val="20000"/>
                  <a:lumOff val="80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72" y="547591"/>
            <a:ext cx="3618504" cy="5120640"/>
          </a:xfrm>
          <a:prstGeom prst="rect">
            <a:avLst/>
          </a:prstGeom>
          <a:solidFill>
            <a:schemeClr val="bg1"/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55978" y="466724"/>
            <a:ext cx="4130822" cy="5300461"/>
          </a:xfrm>
        </p:spPr>
        <p:txBody>
          <a:bodyPr/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>
            <a:normAutofit/>
          </a:bodyPr>
          <a:lstStyle>
            <a:lvl1pPr algn="l">
              <a:buNone/>
              <a:defRPr kumimoji="0" lang="en-US" sz="4000" b="1" kern="1200" cap="none" spc="0" baseline="0" dirty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First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Last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73163"/>
            <a:ext cx="3900692" cy="4967287"/>
          </a:xfrm>
        </p:spPr>
        <p:txBody>
          <a:bodyPr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12325" y="1173163"/>
            <a:ext cx="3871729" cy="4967287"/>
          </a:xfrm>
        </p:spPr>
        <p:txBody>
          <a:bodyPr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60623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5269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72" y="547591"/>
            <a:ext cx="3618504" cy="5120640"/>
          </a:xfrm>
          <a:prstGeom prst="rect">
            <a:avLst/>
          </a:prstGeom>
          <a:solidFill>
            <a:schemeClr val="bg1"/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55978" y="466724"/>
            <a:ext cx="4130822" cy="5300461"/>
          </a:xfrm>
        </p:spPr>
        <p:txBody>
          <a:bodyPr/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149600" y="1206500"/>
            <a:ext cx="431800" cy="171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08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>
            <a:normAutofit/>
          </a:bodyPr>
          <a:lstStyle>
            <a:lvl1pPr algn="l">
              <a:buNone/>
              <a:defRPr kumimoji="0" lang="en-US" sz="4000" b="1" kern="1200" cap="none" spc="0" baseline="0" dirty="0">
                <a:ln w="12700">
                  <a:noFill/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First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Last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36848" y="6356350"/>
            <a:ext cx="1092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829383" y="6356350"/>
            <a:ext cx="63154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44830" y="6356350"/>
            <a:ext cx="5419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22171F32-9A30-EC41-A9D2-45D6D6C632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73935"/>
            <a:ext cx="8226854" cy="498372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en-GB" noProof="0" smtClean="0"/>
              <a:t>Deuxième niveau</a:t>
            </a:r>
          </a:p>
          <a:p>
            <a:pPr lvl="2" eaLnBrk="1" latinLnBrk="0" hangingPunct="1"/>
            <a:r>
              <a:rPr kumimoji="0" lang="en-GB" noProof="0" smtClean="0"/>
              <a:t>Troisième niveau</a:t>
            </a:r>
          </a:p>
          <a:p>
            <a:pPr lvl="3" eaLnBrk="1" latinLnBrk="0" hangingPunct="1"/>
            <a:r>
              <a:rPr kumimoji="0" lang="en-GB" noProof="0" smtClean="0"/>
              <a:t>Quatrième niveau</a:t>
            </a:r>
          </a:p>
          <a:p>
            <a:pPr lvl="4" eaLnBrk="1" latinLnBrk="0" hangingPunct="1"/>
            <a:r>
              <a:rPr kumimoji="0" lang="en-GB" noProof="0" smtClean="0"/>
              <a:t>Cinquième niveau</a:t>
            </a:r>
            <a:endParaRPr kumimoji="0"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5" r:id="rId2"/>
    <p:sldLayoutId id="2147483676" r:id="rId3"/>
    <p:sldLayoutId id="2147483667" r:id="rId4"/>
    <p:sldLayoutId id="2147483677" r:id="rId5"/>
    <p:sldLayoutId id="2147483669" r:id="rId6"/>
    <p:sldLayoutId id="2147483663" r:id="rId7"/>
    <p:sldLayoutId id="2147483661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8138" indent="-338138" algn="l" rtl="0" eaLnBrk="1" latinLnBrk="0" hangingPunct="1">
        <a:spcBef>
          <a:spcPts val="600"/>
        </a:spcBef>
        <a:buClr>
          <a:schemeClr val="accent1"/>
        </a:buClr>
        <a:buSzPct val="125000"/>
        <a:buFont typeface="Arial"/>
        <a:buChar char="•"/>
        <a:defRPr kumimoji="0" sz="2800" kern="1200">
          <a:solidFill>
            <a:srgbClr val="0055A0"/>
          </a:solidFill>
          <a:latin typeface="+mn-lt"/>
          <a:ea typeface="+mn-ea"/>
          <a:cs typeface="+mn-cs"/>
        </a:defRPr>
      </a:lvl1pPr>
      <a:lvl2pPr marL="687388" indent="-349250" algn="l" rtl="0" eaLnBrk="1" latinLnBrk="0" hangingPunct="1">
        <a:spcBef>
          <a:spcPts val="600"/>
        </a:spcBef>
        <a:buClr>
          <a:schemeClr val="accent1"/>
        </a:buClr>
        <a:buSzPct val="125000"/>
        <a:buFont typeface="Arial"/>
        <a:buChar char="•"/>
        <a:defRPr kumimoji="0" sz="2800" kern="1200">
          <a:solidFill>
            <a:srgbClr val="0055A0"/>
          </a:solidFill>
          <a:latin typeface="+mn-lt"/>
          <a:ea typeface="+mn-ea"/>
          <a:cs typeface="+mn-cs"/>
        </a:defRPr>
      </a:lvl2pPr>
      <a:lvl3pPr marL="1025525" indent="-338138" algn="l" rtl="0" eaLnBrk="1" latinLnBrk="0" hangingPunct="1">
        <a:spcBef>
          <a:spcPts val="600"/>
        </a:spcBef>
        <a:buClr>
          <a:schemeClr val="accent2"/>
        </a:buClr>
        <a:buSzPct val="125000"/>
        <a:buFont typeface="Arial"/>
        <a:buChar char="•"/>
        <a:defRPr kumimoji="0" sz="2800" kern="1200">
          <a:solidFill>
            <a:srgbClr val="0055A0"/>
          </a:solidFill>
          <a:latin typeface="+mn-lt"/>
          <a:ea typeface="+mn-ea"/>
          <a:cs typeface="+mn-cs"/>
        </a:defRPr>
      </a:lvl3pPr>
      <a:lvl4pPr marL="1374775" indent="-349250" algn="l" rtl="0" eaLnBrk="1" latinLnBrk="0" hangingPunct="1">
        <a:spcBef>
          <a:spcPts val="600"/>
        </a:spcBef>
        <a:buClr>
          <a:schemeClr val="accent3"/>
        </a:buClr>
        <a:buSzPct val="125000"/>
        <a:buFont typeface="Arial"/>
        <a:buChar char="•"/>
        <a:defRPr kumimoji="0" sz="2800" kern="1200">
          <a:solidFill>
            <a:srgbClr val="0055A0"/>
          </a:solidFill>
          <a:latin typeface="+mn-lt"/>
          <a:ea typeface="+mn-ea"/>
          <a:cs typeface="+mn-cs"/>
        </a:defRPr>
      </a:lvl4pPr>
      <a:lvl5pPr marL="1712913" indent="-338138" algn="l" rtl="0" eaLnBrk="1" latinLnBrk="0" hangingPunct="1">
        <a:spcBef>
          <a:spcPts val="600"/>
        </a:spcBef>
        <a:buClr>
          <a:schemeClr val="accent4"/>
        </a:buClr>
        <a:buSzPct val="125000"/>
        <a:buFont typeface="Arial"/>
        <a:buChar char="•"/>
        <a:defRPr kumimoji="0" sz="2800" kern="1200">
          <a:solidFill>
            <a:srgbClr val="0055A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36848" y="6356350"/>
            <a:ext cx="1092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EDMS Ref: 1371983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829383" y="6356350"/>
            <a:ext cx="63154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0055A0">
                    <a:tint val="75000"/>
                  </a:srgbClr>
                </a:solidFill>
              </a:rPr>
              <a:t>Version 8.0  for IT/4344/EP/ATLAS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44830" y="6356350"/>
            <a:ext cx="5419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22171F32-9A30-EC41-A9D2-45D6D6C63207}" type="slidenum">
              <a:rPr lang="en-US" smtClean="0">
                <a:solidFill>
                  <a:srgbClr val="0055A0">
                    <a:lumMod val="20000"/>
                    <a:lumOff val="80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73935"/>
            <a:ext cx="8226854" cy="498372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en-GB" noProof="0" smtClean="0"/>
              <a:t>Deuxième niveau</a:t>
            </a:r>
          </a:p>
          <a:p>
            <a:pPr lvl="2" eaLnBrk="1" latinLnBrk="0" hangingPunct="1"/>
            <a:r>
              <a:rPr kumimoji="0" lang="en-GB" noProof="0" smtClean="0"/>
              <a:t>Troisième niveau</a:t>
            </a:r>
          </a:p>
          <a:p>
            <a:pPr lvl="3" eaLnBrk="1" latinLnBrk="0" hangingPunct="1"/>
            <a:r>
              <a:rPr kumimoji="0" lang="en-GB" noProof="0" smtClean="0"/>
              <a:t>Quatrième niveau</a:t>
            </a:r>
          </a:p>
          <a:p>
            <a:pPr lvl="4" eaLnBrk="1" latinLnBrk="0" hangingPunct="1"/>
            <a:r>
              <a:rPr kumimoji="0" lang="en-GB" noProof="0" smtClean="0"/>
              <a:t>Cinquième niveau</a:t>
            </a:r>
            <a:endParaRPr kumimoji="0" lang="en-GB" noProof="0"/>
          </a:p>
        </p:txBody>
      </p:sp>
    </p:spTree>
    <p:extLst>
      <p:ext uri="{BB962C8B-B14F-4D97-AF65-F5344CB8AC3E}">
        <p14:creationId xmlns:p14="http://schemas.microsoft.com/office/powerpoint/2010/main" val="3176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8138" indent="-338138" algn="l" rtl="0" eaLnBrk="1" latinLnBrk="0" hangingPunct="1">
        <a:spcBef>
          <a:spcPts val="600"/>
        </a:spcBef>
        <a:buClr>
          <a:schemeClr val="accent1"/>
        </a:buClr>
        <a:buSzPct val="125000"/>
        <a:buFont typeface="Arial"/>
        <a:buChar char="•"/>
        <a:defRPr kumimoji="0" sz="2800" kern="1200">
          <a:solidFill>
            <a:srgbClr val="0055A0"/>
          </a:solidFill>
          <a:latin typeface="+mn-lt"/>
          <a:ea typeface="+mn-ea"/>
          <a:cs typeface="+mn-cs"/>
        </a:defRPr>
      </a:lvl1pPr>
      <a:lvl2pPr marL="687388" indent="-349250" algn="l" rtl="0" eaLnBrk="1" latinLnBrk="0" hangingPunct="1">
        <a:spcBef>
          <a:spcPts val="600"/>
        </a:spcBef>
        <a:buClr>
          <a:schemeClr val="accent1"/>
        </a:buClr>
        <a:buSzPct val="125000"/>
        <a:buFont typeface="Arial"/>
        <a:buChar char="•"/>
        <a:defRPr kumimoji="0" sz="2800" kern="1200">
          <a:solidFill>
            <a:srgbClr val="0055A0"/>
          </a:solidFill>
          <a:latin typeface="+mn-lt"/>
          <a:ea typeface="+mn-ea"/>
          <a:cs typeface="+mn-cs"/>
        </a:defRPr>
      </a:lvl2pPr>
      <a:lvl3pPr marL="1025525" indent="-338138" algn="l" rtl="0" eaLnBrk="1" latinLnBrk="0" hangingPunct="1">
        <a:spcBef>
          <a:spcPts val="600"/>
        </a:spcBef>
        <a:buClr>
          <a:schemeClr val="accent2"/>
        </a:buClr>
        <a:buSzPct val="125000"/>
        <a:buFont typeface="Arial"/>
        <a:buChar char="•"/>
        <a:defRPr kumimoji="0" sz="2800" kern="1200">
          <a:solidFill>
            <a:srgbClr val="0055A0"/>
          </a:solidFill>
          <a:latin typeface="+mn-lt"/>
          <a:ea typeface="+mn-ea"/>
          <a:cs typeface="+mn-cs"/>
        </a:defRPr>
      </a:lvl3pPr>
      <a:lvl4pPr marL="1374775" indent="-349250" algn="l" rtl="0" eaLnBrk="1" latinLnBrk="0" hangingPunct="1">
        <a:spcBef>
          <a:spcPts val="600"/>
        </a:spcBef>
        <a:buClr>
          <a:schemeClr val="accent3"/>
        </a:buClr>
        <a:buSzPct val="125000"/>
        <a:buFont typeface="Arial"/>
        <a:buChar char="•"/>
        <a:defRPr kumimoji="0" sz="2800" kern="1200">
          <a:solidFill>
            <a:srgbClr val="0055A0"/>
          </a:solidFill>
          <a:latin typeface="+mn-lt"/>
          <a:ea typeface="+mn-ea"/>
          <a:cs typeface="+mn-cs"/>
        </a:defRPr>
      </a:lvl4pPr>
      <a:lvl5pPr marL="1712913" indent="-338138" algn="l" rtl="0" eaLnBrk="1" latinLnBrk="0" hangingPunct="1">
        <a:spcBef>
          <a:spcPts val="600"/>
        </a:spcBef>
        <a:buClr>
          <a:schemeClr val="accent4"/>
        </a:buClr>
        <a:buSzPct val="125000"/>
        <a:buFont typeface="Arial"/>
        <a:buChar char="•"/>
        <a:defRPr kumimoji="0" sz="2800" kern="1200">
          <a:solidFill>
            <a:srgbClr val="0055A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8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Relationship Id="rId3" Type="http://schemas.openxmlformats.org/officeDocument/2006/relationships/image" Target="../media/image29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41.emf"/><Relationship Id="rId5" Type="http://schemas.openxmlformats.org/officeDocument/2006/relationships/image" Target="../media/image42.emf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3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4" Type="http://schemas.openxmlformats.org/officeDocument/2006/relationships/image" Target="../media/image45.jpeg"/><Relationship Id="rId5" Type="http://schemas.openxmlformats.org/officeDocument/2006/relationships/image" Target="../media/image46.emf"/><Relationship Id="rId6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4" Type="http://schemas.openxmlformats.org/officeDocument/2006/relationships/image" Target="../media/image54.tiff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2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2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7" Type="http://schemas.openxmlformats.org/officeDocument/2006/relationships/image" Target="../media/image74.png"/><Relationship Id="rId8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7.png"/><Relationship Id="rId3" Type="http://schemas.openxmlformats.org/officeDocument/2006/relationships/image" Target="../media/image7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jpeg"/><Relationship Id="rId7" Type="http://schemas.openxmlformats.org/officeDocument/2006/relationships/image" Target="../media/image80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ocurement.web.cern.ch/en/key-reference-documents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9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hoststates" TargetMode="External"/><Relationship Id="rId4" Type="http://schemas.openxmlformats.org/officeDocument/2006/relationships/hyperlink" Target="http://cern.ch/safety-rules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85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2.1 </a:t>
            </a:r>
            <a:r>
              <a:rPr lang="en-US" dirty="0" smtClean="0"/>
              <a:t>Working Hours and Days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6600"/>
              </a:spcAft>
              <a:buNone/>
            </a:pPr>
            <a:r>
              <a:rPr lang="en-US" dirty="0" smtClean="0"/>
              <a:t>Official CERN Working Hours</a:t>
            </a:r>
            <a:endParaRPr lang="en-US" dirty="0"/>
          </a:p>
          <a:p>
            <a:pPr marL="0" indent="0">
              <a:spcAft>
                <a:spcPts val="6600"/>
              </a:spcAft>
              <a:buNone/>
            </a:pPr>
            <a:r>
              <a:rPr lang="en-US" dirty="0" smtClean="0"/>
              <a:t>Normal Working Hours</a:t>
            </a:r>
            <a:endParaRPr lang="en-US" dirty="0"/>
          </a:p>
          <a:p>
            <a:pPr marL="0" indent="0">
              <a:spcAft>
                <a:spcPts val="6600"/>
              </a:spcAft>
              <a:buNone/>
            </a:pPr>
            <a:r>
              <a:rPr lang="en-US" dirty="0" smtClean="0"/>
              <a:t>Specific Authorizations </a:t>
            </a:r>
            <a:r>
              <a:rPr lang="en-US" sz="2400" dirty="0" smtClean="0"/>
              <a:t>(outside Normal Working Hours)</a:t>
            </a:r>
          </a:p>
          <a:p>
            <a:r>
              <a:rPr lang="en-US" sz="2000" dirty="0" smtClean="0"/>
              <a:t>“Authorization to work outside normal working hours and days”</a:t>
            </a:r>
          </a:p>
          <a:p>
            <a:r>
              <a:rPr lang="en-US" sz="2000" dirty="0" smtClean="0"/>
              <a:t>Authorization(s) from Work Inspectorate of the Host State</a:t>
            </a:r>
            <a:endParaRPr lang="en-US" dirty="0"/>
          </a:p>
        </p:txBody>
      </p:sp>
      <p:pic>
        <p:nvPicPr>
          <p:cNvPr id="10" name="Picture 9" descr="2012-11-06_OfficialWorkingHour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690" y="1869093"/>
            <a:ext cx="5419525" cy="548658"/>
          </a:xfrm>
          <a:prstGeom prst="rect">
            <a:avLst/>
          </a:prstGeom>
        </p:spPr>
      </p:pic>
      <p:pic>
        <p:nvPicPr>
          <p:cNvPr id="11" name="Picture 10" descr="2012-11-06_NormalWorkingHour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690" y="3212063"/>
            <a:ext cx="5419525" cy="548658"/>
          </a:xfrm>
          <a:prstGeom prst="rect">
            <a:avLst/>
          </a:prstGeom>
        </p:spPr>
      </p:pic>
      <p:pic>
        <p:nvPicPr>
          <p:cNvPr id="12" name="Picture 11" descr="2012-11-06_OutsideWorkingHour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287" y="4534215"/>
            <a:ext cx="6458928" cy="54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1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21112652">
            <a:off x="1407440" y="480502"/>
            <a:ext cx="6625393" cy="523537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2.1 </a:t>
            </a:r>
            <a:r>
              <a:rPr lang="en-US" dirty="0"/>
              <a:t>Working Hours and </a:t>
            </a:r>
            <a:r>
              <a:rPr lang="en-US" dirty="0" smtClean="0"/>
              <a:t>Days</a:t>
            </a:r>
            <a:r>
              <a:rPr lang="en-US" sz="2400" b="0" dirty="0" smtClean="0"/>
              <a:t> (cont’d)</a:t>
            </a:r>
            <a:endParaRPr lang="en-US" b="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Working Days</a:t>
            </a:r>
          </a:p>
          <a:p>
            <a:pPr marL="114300" indent="0">
              <a:buNone/>
            </a:pPr>
            <a:r>
              <a:rPr lang="en-US" b="1" dirty="0" smtClean="0"/>
              <a:t>Monday</a:t>
            </a:r>
            <a:br>
              <a:rPr lang="en-US" b="1" dirty="0" smtClean="0"/>
            </a:br>
            <a:r>
              <a:rPr lang="en-US" b="1" dirty="0" smtClean="0"/>
              <a:t>Tuesday</a:t>
            </a:r>
            <a:br>
              <a:rPr lang="en-US" b="1" dirty="0" smtClean="0"/>
            </a:br>
            <a:r>
              <a:rPr lang="en-US" b="1" dirty="0" smtClean="0"/>
              <a:t>Wednesday</a:t>
            </a:r>
            <a:br>
              <a:rPr lang="en-US" b="1" dirty="0" smtClean="0"/>
            </a:br>
            <a:r>
              <a:rPr lang="en-US" b="1" dirty="0" smtClean="0"/>
              <a:t>Thursday</a:t>
            </a:r>
            <a:br>
              <a:rPr lang="en-US" b="1" dirty="0" smtClean="0"/>
            </a:br>
            <a:r>
              <a:rPr lang="en-US" b="1" dirty="0" smtClean="0"/>
              <a:t>Friday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Public Holidays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CERN closes for two weeks at the end of the year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59396" y="1278049"/>
            <a:ext cx="348845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600" dirty="0" smtClean="0"/>
              <a:t>1</a:t>
            </a:r>
            <a:r>
              <a:rPr lang="en-US" sz="2600" baseline="30000" dirty="0" smtClean="0"/>
              <a:t>st</a:t>
            </a:r>
            <a:r>
              <a:rPr lang="en-US" sz="2600" dirty="0" smtClean="0"/>
              <a:t> January</a:t>
            </a:r>
            <a:endParaRPr lang="en-US" sz="2600" dirty="0"/>
          </a:p>
          <a:p>
            <a:pPr lvl="0"/>
            <a:r>
              <a:rPr lang="en-US" sz="2600" dirty="0"/>
              <a:t>Good </a:t>
            </a:r>
            <a:r>
              <a:rPr lang="en-US" sz="2600" dirty="0" smtClean="0"/>
              <a:t>Friday</a:t>
            </a:r>
            <a:endParaRPr lang="en-US" sz="2600" dirty="0"/>
          </a:p>
          <a:p>
            <a:pPr lvl="0"/>
            <a:r>
              <a:rPr lang="en-US" sz="2600" dirty="0"/>
              <a:t>Easter </a:t>
            </a:r>
            <a:r>
              <a:rPr lang="en-US" sz="2600" dirty="0" smtClean="0"/>
              <a:t>Monday</a:t>
            </a:r>
            <a:endParaRPr lang="en-US" sz="2600" dirty="0"/>
          </a:p>
          <a:p>
            <a:pPr lvl="0"/>
            <a:r>
              <a:rPr lang="en-US" sz="2600" dirty="0" smtClean="0"/>
              <a:t>Ascension Thursday</a:t>
            </a:r>
            <a:endParaRPr lang="en-US" sz="2600" dirty="0"/>
          </a:p>
          <a:p>
            <a:r>
              <a:rPr lang="en-US" sz="2600" dirty="0"/>
              <a:t>1</a:t>
            </a:r>
            <a:r>
              <a:rPr lang="en-US" sz="2600" baseline="30000" dirty="0"/>
              <a:t>st </a:t>
            </a:r>
            <a:r>
              <a:rPr lang="en-US" sz="2600" dirty="0"/>
              <a:t>May</a:t>
            </a:r>
          </a:p>
          <a:p>
            <a:pPr lvl="0"/>
            <a:r>
              <a:rPr lang="en-US" sz="2600" dirty="0" smtClean="0"/>
              <a:t>Whit Monday</a:t>
            </a:r>
          </a:p>
          <a:p>
            <a:pPr lvl="0"/>
            <a:r>
              <a:rPr lang="en-US" sz="2600" dirty="0" smtClean="0"/>
              <a:t>The “</a:t>
            </a:r>
            <a:r>
              <a:rPr lang="en-US" sz="2600" dirty="0" err="1" smtClean="0"/>
              <a:t>Jeûne</a:t>
            </a:r>
            <a:r>
              <a:rPr lang="en-US" sz="2600" dirty="0" smtClean="0"/>
              <a:t> </a:t>
            </a:r>
            <a:r>
              <a:rPr lang="en-US" sz="2600" dirty="0" err="1"/>
              <a:t>G</a:t>
            </a:r>
            <a:r>
              <a:rPr lang="en-US" sz="2600" dirty="0" err="1" smtClean="0"/>
              <a:t>enevois</a:t>
            </a:r>
            <a:r>
              <a:rPr lang="en-US" sz="2600" dirty="0" smtClean="0"/>
              <a:t>”</a:t>
            </a:r>
          </a:p>
          <a:p>
            <a:pPr lvl="0"/>
            <a:r>
              <a:rPr lang="en-US" sz="2600" dirty="0" smtClean="0"/>
              <a:t>24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December</a:t>
            </a:r>
            <a:endParaRPr lang="en-US" sz="2600" dirty="0"/>
          </a:p>
          <a:p>
            <a:pPr lvl="0"/>
            <a:r>
              <a:rPr lang="en-US" sz="2600" dirty="0"/>
              <a:t>25</a:t>
            </a:r>
            <a:r>
              <a:rPr lang="en-US" sz="2600" baseline="30000" dirty="0"/>
              <a:t>th </a:t>
            </a:r>
            <a:r>
              <a:rPr lang="en-US" sz="2600" dirty="0" smtClean="0"/>
              <a:t>December</a:t>
            </a:r>
            <a:endParaRPr lang="en-US" sz="2600" dirty="0"/>
          </a:p>
          <a:p>
            <a:r>
              <a:rPr lang="en-GB" sz="2600" dirty="0"/>
              <a:t>31</a:t>
            </a:r>
            <a:r>
              <a:rPr lang="en-GB" sz="2600" baseline="30000" dirty="0"/>
              <a:t>st</a:t>
            </a:r>
            <a:r>
              <a:rPr lang="en-GB" sz="2600" dirty="0"/>
              <a:t> </a:t>
            </a:r>
            <a:r>
              <a:rPr lang="en-GB" sz="2600" dirty="0" smtClean="0"/>
              <a:t>December</a:t>
            </a:r>
            <a:endParaRPr lang="en-US" sz="2600" dirty="0"/>
          </a:p>
        </p:txBody>
      </p:sp>
      <p:sp>
        <p:nvSpPr>
          <p:cNvPr id="10" name="Left Brace 9"/>
          <p:cNvSpPr/>
          <p:nvPr/>
        </p:nvSpPr>
        <p:spPr>
          <a:xfrm>
            <a:off x="3557948" y="1278049"/>
            <a:ext cx="260254" cy="4093428"/>
          </a:xfrm>
          <a:prstGeom prst="leftBrace">
            <a:avLst>
              <a:gd name="adj1" fmla="val 76336"/>
              <a:gd name="adj2" fmla="val 8357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3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2.2 </a:t>
            </a:r>
            <a:r>
              <a:rPr lang="en-US" dirty="0" smtClean="0"/>
              <a:t>Access to the CERN Site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736848" y="1017579"/>
            <a:ext cx="7580655" cy="3602946"/>
            <a:chOff x="736848" y="1284279"/>
            <a:chExt cx="7580655" cy="36029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848" y="1375362"/>
              <a:ext cx="2523744" cy="201799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93019" y="1284279"/>
              <a:ext cx="3924484" cy="220016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54457" y="3317565"/>
              <a:ext cx="2208708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x-none" sz="2800" dirty="0" smtClean="0"/>
                <a:t>Access card</a:t>
              </a:r>
              <a:r>
                <a:rPr lang="x-none" sz="2000" dirty="0" smtClean="0"/>
                <a:t/>
              </a:r>
              <a:br>
                <a:rPr lang="x-none" sz="2000" dirty="0" smtClean="0"/>
              </a:br>
              <a:r>
                <a:rPr lang="x-none" sz="2000" dirty="0" smtClean="0"/>
                <a:t>incl. access rights</a:t>
              </a:r>
              <a:br>
                <a:rPr lang="x-none" sz="2000" dirty="0" smtClean="0"/>
              </a:br>
              <a:r>
                <a:rPr lang="x-none" sz="2000" smtClean="0"/>
                <a:t>to </a:t>
              </a:r>
              <a:r>
                <a:rPr lang="en-GB" sz="2000" dirty="0" smtClean="0"/>
                <a:t>specific</a:t>
              </a:r>
              <a:r>
                <a:rPr lang="x-none" sz="2000" smtClean="0"/>
                <a:t> </a:t>
              </a:r>
              <a:r>
                <a:rPr lang="x-none" sz="2000" dirty="0" smtClean="0"/>
                <a:t>areas</a:t>
              </a:r>
              <a:endParaRPr lang="en-US" sz="2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23615" y="3317565"/>
              <a:ext cx="3477235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x-none" sz="2800" dirty="0" smtClean="0"/>
                <a:t>Safety </a:t>
              </a:r>
              <a:r>
                <a:rPr lang="en-GB" sz="2800" dirty="0" smtClean="0"/>
                <a:t>awareness </a:t>
              </a:r>
            </a:p>
            <a:p>
              <a:pPr lvl="0" algn="ctr"/>
              <a:r>
                <a:rPr lang="en-GB" sz="2800" dirty="0" smtClean="0"/>
                <a:t>and/or training</a:t>
              </a:r>
              <a:r>
                <a:rPr lang="x-none" sz="2000" dirty="0" smtClean="0"/>
                <a:t/>
              </a:r>
              <a:br>
                <a:rPr lang="x-none" sz="2000" dirty="0" smtClean="0"/>
              </a:br>
              <a:r>
                <a:rPr lang="x-none" sz="2000" dirty="0" smtClean="0"/>
                <a:t>CERN general </a:t>
              </a:r>
              <a:r>
                <a:rPr lang="en-GB" sz="2000" dirty="0" smtClean="0"/>
                <a:t>S</a:t>
              </a:r>
              <a:r>
                <a:rPr lang="x-none" sz="2000" dirty="0" smtClean="0"/>
                <a:t>afety </a:t>
              </a:r>
              <a:r>
                <a:rPr lang="en-GB" sz="2000" dirty="0" smtClean="0"/>
                <a:t>course</a:t>
              </a:r>
              <a:r>
                <a:rPr lang="x-none" sz="2000" dirty="0" smtClean="0"/>
                <a:t/>
              </a:r>
              <a:br>
                <a:rPr lang="x-none" sz="2000" dirty="0" smtClean="0"/>
              </a:br>
              <a:r>
                <a:rPr lang="x-none" sz="2000" dirty="0" smtClean="0"/>
                <a:t> + </a:t>
              </a:r>
              <a:r>
                <a:rPr lang="en-GB" sz="2000" dirty="0" smtClean="0"/>
                <a:t>specific</a:t>
              </a:r>
              <a:r>
                <a:rPr lang="x-none" sz="2000" dirty="0" smtClean="0"/>
                <a:t> to the areas</a:t>
              </a:r>
              <a:endParaRPr lang="en-US" sz="2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11861" y="3533008"/>
              <a:ext cx="4842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x-none" sz="4000" dirty="0" smtClean="0"/>
                <a:t>+</a:t>
              </a:r>
              <a:endParaRPr lang="en-US" sz="40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269967" y="4800387"/>
            <a:ext cx="6569452" cy="1246319"/>
            <a:chOff x="1269967" y="4707266"/>
            <a:chExt cx="6569452" cy="1246319"/>
          </a:xfrm>
        </p:grpSpPr>
        <p:sp>
          <p:nvSpPr>
            <p:cNvPr id="15" name="Rounded Rectangle 14"/>
            <p:cNvSpPr/>
            <p:nvPr/>
          </p:nvSpPr>
          <p:spPr>
            <a:xfrm>
              <a:off x="1269967" y="4707266"/>
              <a:ext cx="6569452" cy="1246319"/>
            </a:xfrm>
            <a:prstGeom prst="roundRect">
              <a:avLst/>
            </a:prstGeom>
            <a:solidFill>
              <a:srgbClr val="FFFFFF"/>
            </a:solidFill>
            <a:ln w="38100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785641" y="5011527"/>
              <a:ext cx="3673752" cy="646331"/>
            </a:xfrm>
            <a:prstGeom prst="rect">
              <a:avLst/>
            </a:prstGeom>
            <a:noFill/>
            <a:effectLst>
              <a:outerShdw blurRad="31750" dist="31750" dir="2700000" algn="tl" rotWithShape="0">
                <a:schemeClr val="bg1">
                  <a:lumMod val="50000"/>
                  <a:alpha val="50000"/>
                </a:schemeClr>
              </a:outerShdw>
            </a:effectLst>
          </p:spPr>
          <p:txBody>
            <a:bodyPr wrap="none" rtlCol="0">
              <a:spAutoFit/>
            </a:bodyPr>
            <a:lstStyle/>
            <a:p>
              <a:pPr lvl="0" algn="ctr"/>
              <a:r>
                <a:rPr lang="x-none" sz="3600" dirty="0" smtClean="0">
                  <a:solidFill>
                    <a:srgbClr val="4D4D4D"/>
                  </a:solidFill>
                </a:rPr>
                <a:t>This takes time !!</a:t>
              </a:r>
              <a:endParaRPr lang="en-US" sz="2800" dirty="0">
                <a:solidFill>
                  <a:srgbClr val="4D4D4D"/>
                </a:solidFill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33231" y="4762788"/>
              <a:ext cx="1119132" cy="1135274"/>
            </a:xfrm>
            <a:prstGeom prst="rect">
              <a:avLst/>
            </a:prstGeom>
          </p:spPr>
        </p:pic>
        <p:pic>
          <p:nvPicPr>
            <p:cNvPr id="18" name="Picture 17" descr="2011-02-27 FiveDollarCoins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78083" y="4791893"/>
              <a:ext cx="1077064" cy="1077064"/>
            </a:xfrm>
            <a:prstGeom prst="rect">
              <a:avLst/>
            </a:prstGeom>
          </p:spPr>
        </p:pic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1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2.3</a:t>
            </a:r>
            <a:r>
              <a:rPr lang="en-US" sz="2800" b="0" dirty="0" smtClean="0">
                <a:solidFill>
                  <a:schemeClr val="accent6"/>
                </a:solidFill>
              </a:rPr>
              <a:t> &amp; </a:t>
            </a:r>
            <a:r>
              <a:rPr lang="en-US" dirty="0" smtClean="0">
                <a:solidFill>
                  <a:schemeClr val="accent6"/>
                </a:solidFill>
              </a:rPr>
              <a:t>2.4 </a:t>
            </a:r>
            <a:r>
              <a:rPr lang="en-US" dirty="0"/>
              <a:t>Access to </a:t>
            </a:r>
            <a:r>
              <a:rPr lang="en-US" dirty="0" smtClean="0"/>
              <a:t>Facilities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7388" indent="-687388">
              <a:buNone/>
            </a:pPr>
            <a:r>
              <a:rPr lang="en-US" dirty="0" smtClean="0">
                <a:solidFill>
                  <a:srgbClr val="4D4D4D"/>
                </a:solidFill>
              </a:rPr>
              <a:t>Specific authorizations are required for:</a:t>
            </a:r>
          </a:p>
          <a:p>
            <a:pPr marL="687388" indent="-687388">
              <a:buNone/>
            </a:pPr>
            <a:r>
              <a:rPr lang="en-US" dirty="0" smtClean="0">
                <a:solidFill>
                  <a:srgbClr val="4D4D4D"/>
                </a:solidFill>
              </a:rPr>
              <a:t>2.3</a:t>
            </a:r>
            <a:r>
              <a:rPr lang="en-US" dirty="0" smtClean="0"/>
              <a:t>	Surface Technical Installations</a:t>
            </a:r>
            <a:endParaRPr lang="en-US" b="1" dirty="0" smtClean="0"/>
          </a:p>
          <a:p>
            <a:pPr marL="687388" indent="-687388">
              <a:spcBef>
                <a:spcPts val="3000"/>
              </a:spcBef>
              <a:buNone/>
            </a:pPr>
            <a:r>
              <a:rPr lang="en-US" dirty="0" smtClean="0">
                <a:solidFill>
                  <a:srgbClr val="4D4D4D"/>
                </a:solidFill>
              </a:rPr>
              <a:t>2.4</a:t>
            </a:r>
            <a:r>
              <a:rPr lang="en-US" dirty="0" smtClean="0"/>
              <a:t>	Beam Facilities</a:t>
            </a:r>
          </a:p>
          <a:p>
            <a:pPr lvl="2"/>
            <a:r>
              <a:rPr lang="en-US" b="1" dirty="0" smtClean="0"/>
              <a:t>PS Complex *</a:t>
            </a:r>
          </a:p>
          <a:p>
            <a:pPr lvl="2"/>
            <a:r>
              <a:rPr lang="en-US" b="1" dirty="0" smtClean="0"/>
              <a:t>SPS Complex *</a:t>
            </a:r>
          </a:p>
          <a:p>
            <a:pPr lvl="2"/>
            <a:r>
              <a:rPr lang="en-US" b="1" dirty="0" smtClean="0"/>
              <a:t>LHC Complex *</a:t>
            </a:r>
          </a:p>
          <a:p>
            <a:pPr marL="687387" lvl="2" indent="0">
              <a:buNone/>
            </a:pPr>
            <a:r>
              <a:rPr lang="en-US" sz="2400" dirty="0" smtClean="0"/>
              <a:t>    * incl. corresponding</a:t>
            </a:r>
            <a:r>
              <a:rPr lang="en-US" sz="2400" b="1" dirty="0" smtClean="0"/>
              <a:t> Experimental Areas</a:t>
            </a:r>
          </a:p>
        </p:txBody>
      </p:sp>
      <p:pic>
        <p:nvPicPr>
          <p:cNvPr id="7" name="Picture 6" descr="2012-11-12 RadiationHazardSignpos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319" y="2230854"/>
            <a:ext cx="2517732" cy="21458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28733" y="5367702"/>
            <a:ext cx="5873724" cy="523220"/>
          </a:xfrm>
          <a:prstGeom prst="rect">
            <a:avLst/>
          </a:prstGeom>
          <a:noFill/>
          <a:ln cap="rnd" cmpd="sng">
            <a:solidFill>
              <a:schemeClr val="accent1"/>
            </a:solidFill>
            <a:prstDash val="solid"/>
          </a:ln>
        </p:spPr>
        <p:txBody>
          <a:bodyPr wrap="none" rtlCol="0">
            <a:spAutoFit/>
          </a:bodyPr>
          <a:lstStyle/>
          <a:p>
            <a:pPr lvl="0" algn="ctr"/>
            <a:r>
              <a:rPr lang="x-none" sz="2800" b="1" dirty="0" smtClean="0"/>
              <a:t>Operation</a:t>
            </a:r>
            <a:r>
              <a:rPr lang="en-GB" sz="2800" b="1" dirty="0" smtClean="0"/>
              <a:t> </a:t>
            </a:r>
            <a:r>
              <a:rPr lang="x-none" sz="2800" dirty="0" smtClean="0"/>
              <a:t>vs. </a:t>
            </a:r>
            <a:r>
              <a:rPr lang="x-none" sz="2800" b="1" dirty="0" smtClean="0"/>
              <a:t>Shutdown periods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6513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2.6 </a:t>
            </a:r>
            <a:r>
              <a:rPr lang="en-US" dirty="0" smtClean="0"/>
              <a:t>Access Card Withdrawal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28791" y="472806"/>
            <a:ext cx="2058008" cy="15435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8686" y="2567951"/>
            <a:ext cx="763382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 smtClean="0">
                <a:solidFill>
                  <a:srgbClr val="4D4D4D"/>
                </a:solidFill>
              </a:rPr>
              <a:t>Non</a:t>
            </a:r>
            <a:r>
              <a:rPr lang="en-US" sz="3200" dirty="0">
                <a:solidFill>
                  <a:srgbClr val="4D4D4D"/>
                </a:solidFill>
              </a:rPr>
              <a:t>-compliance with the </a:t>
            </a:r>
            <a:r>
              <a:rPr lang="en-US" sz="3200" dirty="0" smtClean="0">
                <a:solidFill>
                  <a:srgbClr val="4D4D4D"/>
                </a:solidFill>
              </a:rPr>
              <a:t>rules</a:t>
            </a:r>
            <a:br>
              <a:rPr lang="en-US" sz="3200" dirty="0" smtClean="0">
                <a:solidFill>
                  <a:srgbClr val="4D4D4D"/>
                </a:solidFill>
              </a:rPr>
            </a:br>
            <a:r>
              <a:rPr lang="en-US" sz="3200" dirty="0" smtClean="0">
                <a:solidFill>
                  <a:srgbClr val="4D4D4D"/>
                </a:solidFill>
              </a:rPr>
              <a:t>applicable on </a:t>
            </a:r>
            <a:r>
              <a:rPr lang="en-US" sz="3200" dirty="0">
                <a:solidFill>
                  <a:srgbClr val="4D4D4D"/>
                </a:solidFill>
              </a:rPr>
              <a:t>the CERN site can </a:t>
            </a:r>
            <a:r>
              <a:rPr lang="en-US" sz="3200" dirty="0" smtClean="0">
                <a:solidFill>
                  <a:srgbClr val="4D4D4D"/>
                </a:solidFill>
              </a:rPr>
              <a:t>result in</a:t>
            </a:r>
          </a:p>
          <a:p>
            <a:pPr lvl="0" algn="ctr"/>
            <a:r>
              <a:rPr lang="en-US" sz="3200" dirty="0" smtClean="0">
                <a:solidFill>
                  <a:srgbClr val="4D4D4D"/>
                </a:solidFill>
              </a:rPr>
              <a:t> </a:t>
            </a:r>
            <a:r>
              <a:rPr lang="en-US" sz="3200" dirty="0">
                <a:solidFill>
                  <a:srgbClr val="4D4D4D"/>
                </a:solidFill>
              </a:rPr>
              <a:t>the withdrawal of the access card, </a:t>
            </a:r>
            <a:r>
              <a:rPr lang="en-US" sz="3200" dirty="0" smtClean="0">
                <a:solidFill>
                  <a:srgbClr val="4D4D4D"/>
                </a:solidFill>
              </a:rPr>
              <a:t/>
            </a:r>
            <a:br>
              <a:rPr lang="en-US" sz="3200" dirty="0" smtClean="0">
                <a:solidFill>
                  <a:srgbClr val="4D4D4D"/>
                </a:solidFill>
              </a:rPr>
            </a:br>
            <a:r>
              <a:rPr lang="en-US" sz="3200" dirty="0" smtClean="0">
                <a:solidFill>
                  <a:srgbClr val="4D4D4D"/>
                </a:solidFill>
              </a:rPr>
              <a:t>and </a:t>
            </a:r>
            <a:r>
              <a:rPr lang="en-US" sz="3200" dirty="0">
                <a:solidFill>
                  <a:srgbClr val="4D4D4D"/>
                </a:solidFill>
              </a:rPr>
              <a:t>thus of the access </a:t>
            </a:r>
            <a:r>
              <a:rPr lang="en-US" sz="3200" dirty="0" smtClean="0">
                <a:solidFill>
                  <a:srgbClr val="4D4D4D"/>
                </a:solidFill>
              </a:rPr>
              <a:t>authorization </a:t>
            </a:r>
            <a:br>
              <a:rPr lang="en-US" sz="3200" dirty="0" smtClean="0">
                <a:solidFill>
                  <a:srgbClr val="4D4D4D"/>
                </a:solidFill>
              </a:rPr>
            </a:br>
            <a:r>
              <a:rPr lang="en-US" sz="3200" dirty="0" smtClean="0">
                <a:solidFill>
                  <a:srgbClr val="4D4D4D"/>
                </a:solidFill>
              </a:rPr>
              <a:t>to the </a:t>
            </a:r>
            <a:r>
              <a:rPr lang="en-US" sz="3200" dirty="0">
                <a:solidFill>
                  <a:srgbClr val="4D4D4D"/>
                </a:solidFill>
              </a:rPr>
              <a:t>CERN </a:t>
            </a:r>
            <a:r>
              <a:rPr lang="en-US" sz="3200" dirty="0" smtClean="0">
                <a:solidFill>
                  <a:srgbClr val="4D4D4D"/>
                </a:solidFill>
              </a:rPr>
              <a:t>site!</a:t>
            </a:r>
            <a:endParaRPr lang="en-US" sz="3200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39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2.7 </a:t>
            </a:r>
            <a:r>
              <a:rPr lang="en-US" dirty="0" smtClean="0"/>
              <a:t>Portable Cabins and Car Parks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35" r="-5135"/>
          <a:stretch>
            <a:fillRect/>
          </a:stretch>
        </p:blipFill>
        <p:spPr>
          <a:xfrm>
            <a:off x="-165100" y="1949029"/>
            <a:ext cx="4087479" cy="2476144"/>
          </a:xfrm>
        </p:spPr>
      </p:pic>
      <p:pic>
        <p:nvPicPr>
          <p:cNvPr id="9" name="Picture 8" descr="2012-11-12 NoParkingSignpos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372" y="1981200"/>
            <a:ext cx="2303242" cy="2303242"/>
          </a:xfrm>
          <a:prstGeom prst="rect">
            <a:avLst/>
          </a:prstGeom>
        </p:spPr>
      </p:pic>
      <p:pic>
        <p:nvPicPr>
          <p:cNvPr id="5122" name="Picture 2" descr="http://www.signals.fr/media/catalog/product/cache/1/image/9df78eab33525d08d6e5fb8d27136e95/P/a/Panneau-PVC-Parking-450x450-mm-C1P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379" y="1981201"/>
            <a:ext cx="2303241" cy="230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94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6"/>
                </a:solidFill>
              </a:rPr>
              <a:t>Section 3</a:t>
            </a:r>
          </a:p>
          <a:p>
            <a:pPr marL="0" indent="0">
              <a:buNone/>
            </a:pPr>
            <a:r>
              <a:rPr lang="en-US" dirty="0" smtClean="0"/>
              <a:t>Safety and </a:t>
            </a:r>
            <a:br>
              <a:rPr lang="en-US" dirty="0" smtClean="0"/>
            </a:br>
            <a:r>
              <a:rPr lang="en-US" dirty="0" smtClean="0"/>
              <a:t>Safety Coordination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557" y="2692592"/>
            <a:ext cx="3750620" cy="2265375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46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3.1 </a:t>
            </a:r>
            <a:r>
              <a:rPr lang="en-US" dirty="0" smtClean="0"/>
              <a:t>Work Categories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594810"/>
              </p:ext>
            </p:extLst>
          </p:nvPr>
        </p:nvGraphicFramePr>
        <p:xfrm>
          <a:off x="609596" y="1166127"/>
          <a:ext cx="7958611" cy="1673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56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329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4583">
                <a:tc gridSpan="2">
                  <a:txBody>
                    <a:bodyPr/>
                    <a:lstStyle/>
                    <a:p>
                      <a:r>
                        <a:rPr lang="x-none" sz="1800" b="1" dirty="0" smtClean="0">
                          <a:solidFill>
                            <a:schemeClr val="tx1"/>
                          </a:solidFill>
                        </a:rPr>
                        <a:t>First Category Works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sym typeface="Wingdings"/>
                        </a:rPr>
                        <a:t> </a:t>
                      </a:r>
                      <a:r>
                        <a:rPr lang="x-none" sz="1800" dirty="0" smtClean="0">
                          <a:solidFill>
                            <a:schemeClr val="tx1"/>
                          </a:solidFill>
                        </a:rPr>
                        <a:t> large-scale operations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50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lang="x-none" sz="2800" b="1" dirty="0" smtClean="0"/>
                        <a:t>WSCP</a:t>
                      </a:r>
                      <a:r>
                        <a:rPr lang="en-US" sz="2800" b="1" dirty="0" smtClean="0"/>
                        <a:t> </a:t>
                      </a:r>
                      <a:r>
                        <a:rPr lang="x-none" dirty="0" smtClean="0"/>
                        <a:t>(Work &amp; Safety Coordination Plan)</a:t>
                      </a:r>
                      <a:endParaRPr lang="en-GB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2800" b="1" dirty="0" smtClean="0"/>
                        <a:t>SSHPP</a:t>
                      </a:r>
                      <a:r>
                        <a:rPr lang="en-US" sz="2800" b="1" dirty="0" smtClean="0"/>
                        <a:t> </a:t>
                      </a:r>
                      <a:r>
                        <a:rPr lang="x-none" dirty="0" smtClean="0"/>
                        <a:t>(Special Safety &amp; Health Protection Plan</a:t>
                      </a:r>
                      <a:r>
                        <a:rPr lang="x-none" sz="2000" dirty="0" smtClean="0"/>
                        <a:t>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4D4D4D"/>
                          </a:solidFill>
                        </a:rPr>
                        <a:t>D</a:t>
                      </a:r>
                      <a:r>
                        <a:rPr lang="x-none" sz="1800" dirty="0" smtClean="0">
                          <a:solidFill>
                            <a:srgbClr val="4D4D4D"/>
                          </a:solidFill>
                        </a:rPr>
                        <a:t>rawn up </a:t>
                      </a:r>
                      <a:r>
                        <a:rPr lang="en-US" sz="1800" dirty="0" smtClean="0">
                          <a:solidFill>
                            <a:srgbClr val="4D4D4D"/>
                          </a:solidFill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4D4D4D"/>
                          </a:solidFill>
                        </a:rPr>
                      </a:br>
                      <a:r>
                        <a:rPr lang="x-none" sz="1800" dirty="0" smtClean="0">
                          <a:solidFill>
                            <a:srgbClr val="4D4D4D"/>
                          </a:solidFill>
                        </a:rPr>
                        <a:t>by </a:t>
                      </a:r>
                      <a:r>
                        <a:rPr lang="x-none" sz="1800" b="1" dirty="0" smtClean="0">
                          <a:solidFill>
                            <a:srgbClr val="4D4D4D"/>
                          </a:solidFill>
                        </a:rPr>
                        <a:t>CERN</a:t>
                      </a:r>
                      <a:endParaRPr lang="en-US" sz="1800" dirty="0" smtClean="0">
                        <a:solidFill>
                          <a:srgbClr val="4D4D4D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rgbClr val="4D4D4D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x-none" sz="1800" kern="1200" dirty="0" smtClean="0">
                          <a:solidFill>
                            <a:srgbClr val="4D4D4D"/>
                          </a:solidFill>
                          <a:latin typeface="+mn-lt"/>
                          <a:ea typeface="+mn-ea"/>
                          <a:cs typeface="+mn-cs"/>
                        </a:rPr>
                        <a:t>rawn up </a:t>
                      </a:r>
                      <a:r>
                        <a:rPr kumimoji="0" lang="en-US" sz="1800" kern="1200" dirty="0" smtClean="0">
                          <a:solidFill>
                            <a:srgbClr val="4D4D4D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US" sz="1800" kern="1200" dirty="0" smtClean="0">
                          <a:solidFill>
                            <a:srgbClr val="4D4D4D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x-none" sz="1800" dirty="0" smtClean="0">
                          <a:solidFill>
                            <a:srgbClr val="4D4D4D"/>
                          </a:solidFill>
                        </a:rPr>
                        <a:t>by the </a:t>
                      </a:r>
                      <a:r>
                        <a:rPr lang="x-none" sz="1800" b="1" dirty="0" smtClean="0">
                          <a:solidFill>
                            <a:srgbClr val="4D4D4D"/>
                          </a:solidFill>
                        </a:rPr>
                        <a:t>contractor</a:t>
                      </a:r>
                      <a:endParaRPr lang="en-US" sz="1800" dirty="0" smtClean="0">
                        <a:solidFill>
                          <a:srgbClr val="4D4D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322513"/>
              </p:ext>
            </p:extLst>
          </p:nvPr>
        </p:nvGraphicFramePr>
        <p:xfrm>
          <a:off x="609594" y="3069139"/>
          <a:ext cx="7958611" cy="1102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15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470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4583">
                <a:tc gridSpan="2"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Second </a:t>
                      </a:r>
                      <a:r>
                        <a:rPr lang="x-none" sz="1800" b="1" dirty="0" smtClean="0">
                          <a:solidFill>
                            <a:schemeClr val="tx1"/>
                          </a:solidFill>
                        </a:rPr>
                        <a:t>Category Works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sym typeface="Wingdings"/>
                        </a:rPr>
                        <a:t> </a:t>
                      </a:r>
                      <a:r>
                        <a:rPr lang="x-none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other</a:t>
                      </a:r>
                      <a:r>
                        <a:rPr lang="x-none" sz="1800" dirty="0" smtClean="0">
                          <a:solidFill>
                            <a:schemeClr val="tx1"/>
                          </a:solidFill>
                        </a:rPr>
                        <a:t> operations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or services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70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lang="en-US" sz="2800" b="1" dirty="0" smtClean="0"/>
                        <a:t>P</a:t>
                      </a:r>
                      <a:r>
                        <a:rPr lang="x-none" sz="2800" b="1" dirty="0" smtClean="0"/>
                        <a:t>P</a:t>
                      </a:r>
                      <a:r>
                        <a:rPr lang="en-US" sz="2800" b="1" dirty="0" smtClean="0"/>
                        <a:t> </a:t>
                      </a:r>
                      <a:r>
                        <a:rPr lang="x-none" dirty="0" smtClean="0"/>
                        <a:t>(</a:t>
                      </a:r>
                      <a:r>
                        <a:rPr lang="en-US" dirty="0" smtClean="0"/>
                        <a:t>Prevention </a:t>
                      </a:r>
                      <a:r>
                        <a:rPr lang="x-none" dirty="0" smtClean="0"/>
                        <a:t>Plan</a:t>
                      </a:r>
                      <a:r>
                        <a:rPr lang="x-none" sz="2000" dirty="0" smtClean="0"/>
                        <a:t>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>
                          <a:solidFill>
                            <a:srgbClr val="4D4D4D"/>
                          </a:solidFill>
                        </a:rPr>
                        <a:t>Prepared jointly by </a:t>
                      </a:r>
                      <a:r>
                        <a:rPr lang="x-none" sz="1800" b="1" dirty="0" smtClean="0">
                          <a:solidFill>
                            <a:srgbClr val="4D4D4D"/>
                          </a:solidFill>
                        </a:rPr>
                        <a:t>CERN</a:t>
                      </a:r>
                      <a:r>
                        <a:rPr lang="x-none" sz="1800" dirty="0" smtClean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4D4D4D"/>
                          </a:solidFill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4D4D4D"/>
                          </a:solidFill>
                        </a:rPr>
                      </a:br>
                      <a:r>
                        <a:rPr lang="x-none" sz="1800" dirty="0" smtClean="0">
                          <a:solidFill>
                            <a:srgbClr val="4D4D4D"/>
                          </a:solidFill>
                        </a:rPr>
                        <a:t>and the </a:t>
                      </a:r>
                      <a:r>
                        <a:rPr lang="x-none" sz="1800" b="1" dirty="0" smtClean="0">
                          <a:solidFill>
                            <a:srgbClr val="4D4D4D"/>
                          </a:solidFill>
                        </a:rPr>
                        <a:t>contractor</a:t>
                      </a:r>
                      <a:r>
                        <a:rPr lang="en-US" sz="1800" b="0" baseline="0" dirty="0" smtClean="0">
                          <a:solidFill>
                            <a:srgbClr val="4D4D4D"/>
                          </a:solidFill>
                        </a:rPr>
                        <a:t>  </a:t>
                      </a:r>
                      <a:r>
                        <a:rPr lang="x-none" sz="1800" dirty="0" smtClean="0">
                          <a:solidFill>
                            <a:srgbClr val="4D4D4D"/>
                          </a:solidFill>
                        </a:rPr>
                        <a:t>(at CERN’s initiative)</a:t>
                      </a:r>
                      <a:endParaRPr lang="en-US" sz="1800" dirty="0" smtClean="0">
                        <a:solidFill>
                          <a:srgbClr val="4D4D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64932"/>
              </p:ext>
            </p:extLst>
          </p:nvPr>
        </p:nvGraphicFramePr>
        <p:xfrm>
          <a:off x="609594" y="4401653"/>
          <a:ext cx="7958611" cy="1597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56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329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4583">
                <a:tc gridSpan="2"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Technical Stops 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sym typeface="Wingdings"/>
                        </a:rPr>
                        <a:t> </a:t>
                      </a:r>
                      <a:r>
                        <a:rPr lang="x-none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specific </a:t>
                      </a:r>
                      <a:r>
                        <a:rPr lang="x-none" sz="1800" dirty="0" smtClean="0">
                          <a:solidFill>
                            <a:schemeClr val="tx1"/>
                          </a:solidFill>
                        </a:rPr>
                        <a:t>operations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or services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50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lang="x-none" sz="2800" b="1" dirty="0" smtClean="0"/>
                        <a:t>WSCP</a:t>
                      </a:r>
                      <a:r>
                        <a:rPr lang="en-US" sz="2800" b="1" dirty="0" smtClean="0"/>
                        <a:t> </a:t>
                      </a:r>
                      <a:r>
                        <a:rPr lang="x-none" dirty="0" smtClean="0"/>
                        <a:t>(Work &amp; Safety Coordination Plan)</a:t>
                      </a:r>
                      <a:endParaRPr lang="en-GB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Risk assessment</a:t>
                      </a:r>
                      <a:r>
                        <a:rPr lang="en-US" sz="2400" b="0" dirty="0" smtClean="0"/>
                        <a:t>(</a:t>
                      </a:r>
                      <a:r>
                        <a:rPr lang="en-US" sz="2800" b="1" dirty="0" smtClean="0"/>
                        <a:t>s</a:t>
                      </a:r>
                      <a:r>
                        <a:rPr lang="en-US" sz="2400" b="0" dirty="0" smtClean="0"/>
                        <a:t>)</a:t>
                      </a:r>
                      <a:endParaRPr lang="en-GB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4D4D4D"/>
                          </a:solidFill>
                        </a:rPr>
                        <a:t>D</a:t>
                      </a:r>
                      <a:r>
                        <a:rPr lang="x-none" sz="1800" dirty="0" smtClean="0">
                          <a:solidFill>
                            <a:srgbClr val="4D4D4D"/>
                          </a:solidFill>
                        </a:rPr>
                        <a:t>rawn up </a:t>
                      </a:r>
                      <a:r>
                        <a:rPr lang="en-US" sz="1800" dirty="0" smtClean="0">
                          <a:solidFill>
                            <a:srgbClr val="4D4D4D"/>
                          </a:solidFill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4D4D4D"/>
                          </a:solidFill>
                        </a:rPr>
                      </a:br>
                      <a:r>
                        <a:rPr lang="x-none" sz="1800" dirty="0" smtClean="0">
                          <a:solidFill>
                            <a:srgbClr val="4D4D4D"/>
                          </a:solidFill>
                        </a:rPr>
                        <a:t>by </a:t>
                      </a:r>
                      <a:r>
                        <a:rPr lang="x-none" sz="1800" b="1" dirty="0" smtClean="0">
                          <a:solidFill>
                            <a:srgbClr val="4D4D4D"/>
                          </a:solidFill>
                        </a:rPr>
                        <a:t>CERN</a:t>
                      </a:r>
                      <a:endParaRPr lang="en-US" sz="1800" dirty="0" smtClean="0">
                        <a:solidFill>
                          <a:srgbClr val="4D4D4D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rgbClr val="4D4D4D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x-none" sz="1800" kern="1200" dirty="0" smtClean="0">
                          <a:solidFill>
                            <a:srgbClr val="4D4D4D"/>
                          </a:solidFill>
                          <a:latin typeface="+mn-lt"/>
                          <a:ea typeface="+mn-ea"/>
                          <a:cs typeface="+mn-cs"/>
                        </a:rPr>
                        <a:t>rawn up </a:t>
                      </a:r>
                      <a:r>
                        <a:rPr kumimoji="0" lang="en-US" sz="1800" kern="1200" dirty="0" smtClean="0">
                          <a:solidFill>
                            <a:srgbClr val="4D4D4D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US" sz="1800" kern="1200" dirty="0" smtClean="0">
                          <a:solidFill>
                            <a:srgbClr val="4D4D4D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x-none" sz="1800" dirty="0" smtClean="0">
                          <a:solidFill>
                            <a:srgbClr val="4D4D4D"/>
                          </a:solidFill>
                        </a:rPr>
                        <a:t>by the </a:t>
                      </a:r>
                      <a:r>
                        <a:rPr lang="x-none" sz="1800" b="1" dirty="0" smtClean="0">
                          <a:solidFill>
                            <a:srgbClr val="4D4D4D"/>
                          </a:solidFill>
                        </a:rPr>
                        <a:t>contractor</a:t>
                      </a:r>
                      <a:endParaRPr lang="en-US" sz="1800" dirty="0" smtClean="0">
                        <a:solidFill>
                          <a:srgbClr val="4D4D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325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3700" y="208092"/>
            <a:ext cx="8750300" cy="940443"/>
          </a:xfrm>
        </p:spPr>
        <p:txBody>
          <a:bodyPr>
            <a:normAutofit fontScale="90000"/>
          </a:bodyPr>
          <a:lstStyle/>
          <a:p>
            <a:pPr>
              <a:tabLst>
                <a:tab pos="723900" algn="l"/>
              </a:tabLst>
            </a:pPr>
            <a:r>
              <a:rPr lang="en-US" dirty="0" smtClean="0">
                <a:solidFill>
                  <a:schemeClr val="accent6"/>
                </a:solidFill>
              </a:rPr>
              <a:t>3.2 </a:t>
            </a:r>
            <a:r>
              <a:rPr lang="en-US" dirty="0" smtClean="0"/>
              <a:t>Monitoring of Health and Fitness </a:t>
            </a:r>
            <a:r>
              <a:rPr lang="en-US" smtClean="0"/>
              <a:t>to Work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150" y="1126692"/>
            <a:ext cx="5348953" cy="32132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339" y="4530190"/>
            <a:ext cx="858657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x-none" sz="2400" dirty="0" smtClean="0">
                <a:solidFill>
                  <a:schemeClr val="accent6"/>
                </a:solidFill>
              </a:rPr>
              <a:t>The contractor is responsible </a:t>
            </a:r>
            <a:r>
              <a:rPr lang="en-GB" sz="2400" dirty="0" smtClean="0">
                <a:solidFill>
                  <a:schemeClr val="accent6"/>
                </a:solidFill>
              </a:rPr>
              <a:t>for </a:t>
            </a:r>
            <a:r>
              <a:rPr lang="x-none" sz="2400" dirty="0" smtClean="0">
                <a:solidFill>
                  <a:schemeClr val="accent6"/>
                </a:solidFill>
              </a:rPr>
              <a:t>monitoring </a:t>
            </a:r>
            <a:r>
              <a:rPr lang="en-GB" sz="2400" dirty="0" smtClean="0">
                <a:solidFill>
                  <a:schemeClr val="accent6"/>
                </a:solidFill>
              </a:rPr>
              <a:t>the health</a:t>
            </a:r>
          </a:p>
          <a:p>
            <a:pPr lvl="0" algn="ctr"/>
            <a:r>
              <a:rPr lang="x-none" sz="2400" dirty="0" smtClean="0">
                <a:solidFill>
                  <a:schemeClr val="accent6"/>
                </a:solidFill>
              </a:rPr>
              <a:t>of his personnel in accordance with laws</a:t>
            </a:r>
            <a:endParaRPr lang="en-US" sz="2400" dirty="0" smtClean="0">
              <a:solidFill>
                <a:schemeClr val="accent6"/>
              </a:solidFill>
            </a:endParaRPr>
          </a:p>
          <a:p>
            <a:pPr lvl="0" algn="ctr">
              <a:spcBef>
                <a:spcPts val="1200"/>
              </a:spcBef>
            </a:pPr>
            <a:r>
              <a:rPr lang="x-none" sz="2400" dirty="0" smtClean="0">
                <a:solidFill>
                  <a:schemeClr val="accent6"/>
                </a:solidFill>
              </a:rPr>
              <a:t>Special monitoring may be required</a:t>
            </a:r>
            <a:r>
              <a:rPr lang="x-none" sz="2000" dirty="0" smtClean="0">
                <a:solidFill>
                  <a:schemeClr val="accent6"/>
                </a:solidFill>
              </a:rPr>
              <a:t> </a:t>
            </a:r>
            <a:endParaRPr lang="en-US" sz="2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15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3.3 </a:t>
            </a:r>
            <a:r>
              <a:rPr lang="en-US" dirty="0" smtClean="0"/>
              <a:t>Specific Hazards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2109055" y="1768901"/>
            <a:ext cx="4921540" cy="3611256"/>
            <a:chOff x="2109055" y="1768901"/>
            <a:chExt cx="4921540" cy="3611256"/>
          </a:xfrm>
        </p:grpSpPr>
        <p:pic>
          <p:nvPicPr>
            <p:cNvPr id="12" name="Picture 11" descr="2012-11-12 GeneralDangerSignpost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14925" y="1768901"/>
              <a:ext cx="2517732" cy="214586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109055" y="4302939"/>
              <a:ext cx="4921540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spcBef>
                  <a:spcPts val="600"/>
                </a:spcBef>
              </a:pPr>
              <a:r>
                <a:rPr lang="en-GB" sz="3200" dirty="0" smtClean="0">
                  <a:solidFill>
                    <a:schemeClr val="accent6"/>
                  </a:solidFill>
                </a:rPr>
                <a:t>P</a:t>
              </a:r>
              <a:r>
                <a:rPr lang="x-none" sz="3200" dirty="0" smtClean="0">
                  <a:solidFill>
                    <a:schemeClr val="accent6"/>
                  </a:solidFill>
                </a:rPr>
                <a:t>rotective and preventive </a:t>
              </a:r>
              <a:br>
                <a:rPr lang="x-none" sz="3200" dirty="0" smtClean="0">
                  <a:solidFill>
                    <a:schemeClr val="accent6"/>
                  </a:solidFill>
                </a:rPr>
              </a:br>
              <a:r>
                <a:rPr lang="x-none" sz="3200" dirty="0" smtClean="0">
                  <a:solidFill>
                    <a:schemeClr val="accent6"/>
                  </a:solidFill>
                </a:rPr>
                <a:t>measures</a:t>
              </a:r>
              <a:r>
                <a:rPr lang="x-none" sz="3200" dirty="0">
                  <a:solidFill>
                    <a:schemeClr val="accent6"/>
                  </a:solidFill>
                </a:rPr>
                <a:t> </a:t>
              </a:r>
              <a:r>
                <a:rPr lang="x-none" sz="3200" dirty="0" smtClean="0">
                  <a:solidFill>
                    <a:schemeClr val="accent6"/>
                  </a:solidFill>
                </a:rPr>
                <a:t>to implement</a:t>
              </a:r>
              <a:endParaRPr lang="en-US" sz="2800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343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6848" y="6356350"/>
            <a:ext cx="1849036" cy="365125"/>
          </a:xfrm>
        </p:spPr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EDMS Ref: 1371983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55A0">
                    <a:tint val="75000"/>
                  </a:srgbClr>
                </a:solidFill>
              </a:rPr>
              <a:t>Version 8.0  </a:t>
            </a:r>
            <a:r>
              <a:rPr lang="de-DE" dirty="0" err="1" smtClean="0">
                <a:solidFill>
                  <a:srgbClr val="0055A0">
                    <a:tint val="75000"/>
                  </a:srgbClr>
                </a:solidFill>
              </a:rPr>
              <a:t>for</a:t>
            </a:r>
            <a:r>
              <a:rPr lang="de-DE" dirty="0" smtClean="0">
                <a:solidFill>
                  <a:srgbClr val="0055A0">
                    <a:tint val="75000"/>
                  </a:srgbClr>
                </a:solidFill>
              </a:rPr>
              <a:t> </a:t>
            </a:r>
            <a:r>
              <a:rPr lang="de-DE" dirty="0" smtClean="0">
                <a:solidFill>
                  <a:srgbClr val="0055A0">
                    <a:tint val="75000"/>
                  </a:srgbClr>
                </a:solidFill>
              </a:rPr>
              <a:t>IT/4328/EN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>
                <a:solidFill>
                  <a:srgbClr val="0055A0">
                    <a:lumMod val="20000"/>
                    <a:lumOff val="80000"/>
                  </a:srgbClr>
                </a:solidFill>
              </a:rPr>
              <a:pPr/>
              <a:t>2</a:t>
            </a:fld>
            <a:endParaRPr lang="en-US">
              <a:solidFill>
                <a:srgbClr val="0055A0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/>
          <a:lstStyle/>
          <a:p>
            <a:r>
              <a:rPr lang="en-US" dirty="0" smtClean="0"/>
              <a:t>Working on the CERN Site</a:t>
            </a:r>
            <a:br>
              <a:rPr lang="en-US" dirty="0" smtClean="0"/>
            </a:br>
            <a:r>
              <a:rPr lang="en-US" i="1" dirty="0" err="1" smtClean="0"/>
              <a:t>Prestations</a:t>
            </a:r>
            <a:r>
              <a:rPr lang="en-US" i="1" dirty="0" smtClean="0"/>
              <a:t> </a:t>
            </a:r>
            <a:r>
              <a:rPr lang="en-US" i="1" dirty="0" err="1" smtClean="0"/>
              <a:t>sur</a:t>
            </a:r>
            <a:r>
              <a:rPr lang="en-US" i="1" dirty="0" smtClean="0"/>
              <a:t> le Site du CERN</a:t>
            </a:r>
            <a:endParaRPr lang="en-US" i="1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431800" y="1160106"/>
            <a:ext cx="7124470" cy="1066688"/>
          </a:xfrm>
          <a:prstGeom prst="rect">
            <a:avLst/>
          </a:prstGeom>
        </p:spPr>
        <p:txBody>
          <a:bodyPr/>
          <a:lstStyle>
            <a:lvl1pPr marL="338138" indent="-338138" algn="l" rtl="0" eaLnBrk="1" latinLnBrk="0" hangingPunct="1">
              <a:spcBef>
                <a:spcPts val="600"/>
              </a:spcBef>
              <a:buClr>
                <a:schemeClr val="accent1"/>
              </a:buClr>
              <a:buSzPct val="125000"/>
              <a:buFont typeface="Arial"/>
              <a:buChar char="•"/>
              <a:defRPr kumimoji="0" sz="2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687388" indent="-349250" algn="l" rtl="0" eaLnBrk="1" latinLnBrk="0" hangingPunct="1">
              <a:spcBef>
                <a:spcPts val="600"/>
              </a:spcBef>
              <a:buClr>
                <a:schemeClr val="accent1"/>
              </a:buClr>
              <a:buSzPct val="125000"/>
              <a:buFont typeface="Arial"/>
              <a:buChar char="•"/>
              <a:defRPr kumimoji="0" sz="2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2pPr>
            <a:lvl3pPr marL="1025525" indent="-338138" algn="l" rtl="0" eaLnBrk="1" latinLnBrk="0" hangingPunct="1">
              <a:spcBef>
                <a:spcPts val="600"/>
              </a:spcBef>
              <a:buClr>
                <a:schemeClr val="accent2"/>
              </a:buClr>
              <a:buSzPct val="125000"/>
              <a:buFont typeface="Arial"/>
              <a:buChar char="•"/>
              <a:defRPr kumimoji="0" sz="2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3pPr>
            <a:lvl4pPr marL="1374775" indent="-349250" algn="l" rtl="0" eaLnBrk="1" latinLnBrk="0" hangingPunct="1">
              <a:spcBef>
                <a:spcPts val="600"/>
              </a:spcBef>
              <a:buClr>
                <a:schemeClr val="accent3"/>
              </a:buClr>
              <a:buSzPct val="125000"/>
              <a:buFont typeface="Arial"/>
              <a:buChar char="•"/>
              <a:defRPr kumimoji="0" sz="2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4pPr>
            <a:lvl5pPr marL="1712913" indent="-338138" algn="l" rtl="0" eaLnBrk="1" latinLnBrk="0" hangingPunct="1">
              <a:spcBef>
                <a:spcPts val="600"/>
              </a:spcBef>
              <a:buClr>
                <a:schemeClr val="accent4"/>
              </a:buClr>
              <a:buSzPct val="125000"/>
              <a:buFont typeface="Arial"/>
              <a:buChar char="•"/>
              <a:defRPr kumimoji="0" sz="2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DDDDDD"/>
              </a:buClr>
              <a:buFont typeface="Arial"/>
              <a:buNone/>
            </a:pPr>
            <a:r>
              <a:rPr lang="en-US" b="1" dirty="0" smtClean="0"/>
              <a:t>Pierre Bonnal</a:t>
            </a:r>
            <a:r>
              <a:rPr lang="en-US" dirty="0" smtClean="0"/>
              <a:t>, </a:t>
            </a:r>
            <a:r>
              <a:rPr lang="en-US" b="1" dirty="0" smtClean="0"/>
              <a:t>Simon Cherault</a:t>
            </a:r>
            <a:r>
              <a:rPr lang="en-US" dirty="0" smtClean="0"/>
              <a:t>, or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Bertrand Nicquevert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 the behalf of all Services concerned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10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3.4 </a:t>
            </a:r>
            <a:r>
              <a:rPr lang="en-US" dirty="0" smtClean="0"/>
              <a:t>Electrical Hazards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Case 1: </a:t>
            </a:r>
            <a:r>
              <a:rPr lang="en-US" b="1" dirty="0" smtClean="0"/>
              <a:t>Non-electrical works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technical installations and</a:t>
            </a:r>
            <a:br>
              <a:rPr lang="en-US" dirty="0" smtClean="0"/>
            </a:br>
            <a:r>
              <a:rPr lang="en-US" dirty="0" smtClean="0"/>
              <a:t>beam facilities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Prerequisite: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Having followed CERN’s </a:t>
            </a:r>
            <a:br>
              <a:rPr lang="en-US" dirty="0" smtClean="0"/>
            </a:br>
            <a:r>
              <a:rPr lang="en-US" dirty="0" smtClean="0"/>
              <a:t>15-min </a:t>
            </a:r>
            <a:r>
              <a:rPr lang="en-US" b="1" dirty="0" smtClean="0"/>
              <a:t>on-line electrical safety awareness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Then, access authorization delivered by CERN</a:t>
            </a:r>
            <a:endParaRPr lang="en-US" dirty="0"/>
          </a:p>
        </p:txBody>
      </p:sp>
      <p:pic>
        <p:nvPicPr>
          <p:cNvPr id="9" name="Picture 8" descr="2012-11-12 ElectricalHazardSignpos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678" y="834373"/>
            <a:ext cx="2517732" cy="214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03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3.4 </a:t>
            </a:r>
            <a:r>
              <a:rPr lang="en-US" dirty="0" smtClean="0"/>
              <a:t>Electrical Hazards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Case 2: </a:t>
            </a:r>
            <a:r>
              <a:rPr lang="en-US" b="1" dirty="0" smtClean="0"/>
              <a:t>Electrical works </a:t>
            </a:r>
            <a:r>
              <a:rPr lang="en-US" dirty="0" smtClean="0"/>
              <a:t>in technical </a:t>
            </a:r>
            <a:br>
              <a:rPr lang="en-US" dirty="0" smtClean="0"/>
            </a:br>
            <a:r>
              <a:rPr lang="en-US" dirty="0" smtClean="0"/>
              <a:t>installations and beam facilities</a:t>
            </a:r>
          </a:p>
          <a:p>
            <a:pPr marL="0" indent="0">
              <a:buNone/>
            </a:pPr>
            <a:r>
              <a:rPr lang="en-US" dirty="0" smtClean="0"/>
              <a:t>Prerequisite:</a:t>
            </a:r>
          </a:p>
          <a:p>
            <a:pPr>
              <a:buFont typeface="Arial" charset="0"/>
              <a:buChar char="•"/>
            </a:pPr>
            <a:r>
              <a:rPr lang="en-US" dirty="0"/>
              <a:t>Having followed CERN’s </a:t>
            </a:r>
            <a:br>
              <a:rPr lang="en-US" dirty="0"/>
            </a:br>
            <a:r>
              <a:rPr lang="en-US" dirty="0"/>
              <a:t>15-min </a:t>
            </a:r>
            <a:r>
              <a:rPr lang="en-US" b="1" dirty="0"/>
              <a:t>on-line electrical safety awareness</a:t>
            </a: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Having followed the appropriate</a:t>
            </a:r>
            <a:br>
              <a:rPr lang="en-US" dirty="0" smtClean="0"/>
            </a:br>
            <a:r>
              <a:rPr lang="en-US" b="1" dirty="0" smtClean="0"/>
              <a:t>electrical safety training  </a:t>
            </a:r>
            <a:r>
              <a:rPr lang="en-US" dirty="0" smtClean="0">
                <a:solidFill>
                  <a:srgbClr val="4E9A06"/>
                </a:solidFill>
                <a:sym typeface="Wingdings"/>
              </a:rPr>
              <a:t>  Contractor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sym typeface="Wingdings"/>
              </a:rPr>
              <a:t>Being in possession of the appropriate</a:t>
            </a:r>
            <a:br>
              <a:rPr lang="en-US" dirty="0" smtClean="0">
                <a:sym typeface="Wingdings"/>
              </a:rPr>
            </a:br>
            <a:r>
              <a:rPr lang="en-US" b="1" dirty="0" smtClean="0">
                <a:sym typeface="Wingdings"/>
              </a:rPr>
              <a:t>electrical certification</a:t>
            </a:r>
            <a:r>
              <a:rPr lang="en-US" dirty="0" smtClean="0">
                <a:sym typeface="Wingdings"/>
              </a:rPr>
              <a:t>  </a:t>
            </a:r>
            <a:r>
              <a:rPr lang="en-US" dirty="0" smtClean="0">
                <a:solidFill>
                  <a:srgbClr val="4E9A06"/>
                </a:solidFill>
                <a:sym typeface="Wingdings"/>
              </a:rPr>
              <a:t>  Contractor</a:t>
            </a:r>
            <a:endParaRPr lang="en-US" dirty="0" smtClean="0">
              <a:solidFill>
                <a:srgbClr val="4E9A06"/>
              </a:solidFill>
            </a:endParaRPr>
          </a:p>
          <a:p>
            <a:pPr>
              <a:buFont typeface="Arial" charset="0"/>
              <a:buChar char="•"/>
            </a:pPr>
            <a:r>
              <a:rPr lang="en-US" dirty="0" smtClean="0"/>
              <a:t>Then, access authorization delivered by CERN</a:t>
            </a:r>
            <a:endParaRPr lang="en-US" dirty="0"/>
          </a:p>
        </p:txBody>
      </p:sp>
      <p:pic>
        <p:nvPicPr>
          <p:cNvPr id="6" name="Picture 5" descr="2012-11-12 ElectricalHazardSignpos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678" y="834373"/>
            <a:ext cx="2517732" cy="214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28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3.5 </a:t>
            </a:r>
            <a:r>
              <a:rPr lang="en-US" dirty="0" smtClean="0"/>
              <a:t>Fire Hazards</a:t>
            </a:r>
            <a:endParaRPr lang="en-US" dirty="0"/>
          </a:p>
        </p:txBody>
      </p:sp>
      <p:pic>
        <p:nvPicPr>
          <p:cNvPr id="6" name="Picture 5" descr="2012-11-12 FireHazardSignpos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924" y="1768901"/>
            <a:ext cx="2517732" cy="2145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8447" y="4302939"/>
            <a:ext cx="5562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x-none" sz="3200" dirty="0" smtClean="0">
                <a:solidFill>
                  <a:schemeClr val="accent6"/>
                </a:solidFill>
              </a:rPr>
              <a:t>CERN </a:t>
            </a:r>
            <a:r>
              <a:rPr lang="en-GB" sz="3200" b="1" dirty="0" smtClean="0">
                <a:solidFill>
                  <a:schemeClr val="accent6"/>
                </a:solidFill>
              </a:rPr>
              <a:t>F</a:t>
            </a:r>
            <a:r>
              <a:rPr lang="x-none" sz="3200" b="1" dirty="0" smtClean="0">
                <a:solidFill>
                  <a:schemeClr val="accent6"/>
                </a:solidFill>
              </a:rPr>
              <a:t>ire </a:t>
            </a:r>
            <a:r>
              <a:rPr lang="en-GB" sz="3200" b="1" dirty="0">
                <a:solidFill>
                  <a:schemeClr val="accent6"/>
                </a:solidFill>
              </a:rPr>
              <a:t>P</a:t>
            </a:r>
            <a:r>
              <a:rPr lang="x-none" sz="3200" b="1" dirty="0" smtClean="0">
                <a:solidFill>
                  <a:schemeClr val="accent6"/>
                </a:solidFill>
              </a:rPr>
              <a:t>ermit </a:t>
            </a:r>
            <a:r>
              <a:rPr lang="x-none" sz="3200" dirty="0" smtClean="0">
                <a:solidFill>
                  <a:schemeClr val="accent6"/>
                </a:solidFill>
              </a:rPr>
              <a:t>procedure</a:t>
            </a:r>
            <a:endParaRPr lang="en-US" sz="2800" dirty="0">
              <a:solidFill>
                <a:schemeClr val="accent6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144658" y="5383401"/>
            <a:ext cx="4850317" cy="472195"/>
            <a:chOff x="1908566" y="5372871"/>
            <a:chExt cx="4850317" cy="472195"/>
          </a:xfrm>
        </p:grpSpPr>
        <p:sp>
          <p:nvSpPr>
            <p:cNvPr id="8" name="TextBox 7"/>
            <p:cNvSpPr txBox="1"/>
            <p:nvPr/>
          </p:nvSpPr>
          <p:spPr>
            <a:xfrm>
              <a:off x="2380761" y="5378136"/>
              <a:ext cx="43781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spcBef>
                  <a:spcPts val="600"/>
                </a:spcBef>
              </a:pPr>
              <a:r>
                <a:rPr lang="x-none" sz="2400" dirty="0" smtClean="0">
                  <a:solidFill>
                    <a:srgbClr val="C00000"/>
                  </a:solidFill>
                </a:rPr>
                <a:t>CERN </a:t>
              </a:r>
              <a:r>
                <a:rPr lang="en-GB" sz="2400" b="1" dirty="0" smtClean="0">
                  <a:solidFill>
                    <a:srgbClr val="C00000"/>
                  </a:solidFill>
                </a:rPr>
                <a:t>F</a:t>
              </a:r>
              <a:r>
                <a:rPr lang="x-none" sz="2400" b="1" dirty="0" smtClean="0">
                  <a:solidFill>
                    <a:srgbClr val="C00000"/>
                  </a:solidFill>
                </a:rPr>
                <a:t>ire </a:t>
              </a:r>
              <a:r>
                <a:rPr lang="en-US" sz="2400" b="1" dirty="0" smtClean="0">
                  <a:solidFill>
                    <a:srgbClr val="C00000"/>
                  </a:solidFill>
                </a:rPr>
                <a:t>&amp; Rescue Service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08566" y="5372871"/>
              <a:ext cx="472195" cy="4721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498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 descr="2012-01-21 FlamGasesSignpos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192" y="1784557"/>
            <a:ext cx="2517480" cy="21456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5821" y="4311648"/>
            <a:ext cx="7152920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x-none" sz="3200" dirty="0" smtClean="0">
                <a:solidFill>
                  <a:schemeClr val="accent6"/>
                </a:solidFill>
              </a:rPr>
              <a:t>Limited to some facilities</a:t>
            </a:r>
            <a:r>
              <a:rPr lang="en-GB" sz="3200" dirty="0" smtClean="0">
                <a:solidFill>
                  <a:schemeClr val="accent6"/>
                </a:solidFill>
              </a:rPr>
              <a:t> or equipment</a:t>
            </a:r>
            <a:endParaRPr lang="x-none" sz="2800" dirty="0">
              <a:solidFill>
                <a:schemeClr val="accent6"/>
              </a:solidFill>
            </a:endParaRPr>
          </a:p>
          <a:p>
            <a:pPr lvl="0" algn="ctr">
              <a:spcBef>
                <a:spcPts val="600"/>
              </a:spcBef>
            </a:pPr>
            <a:r>
              <a:rPr lang="x-none" sz="3200" dirty="0">
                <a:solidFill>
                  <a:schemeClr val="accent6"/>
                </a:solidFill>
              </a:rPr>
              <a:t>Participation </a:t>
            </a:r>
            <a:r>
              <a:rPr lang="en-GB" sz="3200" dirty="0" smtClean="0">
                <a:solidFill>
                  <a:schemeClr val="accent6"/>
                </a:solidFill>
              </a:rPr>
              <a:t>in</a:t>
            </a:r>
            <a:r>
              <a:rPr lang="x-none" sz="3200" dirty="0" smtClean="0">
                <a:solidFill>
                  <a:schemeClr val="accent6"/>
                </a:solidFill>
              </a:rPr>
              <a:t> </a:t>
            </a:r>
            <a:r>
              <a:rPr lang="x-none" sz="3200" dirty="0">
                <a:solidFill>
                  <a:schemeClr val="accent6"/>
                </a:solidFill>
              </a:rPr>
              <a:t>risk assessments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8" name="Title 4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6"/>
                </a:solidFill>
              </a:rPr>
              <a:t>3.6 </a:t>
            </a:r>
            <a:r>
              <a:rPr lang="en-US" dirty="0" smtClean="0"/>
              <a:t>Flammable Gases Hazards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58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/>
                </a:solidFill>
              </a:rPr>
              <a:t>3.7 </a:t>
            </a:r>
            <a:r>
              <a:rPr lang="en-US" dirty="0" smtClean="0"/>
              <a:t>Rupture Hazards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45821" y="4302939"/>
            <a:ext cx="7152920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x-none" sz="3200" dirty="0" smtClean="0">
                <a:solidFill>
                  <a:schemeClr val="accent6"/>
                </a:solidFill>
              </a:rPr>
              <a:t>Limited to some facilities</a:t>
            </a:r>
            <a:r>
              <a:rPr lang="en-GB" sz="3200" dirty="0" smtClean="0">
                <a:solidFill>
                  <a:schemeClr val="accent6"/>
                </a:solidFill>
              </a:rPr>
              <a:t> or equipment</a:t>
            </a:r>
            <a:endParaRPr lang="x-none" sz="2800" dirty="0">
              <a:solidFill>
                <a:schemeClr val="accent6"/>
              </a:solidFill>
            </a:endParaRPr>
          </a:p>
          <a:p>
            <a:pPr lvl="0" algn="ctr">
              <a:spcBef>
                <a:spcPts val="600"/>
              </a:spcBef>
            </a:pPr>
            <a:r>
              <a:rPr lang="x-none" sz="3200">
                <a:solidFill>
                  <a:schemeClr val="accent6"/>
                </a:solidFill>
              </a:rPr>
              <a:t>Participation </a:t>
            </a:r>
            <a:r>
              <a:rPr lang="en-GB" sz="3200" dirty="0" smtClean="0">
                <a:solidFill>
                  <a:schemeClr val="accent6"/>
                </a:solidFill>
              </a:rPr>
              <a:t>in</a:t>
            </a:r>
            <a:r>
              <a:rPr lang="x-none" sz="3200" smtClean="0">
                <a:solidFill>
                  <a:schemeClr val="accent6"/>
                </a:solidFill>
              </a:rPr>
              <a:t> </a:t>
            </a:r>
            <a:r>
              <a:rPr lang="x-none" sz="3200" dirty="0">
                <a:solidFill>
                  <a:schemeClr val="accent6"/>
                </a:solidFill>
              </a:rPr>
              <a:t>risk assessments</a:t>
            </a:r>
            <a:endParaRPr lang="en-US" sz="3200" dirty="0">
              <a:solidFill>
                <a:schemeClr val="accent6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654204" y="1588583"/>
            <a:ext cx="3832845" cy="2299707"/>
          </a:xfrm>
        </p:spPr>
      </p:pic>
    </p:spTree>
    <p:extLst>
      <p:ext uri="{BB962C8B-B14F-4D97-AF65-F5344CB8AC3E}">
        <p14:creationId xmlns:p14="http://schemas.microsoft.com/office/powerpoint/2010/main" val="36013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EDMS Ref: 1371983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55A0">
                    <a:tint val="75000"/>
                  </a:srgbClr>
                </a:solidFill>
              </a:rPr>
              <a:t>Version 8.0  for IT/4344/EP/ATLAS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>
                <a:solidFill>
                  <a:srgbClr val="0055A0">
                    <a:lumMod val="20000"/>
                    <a:lumOff val="80000"/>
                  </a:srgbClr>
                </a:solidFill>
              </a:rPr>
              <a:pPr/>
              <a:t>25</a:t>
            </a:fld>
            <a:endParaRPr lang="en-US">
              <a:solidFill>
                <a:srgbClr val="0055A0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3.8 </a:t>
            </a:r>
            <a:r>
              <a:rPr lang="en-US" dirty="0" smtClean="0"/>
              <a:t>Cryogenic Hazards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0957" y="3892641"/>
            <a:ext cx="182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5000"/>
              </a:lnSpc>
              <a:spcBef>
                <a:spcPts val="600"/>
              </a:spcBef>
            </a:pPr>
            <a:r>
              <a:rPr lang="x-none" sz="3200" dirty="0" smtClean="0">
                <a:solidFill>
                  <a:srgbClr val="4D4D4D"/>
                </a:solidFill>
              </a:rPr>
              <a:t>Pressure</a:t>
            </a:r>
            <a:endParaRPr lang="en-US" sz="2800" dirty="0">
              <a:solidFill>
                <a:srgbClr val="4D4D4D"/>
              </a:solidFill>
            </a:endParaRPr>
          </a:p>
        </p:txBody>
      </p:sp>
      <p:pic>
        <p:nvPicPr>
          <p:cNvPr id="11" name="Picture 10" descr="2012-11-12 AsphyxiationHazardSignpos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376" y="1371689"/>
            <a:ext cx="2517732" cy="2145864"/>
          </a:xfrm>
          <a:prstGeom prst="rect">
            <a:avLst/>
          </a:prstGeom>
        </p:spPr>
      </p:pic>
      <p:pic>
        <p:nvPicPr>
          <p:cNvPr id="12" name="Picture 11" descr="2012-11-12 CryogenicsHazardSignpos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6322" y="1371689"/>
            <a:ext cx="2517732" cy="21458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03460" y="3892641"/>
            <a:ext cx="2532723" cy="8879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5000"/>
              </a:lnSpc>
              <a:spcBef>
                <a:spcPts val="600"/>
              </a:spcBef>
            </a:pPr>
            <a:r>
              <a:rPr lang="x-none" sz="3200" dirty="0" smtClean="0">
                <a:solidFill>
                  <a:srgbClr val="4D4D4D"/>
                </a:solidFill>
              </a:rPr>
              <a:t>Asphyxiation</a:t>
            </a:r>
            <a:r>
              <a:rPr lang="x-none" sz="2800" dirty="0" smtClean="0">
                <a:solidFill>
                  <a:srgbClr val="4D4D4D"/>
                </a:solidFill>
              </a:rPr>
              <a:t/>
            </a:r>
            <a:br>
              <a:rPr lang="x-none" sz="2800" dirty="0" smtClean="0">
                <a:solidFill>
                  <a:srgbClr val="4D4D4D"/>
                </a:solidFill>
              </a:rPr>
            </a:br>
            <a:r>
              <a:rPr lang="x-none" sz="2800" dirty="0" smtClean="0">
                <a:solidFill>
                  <a:srgbClr val="4D4D4D"/>
                </a:solidFill>
              </a:rPr>
              <a:t>(O</a:t>
            </a:r>
            <a:r>
              <a:rPr lang="x-none" sz="2800" baseline="-25000" dirty="0" smtClean="0">
                <a:solidFill>
                  <a:srgbClr val="4D4D4D"/>
                </a:solidFill>
              </a:rPr>
              <a:t>2</a:t>
            </a:r>
            <a:r>
              <a:rPr lang="x-none" sz="2800" dirty="0" smtClean="0">
                <a:solidFill>
                  <a:srgbClr val="4D4D4D"/>
                </a:solidFill>
              </a:rPr>
              <a:t> deficiency)</a:t>
            </a:r>
            <a:endParaRPr lang="en-US" sz="2400" dirty="0">
              <a:solidFill>
                <a:srgbClr val="4D4D4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37839" y="3892641"/>
            <a:ext cx="2169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5000"/>
              </a:lnSpc>
              <a:spcBef>
                <a:spcPts val="600"/>
              </a:spcBef>
            </a:pPr>
            <a:r>
              <a:rPr lang="x-none" sz="3200" dirty="0" smtClean="0">
                <a:solidFill>
                  <a:srgbClr val="4D4D4D"/>
                </a:solidFill>
              </a:rPr>
              <a:t>Cold</a:t>
            </a:r>
            <a:r>
              <a:rPr lang="fr-CH" sz="3200" dirty="0" smtClean="0">
                <a:solidFill>
                  <a:srgbClr val="4D4D4D"/>
                </a:solidFill>
              </a:rPr>
              <a:t> </a:t>
            </a:r>
            <a:r>
              <a:rPr lang="x-none" sz="3200" dirty="0" smtClean="0">
                <a:solidFill>
                  <a:srgbClr val="4D4D4D"/>
                </a:solidFill>
              </a:rPr>
              <a:t>burns</a:t>
            </a:r>
            <a:endParaRPr lang="en-US" sz="2800" dirty="0">
              <a:solidFill>
                <a:srgbClr val="4D4D4D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90500" y="4993877"/>
            <a:ext cx="7531100" cy="86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4D4D4D"/>
                </a:solidFill>
              </a:rPr>
              <a:t>Wearing of a portable ODH detector may be required</a:t>
            </a:r>
          </a:p>
          <a:p>
            <a:pPr>
              <a:spcBef>
                <a:spcPts val="300"/>
              </a:spcBef>
            </a:pPr>
            <a:r>
              <a:rPr lang="en-GB" sz="2400" dirty="0" smtClean="0">
                <a:solidFill>
                  <a:srgbClr val="4D4D4D"/>
                </a:solidFill>
              </a:rPr>
              <a:t>+ CERN’s 10-min on-line ODH detector awareness</a:t>
            </a:r>
            <a:endParaRPr lang="en-GB" sz="2400" dirty="0">
              <a:solidFill>
                <a:srgbClr val="4D4D4D"/>
              </a:solidFill>
            </a:endParaRP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202182">
            <a:off x="7883958" y="4284486"/>
            <a:ext cx="898450" cy="18000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85" y="1371689"/>
            <a:ext cx="2519177" cy="214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4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3.9 </a:t>
            </a:r>
            <a:r>
              <a:rPr lang="en-US" dirty="0" smtClean="0"/>
              <a:t>Self-Rescue Masks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01254" y="1213289"/>
            <a:ext cx="8340991" cy="4462742"/>
            <a:chOff x="401254" y="1213289"/>
            <a:chExt cx="8340991" cy="446274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49717" y="1213289"/>
              <a:ext cx="5192528" cy="439189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01254" y="1335818"/>
              <a:ext cx="3219075" cy="835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lnSpc>
                  <a:spcPct val="85000"/>
                </a:lnSpc>
                <a:spcBef>
                  <a:spcPts val="600"/>
                </a:spcBef>
              </a:pPr>
              <a:r>
                <a:rPr lang="x-none" sz="2800" dirty="0" smtClean="0">
                  <a:solidFill>
                    <a:schemeClr val="accent6"/>
                  </a:solidFill>
                </a:rPr>
                <a:t>LHC and SPS</a:t>
              </a:r>
              <a:br>
                <a:rPr lang="x-none" sz="2800" dirty="0" smtClean="0">
                  <a:solidFill>
                    <a:schemeClr val="accent6"/>
                  </a:solidFill>
                </a:rPr>
              </a:br>
              <a:r>
                <a:rPr lang="x-none" sz="2800" dirty="0" smtClean="0">
                  <a:solidFill>
                    <a:schemeClr val="accent6"/>
                  </a:solidFill>
                </a:rPr>
                <a:t>underground areas</a:t>
              </a:r>
              <a:endParaRPr lang="en-US" sz="2400" dirty="0">
                <a:solidFill>
                  <a:schemeClr val="accent6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9457" y="2737439"/>
              <a:ext cx="2962670" cy="1425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lnSpc>
                  <a:spcPct val="85000"/>
                </a:lnSpc>
                <a:spcBef>
                  <a:spcPts val="600"/>
                </a:spcBef>
              </a:pPr>
              <a:r>
                <a:rPr lang="x-none" sz="2800" dirty="0" smtClean="0">
                  <a:solidFill>
                    <a:schemeClr val="accent6"/>
                  </a:solidFill>
                </a:rPr>
                <a:t>Self-rescue mask</a:t>
              </a:r>
              <a:br>
                <a:rPr lang="x-none" sz="2800" dirty="0" smtClean="0">
                  <a:solidFill>
                    <a:schemeClr val="accent6"/>
                  </a:solidFill>
                </a:rPr>
              </a:br>
              <a:r>
                <a:rPr lang="x-none" sz="2800" dirty="0" smtClean="0">
                  <a:solidFill>
                    <a:schemeClr val="accent6"/>
                  </a:solidFill>
                </a:rPr>
                <a:t>safety </a:t>
              </a:r>
              <a:r>
                <a:rPr lang="en-US" sz="2800" dirty="0" smtClean="0">
                  <a:solidFill>
                    <a:schemeClr val="accent6"/>
                  </a:solidFill>
                </a:rPr>
                <a:t>training</a:t>
              </a:r>
              <a:endParaRPr lang="en-US" sz="2000" dirty="0" smtClean="0">
                <a:solidFill>
                  <a:schemeClr val="accent6"/>
                </a:solidFill>
              </a:endParaRPr>
            </a:p>
            <a:p>
              <a:pPr lvl="0" algn="ctr">
                <a:lnSpc>
                  <a:spcPct val="85000"/>
                </a:lnSpc>
                <a:spcBef>
                  <a:spcPts val="600"/>
                </a:spcBef>
              </a:pPr>
              <a:r>
                <a:rPr lang="en-US" sz="2000" dirty="0" smtClean="0">
                  <a:solidFill>
                    <a:schemeClr val="accent6"/>
                  </a:solidFill>
                </a:rPr>
                <a:t>(2-hour training,</a:t>
              </a:r>
              <a:br>
                <a:rPr lang="en-US" sz="2000" dirty="0" smtClean="0">
                  <a:solidFill>
                    <a:schemeClr val="accent6"/>
                  </a:solidFill>
                </a:rPr>
              </a:br>
              <a:r>
                <a:rPr lang="en-US" sz="2000" dirty="0" smtClean="0">
                  <a:solidFill>
                    <a:schemeClr val="accent6"/>
                  </a:solidFill>
                </a:rPr>
                <a:t>organized by CERN)</a:t>
              </a:r>
              <a:endParaRPr lang="en-US" sz="2400" dirty="0">
                <a:solidFill>
                  <a:schemeClr val="accent6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1234" y="4474163"/>
              <a:ext cx="2859126" cy="1201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85000"/>
                </a:lnSpc>
                <a:spcBef>
                  <a:spcPts val="600"/>
                </a:spcBef>
              </a:pPr>
              <a:r>
                <a:rPr lang="x-none" sz="2800" dirty="0" smtClean="0">
                  <a:solidFill>
                    <a:schemeClr val="accent6"/>
                  </a:solidFill>
                </a:rPr>
                <a:t>Masks supplied</a:t>
              </a:r>
              <a:br>
                <a:rPr lang="x-none" sz="2800" dirty="0" smtClean="0">
                  <a:solidFill>
                    <a:schemeClr val="accent6"/>
                  </a:solidFill>
                </a:rPr>
              </a:br>
              <a:r>
                <a:rPr lang="x-none" sz="2800" dirty="0" smtClean="0">
                  <a:solidFill>
                    <a:schemeClr val="accent6"/>
                  </a:solidFill>
                </a:rPr>
                <a:t>and maintained</a:t>
              </a:r>
              <a:br>
                <a:rPr lang="x-none" sz="2800" dirty="0" smtClean="0">
                  <a:solidFill>
                    <a:schemeClr val="accent6"/>
                  </a:solidFill>
                </a:rPr>
              </a:br>
              <a:r>
                <a:rPr lang="x-none" sz="2800" dirty="0" smtClean="0">
                  <a:solidFill>
                    <a:schemeClr val="accent6"/>
                  </a:solidFill>
                </a:rPr>
                <a:t>by the contractor</a:t>
              </a:r>
              <a:endParaRPr lang="en-US" sz="2400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032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33492"/>
            <a:ext cx="5293605" cy="94044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3.10 </a:t>
            </a:r>
            <a:r>
              <a:rPr lang="en-US" dirty="0" smtClean="0"/>
              <a:t>Chemical Hazards</a:t>
            </a:r>
            <a:endParaRPr lang="en-US" dirty="0"/>
          </a:p>
        </p:txBody>
      </p:sp>
      <p:pic>
        <p:nvPicPr>
          <p:cNvPr id="6" name="Picture 5" descr="2012-01-21 CorrosiveHazardSignpos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7424" y="1782202"/>
            <a:ext cx="2517480" cy="2145649"/>
          </a:xfrm>
          <a:prstGeom prst="rect">
            <a:avLst/>
          </a:prstGeom>
        </p:spPr>
      </p:pic>
      <p:pic>
        <p:nvPicPr>
          <p:cNvPr id="7" name="Picture 6" descr="2012-01-21 ToxicHazardSignpos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9903" y="1769116"/>
            <a:ext cx="2517480" cy="21456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6325" y="4302939"/>
            <a:ext cx="7471918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x-none" sz="3200" dirty="0" smtClean="0">
                <a:solidFill>
                  <a:schemeClr val="accent6"/>
                </a:solidFill>
              </a:rPr>
              <a:t>Limited to some facilities</a:t>
            </a:r>
            <a:r>
              <a:rPr lang="en-GB" sz="3200" dirty="0" smtClean="0">
                <a:solidFill>
                  <a:schemeClr val="accent6"/>
                </a:solidFill>
              </a:rPr>
              <a:t> and equipment</a:t>
            </a:r>
            <a:endParaRPr lang="x-none" sz="3200" dirty="0" smtClean="0">
              <a:solidFill>
                <a:schemeClr val="accent6"/>
              </a:solidFill>
            </a:endParaRPr>
          </a:p>
          <a:p>
            <a:pPr lvl="0" algn="ctr">
              <a:spcBef>
                <a:spcPts val="600"/>
              </a:spcBef>
            </a:pPr>
            <a:r>
              <a:rPr lang="x-none" sz="3200" smtClean="0">
                <a:solidFill>
                  <a:schemeClr val="accent6"/>
                </a:solidFill>
              </a:rPr>
              <a:t>Participation </a:t>
            </a:r>
            <a:r>
              <a:rPr lang="en-GB" sz="3200" dirty="0" smtClean="0">
                <a:solidFill>
                  <a:schemeClr val="accent6"/>
                </a:solidFill>
              </a:rPr>
              <a:t>in</a:t>
            </a:r>
            <a:r>
              <a:rPr lang="x-none" sz="3200" smtClean="0">
                <a:solidFill>
                  <a:schemeClr val="accent6"/>
                </a:solidFill>
              </a:rPr>
              <a:t> </a:t>
            </a:r>
            <a:r>
              <a:rPr lang="x-none" sz="3200" dirty="0" smtClean="0">
                <a:solidFill>
                  <a:schemeClr val="accent6"/>
                </a:solidFill>
              </a:rPr>
              <a:t>risk assessments</a:t>
            </a:r>
            <a:endParaRPr lang="en-US" sz="2800" dirty="0">
              <a:solidFill>
                <a:schemeClr val="accent6"/>
              </a:solidFill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5625737" y="110170"/>
            <a:ext cx="3518263" cy="1672032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5000"/>
              </a:lnSpc>
              <a:spcBef>
                <a:spcPts val="600"/>
              </a:spcBef>
            </a:pPr>
            <a:r>
              <a:rPr lang="en-US" sz="2000" b="0" dirty="0" smtClean="0">
                <a:solidFill>
                  <a:schemeClr val="accent6"/>
                </a:solidFill>
              </a:rPr>
              <a:t>3.10.1 </a:t>
            </a:r>
            <a:r>
              <a:rPr lang="en-US" sz="2000" dirty="0" smtClean="0"/>
              <a:t>Asbestos Hazards</a:t>
            </a:r>
          </a:p>
          <a:p>
            <a:pPr>
              <a:lnSpc>
                <a:spcPct val="85000"/>
              </a:lnSpc>
              <a:spcBef>
                <a:spcPts val="600"/>
              </a:spcBef>
            </a:pPr>
            <a:r>
              <a:rPr lang="en-US" sz="2000" b="0" dirty="0" smtClean="0">
                <a:solidFill>
                  <a:schemeClr val="accent6"/>
                </a:solidFill>
              </a:rPr>
              <a:t>3.10.2</a:t>
            </a:r>
            <a:r>
              <a:rPr lang="en-US" sz="2000" b="0" dirty="0" smtClean="0"/>
              <a:t> </a:t>
            </a:r>
            <a:r>
              <a:rPr lang="en-US" sz="2000" dirty="0" smtClean="0"/>
              <a:t>Storage of </a:t>
            </a:r>
            <a:br>
              <a:rPr lang="en-US" sz="2000" dirty="0" smtClean="0"/>
            </a:br>
            <a:r>
              <a:rPr lang="en-US" sz="2000" dirty="0" smtClean="0"/>
              <a:t>           Hazardous Materials</a:t>
            </a:r>
            <a:endParaRPr lang="en-US" sz="2000" dirty="0"/>
          </a:p>
          <a:p>
            <a:pPr>
              <a:lnSpc>
                <a:spcPct val="85000"/>
              </a:lnSpc>
              <a:spcBef>
                <a:spcPts val="600"/>
              </a:spcBef>
            </a:pPr>
            <a:r>
              <a:rPr lang="en-US" sz="2000" b="0" dirty="0" smtClean="0">
                <a:solidFill>
                  <a:schemeClr val="accent6"/>
                </a:solidFill>
              </a:rPr>
              <a:t>3.10.3</a:t>
            </a:r>
            <a:r>
              <a:rPr lang="en-US" sz="2000" b="0" dirty="0" smtClean="0"/>
              <a:t> </a:t>
            </a:r>
            <a:r>
              <a:rPr lang="en-US" sz="2000" dirty="0" smtClean="0"/>
              <a:t>Transport </a:t>
            </a:r>
            <a:r>
              <a:rPr lang="en-US" sz="2000" dirty="0"/>
              <a:t>of </a:t>
            </a:r>
            <a:br>
              <a:rPr lang="en-US" sz="2000" dirty="0"/>
            </a:br>
            <a:r>
              <a:rPr lang="en-US" sz="2000" dirty="0"/>
              <a:t>           </a:t>
            </a:r>
            <a:r>
              <a:rPr lang="en-US" sz="2000" dirty="0" smtClean="0"/>
              <a:t>Hazardous Materials</a:t>
            </a:r>
            <a:endParaRPr lang="en-US" sz="2000" dirty="0"/>
          </a:p>
          <a:p>
            <a:pPr>
              <a:lnSpc>
                <a:spcPct val="85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5761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3.11 </a:t>
            </a:r>
            <a:r>
              <a:rPr lang="en-US" dirty="0" smtClean="0"/>
              <a:t>Working in Confined Space</a:t>
            </a:r>
            <a:endParaRPr lang="en-US" dirty="0"/>
          </a:p>
        </p:txBody>
      </p:sp>
      <p:pic>
        <p:nvPicPr>
          <p:cNvPr id="6" name="Picture 5" descr="2012-01-21 ConfinedSpa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848" y="1407669"/>
            <a:ext cx="2596723" cy="24260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2695" y="4069041"/>
            <a:ext cx="7037503" cy="20190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x-none" sz="3200" dirty="0" smtClean="0">
                <a:solidFill>
                  <a:schemeClr val="accent6"/>
                </a:solidFill>
              </a:rPr>
              <a:t>The presence of a person supervising</a:t>
            </a:r>
            <a:br>
              <a:rPr lang="x-none" sz="3200" dirty="0" smtClean="0">
                <a:solidFill>
                  <a:schemeClr val="accent6"/>
                </a:solidFill>
              </a:rPr>
            </a:br>
            <a:r>
              <a:rPr lang="x-none" sz="3200" dirty="0" smtClean="0">
                <a:solidFill>
                  <a:schemeClr val="accent6"/>
                </a:solidFill>
              </a:rPr>
              <a:t>outside the area is compulsory</a:t>
            </a:r>
            <a:endParaRPr lang="en-GB" sz="3200" dirty="0" smtClean="0">
              <a:solidFill>
                <a:schemeClr val="accent6"/>
              </a:solidFill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x-none" sz="3200" dirty="0" smtClean="0">
                <a:solidFill>
                  <a:schemeClr val="accent6"/>
                </a:solidFill>
              </a:rPr>
              <a:t>CERN </a:t>
            </a:r>
            <a:r>
              <a:rPr lang="x-none" sz="3200" b="1" dirty="0" smtClean="0">
                <a:solidFill>
                  <a:schemeClr val="accent6"/>
                </a:solidFill>
              </a:rPr>
              <a:t>permit</a:t>
            </a:r>
            <a:r>
              <a:rPr lang="en-GB" sz="3200" b="1" dirty="0" smtClean="0">
                <a:solidFill>
                  <a:schemeClr val="accent6"/>
                </a:solidFill>
              </a:rPr>
              <a:t> to </a:t>
            </a:r>
            <a:r>
              <a:rPr lang="en-GB" sz="3200" b="1" dirty="0">
                <a:solidFill>
                  <a:schemeClr val="accent6"/>
                </a:solidFill>
              </a:rPr>
              <a:t>enter</a:t>
            </a:r>
            <a:r>
              <a:rPr lang="x-none" sz="3200" b="1" dirty="0">
                <a:solidFill>
                  <a:schemeClr val="accent6"/>
                </a:solidFill>
              </a:rPr>
              <a:t> </a:t>
            </a:r>
            <a:r>
              <a:rPr lang="x-none" sz="3200" dirty="0" smtClean="0">
                <a:solidFill>
                  <a:schemeClr val="accent6"/>
                </a:solidFill>
              </a:rPr>
              <a:t>procedure</a:t>
            </a:r>
            <a:endParaRPr lang="en-US" sz="2800" dirty="0">
              <a:solidFill>
                <a:schemeClr val="accent6"/>
              </a:solidFill>
            </a:endParaRPr>
          </a:p>
          <a:p>
            <a:pPr lvl="0" algn="ctr">
              <a:lnSpc>
                <a:spcPct val="90000"/>
              </a:lnSpc>
              <a:spcBef>
                <a:spcPts val="600"/>
              </a:spcBef>
            </a:pPr>
            <a:r>
              <a:rPr lang="en-US" sz="3200" dirty="0" smtClean="0">
                <a:solidFill>
                  <a:schemeClr val="accent6"/>
                </a:solidFill>
              </a:rPr>
              <a:t>One-day training organized by CERN</a:t>
            </a:r>
            <a:endParaRPr lang="en-US" sz="3200" dirty="0">
              <a:solidFill>
                <a:schemeClr val="accent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5630" y="1407692"/>
            <a:ext cx="3226066" cy="242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7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3.13 </a:t>
            </a:r>
            <a:r>
              <a:rPr lang="en-US" dirty="0" smtClean="0"/>
              <a:t> </a:t>
            </a:r>
            <a:r>
              <a:rPr lang="en-US" dirty="0" err="1"/>
              <a:t>Ionising</a:t>
            </a:r>
            <a:r>
              <a:rPr lang="en-US" dirty="0"/>
              <a:t> </a:t>
            </a:r>
            <a:r>
              <a:rPr lang="en-US" dirty="0" smtClean="0"/>
              <a:t>Radiation 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76176" y="1285171"/>
            <a:ext cx="1980000" cy="4644715"/>
            <a:chOff x="376176" y="1285171"/>
            <a:chExt cx="1980000" cy="464471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6176" y="1285171"/>
              <a:ext cx="1980000" cy="141172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176" y="2882473"/>
              <a:ext cx="1980000" cy="145010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57200" y="3714788"/>
              <a:ext cx="1019060" cy="2769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176" y="4518156"/>
              <a:ext cx="1980000" cy="1411730"/>
            </a:xfrm>
            <a:prstGeom prst="rect">
              <a:avLst/>
            </a:prstGeom>
          </p:spPr>
        </p:pic>
      </p:grp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984904" y="1320872"/>
            <a:ext cx="4677831" cy="18851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25000"/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25000"/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5000"/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125000"/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125000"/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pitchFamily="34" charset="0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Clr>
                <a:schemeClr val="tx1"/>
              </a:buClr>
              <a:buNone/>
            </a:pPr>
            <a:endParaRPr lang="en-GB" altLang="en-US" sz="2400" b="1" dirty="0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4022380" y="1176077"/>
            <a:ext cx="3079927" cy="71700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25000"/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25000"/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5000"/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125000"/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125000"/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pitchFamily="34" charset="0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Clr>
                <a:schemeClr val="tx1"/>
              </a:buClr>
              <a:buNone/>
            </a:pPr>
            <a:endParaRPr lang="en-GB" altLang="en-US" sz="2000" b="1" dirty="0" smtClean="0"/>
          </a:p>
        </p:txBody>
      </p:sp>
      <p:pic>
        <p:nvPicPr>
          <p:cNvPr id="18" name="Picture 17" descr="2012-11-12 RadiationHazardSignpos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1750" y="161294"/>
            <a:ext cx="1188127" cy="101264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669292" y="1295558"/>
            <a:ext cx="5478359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sz="3200" dirty="0" smtClean="0">
                <a:solidFill>
                  <a:schemeClr val="accent6"/>
                </a:solidFill>
              </a:rPr>
              <a:t>Works in Radiation Areas:</a:t>
            </a:r>
          </a:p>
          <a:p>
            <a:pPr marL="457200" indent="-457200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GB" sz="3200" b="1" dirty="0" smtClean="0">
                <a:solidFill>
                  <a:schemeClr val="accent6"/>
                </a:solidFill>
              </a:rPr>
              <a:t>Authorisations</a:t>
            </a:r>
            <a:r>
              <a:rPr lang="en-GB" sz="3200" dirty="0" smtClean="0">
                <a:solidFill>
                  <a:schemeClr val="accent6"/>
                </a:solidFill>
              </a:rPr>
              <a:t> from</a:t>
            </a:r>
            <a:br>
              <a:rPr lang="en-GB" sz="3200" dirty="0" smtClean="0">
                <a:solidFill>
                  <a:schemeClr val="accent6"/>
                </a:solidFill>
              </a:rPr>
            </a:br>
            <a:r>
              <a:rPr lang="en-GB" sz="3200" dirty="0" smtClean="0">
                <a:solidFill>
                  <a:schemeClr val="accent6"/>
                </a:solidFill>
              </a:rPr>
              <a:t>competent authorities</a:t>
            </a:r>
          </a:p>
          <a:p>
            <a:pPr marL="457200" indent="-457200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GB" sz="3200" b="1" dirty="0" smtClean="0">
                <a:solidFill>
                  <a:schemeClr val="accent6"/>
                </a:solidFill>
              </a:rPr>
              <a:t>Qualified expert</a:t>
            </a:r>
            <a:r>
              <a:rPr lang="en-GB" sz="2400" dirty="0" smtClean="0">
                <a:solidFill>
                  <a:schemeClr val="accent6"/>
                </a:solidFill>
              </a:rPr>
              <a:t/>
            </a:r>
            <a:br>
              <a:rPr lang="en-GB" sz="2400" dirty="0" smtClean="0">
                <a:solidFill>
                  <a:schemeClr val="accent6"/>
                </a:solidFill>
              </a:rPr>
            </a:br>
            <a:r>
              <a:rPr lang="en-GB" sz="2400" dirty="0" smtClean="0">
                <a:solidFill>
                  <a:schemeClr val="accent6"/>
                </a:solidFill>
              </a:rPr>
              <a:t>(2013/59/EURATOM 24 Dec. 2013)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GB" sz="3200" dirty="0" smtClean="0">
                <a:solidFill>
                  <a:schemeClr val="accent6"/>
                </a:solidFill>
              </a:rPr>
              <a:t>Exposed workers:</a:t>
            </a:r>
          </a:p>
          <a:p>
            <a:pPr marL="457200" indent="-457200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GB" sz="3200" dirty="0" smtClean="0">
                <a:solidFill>
                  <a:schemeClr val="accent6"/>
                </a:solidFill>
              </a:rPr>
              <a:t>Appropriate </a:t>
            </a:r>
            <a:r>
              <a:rPr lang="en-GB" sz="3200" b="1" dirty="0" smtClean="0">
                <a:solidFill>
                  <a:schemeClr val="accent6"/>
                </a:solidFill>
              </a:rPr>
              <a:t>RP training</a:t>
            </a:r>
          </a:p>
          <a:p>
            <a:pPr marL="457200" indent="-457200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GB" sz="3200" b="1" dirty="0" err="1" smtClean="0">
                <a:solidFill>
                  <a:schemeClr val="accent6"/>
                </a:solidFill>
              </a:rPr>
              <a:t>Dosimetric</a:t>
            </a:r>
            <a:r>
              <a:rPr lang="en-GB" sz="3200" b="1" dirty="0" smtClean="0">
                <a:solidFill>
                  <a:schemeClr val="accent6"/>
                </a:solidFill>
              </a:rPr>
              <a:t> monitoring</a:t>
            </a:r>
          </a:p>
          <a:p>
            <a:pPr marL="457200" indent="-457200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GB" sz="3200" b="1" dirty="0" smtClean="0">
                <a:solidFill>
                  <a:schemeClr val="accent6"/>
                </a:solidFill>
              </a:rPr>
              <a:t>Medical follow-up</a:t>
            </a:r>
            <a:endParaRPr lang="en-GB" sz="3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2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1500"/>
              </a:spcBef>
              <a:buNone/>
            </a:pPr>
            <a:r>
              <a:rPr lang="en-US" dirty="0" smtClean="0"/>
              <a:t>Aim: going through document 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b="1" dirty="0" smtClean="0"/>
              <a:t>Working on the CERN Site</a:t>
            </a:r>
            <a:r>
              <a:rPr lang="en-US" dirty="0" smtClean="0"/>
              <a:t>”</a:t>
            </a:r>
            <a:endParaRPr lang="en-US" sz="2400" dirty="0" smtClean="0"/>
          </a:p>
          <a:p>
            <a:pPr marL="514350" indent="-514350">
              <a:spcBef>
                <a:spcPts val="1500"/>
              </a:spcBef>
              <a:buFont typeface="+mj-lt"/>
              <a:buAutoNum type="arabicPeriod"/>
            </a:pPr>
            <a:r>
              <a:rPr lang="en-US" dirty="0" smtClean="0"/>
              <a:t>Compliance with Laws</a:t>
            </a:r>
          </a:p>
          <a:p>
            <a:pPr marL="514350" indent="-514350">
              <a:spcBef>
                <a:spcPts val="1500"/>
              </a:spcBef>
              <a:buFont typeface="+mj-lt"/>
              <a:buAutoNum type="arabicPeriod"/>
            </a:pPr>
            <a:r>
              <a:rPr lang="en-US" dirty="0" smtClean="0"/>
              <a:t>Hours, Access, Reception Conditions</a:t>
            </a:r>
          </a:p>
          <a:p>
            <a:pPr marL="514350" indent="-514350">
              <a:spcBef>
                <a:spcPts val="1500"/>
              </a:spcBef>
              <a:buFont typeface="+mj-lt"/>
              <a:buAutoNum type="arabicPeriod"/>
            </a:pPr>
            <a:r>
              <a:rPr lang="en-US" dirty="0" smtClean="0"/>
              <a:t>Safety and Safety Coordination</a:t>
            </a:r>
          </a:p>
          <a:p>
            <a:pPr marL="514350" indent="-514350">
              <a:spcBef>
                <a:spcPts val="1500"/>
              </a:spcBef>
              <a:buFont typeface="+mj-lt"/>
              <a:buAutoNum type="arabicPeriod"/>
            </a:pPr>
            <a:r>
              <a:rPr lang="en-US" dirty="0" smtClean="0"/>
              <a:t>Storage Transport and Handling</a:t>
            </a:r>
          </a:p>
          <a:p>
            <a:pPr marL="514350" indent="-514350">
              <a:spcBef>
                <a:spcPts val="1500"/>
              </a:spcBef>
              <a:buFont typeface="+mj-lt"/>
              <a:buAutoNum type="arabicPeriod"/>
            </a:pPr>
            <a:r>
              <a:rPr lang="en-US" dirty="0" smtClean="0"/>
              <a:t>Utilities and Work Site Services</a:t>
            </a:r>
          </a:p>
          <a:p>
            <a:pPr marL="514350" indent="-514350">
              <a:spcBef>
                <a:spcPts val="1500"/>
              </a:spcBef>
              <a:buFont typeface="+mj-lt"/>
              <a:buAutoNum type="arabicPeriod"/>
            </a:pPr>
            <a:r>
              <a:rPr lang="en-US" dirty="0" smtClean="0"/>
              <a:t>Miscellaneous…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63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511" y="1411865"/>
            <a:ext cx="1927208" cy="128503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431" y="3728311"/>
            <a:ext cx="3924484" cy="220016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3.13 </a:t>
            </a:r>
            <a:r>
              <a:rPr lang="en-US" dirty="0" smtClean="0"/>
              <a:t> </a:t>
            </a:r>
            <a:r>
              <a:rPr lang="en-US" dirty="0" err="1"/>
              <a:t>Ionising</a:t>
            </a:r>
            <a:r>
              <a:rPr lang="en-US" dirty="0"/>
              <a:t> </a:t>
            </a:r>
            <a:r>
              <a:rPr lang="en-US" dirty="0" smtClean="0"/>
              <a:t>Radiation 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76176" y="1285171"/>
            <a:ext cx="1980000" cy="4644715"/>
            <a:chOff x="376176" y="1285171"/>
            <a:chExt cx="1980000" cy="464471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6176" y="1285171"/>
              <a:ext cx="1980000" cy="141172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6176" y="2882473"/>
              <a:ext cx="1980000" cy="145010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57200" y="3714788"/>
              <a:ext cx="1019060" cy="2769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6176" y="4518156"/>
              <a:ext cx="1980000" cy="1411730"/>
            </a:xfrm>
            <a:prstGeom prst="rect">
              <a:avLst/>
            </a:prstGeom>
          </p:spPr>
        </p:pic>
      </p:grp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984904" y="1320872"/>
            <a:ext cx="4677831" cy="18851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25000"/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25000"/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5000"/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125000"/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125000"/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pitchFamily="34" charset="0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Clr>
                <a:schemeClr val="tx1"/>
              </a:buClr>
              <a:buNone/>
            </a:pPr>
            <a:endParaRPr lang="en-GB" altLang="en-US" sz="2400" b="1" dirty="0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4022380" y="1176077"/>
            <a:ext cx="3079927" cy="71700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25000"/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25000"/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5000"/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SzPct val="125000"/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SzPct val="125000"/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pitchFamily="34" charset="0"/>
              <a:buChar char="•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Clr>
                <a:schemeClr val="tx1"/>
              </a:buClr>
              <a:buNone/>
            </a:pPr>
            <a:endParaRPr lang="en-GB" altLang="en-US" sz="2000" b="1" dirty="0" smtClean="0"/>
          </a:p>
        </p:txBody>
      </p:sp>
      <p:pic>
        <p:nvPicPr>
          <p:cNvPr id="18" name="Picture 17" descr="2012-11-12 RadiationHazardSignpost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1750" y="161294"/>
            <a:ext cx="1188127" cy="101264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570140" y="1501670"/>
            <a:ext cx="3548407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sz="3200" dirty="0" smtClean="0">
                <a:solidFill>
                  <a:schemeClr val="accent6"/>
                </a:solidFill>
              </a:rPr>
              <a:t>CERN’s 45-min </a:t>
            </a:r>
            <a:br>
              <a:rPr lang="en-GB" sz="3200" dirty="0" smtClean="0">
                <a:solidFill>
                  <a:schemeClr val="accent6"/>
                </a:solidFill>
              </a:rPr>
            </a:br>
            <a:r>
              <a:rPr lang="en-GB" sz="3200" dirty="0" smtClean="0">
                <a:solidFill>
                  <a:schemeClr val="accent6"/>
                </a:solidFill>
              </a:rPr>
              <a:t>on-line RP training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00909" y="3446445"/>
            <a:ext cx="2205091" cy="1865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GB" sz="3200" dirty="0" smtClean="0">
                <a:solidFill>
                  <a:schemeClr val="accent6"/>
                </a:solidFill>
              </a:rPr>
              <a:t>One-day</a:t>
            </a:r>
            <a:br>
              <a:rPr lang="en-GB" sz="3200" dirty="0" smtClean="0">
                <a:solidFill>
                  <a:schemeClr val="accent6"/>
                </a:solidFill>
              </a:rPr>
            </a:br>
            <a:r>
              <a:rPr lang="en-GB" sz="3200" dirty="0" smtClean="0">
                <a:solidFill>
                  <a:schemeClr val="accent6"/>
                </a:solidFill>
              </a:rPr>
              <a:t>RP training</a:t>
            </a:r>
            <a:br>
              <a:rPr lang="en-GB" sz="3200" dirty="0" smtClean="0">
                <a:solidFill>
                  <a:schemeClr val="accent6"/>
                </a:solidFill>
              </a:rPr>
            </a:br>
            <a:r>
              <a:rPr lang="en-GB" sz="3200" dirty="0" smtClean="0">
                <a:solidFill>
                  <a:schemeClr val="accent6"/>
                </a:solidFill>
              </a:rPr>
              <a:t>organised </a:t>
            </a:r>
            <a:br>
              <a:rPr lang="en-GB" sz="3200" dirty="0" smtClean="0">
                <a:solidFill>
                  <a:schemeClr val="accent6"/>
                </a:solidFill>
              </a:rPr>
            </a:br>
            <a:r>
              <a:rPr lang="en-GB" sz="3200" dirty="0" smtClean="0">
                <a:solidFill>
                  <a:schemeClr val="accent6"/>
                </a:solidFill>
              </a:rPr>
              <a:t>by CERN</a:t>
            </a:r>
            <a:endParaRPr lang="en-GB" sz="3200" dirty="0">
              <a:solidFill>
                <a:schemeClr val="accent6"/>
              </a:solidFill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2570140" y="2882473"/>
            <a:ext cx="426448" cy="3001840"/>
          </a:xfrm>
          <a:prstGeom prst="rightBrace">
            <a:avLst>
              <a:gd name="adj1" fmla="val 35905"/>
              <a:gd name="adj2" fmla="val 50000"/>
            </a:avLst>
          </a:prstGeom>
          <a:ln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5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S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5597" y="1140306"/>
            <a:ext cx="783818" cy="1721894"/>
          </a:xfrm>
          <a:prstGeom prst="rect">
            <a:avLst/>
          </a:prstGeom>
        </p:spPr>
      </p:pic>
      <p:pic>
        <p:nvPicPr>
          <p:cNvPr id="8" name="Picture 7" descr="_DosimètreDMC2000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1018" y="985330"/>
            <a:ext cx="1986117" cy="16395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27135" y="1227686"/>
            <a:ext cx="5708319" cy="2561952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-11112">
              <a:buNone/>
            </a:pPr>
            <a:r>
              <a:rPr lang="en-US" sz="2400" b="1" dirty="0" smtClean="0">
                <a:solidFill>
                  <a:schemeClr val="accent6"/>
                </a:solidFill>
              </a:rPr>
              <a:t>In addition to their own dosimeter, CERN provides to exposed workers:</a:t>
            </a:r>
          </a:p>
          <a:p>
            <a:r>
              <a:rPr lang="en-US" sz="2400" dirty="0" smtClean="0">
                <a:solidFill>
                  <a:schemeClr val="accent6"/>
                </a:solidFill>
              </a:rPr>
              <a:t>Personal dosimeters (obligatory)</a:t>
            </a:r>
          </a:p>
          <a:p>
            <a:r>
              <a:rPr lang="en-US" sz="2400" dirty="0" smtClean="0">
                <a:solidFill>
                  <a:schemeClr val="accent6"/>
                </a:solidFill>
              </a:rPr>
              <a:t>Additional extremity or </a:t>
            </a:r>
            <a:br>
              <a:rPr lang="en-US" sz="2400" dirty="0" smtClean="0">
                <a:solidFill>
                  <a:schemeClr val="accent6"/>
                </a:solidFill>
              </a:rPr>
            </a:br>
            <a:r>
              <a:rPr lang="en-US" sz="2400" dirty="0" smtClean="0">
                <a:solidFill>
                  <a:schemeClr val="accent6"/>
                </a:solidFill>
              </a:rPr>
              <a:t>operational dosimeters as required</a:t>
            </a:r>
            <a:endParaRPr lang="en-US" sz="2400" dirty="0">
              <a:solidFill>
                <a:schemeClr val="accent6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0993" y="4077641"/>
            <a:ext cx="2976108" cy="1906122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/>
        </p:nvSpPr>
        <p:spPr>
          <a:xfrm>
            <a:off x="591417" y="4469089"/>
            <a:ext cx="4587226" cy="12712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338138" indent="-338138" algn="l" rtl="0" eaLnBrk="1" latinLnBrk="0" hangingPunct="1">
              <a:spcBef>
                <a:spcPts val="600"/>
              </a:spcBef>
              <a:buClr>
                <a:schemeClr val="accent1"/>
              </a:buClr>
              <a:buSzPct val="125000"/>
              <a:buFont typeface="Arial"/>
              <a:buChar char="•"/>
              <a:defRPr kumimoji="0" sz="2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687388" indent="-349250" algn="l" rtl="0" eaLnBrk="1" latinLnBrk="0" hangingPunct="1">
              <a:spcBef>
                <a:spcPts val="600"/>
              </a:spcBef>
              <a:buClr>
                <a:schemeClr val="accent1"/>
              </a:buClr>
              <a:buSzPct val="125000"/>
              <a:buFont typeface="Arial"/>
              <a:buChar char="•"/>
              <a:defRPr kumimoji="0" sz="2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2pPr>
            <a:lvl3pPr marL="1025525" indent="-338138" algn="l" rtl="0" eaLnBrk="1" latinLnBrk="0" hangingPunct="1">
              <a:spcBef>
                <a:spcPts val="600"/>
              </a:spcBef>
              <a:buClr>
                <a:schemeClr val="accent2"/>
              </a:buClr>
              <a:buSzPct val="125000"/>
              <a:buFont typeface="Arial"/>
              <a:buChar char="•"/>
              <a:defRPr kumimoji="0" sz="2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3pPr>
            <a:lvl4pPr marL="1374775" indent="-349250" algn="l" rtl="0" eaLnBrk="1" latinLnBrk="0" hangingPunct="1">
              <a:spcBef>
                <a:spcPts val="600"/>
              </a:spcBef>
              <a:buClr>
                <a:schemeClr val="accent3"/>
              </a:buClr>
              <a:buSzPct val="125000"/>
              <a:buFont typeface="Arial"/>
              <a:buChar char="•"/>
              <a:defRPr kumimoji="0" sz="2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4pPr>
            <a:lvl5pPr marL="1712913" indent="-338138" algn="l" rtl="0" eaLnBrk="1" latinLnBrk="0" hangingPunct="1">
              <a:spcBef>
                <a:spcPts val="600"/>
              </a:spcBef>
              <a:buClr>
                <a:schemeClr val="accent4"/>
              </a:buClr>
              <a:buSzPct val="125000"/>
              <a:buFont typeface="Arial"/>
              <a:buChar char="•"/>
              <a:defRPr kumimoji="0" sz="280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dirty="0" smtClean="0">
                <a:solidFill>
                  <a:schemeClr val="accent6"/>
                </a:solidFill>
              </a:rPr>
              <a:t>All </a:t>
            </a:r>
            <a:r>
              <a:rPr lang="en-GB" sz="2400" b="1" dirty="0">
                <a:solidFill>
                  <a:schemeClr val="accent6"/>
                </a:solidFill>
              </a:rPr>
              <a:t>industrial radiography </a:t>
            </a:r>
            <a:r>
              <a:rPr lang="en-GB" sz="2400" dirty="0">
                <a:solidFill>
                  <a:schemeClr val="accent6"/>
                </a:solidFill>
              </a:rPr>
              <a:t>activities are subject to CERN’s prior written approval</a:t>
            </a:r>
            <a:endParaRPr lang="en-US" sz="2400" b="1" dirty="0" smtClean="0">
              <a:solidFill>
                <a:schemeClr val="accent6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015" y="2284980"/>
            <a:ext cx="1125165" cy="1688265"/>
          </a:xfrm>
          <a:prstGeom prst="rect">
            <a:avLst/>
          </a:prstGeom>
        </p:spPr>
      </p:pic>
      <p:sp>
        <p:nvSpPr>
          <p:cNvPr id="12" name="Title 18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6"/>
                </a:solidFill>
              </a:rPr>
              <a:t>3.14/15/16</a:t>
            </a:r>
            <a:r>
              <a:rPr lang="en-US" dirty="0"/>
              <a:t> Dosimetry, Radiography</a:t>
            </a:r>
          </a:p>
        </p:txBody>
      </p:sp>
    </p:spTree>
    <p:extLst>
      <p:ext uri="{BB962C8B-B14F-4D97-AF65-F5344CB8AC3E}">
        <p14:creationId xmlns:p14="http://schemas.microsoft.com/office/powerpoint/2010/main" val="266632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3.18 </a:t>
            </a:r>
            <a:r>
              <a:rPr lang="en-US" dirty="0" smtClean="0"/>
              <a:t>Magnetic Field Hazards</a:t>
            </a:r>
            <a:endParaRPr lang="en-US" dirty="0"/>
          </a:p>
        </p:txBody>
      </p:sp>
      <p:pic>
        <p:nvPicPr>
          <p:cNvPr id="6" name="Picture 5" descr="2012-11-12 MagneticHazardSignpos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971" y="1781987"/>
            <a:ext cx="2517732" cy="2145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2658" y="4302939"/>
            <a:ext cx="7494359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en-GB" sz="3200" dirty="0" smtClean="0">
                <a:solidFill>
                  <a:schemeClr val="accent6"/>
                </a:solidFill>
              </a:rPr>
              <a:t>Restriction</a:t>
            </a:r>
            <a:r>
              <a:rPr lang="x-none" sz="3200" dirty="0" smtClean="0">
                <a:solidFill>
                  <a:schemeClr val="accent6"/>
                </a:solidFill>
              </a:rPr>
              <a:t> for persons </a:t>
            </a:r>
            <a:r>
              <a:rPr lang="en-GB" sz="3200" dirty="0" smtClean="0">
                <a:solidFill>
                  <a:schemeClr val="accent6"/>
                </a:solidFill>
              </a:rPr>
              <a:t>not medically</a:t>
            </a:r>
          </a:p>
          <a:p>
            <a:pPr lvl="0" algn="ctr">
              <a:spcBef>
                <a:spcPts val="600"/>
              </a:spcBef>
            </a:pPr>
            <a:r>
              <a:rPr lang="en-GB" sz="3200" dirty="0" smtClean="0">
                <a:solidFill>
                  <a:schemeClr val="accent6"/>
                </a:solidFill>
              </a:rPr>
              <a:t> fit to work in magnetic field environment</a:t>
            </a:r>
            <a:endParaRPr lang="en-US" sz="2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03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3.20 </a:t>
            </a:r>
            <a:r>
              <a:rPr lang="en-US" dirty="0" smtClean="0"/>
              <a:t>Working at Height Hazards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6321"/>
            <a:ext cx="4067536" cy="40675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558" y="1448221"/>
            <a:ext cx="2316610" cy="4067536"/>
          </a:xfrm>
          <a:prstGeom prst="rect">
            <a:avLst/>
          </a:prstGeom>
        </p:spPr>
      </p:pic>
      <p:pic>
        <p:nvPicPr>
          <p:cNvPr id="10" name="Picture 9" descr="2014-12-03_WorkingAtHeightSignPos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495" y="1793844"/>
            <a:ext cx="2514600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81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3.22 </a:t>
            </a:r>
            <a:r>
              <a:rPr lang="en-US" dirty="0" smtClean="0"/>
              <a:t>Hazards with Lone Working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36" y="1614222"/>
            <a:ext cx="2133600" cy="2159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1159" y="1600603"/>
            <a:ext cx="2006600" cy="2032000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3536414" y="1553378"/>
            <a:ext cx="0" cy="35910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57179" y="5243469"/>
            <a:ext cx="6130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x-none" sz="3200" smtClean="0">
                <a:solidFill>
                  <a:schemeClr val="accent6"/>
                </a:solidFill>
              </a:rPr>
              <a:t>Participation </a:t>
            </a:r>
            <a:r>
              <a:rPr lang="en-GB" sz="3200" dirty="0" smtClean="0">
                <a:solidFill>
                  <a:schemeClr val="accent6"/>
                </a:solidFill>
              </a:rPr>
              <a:t>in</a:t>
            </a:r>
            <a:r>
              <a:rPr lang="x-none" sz="3200" dirty="0" smtClean="0">
                <a:solidFill>
                  <a:schemeClr val="accent6"/>
                </a:solidFill>
              </a:rPr>
              <a:t> </a:t>
            </a:r>
            <a:r>
              <a:rPr lang="x-none" sz="3200" dirty="0">
                <a:solidFill>
                  <a:schemeClr val="accent6"/>
                </a:solidFill>
              </a:rPr>
              <a:t>risk assessments</a:t>
            </a:r>
            <a:endParaRPr lang="en-US" sz="3200" dirty="0">
              <a:solidFill>
                <a:schemeClr val="accent6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6789"/>
          <a:stretch/>
        </p:blipFill>
        <p:spPr>
          <a:xfrm>
            <a:off x="846014" y="1788388"/>
            <a:ext cx="1810100" cy="17503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752" y="4045151"/>
            <a:ext cx="947003" cy="9470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095" y="4329176"/>
            <a:ext cx="650240" cy="65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00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94044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3.23 </a:t>
            </a:r>
            <a:r>
              <a:rPr lang="en-US" dirty="0" smtClean="0"/>
              <a:t>Emergency Rescue Organization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097849" y="2047689"/>
            <a:ext cx="4943981" cy="3409412"/>
            <a:chOff x="2097849" y="2047689"/>
            <a:chExt cx="4943981" cy="340941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48490" y="2047689"/>
              <a:ext cx="1880162" cy="188016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097849" y="4302939"/>
              <a:ext cx="4943981" cy="1154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spcBef>
                  <a:spcPts val="600"/>
                </a:spcBef>
              </a:pPr>
              <a:r>
                <a:rPr lang="en-GB" sz="3200" dirty="0" smtClean="0">
                  <a:solidFill>
                    <a:schemeClr val="accent6"/>
                  </a:solidFill>
                </a:rPr>
                <a:t>Permanent presence of</a:t>
              </a:r>
            </a:p>
            <a:p>
              <a:pPr lvl="0" algn="ctr">
                <a:spcBef>
                  <a:spcPts val="600"/>
                </a:spcBef>
              </a:pPr>
              <a:r>
                <a:rPr lang="x-none" sz="3200" smtClean="0">
                  <a:solidFill>
                    <a:schemeClr val="accent6"/>
                  </a:solidFill>
                </a:rPr>
                <a:t> occupational </a:t>
              </a:r>
              <a:r>
                <a:rPr lang="x-none" sz="3200" b="1" smtClean="0">
                  <a:solidFill>
                    <a:schemeClr val="accent6"/>
                  </a:solidFill>
                </a:rPr>
                <a:t>first-aider</a:t>
              </a:r>
              <a:r>
                <a:rPr lang="en-GB" sz="3200" b="1" dirty="0" smtClean="0">
                  <a:solidFill>
                    <a:schemeClr val="accent6"/>
                  </a:solidFill>
                </a:rPr>
                <a:t>s</a:t>
              </a:r>
              <a:r>
                <a:rPr lang="x-none" sz="3200" b="1" smtClean="0">
                  <a:solidFill>
                    <a:schemeClr val="accent6"/>
                  </a:solidFill>
                </a:rPr>
                <a:t> </a:t>
              </a:r>
              <a:endParaRPr lang="en-US" sz="2800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495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3.24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30762" y="2231610"/>
            <a:ext cx="1640914" cy="12306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45732" y="393930"/>
            <a:ext cx="7425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55A0"/>
                </a:solidFill>
                <a:latin typeface="+mj-lt"/>
              </a:rPr>
              <a:t>Immediate Stoppage of Activities</a:t>
            </a:r>
            <a:endParaRPr lang="en-US" sz="3600" b="1" dirty="0">
              <a:solidFill>
                <a:srgbClr val="0055A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6848" y="1318917"/>
            <a:ext cx="7770012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800" dirty="0">
                <a:solidFill>
                  <a:schemeClr val="accent6"/>
                </a:solidFill>
              </a:rPr>
              <a:t>All persons have the duty to stop an </a:t>
            </a:r>
            <a:r>
              <a:rPr lang="en-US" sz="2800" dirty="0" smtClean="0">
                <a:solidFill>
                  <a:schemeClr val="accent6"/>
                </a:solidFill>
              </a:rPr>
              <a:t>activity 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chemeClr val="accent6"/>
                </a:solidFill>
              </a:rPr>
              <a:t>if </a:t>
            </a:r>
            <a:r>
              <a:rPr lang="en-US" sz="2800" dirty="0">
                <a:solidFill>
                  <a:schemeClr val="accent6"/>
                </a:solidFill>
              </a:rPr>
              <a:t>they judge that it presents 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solidFill>
                  <a:schemeClr val="accent6"/>
                </a:solidFill>
              </a:rPr>
              <a:t>an imminent and serious </a:t>
            </a:r>
            <a:r>
              <a:rPr lang="en-US" sz="2800" dirty="0" smtClean="0">
                <a:solidFill>
                  <a:schemeClr val="accent6"/>
                </a:solidFill>
              </a:rPr>
              <a:t>danger</a:t>
            </a:r>
            <a:endParaRPr lang="en-US" sz="2800" dirty="0">
              <a:solidFill>
                <a:schemeClr val="accent6"/>
              </a:solidFill>
            </a:endParaRPr>
          </a:p>
          <a:p>
            <a:pPr>
              <a:spcBef>
                <a:spcPts val="600"/>
              </a:spcBef>
            </a:pPr>
            <a:endParaRPr lang="en-US" sz="2800" dirty="0">
              <a:solidFill>
                <a:schemeClr val="accent6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chemeClr val="accent6"/>
                </a:solidFill>
              </a:rPr>
              <a:t>The </a:t>
            </a:r>
            <a:r>
              <a:rPr lang="en-US" sz="2800" dirty="0">
                <a:solidFill>
                  <a:schemeClr val="accent6"/>
                </a:solidFill>
              </a:rPr>
              <a:t>competent Host State </a:t>
            </a:r>
            <a:r>
              <a:rPr lang="en-US" sz="2800" dirty="0" smtClean="0">
                <a:solidFill>
                  <a:schemeClr val="accent6"/>
                </a:solidFill>
              </a:rPr>
              <a:t>authorities </a:t>
            </a:r>
          </a:p>
          <a:p>
            <a:pPr>
              <a:spcBef>
                <a:spcPts val="600"/>
              </a:spcBef>
            </a:pPr>
            <a:r>
              <a:rPr lang="en-GB" sz="2800" dirty="0" smtClean="0">
                <a:solidFill>
                  <a:schemeClr val="accent6"/>
                </a:solidFill>
              </a:rPr>
              <a:t>and </a:t>
            </a:r>
            <a:r>
              <a:rPr lang="en-US" sz="2800" dirty="0">
                <a:solidFill>
                  <a:schemeClr val="accent6"/>
                </a:solidFill>
              </a:rPr>
              <a:t>CERN representatives 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solidFill>
                  <a:schemeClr val="accent6"/>
                </a:solidFill>
              </a:rPr>
              <a:t>may also stop the activity with immediate </a:t>
            </a:r>
            <a:r>
              <a:rPr lang="en-US" sz="2800" dirty="0" smtClean="0">
                <a:solidFill>
                  <a:schemeClr val="accent6"/>
                </a:solidFill>
              </a:rPr>
              <a:t>effect</a:t>
            </a:r>
            <a:endParaRPr lang="en-US" sz="2800" dirty="0">
              <a:solidFill>
                <a:schemeClr val="accent6"/>
              </a:solidFill>
            </a:endParaRPr>
          </a:p>
          <a:p>
            <a:pPr>
              <a:spcBef>
                <a:spcPts val="600"/>
              </a:spcBef>
            </a:pPr>
            <a:endParaRPr lang="en-US" sz="2800" dirty="0">
              <a:solidFill>
                <a:schemeClr val="accent6"/>
              </a:solidFill>
            </a:endParaRPr>
          </a:p>
          <a:p>
            <a:pPr>
              <a:spcBef>
                <a:spcPts val="600"/>
              </a:spcBef>
            </a:pPr>
            <a:endParaRPr lang="en-US" sz="2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52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3.25 </a:t>
            </a:r>
            <a:r>
              <a:rPr lang="en-US" dirty="0" smtClean="0"/>
              <a:t>Environmental Protection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877864">
            <a:off x="1842173" y="190174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85000"/>
              </a:lnSpc>
              <a:spcBef>
                <a:spcPts val="600"/>
              </a:spcBef>
            </a:pPr>
            <a:r>
              <a:rPr lang="x-none" sz="1600" b="1" dirty="0" smtClean="0">
                <a:solidFill>
                  <a:schemeClr val="bg1"/>
                </a:solidFill>
              </a:rPr>
              <a:t>Xyz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1184965">
            <a:off x="4342087" y="2046311"/>
            <a:ext cx="626619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85000"/>
              </a:lnSpc>
              <a:spcBef>
                <a:spcPts val="600"/>
              </a:spcBef>
            </a:pPr>
            <a:r>
              <a:rPr lang="x-none" sz="2000" b="1" dirty="0" smtClean="0">
                <a:solidFill>
                  <a:schemeClr val="bg1"/>
                </a:solidFill>
              </a:rPr>
              <a:t>Xyz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330813">
            <a:off x="7549458" y="1925736"/>
            <a:ext cx="582424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85000"/>
              </a:lnSpc>
              <a:spcBef>
                <a:spcPts val="600"/>
              </a:spcBef>
            </a:pPr>
            <a:r>
              <a:rPr lang="x-none" b="1" dirty="0" smtClean="0">
                <a:solidFill>
                  <a:schemeClr val="bg1"/>
                </a:solidFill>
              </a:rPr>
              <a:t>Xyz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1675" y="2559669"/>
            <a:ext cx="89132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GB" sz="2400" dirty="0">
                <a:solidFill>
                  <a:schemeClr val="accent6"/>
                </a:solidFill>
              </a:rPr>
              <a:t>Waste shall be temporarily stored in the designated areas and regularly </a:t>
            </a:r>
            <a:r>
              <a:rPr lang="en-GB" sz="2400" dirty="0" smtClean="0">
                <a:solidFill>
                  <a:schemeClr val="accent6"/>
                </a:solidFill>
              </a:rPr>
              <a:t>evacuated</a:t>
            </a:r>
            <a:endParaRPr lang="en-GB" sz="2400" dirty="0">
              <a:solidFill>
                <a:schemeClr val="accent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0077" y="1095871"/>
            <a:ext cx="8491496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800" dirty="0"/>
              <a:t>CERN commits itself to respect and protect the environment (air, soil, natural environment, etc.) and to respect the applicable environmental </a:t>
            </a:r>
            <a:r>
              <a:rPr lang="en-GB" sz="2800" dirty="0" smtClean="0"/>
              <a:t>regulations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67" y="3469469"/>
            <a:ext cx="4456443" cy="25225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554" y="3205461"/>
            <a:ext cx="3492500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4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6"/>
                </a:solidFill>
              </a:rPr>
              <a:t>Section 4</a:t>
            </a:r>
          </a:p>
          <a:p>
            <a:pPr marL="0" indent="0">
              <a:buNone/>
            </a:pPr>
            <a:r>
              <a:rPr lang="en-US" dirty="0" smtClean="0"/>
              <a:t>Storage, Transport</a:t>
            </a:r>
            <a:br>
              <a:rPr lang="en-US" dirty="0" smtClean="0"/>
            </a:br>
            <a:r>
              <a:rPr lang="en-US" dirty="0" smtClean="0"/>
              <a:t>and Handling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303" y="2302598"/>
            <a:ext cx="2667373" cy="224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3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4.1 </a:t>
            </a:r>
            <a:r>
              <a:rPr lang="en-US" dirty="0" smtClean="0"/>
              <a:t>Storage Areas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57200" y="1173935"/>
            <a:ext cx="8226855" cy="4588297"/>
            <a:chOff x="457200" y="1173935"/>
            <a:chExt cx="8226855" cy="458829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200" y="1173935"/>
              <a:ext cx="3036462" cy="458829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71185" y="1180181"/>
              <a:ext cx="511287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spcBef>
                  <a:spcPts val="600"/>
                </a:spcBef>
              </a:pPr>
              <a:r>
                <a:rPr lang="x-none" sz="3200" dirty="0" smtClean="0">
                  <a:solidFill>
                    <a:schemeClr val="accent6"/>
                  </a:solidFill>
                </a:rPr>
                <a:t>Storage space availability</a:t>
              </a:r>
              <a:br>
                <a:rPr lang="x-none" sz="3200" dirty="0" smtClean="0">
                  <a:solidFill>
                    <a:schemeClr val="accent6"/>
                  </a:solidFill>
                </a:rPr>
              </a:br>
              <a:r>
                <a:rPr lang="x-none" sz="3200" dirty="0" smtClean="0">
                  <a:solidFill>
                    <a:schemeClr val="accent6"/>
                  </a:solidFill>
                </a:rPr>
                <a:t>is an issue in underground</a:t>
              </a:r>
              <a:br>
                <a:rPr lang="x-none" sz="3200" dirty="0" smtClean="0">
                  <a:solidFill>
                    <a:schemeClr val="accent6"/>
                  </a:solidFill>
                </a:rPr>
              </a:br>
              <a:r>
                <a:rPr lang="x-none" sz="3200" dirty="0" smtClean="0">
                  <a:solidFill>
                    <a:schemeClr val="accent6"/>
                  </a:solidFill>
                </a:rPr>
                <a:t>areas (SPS and LHC)</a:t>
              </a:r>
              <a:endParaRPr lang="en-US" sz="2800" dirty="0">
                <a:solidFill>
                  <a:schemeClr val="accent6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05225" y="3429000"/>
              <a:ext cx="4978830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lvl="0" indent="-228600">
                <a:spcBef>
                  <a:spcPts val="600"/>
                </a:spcBef>
                <a:buClr>
                  <a:schemeClr val="accent2"/>
                </a:buClr>
                <a:buFont typeface="Arial"/>
                <a:buChar char="•"/>
              </a:pPr>
              <a:r>
                <a:rPr lang="x-none" sz="2400" dirty="0" smtClean="0">
                  <a:solidFill>
                    <a:schemeClr val="accent6"/>
                  </a:solidFill>
                </a:rPr>
                <a:t>Passage areas shall be kept free</a:t>
              </a:r>
            </a:p>
            <a:p>
              <a:pPr marL="228600" lvl="0" indent="-228600">
                <a:spcBef>
                  <a:spcPts val="600"/>
                </a:spcBef>
                <a:buClr>
                  <a:schemeClr val="accent2"/>
                </a:buClr>
                <a:buFont typeface="Arial"/>
                <a:buChar char="•"/>
              </a:pPr>
              <a:r>
                <a:rPr lang="x-none" sz="2400" dirty="0" smtClean="0">
                  <a:solidFill>
                    <a:schemeClr val="accent6"/>
                  </a:solidFill>
                </a:rPr>
                <a:t>Only marked out storage area</a:t>
              </a:r>
            </a:p>
            <a:p>
              <a:pPr marL="228600" lvl="0" indent="-228600">
                <a:spcBef>
                  <a:spcPts val="600"/>
                </a:spcBef>
                <a:buClr>
                  <a:schemeClr val="accent2"/>
                </a:buClr>
                <a:buFont typeface="Arial"/>
                <a:buChar char="•"/>
              </a:pPr>
              <a:r>
                <a:rPr lang="x-none" sz="2400" dirty="0" smtClean="0">
                  <a:solidFill>
                    <a:schemeClr val="accent6"/>
                  </a:solidFill>
                </a:rPr>
                <a:t>Stored equipment/bulk property</a:t>
              </a:r>
              <a:br>
                <a:rPr lang="x-none" sz="2400" dirty="0" smtClean="0">
                  <a:solidFill>
                    <a:schemeClr val="accent6"/>
                  </a:solidFill>
                </a:rPr>
              </a:br>
              <a:r>
                <a:rPr lang="x-none" sz="2400" dirty="0" smtClean="0">
                  <a:solidFill>
                    <a:schemeClr val="accent6"/>
                  </a:solidFill>
                </a:rPr>
                <a:t>clearly identified</a:t>
              </a:r>
            </a:p>
            <a:p>
              <a:pPr marL="228600" lvl="0" indent="-228600">
                <a:spcBef>
                  <a:spcPts val="600"/>
                </a:spcBef>
                <a:buClr>
                  <a:schemeClr val="accent2"/>
                </a:buClr>
                <a:buFont typeface="Arial"/>
                <a:buChar char="•"/>
              </a:pPr>
              <a:r>
                <a:rPr lang="en-US" sz="2400" dirty="0" smtClean="0">
                  <a:solidFill>
                    <a:schemeClr val="accent6"/>
                  </a:solidFill>
                </a:rPr>
                <a:t>Warning signs on both/all sides</a:t>
              </a:r>
              <a:endParaRPr lang="en-US" sz="2400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895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  <a:buFont typeface="Arial" charset="0"/>
              <a:buChar char="•"/>
            </a:pPr>
            <a:r>
              <a:rPr lang="en-US" dirty="0" smtClean="0"/>
              <a:t>CERN has set up </a:t>
            </a:r>
            <a:r>
              <a:rPr lang="en-US" sz="3600" b="1" dirty="0" smtClean="0"/>
              <a:t>working rules</a:t>
            </a:r>
            <a:endParaRPr lang="en-US" b="1" dirty="0" smtClean="0"/>
          </a:p>
          <a:p>
            <a:pPr>
              <a:spcBef>
                <a:spcPts val="2400"/>
              </a:spcBef>
            </a:pPr>
            <a:r>
              <a:rPr lang="en-US" dirty="0" smtClean="0"/>
              <a:t>Contractors and contractors’ personnel</a:t>
            </a:r>
            <a:br>
              <a:rPr lang="en-US" dirty="0" smtClean="0"/>
            </a:br>
            <a:r>
              <a:rPr lang="en-US" dirty="0" smtClean="0"/>
              <a:t>shall comply these </a:t>
            </a:r>
            <a:r>
              <a:rPr lang="en-US" sz="3600" b="1" dirty="0" smtClean="0"/>
              <a:t>rules</a:t>
            </a:r>
            <a:r>
              <a:rPr lang="en-US" i="1" dirty="0"/>
              <a:t> </a:t>
            </a:r>
            <a:r>
              <a:rPr lang="en-US" dirty="0" smtClean="0"/>
              <a:t>where applicable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This document “Working on the CERN Site” highlights rules </a:t>
            </a:r>
            <a:br>
              <a:rPr lang="en-US" dirty="0" smtClean="0"/>
            </a:br>
            <a:r>
              <a:rPr lang="en-US" dirty="0" smtClean="0"/>
              <a:t>that may have a cost</a:t>
            </a:r>
            <a:br>
              <a:rPr lang="en-US" dirty="0" smtClean="0"/>
            </a:br>
            <a:r>
              <a:rPr lang="en-US" dirty="0" smtClean="0"/>
              <a:t>for contractors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123339" y="4107132"/>
            <a:ext cx="3176454" cy="1587206"/>
            <a:chOff x="4662965" y="4542518"/>
            <a:chExt cx="3176454" cy="1587206"/>
          </a:xfrm>
        </p:grpSpPr>
        <p:sp>
          <p:nvSpPr>
            <p:cNvPr id="8" name="Rounded Rectangle 7"/>
            <p:cNvSpPr/>
            <p:nvPr/>
          </p:nvSpPr>
          <p:spPr>
            <a:xfrm>
              <a:off x="4662965" y="4542518"/>
              <a:ext cx="3176454" cy="1587206"/>
            </a:xfrm>
            <a:prstGeom prst="roundRect">
              <a:avLst/>
            </a:prstGeom>
            <a:solidFill>
              <a:srgbClr val="FFFFFF"/>
            </a:solidFill>
            <a:ln w="38100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67427" y="4900275"/>
              <a:ext cx="544139" cy="830997"/>
            </a:xfrm>
            <a:prstGeom prst="rect">
              <a:avLst/>
            </a:prstGeom>
            <a:noFill/>
            <a:effectLst>
              <a:outerShdw blurRad="31750" dist="31750" dir="2700000" algn="tl" rotWithShape="0">
                <a:schemeClr val="bg1">
                  <a:lumMod val="50000"/>
                  <a:alpha val="50000"/>
                </a:schemeClr>
              </a:outerShdw>
            </a:effectLst>
          </p:spPr>
          <p:txBody>
            <a:bodyPr wrap="none" rtlCol="0">
              <a:spAutoFit/>
            </a:bodyPr>
            <a:lstStyle/>
            <a:p>
              <a:pPr lvl="0" algn="ctr"/>
              <a:r>
                <a:rPr lang="x-none" sz="4800" dirty="0" smtClean="0">
                  <a:solidFill>
                    <a:srgbClr val="4D4D4D"/>
                  </a:solidFill>
                </a:rPr>
                <a:t>=</a:t>
              </a:r>
              <a:endParaRPr lang="en-US" sz="4000" dirty="0">
                <a:solidFill>
                  <a:srgbClr val="4D4D4D"/>
                </a:solidFill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93029" y="4762788"/>
              <a:ext cx="1119132" cy="1135274"/>
            </a:xfrm>
            <a:prstGeom prst="rect">
              <a:avLst/>
            </a:prstGeom>
          </p:spPr>
        </p:pic>
        <p:pic>
          <p:nvPicPr>
            <p:cNvPr id="11" name="Picture 10" descr="2011-02-27 FiveDollarCoins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78083" y="4791893"/>
              <a:ext cx="1077064" cy="10770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506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96900" y="548814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4.2.1 </a:t>
            </a:r>
            <a:r>
              <a:rPr lang="en-US" dirty="0" smtClean="0"/>
              <a:t>Vertical Handling Operations in the Access Shafts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613539" y="1797305"/>
            <a:ext cx="3241592" cy="1634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85000"/>
              </a:lnSpc>
              <a:spcBef>
                <a:spcPts val="600"/>
              </a:spcBef>
            </a:pPr>
            <a:r>
              <a:rPr lang="x-none" sz="2400" b="1" dirty="0" smtClean="0">
                <a:solidFill>
                  <a:srgbClr val="800000"/>
                </a:solidFill>
              </a:rPr>
              <a:t>Handling </a:t>
            </a:r>
            <a:r>
              <a:rPr lang="en-GB" sz="2400" b="1" dirty="0" smtClean="0">
                <a:solidFill>
                  <a:srgbClr val="800000"/>
                </a:solidFill>
              </a:rPr>
              <a:t>equipment</a:t>
            </a:r>
            <a:r>
              <a:rPr lang="x-none" sz="2400" b="1" dirty="0" smtClean="0">
                <a:solidFill>
                  <a:srgbClr val="800000"/>
                </a:solidFill>
              </a:rPr>
              <a:t>:</a:t>
            </a:r>
            <a:r>
              <a:rPr lang="x-none" sz="2400" b="1" smtClean="0">
                <a:solidFill>
                  <a:srgbClr val="800000"/>
                </a:solidFill>
              </a:rPr>
              <a:t/>
            </a:r>
            <a:br>
              <a:rPr lang="x-none" sz="2400" b="1" smtClean="0">
                <a:solidFill>
                  <a:srgbClr val="800000"/>
                </a:solidFill>
              </a:rPr>
            </a:br>
            <a:r>
              <a:rPr lang="en-GB" sz="2400" b="1" dirty="0" smtClean="0">
                <a:solidFill>
                  <a:srgbClr val="800000"/>
                </a:solidFill>
              </a:rPr>
              <a:t>operated </a:t>
            </a:r>
          </a:p>
          <a:p>
            <a:pPr lvl="0" algn="ctr">
              <a:lnSpc>
                <a:spcPct val="85000"/>
              </a:lnSpc>
              <a:spcBef>
                <a:spcPts val="600"/>
              </a:spcBef>
            </a:pPr>
            <a:r>
              <a:rPr lang="x-none" sz="4000" b="1" smtClean="0">
                <a:solidFill>
                  <a:srgbClr val="800000"/>
                </a:solidFill>
              </a:rPr>
              <a:t>exclusiv</a:t>
            </a:r>
            <a:r>
              <a:rPr lang="en-GB" sz="4000" b="1" dirty="0" err="1" smtClean="0">
                <a:solidFill>
                  <a:srgbClr val="800000"/>
                </a:solidFill>
              </a:rPr>
              <a:t>ely</a:t>
            </a:r>
            <a:r>
              <a:rPr lang="en-GB" sz="4000" b="1" dirty="0" smtClean="0">
                <a:solidFill>
                  <a:srgbClr val="800000"/>
                </a:solidFill>
              </a:rPr>
              <a:t> </a:t>
            </a:r>
            <a:r>
              <a:rPr lang="x-none" sz="3200" b="1" smtClean="0">
                <a:solidFill>
                  <a:srgbClr val="800000"/>
                </a:solidFill>
              </a:rPr>
              <a:t/>
            </a:r>
            <a:br>
              <a:rPr lang="x-none" sz="3200" b="1" smtClean="0">
                <a:solidFill>
                  <a:srgbClr val="800000"/>
                </a:solidFill>
              </a:rPr>
            </a:br>
            <a:r>
              <a:rPr lang="en-GB" sz="2400" b="1" dirty="0" smtClean="0">
                <a:solidFill>
                  <a:srgbClr val="800000"/>
                </a:solidFill>
              </a:rPr>
              <a:t>by </a:t>
            </a:r>
            <a:r>
              <a:rPr lang="x-none" sz="2400" b="1" smtClean="0">
                <a:solidFill>
                  <a:srgbClr val="800000"/>
                </a:solidFill>
              </a:rPr>
              <a:t>CERN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5381" y="3858761"/>
            <a:ext cx="3117911" cy="1589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85000"/>
              </a:lnSpc>
              <a:spcBef>
                <a:spcPts val="600"/>
              </a:spcBef>
            </a:pPr>
            <a:r>
              <a:rPr lang="x-none" sz="3200" b="1" dirty="0" smtClean="0">
                <a:solidFill>
                  <a:srgbClr val="008000"/>
                </a:solidFill>
              </a:rPr>
              <a:t>Requests:</a:t>
            </a:r>
            <a:br>
              <a:rPr lang="x-none" sz="3200" b="1" dirty="0" smtClean="0">
                <a:solidFill>
                  <a:srgbClr val="008000"/>
                </a:solidFill>
              </a:rPr>
            </a:br>
            <a:r>
              <a:rPr lang="x-none" sz="2800" dirty="0" smtClean="0">
                <a:solidFill>
                  <a:srgbClr val="008000"/>
                </a:solidFill>
              </a:rPr>
              <a:t>through</a:t>
            </a:r>
            <a:r>
              <a:rPr lang="x-none" sz="2800" b="1" dirty="0">
                <a:solidFill>
                  <a:srgbClr val="008000"/>
                </a:solidFill>
              </a:rPr>
              <a:t> </a:t>
            </a:r>
            <a:r>
              <a:rPr lang="x-none" sz="2800" b="1" dirty="0" smtClean="0">
                <a:solidFill>
                  <a:srgbClr val="008000"/>
                </a:solidFill>
              </a:rPr>
              <a:t>CERN</a:t>
            </a:r>
            <a:br>
              <a:rPr lang="x-none" sz="2800" b="1" dirty="0" smtClean="0">
                <a:solidFill>
                  <a:srgbClr val="008000"/>
                </a:solidFill>
              </a:rPr>
            </a:br>
            <a:r>
              <a:rPr lang="x-none" sz="2800" b="1" dirty="0" smtClean="0">
                <a:solidFill>
                  <a:srgbClr val="008000"/>
                </a:solidFill>
              </a:rPr>
              <a:t>technical</a:t>
            </a:r>
            <a:r>
              <a:rPr lang="x-none" sz="2800" b="1" dirty="0">
                <a:solidFill>
                  <a:srgbClr val="008000"/>
                </a:solidFill>
              </a:rPr>
              <a:t> </a:t>
            </a:r>
            <a:r>
              <a:rPr lang="x-none" sz="2800" b="1" dirty="0" smtClean="0">
                <a:solidFill>
                  <a:srgbClr val="008000"/>
                </a:solidFill>
              </a:rPr>
              <a:t>contact</a:t>
            </a:r>
          </a:p>
          <a:p>
            <a:pPr lvl="0" algn="ctr">
              <a:lnSpc>
                <a:spcPct val="85000"/>
              </a:lnSpc>
              <a:spcBef>
                <a:spcPts val="600"/>
              </a:spcBef>
            </a:pPr>
            <a:r>
              <a:rPr lang="x-none" sz="2000" dirty="0" smtClean="0">
                <a:solidFill>
                  <a:srgbClr val="008000"/>
                </a:solidFill>
              </a:rPr>
              <a:t>(</a:t>
            </a:r>
            <a:r>
              <a:rPr lang="x-none" sz="2000" b="1" dirty="0" smtClean="0">
                <a:solidFill>
                  <a:srgbClr val="008000"/>
                </a:solidFill>
              </a:rPr>
              <a:t>5</a:t>
            </a:r>
            <a:r>
              <a:rPr lang="x-none" sz="2000" dirty="0" smtClean="0">
                <a:solidFill>
                  <a:srgbClr val="008000"/>
                </a:solidFill>
              </a:rPr>
              <a:t> working days before)</a:t>
            </a:r>
            <a:endParaRPr lang="en-US" sz="2000" dirty="0">
              <a:solidFill>
                <a:srgbClr val="008000"/>
              </a:solidFill>
            </a:endParaRPr>
          </a:p>
        </p:txBody>
      </p:sp>
      <p:pic>
        <p:nvPicPr>
          <p:cNvPr id="6146" name="Picture 2" descr="https://mediastream.cern.ch/MediaArchive/Photo/Public/2007/0704009/0704009_03/0704009_03-A4-at-144-dp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1350492"/>
            <a:ext cx="3043192" cy="454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83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2300" y="535751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4.2.2 </a:t>
            </a:r>
            <a:r>
              <a:rPr lang="en-US" dirty="0" smtClean="0"/>
              <a:t>Use of Bicycles in </a:t>
            </a:r>
            <a:r>
              <a:rPr lang="en-US" dirty="0"/>
              <a:t>the </a:t>
            </a:r>
            <a:r>
              <a:rPr lang="en-US" dirty="0" smtClean="0"/>
              <a:t>Underground Structures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3857282" y="2631401"/>
            <a:ext cx="4748416" cy="228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85000"/>
              </a:lnSpc>
              <a:spcBef>
                <a:spcPts val="600"/>
              </a:spcBef>
            </a:pPr>
            <a:r>
              <a:rPr lang="en-GB" sz="3200" dirty="0">
                <a:solidFill>
                  <a:schemeClr val="accent6"/>
                </a:solidFill>
              </a:rPr>
              <a:t>The contractor may </a:t>
            </a:r>
          </a:p>
          <a:p>
            <a:pPr lvl="0">
              <a:lnSpc>
                <a:spcPct val="85000"/>
              </a:lnSpc>
              <a:spcBef>
                <a:spcPts val="600"/>
              </a:spcBef>
            </a:pPr>
            <a:r>
              <a:rPr lang="en-GB" sz="3200" dirty="0" smtClean="0">
                <a:solidFill>
                  <a:schemeClr val="accent6"/>
                </a:solidFill>
              </a:rPr>
              <a:t>use </a:t>
            </a:r>
            <a:r>
              <a:rPr lang="en-GB" sz="3200" dirty="0">
                <a:solidFill>
                  <a:schemeClr val="accent6"/>
                </a:solidFill>
              </a:rPr>
              <a:t>bicycles </a:t>
            </a:r>
            <a:endParaRPr lang="en-GB" sz="3200" dirty="0" smtClean="0">
              <a:solidFill>
                <a:schemeClr val="accent6"/>
              </a:solidFill>
            </a:endParaRPr>
          </a:p>
          <a:p>
            <a:pPr lvl="0">
              <a:lnSpc>
                <a:spcPct val="85000"/>
              </a:lnSpc>
              <a:spcBef>
                <a:spcPts val="600"/>
              </a:spcBef>
            </a:pPr>
            <a:endParaRPr lang="en-GB" sz="3200" dirty="0" smtClean="0">
              <a:solidFill>
                <a:schemeClr val="accent6"/>
              </a:solidFill>
            </a:endParaRPr>
          </a:p>
          <a:p>
            <a:pPr marL="228600" indent="-228600">
              <a:lnSpc>
                <a:spcPct val="85000"/>
              </a:lnSpc>
              <a:spcBef>
                <a:spcPts val="6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2400" dirty="0">
                <a:solidFill>
                  <a:schemeClr val="accent6"/>
                </a:solidFill>
              </a:rPr>
              <a:t>Model approved</a:t>
            </a:r>
          </a:p>
          <a:p>
            <a:pPr marL="228600" indent="-228600">
              <a:lnSpc>
                <a:spcPct val="85000"/>
              </a:lnSpc>
              <a:spcBef>
                <a:spcPts val="600"/>
              </a:spcBef>
              <a:buClr>
                <a:schemeClr val="accent2"/>
              </a:buClr>
              <a:buFont typeface="Arial"/>
              <a:buChar char="•"/>
            </a:pPr>
            <a:r>
              <a:rPr lang="en-GB" sz="2400" dirty="0">
                <a:solidFill>
                  <a:schemeClr val="accent6"/>
                </a:solidFill>
              </a:rPr>
              <a:t>Parked in </a:t>
            </a:r>
            <a:r>
              <a:rPr lang="en-GB" sz="2400" dirty="0" smtClean="0">
                <a:solidFill>
                  <a:schemeClr val="accent6"/>
                </a:solidFill>
              </a:rPr>
              <a:t>compliance </a:t>
            </a:r>
            <a:r>
              <a:rPr lang="en-GB" sz="2400" dirty="0">
                <a:solidFill>
                  <a:schemeClr val="accent6"/>
                </a:solidFill>
              </a:rPr>
              <a:t>with rules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486" y="1783361"/>
            <a:ext cx="2702414" cy="404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3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4.3 </a:t>
            </a:r>
            <a:r>
              <a:rPr lang="en-US" dirty="0" smtClean="0"/>
              <a:t>Customs Formalities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8077" y="2073767"/>
            <a:ext cx="8635923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85000"/>
              </a:lnSpc>
              <a:spcBef>
                <a:spcPts val="600"/>
              </a:spcBef>
            </a:pPr>
            <a:r>
              <a:rPr lang="x-none" sz="3200" b="1" dirty="0" smtClean="0">
                <a:solidFill>
                  <a:srgbClr val="262626"/>
                </a:solidFill>
              </a:rPr>
              <a:t>Belonging to CERN</a:t>
            </a:r>
            <a:r>
              <a:rPr lang="en-GB" sz="3200" b="1" dirty="0" smtClean="0">
                <a:solidFill>
                  <a:srgbClr val="262626"/>
                </a:solidFill>
              </a:rPr>
              <a:t> </a:t>
            </a:r>
            <a:r>
              <a:rPr lang="x-none" sz="3200" dirty="0" smtClean="0">
                <a:solidFill>
                  <a:srgbClr val="262626"/>
                </a:solidFill>
              </a:rPr>
              <a:t>or </a:t>
            </a:r>
            <a:r>
              <a:rPr lang="x-none" sz="3200" b="1" dirty="0" smtClean="0">
                <a:solidFill>
                  <a:srgbClr val="262626"/>
                </a:solidFill>
              </a:rPr>
              <a:t>being sent to</a:t>
            </a:r>
            <a:r>
              <a:rPr lang="en-GB" sz="3200" b="1" dirty="0" smtClean="0">
                <a:solidFill>
                  <a:srgbClr val="262626"/>
                </a:solidFill>
              </a:rPr>
              <a:t> </a:t>
            </a:r>
            <a:r>
              <a:rPr lang="x-none" sz="3200" b="1" dirty="0" smtClean="0">
                <a:solidFill>
                  <a:srgbClr val="262626"/>
                </a:solidFill>
              </a:rPr>
              <a:t>CERN</a:t>
            </a:r>
            <a:endParaRPr lang="en-US" sz="3200" dirty="0">
              <a:solidFill>
                <a:srgbClr val="26262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199" y="2619727"/>
            <a:ext cx="7079951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lvl="0" indent="-457200" algn="ctr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262626"/>
                </a:solidFill>
              </a:rPr>
              <a:t>b</a:t>
            </a:r>
            <a:r>
              <a:rPr lang="x-none" sz="3200" dirty="0" smtClean="0">
                <a:solidFill>
                  <a:srgbClr val="262626"/>
                </a:solidFill>
              </a:rPr>
              <a:t>y </a:t>
            </a:r>
            <a:r>
              <a:rPr lang="x-none" sz="3200" b="1" dirty="0" smtClean="0">
                <a:solidFill>
                  <a:srgbClr val="262626"/>
                </a:solidFill>
              </a:rPr>
              <a:t>CERN’s Import-Export Service</a:t>
            </a:r>
            <a:endParaRPr lang="en-US" sz="3200" dirty="0">
              <a:solidFill>
                <a:srgbClr val="26262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199" y="3701669"/>
            <a:ext cx="6871063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85000"/>
              </a:lnSpc>
              <a:spcBef>
                <a:spcPts val="600"/>
              </a:spcBef>
            </a:pPr>
            <a:r>
              <a:rPr lang="x-none" sz="3200" b="1" dirty="0" smtClean="0"/>
              <a:t>Belonging to</a:t>
            </a:r>
            <a:r>
              <a:rPr lang="en-GB" sz="3200" b="1" dirty="0" smtClean="0"/>
              <a:t> </a:t>
            </a:r>
            <a:r>
              <a:rPr lang="x-none" sz="3200" b="1" dirty="0" smtClean="0"/>
              <a:t>the contractor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57199" y="4278670"/>
            <a:ext cx="8686801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55A0"/>
                </a:solidFill>
              </a:rPr>
              <a:t>contact </a:t>
            </a:r>
            <a:r>
              <a:rPr lang="en-US" sz="3200" b="1" dirty="0" smtClean="0">
                <a:solidFill>
                  <a:srgbClr val="0055A0"/>
                </a:solidFill>
              </a:rPr>
              <a:t>Custom’s Office </a:t>
            </a:r>
            <a:r>
              <a:rPr lang="en-US" sz="3200" dirty="0" smtClean="0">
                <a:solidFill>
                  <a:srgbClr val="0055A0"/>
                </a:solidFill>
              </a:rPr>
              <a:t>or </a:t>
            </a:r>
            <a:r>
              <a:rPr lang="en-US" sz="3200" b="1" dirty="0" smtClean="0">
                <a:solidFill>
                  <a:srgbClr val="0055A0"/>
                </a:solidFill>
              </a:rPr>
              <a:t>Custom’s Agent</a:t>
            </a:r>
            <a:endParaRPr lang="en-US" sz="3200" b="1" dirty="0">
              <a:solidFill>
                <a:srgbClr val="0055A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042935" y="298690"/>
            <a:ext cx="1839806" cy="1839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33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6"/>
                </a:solidFill>
              </a:rPr>
              <a:t>Section 5</a:t>
            </a:r>
          </a:p>
          <a:p>
            <a:pPr marL="0" indent="0">
              <a:buNone/>
            </a:pPr>
            <a:r>
              <a:rPr lang="en-US" dirty="0" smtClean="0"/>
              <a:t>Utilities</a:t>
            </a:r>
            <a:r>
              <a:rPr lang="en-US" dirty="0" smtClean="0">
                <a:solidFill>
                  <a:schemeClr val="tx1"/>
                </a:solidFill>
              </a:rPr>
              <a:t> and W</a:t>
            </a:r>
            <a:r>
              <a:rPr lang="en-US" dirty="0" smtClean="0"/>
              <a:t>ork Site Services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8855" y="3823583"/>
            <a:ext cx="1966198" cy="19661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4621" y="2127320"/>
            <a:ext cx="2172427" cy="14418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978" y="1977619"/>
            <a:ext cx="1838853" cy="14710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1952" y="4065804"/>
            <a:ext cx="1226903" cy="83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3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5.1 </a:t>
            </a:r>
            <a:r>
              <a:rPr lang="en-US" dirty="0" smtClean="0"/>
              <a:t>CERN Computing Resources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469210"/>
            <a:ext cx="3013153" cy="2942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001" y="2272195"/>
            <a:ext cx="1905000" cy="76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3229" y="2023982"/>
            <a:ext cx="1990817" cy="496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6492" y="3527524"/>
            <a:ext cx="2057400" cy="50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1001" y="1604705"/>
            <a:ext cx="965200" cy="812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90166" y="4969615"/>
            <a:ext cx="7159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2800" dirty="0" smtClean="0">
                <a:solidFill>
                  <a:schemeClr val="accent6"/>
                </a:solidFill>
              </a:rPr>
              <a:t>I</a:t>
            </a:r>
            <a:r>
              <a:rPr lang="x-none" sz="2800" dirty="0" smtClean="0">
                <a:solidFill>
                  <a:schemeClr val="accent6"/>
                </a:solidFill>
              </a:rPr>
              <a:t>n </a:t>
            </a:r>
            <a:r>
              <a:rPr lang="x-none" sz="2800" dirty="0">
                <a:solidFill>
                  <a:schemeClr val="accent6"/>
                </a:solidFill>
              </a:rPr>
              <a:t>compliance with </a:t>
            </a:r>
            <a:r>
              <a:rPr lang="x-none" sz="2800" dirty="0" smtClean="0">
                <a:solidFill>
                  <a:schemeClr val="accent6"/>
                </a:solidFill>
              </a:rPr>
              <a:t>CERN </a:t>
            </a:r>
            <a:r>
              <a:rPr lang="x-none" sz="2800" dirty="0">
                <a:solidFill>
                  <a:schemeClr val="accent6"/>
                </a:solidFill>
              </a:rPr>
              <a:t>Op. Circular no. </a:t>
            </a:r>
            <a:r>
              <a:rPr lang="en-GB" sz="2800" dirty="0" smtClean="0">
                <a:solidFill>
                  <a:schemeClr val="accent6"/>
                </a:solidFill>
              </a:rPr>
              <a:t>5</a:t>
            </a:r>
            <a:endParaRPr lang="en-US" sz="2000" dirty="0">
              <a:solidFill>
                <a:srgbClr val="00B05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8383" y="3717762"/>
            <a:ext cx="1332894" cy="7997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2883" y="2778421"/>
            <a:ext cx="800692" cy="80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60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5.2 </a:t>
            </a:r>
            <a:r>
              <a:rPr lang="en-US" dirty="0" smtClean="0"/>
              <a:t>Communication Networks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928911" y="1693616"/>
            <a:ext cx="2460079" cy="3875188"/>
            <a:chOff x="599350" y="1300857"/>
            <a:chExt cx="2460079" cy="387518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9264" y="1300857"/>
              <a:ext cx="2420246" cy="193619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99350" y="3237053"/>
              <a:ext cx="2460079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spcBef>
                  <a:spcPts val="600"/>
                </a:spcBef>
              </a:pPr>
              <a:r>
                <a:rPr lang="en-US" sz="2400" dirty="0" smtClean="0">
                  <a:solidFill>
                    <a:schemeClr val="accent6"/>
                  </a:solidFill>
                </a:rPr>
                <a:t>CERN </a:t>
              </a:r>
              <a:r>
                <a:rPr lang="en-US" sz="2400" dirty="0" err="1" smtClean="0">
                  <a:solidFill>
                    <a:schemeClr val="accent6"/>
                  </a:solidFill>
                </a:rPr>
                <a:t>i</a:t>
              </a:r>
              <a:r>
                <a:rPr lang="x-none" sz="2400" dirty="0" smtClean="0">
                  <a:solidFill>
                    <a:schemeClr val="accent6"/>
                  </a:solidFill>
                </a:rPr>
                <a:t>nternal</a:t>
              </a:r>
              <a:br>
                <a:rPr lang="x-none" sz="2400" dirty="0" smtClean="0">
                  <a:solidFill>
                    <a:schemeClr val="accent6"/>
                  </a:solidFill>
                </a:rPr>
              </a:br>
              <a:r>
                <a:rPr lang="x-none" sz="2400" dirty="0" smtClean="0">
                  <a:solidFill>
                    <a:schemeClr val="accent6"/>
                  </a:solidFill>
                </a:rPr>
                <a:t>telecom</a:t>
              </a:r>
              <a:r>
                <a:rPr lang="x-none" sz="2400" dirty="0">
                  <a:solidFill>
                    <a:schemeClr val="accent6"/>
                  </a:solidFill>
                </a:rPr>
                <a:t> </a:t>
              </a:r>
              <a:r>
                <a:rPr lang="x-none" sz="2400" dirty="0" smtClean="0">
                  <a:solidFill>
                    <a:schemeClr val="accent6"/>
                  </a:solidFill>
                </a:rPr>
                <a:t>network</a:t>
              </a:r>
              <a:br>
                <a:rPr lang="x-none" sz="2400" dirty="0" smtClean="0">
                  <a:solidFill>
                    <a:schemeClr val="accent6"/>
                  </a:solidFill>
                </a:rPr>
              </a:br>
              <a:r>
                <a:rPr lang="x-none" sz="2400" dirty="0" smtClean="0">
                  <a:solidFill>
                    <a:schemeClr val="accent6"/>
                  </a:solidFill>
                </a:rPr>
                <a:t>limited to</a:t>
              </a:r>
              <a:r>
                <a:rPr lang="x-none" sz="2400" dirty="0" smtClean="0"/>
                <a:t/>
              </a:r>
              <a:br>
                <a:rPr lang="x-none" sz="2400" dirty="0" smtClean="0"/>
              </a:br>
              <a:r>
                <a:rPr lang="en-GB" sz="2400" dirty="0" smtClean="0">
                  <a:solidFill>
                    <a:srgbClr val="0055A0"/>
                  </a:solidFill>
                </a:rPr>
                <a:t>6XXXX, 7</a:t>
              </a:r>
              <a:r>
                <a:rPr lang="x-none" sz="2400" dirty="0" smtClean="0">
                  <a:solidFill>
                    <a:srgbClr val="0055A0"/>
                  </a:solidFill>
                </a:rPr>
                <a:t>X</a:t>
              </a:r>
              <a:r>
                <a:rPr lang="x-none" sz="2400" dirty="0" smtClean="0"/>
                <a:t>XXX</a:t>
              </a:r>
              <a:r>
                <a:rPr lang="en-GB" sz="2400" dirty="0" smtClean="0"/>
                <a:t/>
              </a:r>
              <a:br>
                <a:rPr lang="en-GB" sz="2400" dirty="0" smtClean="0"/>
              </a:br>
              <a:r>
                <a:rPr lang="fr-FR" sz="2400" dirty="0" smtClean="0">
                  <a:solidFill>
                    <a:schemeClr val="accent6"/>
                  </a:solidFill>
                </a:rPr>
                <a:t>a</a:t>
              </a:r>
              <a:r>
                <a:rPr lang="x-none" sz="2400" dirty="0" smtClean="0">
                  <a:solidFill>
                    <a:schemeClr val="accent6"/>
                  </a:solidFill>
                </a:rPr>
                <a:t>nd</a:t>
              </a:r>
              <a:r>
                <a:rPr lang="en-GB" sz="2400" dirty="0" smtClean="0">
                  <a:solidFill>
                    <a:schemeClr val="accent6"/>
                  </a:solidFill>
                </a:rPr>
                <a:t> </a:t>
              </a:r>
              <a:r>
                <a:rPr lang="x-none" sz="2400" dirty="0" smtClean="0"/>
                <a:t>16XXXX</a:t>
              </a:r>
              <a:endParaRPr lang="en-US" sz="2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95130" y="1015883"/>
            <a:ext cx="4187365" cy="4589836"/>
            <a:chOff x="4594738" y="1015884"/>
            <a:chExt cx="4187365" cy="436846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5319982" y="1015884"/>
              <a:ext cx="2736875" cy="280594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594738" y="3538878"/>
              <a:ext cx="4187365" cy="1845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spcBef>
                  <a:spcPts val="600"/>
                </a:spcBef>
              </a:pPr>
              <a:r>
                <a:rPr lang="en-US" sz="2400" dirty="0" smtClean="0">
                  <a:solidFill>
                    <a:schemeClr val="accent6"/>
                  </a:solidFill>
                </a:rPr>
                <a:t>“CERN Mobile Phone”</a:t>
              </a:r>
              <a:br>
                <a:rPr lang="en-US" sz="2400" dirty="0" smtClean="0">
                  <a:solidFill>
                    <a:schemeClr val="accent6"/>
                  </a:solidFill>
                </a:rPr>
              </a:br>
              <a:r>
                <a:rPr lang="en-GB" sz="2400" dirty="0">
                  <a:solidFill>
                    <a:schemeClr val="accent6"/>
                  </a:solidFill>
                </a:rPr>
                <a:t>C</a:t>
              </a:r>
              <a:r>
                <a:rPr lang="x-none" sz="2400" smtClean="0">
                  <a:solidFill>
                    <a:schemeClr val="accent6"/>
                  </a:solidFill>
                </a:rPr>
                <a:t>ontract </a:t>
              </a:r>
              <a:r>
                <a:rPr lang="x-none" sz="2400" dirty="0" smtClean="0">
                  <a:solidFill>
                    <a:schemeClr val="accent6"/>
                  </a:solidFill>
                </a:rPr>
                <a:t>limited to</a:t>
              </a:r>
              <a:r>
                <a:rPr lang="x-none" sz="2400" dirty="0" smtClean="0"/>
                <a:t/>
              </a:r>
              <a:br>
                <a:rPr lang="x-none" sz="2400" dirty="0" smtClean="0"/>
              </a:br>
              <a:r>
                <a:rPr lang="en-GB" sz="2400" dirty="0" smtClean="0">
                  <a:solidFill>
                    <a:srgbClr val="0055A0"/>
                  </a:solidFill>
                </a:rPr>
                <a:t>6XXXX, </a:t>
              </a:r>
              <a:r>
                <a:rPr lang="x-none" sz="2400" dirty="0" smtClean="0">
                  <a:solidFill>
                    <a:srgbClr val="0055A0"/>
                  </a:solidFill>
                </a:rPr>
                <a:t>7</a:t>
              </a:r>
              <a:r>
                <a:rPr lang="x-none" sz="2400" dirty="0" smtClean="0"/>
                <a:t>XXXX </a:t>
              </a:r>
              <a:r>
                <a:rPr lang="x-none" sz="2400" dirty="0" smtClean="0">
                  <a:solidFill>
                    <a:schemeClr val="accent6"/>
                  </a:solidFill>
                </a:rPr>
                <a:t>and</a:t>
              </a:r>
              <a:r>
                <a:rPr lang="x-none" sz="2400" dirty="0" smtClean="0"/>
                <a:t> 16XXXX</a:t>
              </a:r>
              <a:r>
                <a:rPr lang="x-none" sz="2400" smtClean="0"/>
                <a:t/>
              </a:r>
              <a:br>
                <a:rPr lang="x-none" sz="2400" smtClean="0"/>
              </a:br>
              <a:r>
                <a:rPr lang="en-GB" sz="2400" dirty="0">
                  <a:solidFill>
                    <a:schemeClr val="accent6"/>
                  </a:solidFill>
                </a:rPr>
                <a:t>E</a:t>
              </a:r>
              <a:r>
                <a:rPr lang="x-none" sz="2400" smtClean="0">
                  <a:solidFill>
                    <a:schemeClr val="accent6"/>
                  </a:solidFill>
                </a:rPr>
                <a:t>xternal </a:t>
              </a:r>
              <a:r>
                <a:rPr lang="x-none" sz="2400" dirty="0" smtClean="0">
                  <a:solidFill>
                    <a:schemeClr val="accent6"/>
                  </a:solidFill>
                </a:rPr>
                <a:t>communications</a:t>
              </a:r>
              <a:br>
                <a:rPr lang="x-none" sz="2400" dirty="0" smtClean="0">
                  <a:solidFill>
                    <a:schemeClr val="accent6"/>
                  </a:solidFill>
                </a:rPr>
              </a:br>
              <a:r>
                <a:rPr lang="x-none" sz="2400" dirty="0" smtClean="0">
                  <a:solidFill>
                    <a:schemeClr val="accent6"/>
                  </a:solidFill>
                </a:rPr>
                <a:t>at contractor’s expense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2713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085" y="233492"/>
            <a:ext cx="2332520" cy="233252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5.3 </a:t>
            </a:r>
            <a:r>
              <a:rPr lang="en-US" dirty="0" smtClean="0"/>
              <a:t>Electricity and Lighting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430" y="1173935"/>
            <a:ext cx="2501189" cy="25011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6241" y="3505134"/>
            <a:ext cx="32367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x-none" sz="2800" dirty="0" smtClean="0">
                <a:solidFill>
                  <a:schemeClr val="accent6"/>
                </a:solidFill>
              </a:rPr>
              <a:t>400 V, 32 A or 63 A</a:t>
            </a:r>
            <a:br>
              <a:rPr lang="x-none" sz="2800" dirty="0" smtClean="0">
                <a:solidFill>
                  <a:schemeClr val="accent6"/>
                </a:solidFill>
              </a:rPr>
            </a:br>
            <a:r>
              <a:rPr lang="x-none" sz="2800" b="1" dirty="0" smtClean="0">
                <a:solidFill>
                  <a:srgbClr val="0055A0"/>
                </a:solidFill>
              </a:rPr>
              <a:t>CE</a:t>
            </a:r>
            <a:r>
              <a:rPr lang="x-none" sz="2800" dirty="0" smtClean="0">
                <a:solidFill>
                  <a:srgbClr val="0055A0"/>
                </a:solidFill>
              </a:rPr>
              <a:t> </a:t>
            </a:r>
            <a:r>
              <a:rPr lang="x-none" sz="2800" dirty="0" smtClean="0">
                <a:solidFill>
                  <a:schemeClr val="accent6"/>
                </a:solidFill>
              </a:rPr>
              <a:t>type sockets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12358" y="4679583"/>
            <a:ext cx="3544560" cy="14619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x-none" sz="2800" dirty="0" smtClean="0">
                <a:solidFill>
                  <a:schemeClr val="accent6"/>
                </a:solidFill>
              </a:rPr>
              <a:t>230 V, 10 A</a:t>
            </a:r>
            <a:br>
              <a:rPr lang="x-none" sz="2800" dirty="0" smtClean="0">
                <a:solidFill>
                  <a:schemeClr val="accent6"/>
                </a:solidFill>
              </a:rPr>
            </a:br>
            <a:r>
              <a:rPr lang="x-none" sz="2800" b="1" dirty="0" smtClean="0">
                <a:solidFill>
                  <a:srgbClr val="800000"/>
                </a:solidFill>
              </a:rPr>
              <a:t>Swiss</a:t>
            </a:r>
            <a:r>
              <a:rPr lang="x-none" sz="2800" b="1" dirty="0" smtClean="0">
                <a:solidFill>
                  <a:schemeClr val="accent6"/>
                </a:solidFill>
              </a:rPr>
              <a:t> </a:t>
            </a:r>
            <a:r>
              <a:rPr lang="x-none" sz="2800" dirty="0" smtClean="0">
                <a:solidFill>
                  <a:schemeClr val="accent6"/>
                </a:solidFill>
              </a:rPr>
              <a:t>type sockets</a:t>
            </a:r>
            <a:endParaRPr lang="en-GB" sz="2800" dirty="0" smtClean="0">
              <a:solidFill>
                <a:schemeClr val="accent6"/>
              </a:solidFill>
            </a:endParaRPr>
          </a:p>
          <a:p>
            <a:pPr lvl="0" algn="ctr">
              <a:spcBef>
                <a:spcPts val="600"/>
              </a:spcBef>
            </a:pPr>
            <a:r>
              <a:rPr lang="en-GB" sz="2800" dirty="0" smtClean="0">
                <a:solidFill>
                  <a:schemeClr val="accent6"/>
                </a:solidFill>
              </a:rPr>
              <a:t> even on French side</a:t>
            </a:r>
            <a:endParaRPr lang="en-US" sz="2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2578" t="19791" r="4099" b="20291"/>
          <a:stretch/>
        </p:blipFill>
        <p:spPr>
          <a:xfrm>
            <a:off x="4569951" y="2487316"/>
            <a:ext cx="2488737" cy="159791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38154" y="4527474"/>
            <a:ext cx="271956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x-none" sz="2800" dirty="0" smtClean="0"/>
              <a:t>Compliance</a:t>
            </a:r>
            <a:br>
              <a:rPr lang="x-none" sz="2800" dirty="0" smtClean="0"/>
            </a:br>
            <a:r>
              <a:rPr lang="x-none" sz="2800" dirty="0" smtClean="0"/>
              <a:t>with CERN</a:t>
            </a:r>
            <a:br>
              <a:rPr lang="x-none" sz="2800" dirty="0" smtClean="0"/>
            </a:br>
            <a:r>
              <a:rPr lang="x-none" sz="2800" dirty="0" smtClean="0"/>
              <a:t>Safety Code C1</a:t>
            </a:r>
            <a:endParaRPr lang="en-US" sz="2800" dirty="0"/>
          </a:p>
        </p:txBody>
      </p:sp>
      <p:pic>
        <p:nvPicPr>
          <p:cNvPr id="11" name="Picture 10" descr="image002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8" t="19824" r="3674" b="17938"/>
          <a:stretch/>
        </p:blipFill>
        <p:spPr>
          <a:xfrm>
            <a:off x="163454" y="1676953"/>
            <a:ext cx="2622111" cy="1763721"/>
          </a:xfrm>
          <a:prstGeom prst="rect">
            <a:avLst/>
          </a:prstGeom>
        </p:spPr>
      </p:pic>
      <p:pic>
        <p:nvPicPr>
          <p:cNvPr id="15" name="Picture 14" descr="image00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040" y="4236134"/>
            <a:ext cx="1827698" cy="181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49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33492"/>
            <a:ext cx="8895806" cy="940443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5.5 </a:t>
            </a:r>
            <a:r>
              <a:rPr lang="en-US" dirty="0"/>
              <a:t>Principe of Ventilation </a:t>
            </a:r>
            <a:r>
              <a:rPr lang="en-US" dirty="0" smtClean="0"/>
              <a:t>of Underground Works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67525" y="1955517"/>
            <a:ext cx="36971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x-none" sz="2800" dirty="0" smtClean="0">
                <a:solidFill>
                  <a:schemeClr val="accent6"/>
                </a:solidFill>
              </a:rPr>
              <a:t>Constant air velocities</a:t>
            </a:r>
            <a:br>
              <a:rPr lang="x-none" sz="2800" dirty="0" smtClean="0">
                <a:solidFill>
                  <a:schemeClr val="accent6"/>
                </a:solidFill>
              </a:rPr>
            </a:br>
            <a:r>
              <a:rPr lang="x-none" sz="2800" dirty="0" smtClean="0">
                <a:solidFill>
                  <a:schemeClr val="accent6"/>
                </a:solidFill>
              </a:rPr>
              <a:t>in underground works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070" y="3465767"/>
            <a:ext cx="5105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x-none" sz="2800" dirty="0" smtClean="0">
                <a:solidFill>
                  <a:schemeClr val="accent6"/>
                </a:solidFill>
              </a:rPr>
              <a:t>Ambient temperature ca. 16 ºC</a:t>
            </a:r>
            <a:endParaRPr lang="en-US" sz="2400" dirty="0">
              <a:solidFill>
                <a:schemeClr val="accent6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6599" t="7486" r="7675" b="8607"/>
          <a:stretch/>
        </p:blipFill>
        <p:spPr>
          <a:xfrm>
            <a:off x="457200" y="1660004"/>
            <a:ext cx="1510325" cy="1545133"/>
          </a:xfrm>
          <a:prstGeom prst="rect">
            <a:avLst/>
          </a:prstGeom>
        </p:spPr>
      </p:pic>
      <p:pic>
        <p:nvPicPr>
          <p:cNvPr id="10" name="Picture 9" descr="2013-01-21_Thermometer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55" y="2306649"/>
            <a:ext cx="667139" cy="207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5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876" y="2835128"/>
            <a:ext cx="2440599" cy="295387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5.6 </a:t>
            </a:r>
            <a:r>
              <a:rPr lang="en-US" dirty="0"/>
              <a:t>Water Distribution and </a:t>
            </a:r>
            <a:r>
              <a:rPr lang="en-US" dirty="0" smtClean="0"/>
              <a:t>Sewage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417435"/>
            <a:ext cx="672153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800"/>
              </a:spcBef>
              <a:buClr>
                <a:schemeClr val="accent1"/>
              </a:buClr>
              <a:buSzPct val="125000"/>
              <a:buFont typeface="Arial" charset="0"/>
              <a:buChar char="•"/>
            </a:pPr>
            <a:r>
              <a:rPr lang="en-GB" sz="2600" dirty="0" smtClean="0">
                <a:solidFill>
                  <a:srgbClr val="0055A0"/>
                </a:solidFill>
              </a:rPr>
              <a:t>Water </a:t>
            </a:r>
            <a:r>
              <a:rPr lang="en-GB" sz="2600" dirty="0">
                <a:solidFill>
                  <a:srgbClr val="0055A0"/>
                </a:solidFill>
              </a:rPr>
              <a:t>can be supplied to contractor (request shall be made to CERN technical contact)</a:t>
            </a:r>
          </a:p>
          <a:p>
            <a:pPr marL="342900" indent="-342900">
              <a:spcBef>
                <a:spcPts val="1800"/>
              </a:spcBef>
              <a:buClr>
                <a:schemeClr val="accent1"/>
              </a:buClr>
              <a:buSzPct val="125000"/>
              <a:buFont typeface="Arial" charset="0"/>
              <a:buChar char="•"/>
            </a:pPr>
            <a:r>
              <a:rPr lang="en-GB" sz="2600" dirty="0" smtClean="0">
                <a:solidFill>
                  <a:srgbClr val="0055A0"/>
                </a:solidFill>
              </a:rPr>
              <a:t>Water </a:t>
            </a:r>
            <a:r>
              <a:rPr lang="en-GB" sz="2600" dirty="0">
                <a:solidFill>
                  <a:srgbClr val="0055A0"/>
                </a:solidFill>
              </a:rPr>
              <a:t>can be drained into the CERN site drainage or sewage water network (</a:t>
            </a:r>
            <a:r>
              <a:rPr lang="en-GB" sz="2600" dirty="0" smtClean="0">
                <a:solidFill>
                  <a:srgbClr val="0055A0"/>
                </a:solidFill>
              </a:rPr>
              <a:t>request authorization through CERN technical contact) </a:t>
            </a:r>
            <a:endParaRPr lang="en-GB" sz="2600" dirty="0">
              <a:solidFill>
                <a:srgbClr val="0055A0"/>
              </a:solidFill>
            </a:endParaRPr>
          </a:p>
          <a:p>
            <a:pPr marL="342900" indent="-342900">
              <a:spcBef>
                <a:spcPts val="1800"/>
              </a:spcBef>
              <a:buClr>
                <a:schemeClr val="accent1"/>
              </a:buClr>
              <a:buSzPct val="125000"/>
              <a:buFont typeface="Arial" charset="0"/>
              <a:buChar char="•"/>
            </a:pPr>
            <a:r>
              <a:rPr lang="en-GB" sz="2600" dirty="0" smtClean="0">
                <a:solidFill>
                  <a:srgbClr val="0055A0"/>
                </a:solidFill>
              </a:rPr>
              <a:t>The </a:t>
            </a:r>
            <a:r>
              <a:rPr lang="en-GB" sz="2600" dirty="0">
                <a:solidFill>
                  <a:srgbClr val="0055A0"/>
                </a:solidFill>
              </a:rPr>
              <a:t>discharge of water into drainage</a:t>
            </a:r>
            <a:r>
              <a:rPr lang="en-GB" sz="2600" dirty="0" smtClean="0">
                <a:solidFill>
                  <a:srgbClr val="0055A0"/>
                </a:solidFill>
              </a:rPr>
              <a:t>/ sewage </a:t>
            </a:r>
            <a:r>
              <a:rPr lang="en-GB" sz="2600" dirty="0">
                <a:solidFill>
                  <a:srgbClr val="0055A0"/>
                </a:solidFill>
              </a:rPr>
              <a:t>shall comply with </a:t>
            </a:r>
            <a:r>
              <a:rPr lang="en-GB" sz="2600" dirty="0" smtClean="0">
                <a:solidFill>
                  <a:srgbClr val="0055A0"/>
                </a:solidFill>
              </a:rPr>
              <a:t>laws where the</a:t>
            </a:r>
            <a:br>
              <a:rPr lang="en-GB" sz="2600" dirty="0" smtClean="0">
                <a:solidFill>
                  <a:srgbClr val="0055A0"/>
                </a:solidFill>
              </a:rPr>
            </a:br>
            <a:r>
              <a:rPr lang="en-GB" sz="2600" dirty="0" smtClean="0">
                <a:solidFill>
                  <a:srgbClr val="0055A0"/>
                </a:solidFill>
              </a:rPr>
              <a:t>water is collected (France or Switzerland)</a:t>
            </a:r>
            <a:endParaRPr lang="en-GB" sz="2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97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5.8 </a:t>
            </a:r>
            <a:r>
              <a:rPr lang="en-US" dirty="0" smtClean="0"/>
              <a:t>Use of CERN Vehicles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7658" y="1413757"/>
            <a:ext cx="5748271" cy="35876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0166" y="5181487"/>
            <a:ext cx="7159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2800" dirty="0" smtClean="0">
                <a:solidFill>
                  <a:schemeClr val="accent6"/>
                </a:solidFill>
              </a:rPr>
              <a:t>I</a:t>
            </a:r>
            <a:r>
              <a:rPr lang="x-none" sz="2800" dirty="0" smtClean="0">
                <a:solidFill>
                  <a:schemeClr val="accent6"/>
                </a:solidFill>
              </a:rPr>
              <a:t>n </a:t>
            </a:r>
            <a:r>
              <a:rPr lang="x-none" sz="2800" dirty="0">
                <a:solidFill>
                  <a:schemeClr val="accent6"/>
                </a:solidFill>
              </a:rPr>
              <a:t>compliance with </a:t>
            </a:r>
            <a:r>
              <a:rPr lang="x-none" sz="2800" dirty="0" smtClean="0">
                <a:solidFill>
                  <a:schemeClr val="accent6"/>
                </a:solidFill>
              </a:rPr>
              <a:t>CERN </a:t>
            </a:r>
            <a:r>
              <a:rPr lang="x-none" sz="2800" dirty="0">
                <a:solidFill>
                  <a:schemeClr val="accent6"/>
                </a:solidFill>
              </a:rPr>
              <a:t>Op. Circular no. </a:t>
            </a:r>
            <a:r>
              <a:rPr lang="en-GB" sz="2800" dirty="0" smtClean="0">
                <a:solidFill>
                  <a:schemeClr val="accent6"/>
                </a:solidFill>
              </a:rPr>
              <a:t>4</a:t>
            </a:r>
            <a:endParaRPr 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86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7368" y="233492"/>
            <a:ext cx="8313174" cy="940443"/>
          </a:xfrm>
        </p:spPr>
        <p:txBody>
          <a:bodyPr/>
          <a:lstStyle/>
          <a:p>
            <a:r>
              <a:rPr lang="en-US" dirty="0" smtClean="0"/>
              <a:t>Applicability</a:t>
            </a:r>
            <a:endParaRPr lang="fr-FR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447368" y="1388180"/>
            <a:ext cx="8473608" cy="398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fr-FR" dirty="0"/>
              <a:t>This document is subject to </a:t>
            </a:r>
            <a:r>
              <a:rPr lang="en-GB" altLang="fr-FR" dirty="0" smtClean="0"/>
              <a:t>change</a:t>
            </a:r>
          </a:p>
          <a:p>
            <a:pPr marL="0" lvl="0" indent="0" eaLnBrk="0" fontAlgn="base" hangingPunct="0">
              <a:spcAft>
                <a:spcPct val="0"/>
              </a:spcAft>
              <a:buClrTx/>
              <a:buSzTx/>
              <a:buNone/>
            </a:pPr>
            <a:r>
              <a:rPr lang="en-GB" altLang="fr-FR" dirty="0"/>
              <a:t>T</a:t>
            </a:r>
            <a:r>
              <a:rPr lang="en-GB" altLang="fr-FR" dirty="0" smtClean="0"/>
              <a:t>he </a:t>
            </a:r>
            <a:r>
              <a:rPr lang="en-GB" altLang="fr-FR" b="1" dirty="0"/>
              <a:t>latest version applies </a:t>
            </a:r>
            <a:r>
              <a:rPr lang="en-GB" altLang="fr-FR" sz="2400" dirty="0" smtClean="0"/>
              <a:t>and </a:t>
            </a:r>
            <a:r>
              <a:rPr lang="en-GB" altLang="fr-FR" sz="2400" dirty="0"/>
              <a:t>is downloadable from: </a:t>
            </a:r>
            <a:r>
              <a:rPr lang="en-GB" altLang="fr-FR" dirty="0" smtClean="0"/>
              <a:t/>
            </a:r>
            <a:br>
              <a:rPr lang="en-GB" altLang="fr-FR" dirty="0" smtClean="0"/>
            </a:br>
            <a:r>
              <a:rPr lang="en-GB" altLang="fr-FR" sz="2400" dirty="0" smtClean="0">
                <a:hlinkClick r:id="rId2"/>
              </a:rPr>
              <a:t>http</a:t>
            </a:r>
            <a:r>
              <a:rPr lang="en-GB" altLang="fr-FR" sz="2400" dirty="0">
                <a:hlinkClick r:id="rId2"/>
              </a:rPr>
              <a:t>://</a:t>
            </a:r>
            <a:r>
              <a:rPr lang="en-GB" altLang="fr-FR" sz="2400" dirty="0" smtClean="0">
                <a:hlinkClick r:id="rId2"/>
              </a:rPr>
              <a:t>procurement.web.cern.ch/en/key-reference-documents</a:t>
            </a:r>
            <a:endParaRPr lang="en-GB" altLang="fr-FR" sz="24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fr-FR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fr-FR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fr-FR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fr-FR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fr-FR" dirty="0"/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fr-FR" dirty="0" smtClean="0">
                <a:solidFill>
                  <a:schemeClr val="accent5"/>
                </a:solidFill>
              </a:rPr>
              <a:t>The </a:t>
            </a:r>
            <a:r>
              <a:rPr lang="en-GB" altLang="fr-FR" dirty="0">
                <a:solidFill>
                  <a:schemeClr val="accent5"/>
                </a:solidFill>
              </a:rPr>
              <a:t>contractor shall regularly consult this </a:t>
            </a:r>
            <a:r>
              <a:rPr lang="en-GB" altLang="fr-FR" dirty="0" smtClean="0">
                <a:solidFill>
                  <a:schemeClr val="accent5"/>
                </a:solidFill>
              </a:rPr>
              <a:t>link</a:t>
            </a:r>
            <a:r>
              <a:rPr lang="fr-FR" altLang="fr-FR" dirty="0" smtClean="0">
                <a:solidFill>
                  <a:schemeClr val="accent5"/>
                </a:solidFill>
              </a:rPr>
              <a:t> </a:t>
            </a:r>
            <a:endParaRPr lang="fr-FR" altLang="fr-FR" dirty="0">
              <a:solidFill>
                <a:schemeClr val="accent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419" y="3120818"/>
            <a:ext cx="1667525" cy="1667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631" y="3162743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08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6867" y="419731"/>
            <a:ext cx="2737963" cy="186723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5.9 </a:t>
            </a:r>
            <a:r>
              <a:rPr lang="en-US" dirty="0" smtClean="0"/>
              <a:t>Keys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57350"/>
            <a:ext cx="8226854" cy="4500312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CERN will provide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contractor with keys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access </a:t>
            </a:r>
            <a:r>
              <a:rPr lang="en-US" b="1" dirty="0"/>
              <a:t>relevant </a:t>
            </a:r>
            <a:r>
              <a:rPr lang="en-US" b="1" dirty="0" smtClean="0"/>
              <a:t>buildings</a:t>
            </a:r>
            <a:br>
              <a:rPr lang="en-US" b="1" dirty="0" smtClean="0"/>
            </a:br>
            <a:r>
              <a:rPr lang="en-US" b="1" dirty="0" smtClean="0"/>
              <a:t>and </a:t>
            </a:r>
            <a:r>
              <a:rPr lang="en-US" b="1" dirty="0"/>
              <a:t>rooms</a:t>
            </a:r>
            <a:r>
              <a:rPr lang="en-US" dirty="0"/>
              <a:t>, exclusively for the </a:t>
            </a:r>
            <a:r>
              <a:rPr lang="en-US" dirty="0" smtClean="0"/>
              <a:t>performance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the </a:t>
            </a:r>
            <a:r>
              <a:rPr lang="en-US" dirty="0" smtClean="0"/>
              <a:t>contract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The </a:t>
            </a:r>
            <a:r>
              <a:rPr lang="en-US" dirty="0"/>
              <a:t>contractor shall return all keys to CERN on the date of termination of the assignment of the personnel concerned</a:t>
            </a:r>
          </a:p>
        </p:txBody>
      </p:sp>
    </p:spTree>
    <p:extLst>
      <p:ext uri="{BB962C8B-B14F-4D97-AF65-F5344CB8AC3E}">
        <p14:creationId xmlns:p14="http://schemas.microsoft.com/office/powerpoint/2010/main" val="35561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6"/>
                </a:solidFill>
              </a:rPr>
              <a:t>Section 6</a:t>
            </a:r>
          </a:p>
          <a:p>
            <a:pPr marL="0" indent="0">
              <a:buNone/>
            </a:pPr>
            <a:r>
              <a:rPr lang="en-US" dirty="0" smtClean="0"/>
              <a:t>Miscellaneous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27" y="2851027"/>
            <a:ext cx="2916158" cy="291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3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6.1 </a:t>
            </a:r>
            <a:r>
              <a:rPr lang="en-US" dirty="0" smtClean="0"/>
              <a:t>Visual Identity of the Contractor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22400"/>
            <a:ext cx="2438400" cy="4000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4927" y="1447800"/>
            <a:ext cx="2400300" cy="3949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4554" y="1333500"/>
            <a:ext cx="2349500" cy="4178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877864">
            <a:off x="1842173" y="190174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85000"/>
              </a:lnSpc>
              <a:spcBef>
                <a:spcPts val="600"/>
              </a:spcBef>
            </a:pPr>
            <a:r>
              <a:rPr lang="x-none" sz="1600" b="1" dirty="0" smtClean="0">
                <a:solidFill>
                  <a:schemeClr val="bg1"/>
                </a:solidFill>
              </a:rPr>
              <a:t>Xyz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1184965">
            <a:off x="4342087" y="2046311"/>
            <a:ext cx="626619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85000"/>
              </a:lnSpc>
              <a:spcBef>
                <a:spcPts val="600"/>
              </a:spcBef>
            </a:pPr>
            <a:r>
              <a:rPr lang="x-none" sz="2000" b="1" dirty="0" smtClean="0">
                <a:solidFill>
                  <a:schemeClr val="bg1"/>
                </a:solidFill>
              </a:rPr>
              <a:t>Xyz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330813">
            <a:off x="7549458" y="1925736"/>
            <a:ext cx="582424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85000"/>
              </a:lnSpc>
              <a:spcBef>
                <a:spcPts val="600"/>
              </a:spcBef>
            </a:pPr>
            <a:r>
              <a:rPr lang="x-none" b="1" dirty="0" smtClean="0">
                <a:solidFill>
                  <a:schemeClr val="bg1"/>
                </a:solidFill>
              </a:rPr>
              <a:t>Xyz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6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4487" y="2910653"/>
            <a:ext cx="2857500" cy="28448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1408800"/>
          </a:xfrm>
        </p:spPr>
        <p:txBody>
          <a:bodyPr>
            <a:normAutofit/>
          </a:bodyPr>
          <a:lstStyle/>
          <a:p>
            <a:pPr marL="801688" indent="-801688"/>
            <a:r>
              <a:rPr lang="en-US" dirty="0" smtClean="0">
                <a:solidFill>
                  <a:schemeClr val="accent6"/>
                </a:solidFill>
              </a:rPr>
              <a:t>6.2	</a:t>
            </a:r>
            <a:r>
              <a:rPr lang="en-US" dirty="0" smtClean="0"/>
              <a:t>Liability and Insurance</a:t>
            </a:r>
            <a:br>
              <a:rPr lang="en-US" dirty="0" smtClean="0"/>
            </a:br>
            <a:r>
              <a:rPr lang="en-US" dirty="0" smtClean="0"/>
              <a:t>in Case of High Value Exposure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989941"/>
            <a:ext cx="8004787" cy="149426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See clause 27.4 of </a:t>
            </a:r>
            <a:r>
              <a:rPr lang="en-US" dirty="0" smtClean="0"/>
              <a:t>the </a:t>
            </a:r>
            <a:r>
              <a:rPr lang="en-US" i="1" dirty="0" smtClean="0"/>
              <a:t>General </a:t>
            </a:r>
            <a:r>
              <a:rPr lang="en-US" i="1" dirty="0"/>
              <a:t>Conditions of CERN Contracts</a:t>
            </a:r>
          </a:p>
        </p:txBody>
      </p:sp>
    </p:spTree>
    <p:extLst>
      <p:ext uri="{BB962C8B-B14F-4D97-AF65-F5344CB8AC3E}">
        <p14:creationId xmlns:p14="http://schemas.microsoft.com/office/powerpoint/2010/main" val="245453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6.3 </a:t>
            </a:r>
            <a:r>
              <a:rPr lang="en-US" dirty="0" smtClean="0"/>
              <a:t>Performance of the Contract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4725" indent="-974725">
              <a:spcBef>
                <a:spcPts val="3000"/>
              </a:spcBef>
              <a:buNone/>
            </a:pPr>
            <a:r>
              <a:rPr lang="en-US" dirty="0" smtClean="0">
                <a:solidFill>
                  <a:srgbClr val="262626"/>
                </a:solidFill>
              </a:rPr>
              <a:t>6.3.1	</a:t>
            </a:r>
            <a:r>
              <a:rPr lang="en-US" dirty="0" smtClean="0"/>
              <a:t>Time </a:t>
            </a:r>
            <a:r>
              <a:rPr lang="en-US" dirty="0"/>
              <a:t>Loss by the Contractor</a:t>
            </a:r>
          </a:p>
          <a:p>
            <a:pPr marL="974725" indent="-974725">
              <a:spcBef>
                <a:spcPts val="1200"/>
              </a:spcBef>
              <a:buNone/>
            </a:pPr>
            <a:r>
              <a:rPr lang="en-US" dirty="0" smtClean="0">
                <a:solidFill>
                  <a:srgbClr val="262626"/>
                </a:solidFill>
              </a:rPr>
              <a:t>6.3.2</a:t>
            </a:r>
            <a:r>
              <a:rPr lang="en-US" dirty="0" smtClean="0"/>
              <a:t>	Disappearance</a:t>
            </a:r>
            <a:r>
              <a:rPr lang="en-US" dirty="0"/>
              <a:t>, Loss or Theft</a:t>
            </a:r>
            <a:br>
              <a:rPr lang="en-US" dirty="0"/>
            </a:br>
            <a:r>
              <a:rPr lang="en-US" dirty="0"/>
              <a:t>of CERN Property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Specific procedure (</a:t>
            </a:r>
            <a:r>
              <a:rPr lang="en-US" sz="2400" dirty="0">
                <a:solidFill>
                  <a:schemeClr val="accent6"/>
                </a:solidFill>
              </a:rPr>
              <a:t>CERN/DSU-RH/</a:t>
            </a:r>
            <a:r>
              <a:rPr lang="en-US" sz="2400" dirty="0" smtClean="0">
                <a:solidFill>
                  <a:schemeClr val="accent6"/>
                </a:solidFill>
              </a:rPr>
              <a:t>13100</a:t>
            </a:r>
            <a:r>
              <a:rPr lang="en-US" dirty="0" smtClean="0">
                <a:solidFill>
                  <a:schemeClr val="accent6"/>
                </a:solidFill>
              </a:rPr>
              <a:t>)</a:t>
            </a:r>
          </a:p>
          <a:p>
            <a:pPr lvl="2"/>
            <a:r>
              <a:rPr lang="en-US" dirty="0" smtClean="0">
                <a:solidFill>
                  <a:schemeClr val="accent6"/>
                </a:solidFill>
              </a:rPr>
              <a:t>Penalties:</a:t>
            </a:r>
            <a:endParaRPr lang="en-US" dirty="0">
              <a:solidFill>
                <a:schemeClr val="accent6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605239"/>
              </p:ext>
            </p:extLst>
          </p:nvPr>
        </p:nvGraphicFramePr>
        <p:xfrm>
          <a:off x="287338" y="3822471"/>
          <a:ext cx="8432800" cy="229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" name="Document" r:id="rId3" imgW="6261670" imgH="1703460" progId="Word.Document.12">
                  <p:embed/>
                </p:oleObj>
              </mc:Choice>
              <mc:Fallback>
                <p:oleObj name="Document" r:id="rId3" imgW="6261670" imgH="17034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7338" y="3822471"/>
                        <a:ext cx="8432800" cy="2292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453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07711" y="4645966"/>
            <a:ext cx="73242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x-none" sz="3200" dirty="0" smtClean="0"/>
              <a:t>Many thanks to you for submitting a bid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736004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92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97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55978" y="466724"/>
            <a:ext cx="4292634" cy="57067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chemeClr val="accent6"/>
                </a:solidFill>
              </a:rPr>
              <a:t>Section 1</a:t>
            </a:r>
          </a:p>
          <a:p>
            <a:pPr marL="0" indent="0">
              <a:buNone/>
            </a:pPr>
            <a:r>
              <a:rPr lang="en-GB" dirty="0" smtClean="0"/>
              <a:t>Compliance with Laws</a:t>
            </a:r>
            <a:br>
              <a:rPr lang="en-GB" dirty="0" smtClean="0"/>
            </a:br>
            <a:endParaRPr lang="en-GB" dirty="0" smtClean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5866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6"/>
                </a:solidFill>
              </a:rPr>
              <a:t>1.1</a:t>
            </a:r>
            <a:r>
              <a:rPr lang="en-GB" dirty="0" smtClean="0"/>
              <a:t> General Obligation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250" y="3514241"/>
            <a:ext cx="2857500" cy="2047875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1625" y="1132660"/>
            <a:ext cx="8528476" cy="498372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dirty="0"/>
              <a:t>The contractor shall comply with </a:t>
            </a:r>
            <a:r>
              <a:rPr lang="en-US" dirty="0"/>
              <a:t>all </a:t>
            </a:r>
            <a:r>
              <a:rPr lang="en-GB" dirty="0"/>
              <a:t>applicable </a:t>
            </a:r>
            <a:r>
              <a:rPr lang="en-US" dirty="0"/>
              <a:t>laws, </a:t>
            </a:r>
            <a:r>
              <a:rPr lang="en-GB" dirty="0"/>
              <a:t>i.e. all CERN rules and regulations applicable to the execution of the </a:t>
            </a:r>
            <a:r>
              <a:rPr lang="en-GB" dirty="0" smtClean="0"/>
              <a:t>contract including:</a:t>
            </a:r>
            <a:endParaRPr lang="en-GB" dirty="0" smtClean="0">
              <a:hlinkClick r:id="rId3"/>
            </a:endParaRPr>
          </a:p>
          <a:p>
            <a:pPr marL="0" indent="0" algn="ctr">
              <a:lnSpc>
                <a:spcPct val="90000"/>
              </a:lnSpc>
              <a:spcBef>
                <a:spcPts val="900"/>
              </a:spcBef>
              <a:buNone/>
            </a:pPr>
            <a:r>
              <a:rPr lang="en-GB" dirty="0" smtClean="0">
                <a:hlinkClick r:id="rId3"/>
              </a:rPr>
              <a:t>http://cern.ch/hoststates</a:t>
            </a:r>
            <a:endParaRPr lang="en-GB" dirty="0" smtClean="0"/>
          </a:p>
          <a:p>
            <a:pPr marL="0" indent="0" algn="ctr">
              <a:lnSpc>
                <a:spcPct val="90000"/>
              </a:lnSpc>
              <a:spcBef>
                <a:spcPts val="900"/>
              </a:spcBef>
              <a:buNone/>
            </a:pPr>
            <a:r>
              <a:rPr lang="en-GB" dirty="0" smtClean="0">
                <a:hlinkClick r:id="rId4"/>
              </a:rPr>
              <a:t>http://cern.ch/safety-rules</a:t>
            </a:r>
            <a:r>
              <a:rPr lang="en-GB" dirty="0" smtClean="0"/>
              <a:t> </a:t>
            </a:r>
          </a:p>
          <a:p>
            <a:pPr marL="0" indent="0" algn="ctr">
              <a:lnSpc>
                <a:spcPct val="90000"/>
              </a:lnSpc>
              <a:spcBef>
                <a:spcPts val="17500"/>
              </a:spcBef>
              <a:buNone/>
            </a:pP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See also presentation related to the “4P” by the Procurement Officer</a:t>
            </a:r>
          </a:p>
        </p:txBody>
      </p:sp>
    </p:spTree>
    <p:extLst>
      <p:ext uri="{BB962C8B-B14F-4D97-AF65-F5344CB8AC3E}">
        <p14:creationId xmlns:p14="http://schemas.microsoft.com/office/powerpoint/2010/main" val="36838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6"/>
                </a:solidFill>
              </a:rPr>
              <a:t>1.2</a:t>
            </a:r>
            <a:r>
              <a:rPr lang="en-GB" dirty="0" smtClean="0"/>
              <a:t> Competent Authorities</a:t>
            </a:r>
            <a:endParaRPr lang="fr-F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92936" y="4384676"/>
            <a:ext cx="6754953" cy="14265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1240" y="1150134"/>
            <a:ext cx="3258343" cy="3258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94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EDMS Ref: 1371983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Version 8.0  for IT/4344/EP/ATLAS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71F32-9A30-EC41-A9D2-45D6D6C6320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6"/>
                </a:solidFill>
              </a:rPr>
              <a:t>Section 2</a:t>
            </a:r>
          </a:p>
          <a:p>
            <a:pPr marL="0" indent="0">
              <a:buNone/>
            </a:pPr>
            <a:r>
              <a:rPr lang="en-US" dirty="0" smtClean="0"/>
              <a:t>Hours, Access and Reception Conditions</a:t>
            </a:r>
            <a:br>
              <a:rPr lang="en-US" dirty="0" smtClean="0"/>
            </a:br>
            <a:r>
              <a:rPr lang="en-US" dirty="0" smtClean="0"/>
              <a:t>on Site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6" t="1033" r="689" b="650"/>
          <a:stretch/>
        </p:blipFill>
        <p:spPr>
          <a:xfrm>
            <a:off x="4718304" y="2679192"/>
            <a:ext cx="1901952" cy="19293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256" y="2590577"/>
            <a:ext cx="2523744" cy="201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33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 slid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Standard slid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CERN_Official_Presentation2012_v1.thmx</Template>
  <TotalTime>2332</TotalTime>
  <Words>1440</Words>
  <Application>Microsoft Macintosh PowerPoint</Application>
  <PresentationFormat>On-screen Show (4:3)</PresentationFormat>
  <Paragraphs>427</Paragraphs>
  <Slides>56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3" baseType="lpstr">
      <vt:lpstr>Calibri</vt:lpstr>
      <vt:lpstr>Verdana</vt:lpstr>
      <vt:lpstr>Wingdings</vt:lpstr>
      <vt:lpstr>Arial</vt:lpstr>
      <vt:lpstr>Standard slide</vt:lpstr>
      <vt:lpstr>1_Standard slide</vt:lpstr>
      <vt:lpstr>Document</vt:lpstr>
      <vt:lpstr>PowerPoint Presentation</vt:lpstr>
      <vt:lpstr>Working on the CERN Site Prestations sur le Site du CERN</vt:lpstr>
      <vt:lpstr>Agenda</vt:lpstr>
      <vt:lpstr>Purpose</vt:lpstr>
      <vt:lpstr>Applicability</vt:lpstr>
      <vt:lpstr>PowerPoint Presentation</vt:lpstr>
      <vt:lpstr>1.1 General Obligation</vt:lpstr>
      <vt:lpstr>1.2 Competent Authorities</vt:lpstr>
      <vt:lpstr>PowerPoint Presentation</vt:lpstr>
      <vt:lpstr>2.1 Working Hours and Days</vt:lpstr>
      <vt:lpstr>2.1 Working Hours and Days (cont’d)</vt:lpstr>
      <vt:lpstr>2.2 Access to the CERN Site</vt:lpstr>
      <vt:lpstr>2.3 &amp; 2.4 Access to Facilities</vt:lpstr>
      <vt:lpstr>2.6 Access Card Withdrawal </vt:lpstr>
      <vt:lpstr>2.7 Portable Cabins and Car Parks</vt:lpstr>
      <vt:lpstr>PowerPoint Presentation</vt:lpstr>
      <vt:lpstr>3.1 Work Categories</vt:lpstr>
      <vt:lpstr>3.2 Monitoring of Health and Fitness to Work</vt:lpstr>
      <vt:lpstr>3.3 Specific Hazards</vt:lpstr>
      <vt:lpstr>3.4 Electrical Hazards</vt:lpstr>
      <vt:lpstr>3.4 Electrical Hazards</vt:lpstr>
      <vt:lpstr>3.5 Fire Hazards</vt:lpstr>
      <vt:lpstr>PowerPoint Presentation</vt:lpstr>
      <vt:lpstr>3.7 Rupture Hazards</vt:lpstr>
      <vt:lpstr>3.8 Cryogenic Hazards</vt:lpstr>
      <vt:lpstr>3.9 Self-Rescue Masks</vt:lpstr>
      <vt:lpstr>3.10 Chemical Hazards</vt:lpstr>
      <vt:lpstr>3.11 Working in Confined Space</vt:lpstr>
      <vt:lpstr>3.13  Ionising Radiation </vt:lpstr>
      <vt:lpstr>3.13  Ionising Radiation </vt:lpstr>
      <vt:lpstr>PowerPoint Presentation</vt:lpstr>
      <vt:lpstr>3.18 Magnetic Field Hazards</vt:lpstr>
      <vt:lpstr>3.20 Working at Height Hazards </vt:lpstr>
      <vt:lpstr>3.22 Hazards with Lone Working</vt:lpstr>
      <vt:lpstr>3.23 Emergency Rescue Organization</vt:lpstr>
      <vt:lpstr>3.24</vt:lpstr>
      <vt:lpstr>3.25 Environmental Protection</vt:lpstr>
      <vt:lpstr>PowerPoint Presentation</vt:lpstr>
      <vt:lpstr>4.1 Storage Areas</vt:lpstr>
      <vt:lpstr>4.2.1 Vertical Handling Operations in the Access Shafts</vt:lpstr>
      <vt:lpstr>4.2.2 Use of Bicycles in the Underground Structures</vt:lpstr>
      <vt:lpstr>4.3 Customs Formalities</vt:lpstr>
      <vt:lpstr>PowerPoint Presentation</vt:lpstr>
      <vt:lpstr>5.1 CERN Computing Resources</vt:lpstr>
      <vt:lpstr>5.2 Communication Networks</vt:lpstr>
      <vt:lpstr>5.3 Electricity and Lighting</vt:lpstr>
      <vt:lpstr>5.5 Principe of Ventilation of Underground Works</vt:lpstr>
      <vt:lpstr>5.6 Water Distribution and Sewage</vt:lpstr>
      <vt:lpstr>5.8 Use of CERN Vehicles</vt:lpstr>
      <vt:lpstr>5.9 Keys</vt:lpstr>
      <vt:lpstr>PowerPoint Presentation</vt:lpstr>
      <vt:lpstr>6.1 Visual Identity of the Contractor</vt:lpstr>
      <vt:lpstr>6.2 Liability and Insurance in Case of High Value Exposure</vt:lpstr>
      <vt:lpstr>6.3 Performance of the Contract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Pierre Bonnal</cp:lastModifiedBy>
  <cp:revision>261</cp:revision>
  <cp:lastPrinted>2017-08-15T06:44:14Z</cp:lastPrinted>
  <dcterms:created xsi:type="dcterms:W3CDTF">2012-11-05T16:46:32Z</dcterms:created>
  <dcterms:modified xsi:type="dcterms:W3CDTF">2017-11-08T09:00:26Z</dcterms:modified>
</cp:coreProperties>
</file>