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882" r:id="rId2"/>
    <p:sldId id="894" r:id="rId3"/>
    <p:sldId id="895" r:id="rId4"/>
    <p:sldId id="896" r:id="rId5"/>
    <p:sldId id="897" r:id="rId6"/>
    <p:sldId id="898" r:id="rId7"/>
    <p:sldId id="900" r:id="rId8"/>
    <p:sldId id="901" r:id="rId9"/>
    <p:sldId id="903" r:id="rId10"/>
    <p:sldId id="908" r:id="rId11"/>
    <p:sldId id="904" r:id="rId12"/>
    <p:sldId id="899" r:id="rId13"/>
    <p:sldId id="905" r:id="rId14"/>
    <p:sldId id="907" r:id="rId15"/>
    <p:sldId id="893" r:id="rId16"/>
    <p:sldId id="902" r:id="rId17"/>
  </p:sldIdLst>
  <p:sldSz cx="9144000" cy="6858000" type="screen4x3"/>
  <p:notesSz cx="6781800" cy="9855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000055"/>
    <a:srgbClr val="FF9900"/>
    <a:srgbClr val="33CC33"/>
    <a:srgbClr val="CC0000"/>
    <a:srgbClr val="FFFF00"/>
    <a:srgbClr val="0018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99" autoAdjust="0"/>
    <p:restoredTop sz="90876" autoAdjust="0"/>
  </p:normalViewPr>
  <p:slideViewPr>
    <p:cSldViewPr snapToGrid="0">
      <p:cViewPr>
        <p:scale>
          <a:sx n="100" d="100"/>
          <a:sy n="100" d="100"/>
        </p:scale>
        <p:origin x="-2454" y="-606"/>
      </p:cViewPr>
      <p:guideLst>
        <p:guide orient="horz" pos="5278"/>
        <p:guide pos="-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2220" y="-90"/>
      </p:cViewPr>
      <p:guideLst>
        <p:guide orient="horz" pos="3104"/>
        <p:guide pos="2136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2225" y="0"/>
            <a:ext cx="29098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30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2225" y="9361488"/>
            <a:ext cx="29098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491CCDE-C5D0-438F-A0E3-D1C98B617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679950"/>
            <a:ext cx="5426075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4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361488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fld id="{0C3AF570-67B3-418B-86F1-1037A09FB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Rectangle 85"/>
          <p:cNvSpPr>
            <a:spLocks noChangeArrowheads="1"/>
          </p:cNvSpPr>
          <p:nvPr userDrawn="1"/>
        </p:nvSpPr>
        <p:spPr bwMode="auto">
          <a:xfrm>
            <a:off x="0" y="0"/>
            <a:ext cx="9144000" cy="42068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33" name="Text Box 109"/>
          <p:cNvSpPr txBox="1">
            <a:spLocks noChangeArrowheads="1"/>
          </p:cNvSpPr>
          <p:nvPr userDrawn="1"/>
        </p:nvSpPr>
        <p:spPr bwMode="auto">
          <a:xfrm>
            <a:off x="993297" y="0"/>
            <a:ext cx="334899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CTF3 commissioning status</a:t>
            </a:r>
          </a:p>
        </p:txBody>
      </p:sp>
      <p:grpSp>
        <p:nvGrpSpPr>
          <p:cNvPr id="1028" name="Group 121"/>
          <p:cNvGrpSpPr>
            <a:grpSpLocks/>
          </p:cNvGrpSpPr>
          <p:nvPr userDrawn="1"/>
        </p:nvGrpSpPr>
        <p:grpSpPr bwMode="auto">
          <a:xfrm>
            <a:off x="234950" y="131763"/>
            <a:ext cx="773113" cy="577850"/>
            <a:chOff x="316" y="154"/>
            <a:chExt cx="438" cy="327"/>
          </a:xfrm>
        </p:grpSpPr>
        <p:pic>
          <p:nvPicPr>
            <p:cNvPr id="1031" name="Picture 117" descr="logoc"/>
            <p:cNvPicPr>
              <a:picLocks noChangeAspect="1" noChangeArrowheads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6" y="154"/>
              <a:ext cx="4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2" name="Oval 118"/>
            <p:cNvSpPr>
              <a:spLocks noChangeArrowheads="1"/>
            </p:cNvSpPr>
            <p:nvPr userDrawn="1"/>
          </p:nvSpPr>
          <p:spPr bwMode="auto">
            <a:xfrm>
              <a:off x="316" y="154"/>
              <a:ext cx="438" cy="327"/>
            </a:xfrm>
            <a:prstGeom prst="ellipse">
              <a:avLst/>
            </a:prstGeom>
            <a:noFill/>
            <a:ln w="19050" algn="ctr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46" name="Text Box 122"/>
          <p:cNvSpPr txBox="1">
            <a:spLocks noChangeArrowheads="1"/>
          </p:cNvSpPr>
          <p:nvPr userDrawn="1"/>
        </p:nvSpPr>
        <p:spPr bwMode="auto">
          <a:xfrm>
            <a:off x="5972175" y="149225"/>
            <a:ext cx="3171825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10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 Corsini  - CTF3 </a:t>
            </a:r>
            <a:r>
              <a:rPr lang="en-US" sz="10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committee </a:t>
            </a:r>
            <a:r>
              <a:rPr lang="en-US" sz="10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17</a:t>
            </a:r>
            <a:r>
              <a:rPr lang="en-US" sz="1000" i="1" baseline="300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0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September </a:t>
            </a:r>
            <a:r>
              <a:rPr lang="en-US" sz="10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2009</a:t>
            </a:r>
          </a:p>
        </p:txBody>
      </p:sp>
      <p:pic>
        <p:nvPicPr>
          <p:cNvPr id="1030" name="Picture 12" descr="allwhite"/>
          <p:cNvPicPr>
            <a:picLocks noChangeAspect="1" noChangeArrowheads="1"/>
          </p:cNvPicPr>
          <p:nvPr userDrawn="1"/>
        </p:nvPicPr>
        <p:blipFill>
          <a:blip r:embed="rId5"/>
          <a:srcRect b="4541"/>
          <a:stretch>
            <a:fillRect/>
          </a:stretch>
        </p:blipFill>
        <p:spPr bwMode="auto">
          <a:xfrm>
            <a:off x="2081213" y="1203325"/>
            <a:ext cx="43942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6" name="Rectangle 4"/>
          <p:cNvSpPr>
            <a:spLocks noChangeArrowheads="1"/>
          </p:cNvSpPr>
          <p:nvPr/>
        </p:nvSpPr>
        <p:spPr bwMode="auto">
          <a:xfrm>
            <a:off x="446088" y="782638"/>
            <a:ext cx="8066087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FF6400"/>
                </a:solidFill>
                <a:latin typeface="Californian FB" pitchFamily="18" charset="0"/>
              </a:rPr>
              <a:t>	</a:t>
            </a:r>
            <a:r>
              <a:rPr lang="en-US" i="1" dirty="0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Update on CTF3 Operations </a:t>
            </a:r>
            <a:r>
              <a:rPr lang="en-US" i="1" dirty="0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and schedule</a:t>
            </a:r>
            <a:r>
              <a:rPr lang="en-US" i="1" dirty="0">
                <a:solidFill>
                  <a:srgbClr val="FF6400"/>
                </a:solidFill>
                <a:latin typeface="Californian FB" pitchFamily="18" charset="0"/>
              </a:rPr>
              <a:t/>
            </a:r>
            <a:br>
              <a:rPr lang="en-US" i="1" dirty="0">
                <a:solidFill>
                  <a:srgbClr val="FF6400"/>
                </a:solidFill>
                <a:latin typeface="Californian FB" pitchFamily="18" charset="0"/>
              </a:rPr>
            </a:br>
            <a:r>
              <a:rPr lang="en-US" i="1" dirty="0">
                <a:solidFill>
                  <a:srgbClr val="FF6400"/>
                </a:solidFill>
                <a:latin typeface="Californian FB" pitchFamily="18" charset="0"/>
              </a:rPr>
              <a:t/>
            </a:r>
            <a:br>
              <a:rPr lang="en-US" i="1" dirty="0">
                <a:solidFill>
                  <a:srgbClr val="FF6400"/>
                </a:solidFill>
                <a:latin typeface="Californian FB" pitchFamily="18" charset="0"/>
              </a:rPr>
            </a:br>
            <a:endParaRPr lang="en-US" i="1" dirty="0">
              <a:solidFill>
                <a:srgbClr val="FF6400"/>
              </a:solidFill>
              <a:latin typeface="Californian FB" pitchFamily="18" charset="0"/>
            </a:endParaRPr>
          </a:p>
        </p:txBody>
      </p:sp>
      <p:sp>
        <p:nvSpPr>
          <p:cNvPr id="290" name="TextBox 289"/>
          <p:cNvSpPr txBox="1">
            <a:spLocks noChangeArrowheads="1"/>
          </p:cNvSpPr>
          <p:nvPr/>
        </p:nvSpPr>
        <p:spPr bwMode="auto">
          <a:xfrm>
            <a:off x="4521200" y="5094287"/>
            <a:ext cx="408940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en-US" sz="1600" dirty="0" smtClean="0">
                <a:latin typeface="Arial" pitchFamily="34" charset="0"/>
              </a:rPr>
              <a:t>This time I will try to give a more complete update, not concentrating only on the last month</a:t>
            </a:r>
            <a:endParaRPr lang="en-US" sz="1600" dirty="0">
              <a:latin typeface="Arial" pitchFamily="34" charset="0"/>
            </a:endParaRPr>
          </a:p>
          <a:p>
            <a:pPr marL="180975" indent="-180975" algn="l" eaLnBrk="1" hangingPunct="1"/>
            <a:endParaRPr lang="en-US" sz="1400" dirty="0">
              <a:latin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" y="2571692"/>
            <a:ext cx="2287956" cy="155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9976" y="4019549"/>
            <a:ext cx="4819650" cy="2342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5" y="1047749"/>
            <a:ext cx="4400550" cy="267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447353" y="683942"/>
            <a:ext cx="5443886" cy="2856145"/>
            <a:chOff x="150" y="251"/>
            <a:chExt cx="5364" cy="3143"/>
          </a:xfrm>
        </p:grpSpPr>
        <p:pic>
          <p:nvPicPr>
            <p:cNvPr id="5" name="Picture 10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08" y="251"/>
              <a:ext cx="2303" cy="3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150" y="1520"/>
              <a:ext cx="124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Arial" charset="0"/>
                </a:rPr>
                <a:t>Variable </a:t>
              </a:r>
              <a:r>
                <a:rPr lang="en-US" sz="1400" dirty="0" smtClean="0">
                  <a:latin typeface="Arial" charset="0"/>
                </a:rPr>
                <a:t>power splitter</a:t>
              </a:r>
              <a:endParaRPr lang="en-US" sz="1400" dirty="0">
                <a:latin typeface="Arial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3795" y="812"/>
              <a:ext cx="1719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Arial" charset="0"/>
                </a:rPr>
                <a:t>Variable phase shifter</a:t>
              </a:r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200" y="1814"/>
              <a:ext cx="962" cy="292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3002" y="1225"/>
              <a:ext cx="872" cy="45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1833" y="3852193"/>
            <a:ext cx="6148039" cy="256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4436326" y="4866089"/>
            <a:ext cx="1035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Prediction</a:t>
            </a:r>
            <a:endParaRPr lang="en-US" sz="1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1565" y="5657826"/>
            <a:ext cx="1035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187E"/>
                </a:solidFill>
                <a:latin typeface="Arial" pitchFamily="34" charset="0"/>
                <a:cs typeface="Arial" pitchFamily="34" charset="0"/>
              </a:rPr>
              <a:t>Measurement</a:t>
            </a:r>
            <a:endParaRPr lang="en-US" sz="1000" dirty="0">
              <a:solidFill>
                <a:srgbClr val="00187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180171" y="673913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charset="0"/>
              </a:rPr>
              <a:t>TBL status</a:t>
            </a:r>
          </a:p>
        </p:txBody>
      </p:sp>
      <p:pic>
        <p:nvPicPr>
          <p:cNvPr id="4" name="Picture 3" descr="P506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0088" y="819847"/>
            <a:ext cx="3665034" cy="2748776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1932" y="4305768"/>
            <a:ext cx="3665035" cy="244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804209" y="3840177"/>
            <a:ext cx="26112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Prediction based on BPS 210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 flipH="1" flipV="1">
            <a:off x="6861719" y="2653989"/>
            <a:ext cx="1955180" cy="468354"/>
          </a:xfrm>
          <a:prstGeom prst="straightConnector1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0845" y="4228056"/>
            <a:ext cx="934726" cy="15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9802" y="1721354"/>
            <a:ext cx="4165291" cy="92333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A few tests done in the (short) TBL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Initial test (3.5 </a:t>
            </a:r>
            <a:r>
              <a:rPr lang="en-US" sz="1200" dirty="0" smtClean="0">
                <a:latin typeface="Arial" charset="0"/>
              </a:rPr>
              <a:t>A to 10 A) </a:t>
            </a:r>
            <a:r>
              <a:rPr lang="en-US" sz="1200" dirty="0" smtClean="0">
                <a:latin typeface="Arial" charset="0"/>
              </a:rPr>
              <a:t>good agreement with </a:t>
            </a:r>
            <a:r>
              <a:rPr lang="en-US" sz="1200" dirty="0" smtClean="0">
                <a:latin typeface="Arial" charset="0"/>
              </a:rPr>
              <a:t>expectations</a:t>
            </a:r>
            <a:endParaRPr lang="en-US" sz="1200" dirty="0">
              <a:latin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rot="16200000" flipV="1">
            <a:off x="6218664" y="4337824"/>
            <a:ext cx="646771" cy="13381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8125" y="3667125"/>
            <a:ext cx="39878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321419" y="592138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charset="0"/>
              </a:rPr>
              <a:t>CALIFES status</a:t>
            </a:r>
          </a:p>
        </p:txBody>
      </p:sp>
      <p:pic>
        <p:nvPicPr>
          <p:cNvPr id="3" name="Picture 19" descr="DSC_0772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880" y="1342581"/>
            <a:ext cx="4322903" cy="343014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971273" y="1253002"/>
            <a:ext cx="4061213" cy="1754326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CALIFES back in operation, beam in the final spectrometer, some moderate losses</a:t>
            </a: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First optics checks in TBTS OK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Reached  ~ 120 </a:t>
            </a:r>
            <a:r>
              <a:rPr lang="en-US" sz="1200" dirty="0" err="1" smtClean="0">
                <a:latin typeface="Arial" charset="0"/>
              </a:rPr>
              <a:t>MeV</a:t>
            </a:r>
            <a:r>
              <a:rPr lang="en-US" sz="1200" dirty="0" smtClean="0">
                <a:latin typeface="Arial" charset="0"/>
              </a:rPr>
              <a:t>, 0.2 </a:t>
            </a:r>
            <a:r>
              <a:rPr lang="en-US" sz="1200" dirty="0" err="1" smtClean="0">
                <a:latin typeface="Arial" charset="0"/>
              </a:rPr>
              <a:t>nC</a:t>
            </a:r>
            <a:r>
              <a:rPr lang="en-US" sz="1200" dirty="0" smtClean="0">
                <a:latin typeface="Arial" charset="0"/>
              </a:rPr>
              <a:t> / bunch, 100 ns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Beam </a:t>
            </a:r>
            <a:r>
              <a:rPr lang="en-US" sz="1200" dirty="0" err="1" smtClean="0">
                <a:latin typeface="Arial" charset="0"/>
              </a:rPr>
              <a:t>emittance</a:t>
            </a:r>
            <a:r>
              <a:rPr lang="en-US" sz="1200" dirty="0" smtClean="0">
                <a:latin typeface="Arial" charset="0"/>
              </a:rPr>
              <a:t> optimization under way</a:t>
            </a:r>
          </a:p>
          <a:p>
            <a:pPr marL="233363" indent="-233363" algn="l" eaLnBrk="0" hangingPunct="0">
              <a:lnSpc>
                <a:spcPct val="150000"/>
              </a:lnSpc>
            </a:pPr>
            <a:r>
              <a:rPr lang="en-US" sz="1200" dirty="0" smtClean="0">
                <a:latin typeface="Arial" charset="0"/>
              </a:rPr>
              <a:t>    (Initial measurements @ 90 </a:t>
            </a:r>
            <a:r>
              <a:rPr lang="en-US" sz="1200" dirty="0" err="1" smtClean="0">
                <a:latin typeface="Arial" charset="0"/>
              </a:rPr>
              <a:t>MeV</a:t>
            </a:r>
            <a:r>
              <a:rPr lang="en-US" sz="1200" dirty="0" smtClean="0">
                <a:latin typeface="Arial" charset="0"/>
              </a:rPr>
              <a:t> 120-160 </a:t>
            </a:r>
            <a:r>
              <a:rPr lang="en-US" sz="1200" dirty="0" smtClean="0">
                <a:latin typeface="Symbol" pitchFamily="18" charset="2"/>
              </a:rPr>
              <a:t>p</a:t>
            </a:r>
            <a:r>
              <a:rPr lang="en-US" sz="1200" dirty="0" smtClean="0">
                <a:latin typeface="Arial" charset="0"/>
              </a:rPr>
              <a:t> mm </a:t>
            </a:r>
            <a:r>
              <a:rPr lang="en-US" sz="1200" dirty="0" err="1" smtClean="0">
                <a:latin typeface="Arial" charset="0"/>
              </a:rPr>
              <a:t>mrad</a:t>
            </a:r>
            <a:r>
              <a:rPr lang="en-US" sz="1200" dirty="0" smtClean="0">
                <a:latin typeface="Arial" charset="0"/>
              </a:rPr>
              <a:t>)</a:t>
            </a:r>
            <a:endParaRPr lang="en-US" sz="1200" dirty="0">
              <a:latin typeface="Arial" charset="0"/>
            </a:endParaRPr>
          </a:p>
        </p:txBody>
      </p:sp>
      <p:sp>
        <p:nvSpPr>
          <p:cNvPr id="5" name="Text Box 227"/>
          <p:cNvSpPr txBox="1">
            <a:spLocks noChangeArrowheads="1"/>
          </p:cNvSpPr>
          <p:nvPr/>
        </p:nvSpPr>
        <p:spPr bwMode="auto">
          <a:xfrm flipH="1">
            <a:off x="340268" y="4979484"/>
            <a:ext cx="2259013" cy="155257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200" b="1" u="sng" dirty="0">
                <a:latin typeface="Trebuchet MS" pitchFamily="34" charset="0"/>
              </a:rPr>
              <a:t>Specifications</a:t>
            </a:r>
          </a:p>
          <a:p>
            <a:pPr algn="l"/>
            <a:r>
              <a:rPr lang="en-US" sz="1200" dirty="0">
                <a:latin typeface="Trebuchet MS" pitchFamily="34" charset="0"/>
              </a:rPr>
              <a:t>Energy ~ 200 </a:t>
            </a:r>
            <a:r>
              <a:rPr lang="en-US" sz="1200" dirty="0" err="1">
                <a:latin typeface="Trebuchet MS" pitchFamily="34" charset="0"/>
              </a:rPr>
              <a:t>MeV</a:t>
            </a:r>
            <a:endParaRPr lang="en-US" sz="1200" dirty="0">
              <a:latin typeface="Trebuchet MS" pitchFamily="34" charset="0"/>
            </a:endParaRPr>
          </a:p>
          <a:p>
            <a:pPr algn="l"/>
            <a:r>
              <a:rPr lang="en-US" sz="1200" dirty="0" err="1">
                <a:latin typeface="Trebuchet MS" pitchFamily="34" charset="0"/>
              </a:rPr>
              <a:t>Emittance</a:t>
            </a:r>
            <a:r>
              <a:rPr lang="en-US" sz="1200" dirty="0">
                <a:latin typeface="Trebuchet MS" pitchFamily="34" charset="0"/>
              </a:rPr>
              <a:t> </a:t>
            </a:r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&lt; 20 </a:t>
            </a:r>
            <a:r>
              <a:rPr lang="en-US" altLang="zh-CN" sz="1200" dirty="0">
                <a:latin typeface="Trebuchet MS" pitchFamily="34" charset="0"/>
                <a:ea typeface="宋体" pitchFamily="2" charset="-122"/>
                <a:sym typeface="Symbol" pitchFamily="18" charset="2"/>
              </a:rPr>
              <a:t></a:t>
            </a:r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.</a:t>
            </a:r>
            <a:r>
              <a:rPr lang="en-US" altLang="zh-CN" sz="1200" dirty="0" err="1">
                <a:latin typeface="Trebuchet MS" pitchFamily="34" charset="0"/>
                <a:ea typeface="宋体" pitchFamily="2" charset="-122"/>
              </a:rPr>
              <a:t>mm.mrad</a:t>
            </a:r>
            <a:endParaRPr lang="en-US" altLang="zh-CN" sz="1200" dirty="0">
              <a:latin typeface="Trebuchet MS" pitchFamily="34" charset="0"/>
              <a:ea typeface="宋体" pitchFamily="2" charset="-122"/>
            </a:endParaRP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Charge per bunch : 0.6 </a:t>
            </a:r>
            <a:r>
              <a:rPr lang="en-US" altLang="zh-CN" sz="1200" dirty="0" err="1">
                <a:latin typeface="Trebuchet MS" pitchFamily="34" charset="0"/>
                <a:ea typeface="宋体" pitchFamily="2" charset="-122"/>
              </a:rPr>
              <a:t>nC</a:t>
            </a:r>
            <a:endParaRPr lang="en-US" altLang="zh-CN" sz="1200" dirty="0">
              <a:latin typeface="Trebuchet MS" pitchFamily="34" charset="0"/>
              <a:ea typeface="宋体" pitchFamily="2" charset="-122"/>
            </a:endParaRP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Energy spread &lt;2%</a:t>
            </a: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Number of bunches : 1 to 226</a:t>
            </a: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Bunch length (</a:t>
            </a:r>
            <a:r>
              <a:rPr lang="en-US" altLang="zh-CN" sz="1200" dirty="0" err="1">
                <a:latin typeface="Trebuchet MS" pitchFamily="34" charset="0"/>
                <a:ea typeface="宋体" pitchFamily="2" charset="-122"/>
              </a:rPr>
              <a:t>rms</a:t>
            </a:r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) : 0.75ps</a:t>
            </a:r>
          </a:p>
          <a:p>
            <a:pPr algn="l"/>
            <a:r>
              <a:rPr lang="en-US" altLang="zh-CN" sz="1200" dirty="0">
                <a:latin typeface="Trebuchet MS" pitchFamily="34" charset="0"/>
                <a:ea typeface="宋体" pitchFamily="2" charset="-122"/>
              </a:rPr>
              <a:t>Bunch spacing : 667ps</a:t>
            </a:r>
            <a:endParaRPr lang="en-US" sz="1200" dirty="0">
              <a:latin typeface="Trebuchet MS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0674" y="3548972"/>
            <a:ext cx="1989718" cy="18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432931" y="599573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charset="0"/>
              </a:rPr>
              <a:t>PHIN status</a:t>
            </a:r>
          </a:p>
        </p:txBody>
      </p:sp>
      <p:pic>
        <p:nvPicPr>
          <p:cNvPr id="3" name="Picture 6" descr="DSC_1187_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1014" y="1177197"/>
            <a:ext cx="4418902" cy="2932260"/>
          </a:xfrm>
          <a:prstGeom prst="rect">
            <a:avLst/>
          </a:prstGeom>
          <a:noFill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176" y="4646342"/>
            <a:ext cx="3688985" cy="207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99826" y="4556093"/>
            <a:ext cx="3655369" cy="214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20854" y="1297607"/>
            <a:ext cx="4061213" cy="2308324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First run in 2009 very </a:t>
            </a:r>
            <a:r>
              <a:rPr lang="en-US" sz="1200" dirty="0" err="1" smtClean="0">
                <a:latin typeface="Arial" charset="0"/>
              </a:rPr>
              <a:t>successfull</a:t>
            </a:r>
            <a:endParaRPr lang="en-US" sz="1200" dirty="0" smtClean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Bunch charge up to 2.5 </a:t>
            </a:r>
            <a:r>
              <a:rPr lang="en-US" sz="1200" dirty="0" err="1" smtClean="0">
                <a:latin typeface="Arial" charset="0"/>
              </a:rPr>
              <a:t>nC</a:t>
            </a:r>
            <a:r>
              <a:rPr lang="en-US" sz="1200" dirty="0" smtClean="0">
                <a:latin typeface="Arial" charset="0"/>
              </a:rPr>
              <a:t>, above nominal</a:t>
            </a: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Beam energy ~ 5-6 </a:t>
            </a:r>
            <a:r>
              <a:rPr lang="en-US" sz="1200" dirty="0" err="1" smtClean="0">
                <a:latin typeface="Arial" charset="0"/>
              </a:rPr>
              <a:t>MeV</a:t>
            </a:r>
            <a:endParaRPr lang="en-US" sz="1200" dirty="0" smtClean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err="1" smtClean="0">
                <a:latin typeface="Arial" charset="0"/>
              </a:rPr>
              <a:t>Emittance</a:t>
            </a:r>
            <a:r>
              <a:rPr lang="en-US" sz="1200" dirty="0" smtClean="0">
                <a:latin typeface="Arial" charset="0"/>
              </a:rPr>
              <a:t> measured ~ 7 </a:t>
            </a:r>
            <a:r>
              <a:rPr lang="en-US" sz="1200" dirty="0" smtClean="0">
                <a:latin typeface="Symbol" pitchFamily="18" charset="2"/>
              </a:rPr>
              <a:t>p</a:t>
            </a:r>
            <a:r>
              <a:rPr lang="en-US" sz="1200" dirty="0" smtClean="0">
                <a:latin typeface="Arial" charset="0"/>
              </a:rPr>
              <a:t> mm </a:t>
            </a:r>
            <a:r>
              <a:rPr lang="en-US" sz="1200" dirty="0" err="1" smtClean="0">
                <a:latin typeface="Arial" charset="0"/>
              </a:rPr>
              <a:t>mrad</a:t>
            </a:r>
            <a:endParaRPr lang="en-US" sz="1200" dirty="0" smtClean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Very good agreement with simulations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Several potential improvements identified, will be implemented for next run</a:t>
            </a: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Aims for next run: stability (short and long term)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888059" y="1085385"/>
            <a:ext cx="4995746" cy="32115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0192" y="1418929"/>
            <a:ext cx="4819803" cy="220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227888" y="954088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i="1">
                <a:solidFill>
                  <a:srgbClr val="CC0000"/>
                </a:solidFill>
                <a:latin typeface="Arial" charset="0"/>
              </a:rPr>
              <a:t>Goals</a:t>
            </a:r>
            <a:endParaRPr lang="en-US" sz="1800" i="1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30338" y="758825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187E"/>
                </a:solidFill>
                <a:latin typeface="Arial" charset="0"/>
              </a:rPr>
              <a:t>2009 CTF3 experimental program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50863" y="1500188"/>
            <a:ext cx="8194675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7800" indent="-177800" algn="l" eaLnBrk="0" hangingPunct="0">
              <a:tabLst>
                <a:tab pos="1947863" algn="l"/>
              </a:tabLst>
            </a:pPr>
            <a:r>
              <a:rPr lang="en-US" sz="1400" dirty="0">
                <a:solidFill>
                  <a:srgbClr val="00187E"/>
                </a:solidFill>
                <a:latin typeface="Arial" charset="0"/>
              </a:rPr>
              <a:t>	</a:t>
            </a:r>
            <a:endParaRPr lang="en-US" sz="1400" b="1" dirty="0">
              <a:solidFill>
                <a:srgbClr val="00187E"/>
              </a:solidFill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30 GHz:	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One structure test (TM02) </a:t>
            </a:r>
            <a:r>
              <a:rPr lang="de-CH" sz="1400" dirty="0">
                <a:latin typeface="Arial" charset="0"/>
              </a:rPr>
              <a:t>+ 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breakdown studies</a:t>
            </a:r>
            <a:endParaRPr lang="en-US" sz="1400" dirty="0">
              <a:solidFill>
                <a:srgbClr val="00B050"/>
              </a:solidFill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PHIN	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Beam characterization, reach ½ of nominal bunch charge </a:t>
            </a:r>
            <a:r>
              <a:rPr lang="en-US" sz="1400" dirty="0">
                <a:latin typeface="Arial" charset="0"/>
              </a:rPr>
              <a:t>?</a:t>
            </a:r>
            <a:endParaRPr lang="en-US" sz="1400" dirty="0">
              <a:solidFill>
                <a:srgbClr val="CC0000"/>
              </a:solidFill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CALIFES	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Beam characterization, beam to TBTS (most likely still reduced current)</a:t>
            </a:r>
            <a:endParaRPr lang="en-US" sz="1400" dirty="0">
              <a:solidFill>
                <a:srgbClr val="00B050"/>
              </a:solidFill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Delay Loop	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Back in operation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CC00"/>
                </a:solidFill>
                <a:latin typeface="Arial" charset="0"/>
              </a:rPr>
              <a:t>retrieve combination x 2 </a:t>
            </a:r>
            <a:r>
              <a:rPr lang="en-US" sz="1400" dirty="0">
                <a:latin typeface="Arial" charset="0"/>
              </a:rPr>
              <a:t>(~ </a:t>
            </a:r>
            <a:r>
              <a:rPr lang="en-US" sz="1400" dirty="0">
                <a:solidFill>
                  <a:srgbClr val="CC0000"/>
                </a:solidFill>
                <a:latin typeface="Arial" charset="0"/>
              </a:rPr>
              <a:t>7 A</a:t>
            </a:r>
            <a:r>
              <a:rPr lang="en-US" sz="1400" dirty="0">
                <a:latin typeface="Arial" charset="0"/>
              </a:rPr>
              <a:t>)</a:t>
            </a: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Combiner Ring	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Final optics checks, </a:t>
            </a:r>
            <a:r>
              <a:rPr lang="en-US" sz="1400" dirty="0" err="1">
                <a:solidFill>
                  <a:srgbClr val="FFCC00"/>
                </a:solidFill>
                <a:latin typeface="Arial" charset="0"/>
              </a:rPr>
              <a:t>isochronicity</a:t>
            </a:r>
            <a:r>
              <a:rPr lang="en-US" sz="1400" dirty="0">
                <a:solidFill>
                  <a:srgbClr val="FFCC00"/>
                </a:solidFill>
                <a:latin typeface="Arial" charset="0"/>
              </a:rPr>
              <a:t>, 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put together with DL </a:t>
            </a:r>
            <a:r>
              <a:rPr lang="en-US" sz="1400" dirty="0">
                <a:latin typeface="Arial" charset="0"/>
              </a:rPr>
              <a:t>(&gt; </a:t>
            </a:r>
            <a:r>
              <a:rPr lang="en-US" sz="1400" dirty="0">
                <a:solidFill>
                  <a:srgbClr val="CC0000"/>
                </a:solidFill>
                <a:latin typeface="Arial" charset="0"/>
              </a:rPr>
              <a:t>24 A</a:t>
            </a:r>
            <a:r>
              <a:rPr lang="en-US" sz="1400" dirty="0">
                <a:latin typeface="Arial" charset="0"/>
              </a:rPr>
              <a:t>) </a:t>
            </a: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TL2	</a:t>
            </a:r>
            <a:r>
              <a:rPr lang="en-US" sz="1400" dirty="0">
                <a:solidFill>
                  <a:srgbClr val="FFCC00"/>
                </a:solidFill>
                <a:latin typeface="Arial" charset="0"/>
              </a:rPr>
              <a:t>Complete commissioning 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(tail clipper)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bunch length control</a:t>
            </a:r>
            <a:r>
              <a:rPr lang="en-US" sz="1400" dirty="0">
                <a:latin typeface="Arial" charset="0"/>
              </a:rPr>
              <a:t>, &gt; </a:t>
            </a:r>
            <a:r>
              <a:rPr lang="en-US" sz="1400" dirty="0">
                <a:solidFill>
                  <a:srgbClr val="CC0000"/>
                </a:solidFill>
                <a:latin typeface="Arial" charset="0"/>
              </a:rPr>
              <a:t>20 A</a:t>
            </a:r>
            <a:r>
              <a:rPr lang="en-US" sz="1400" dirty="0">
                <a:latin typeface="Arial" charset="0"/>
              </a:rPr>
              <a:t> to users</a:t>
            </a: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endParaRPr lang="de-CH" sz="1400" dirty="0"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TBTS	</a:t>
            </a:r>
            <a:r>
              <a:rPr lang="de-CH" sz="1400" dirty="0">
                <a:solidFill>
                  <a:srgbClr val="FFC000"/>
                </a:solidFill>
                <a:latin typeface="Arial" charset="0"/>
              </a:rPr>
              <a:t>PETS to nominal 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power</a:t>
            </a:r>
            <a:r>
              <a:rPr lang="de-CH" sz="1400" dirty="0">
                <a:solidFill>
                  <a:srgbClr val="FFC000"/>
                </a:solidFill>
                <a:latin typeface="Arial" charset="0"/>
              </a:rPr>
              <a:t>/pulse length </a:t>
            </a:r>
            <a:r>
              <a:rPr lang="de-CH" sz="1400" dirty="0">
                <a:latin typeface="Arial" charset="0"/>
              </a:rPr>
              <a:t>(</a:t>
            </a:r>
            <a:r>
              <a:rPr lang="de-CH" sz="1400" dirty="0">
                <a:solidFill>
                  <a:srgbClr val="CC0000"/>
                </a:solidFill>
                <a:latin typeface="Arial" charset="0"/>
              </a:rPr>
              <a:t>15 A</a:t>
            </a:r>
            <a:r>
              <a:rPr lang="de-CH" sz="1400" dirty="0">
                <a:latin typeface="Arial" charset="0"/>
              </a:rPr>
              <a:t>, recirculation)</a:t>
            </a:r>
          </a:p>
          <a:p>
            <a:pPr marL="177800" indent="-177800" algn="l" eaLnBrk="0" hangingPunct="0"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		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Beam commissioning of probe beam line</a:t>
            </a:r>
          </a:p>
          <a:p>
            <a:pPr marL="177800" indent="-177800" algn="l" eaLnBrk="0" hangingPunct="0"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		</a:t>
            </a:r>
            <a:r>
              <a:rPr lang="de-CH" sz="1400" dirty="0">
                <a:solidFill>
                  <a:srgbClr val="FF0000"/>
                </a:solidFill>
                <a:latin typeface="Arial" charset="0"/>
              </a:rPr>
              <a:t>First accelerating structure tests (one structure ? – CLIC G)</a:t>
            </a:r>
          </a:p>
          <a:p>
            <a:pPr marL="177800" indent="-177800" algn="l" eaLnBrk="0" hangingPunct="0"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		</a:t>
            </a:r>
            <a:r>
              <a:rPr lang="de-CH" sz="1400" dirty="0">
                <a:solidFill>
                  <a:srgbClr val="FF0000"/>
                </a:solidFill>
                <a:latin typeface="Arial" charset="0"/>
              </a:rPr>
              <a:t>Two-beam studies (deceleration/acceleration), initial breakdown kicks studies</a:t>
            </a:r>
            <a:r>
              <a:rPr lang="de-CH" sz="1400" dirty="0">
                <a:latin typeface="Arial" charset="0"/>
              </a:rPr>
              <a:t>		</a:t>
            </a:r>
            <a:endParaRPr lang="en-US" sz="1400" dirty="0"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TBL	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PETS validation (100 MW, need &gt; 20 A), beam line studies (2-3 PETS ?)</a:t>
            </a: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 eaLnBrk="0" hangingPunct="0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Others	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CDR studies in CRM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beam dynamics benchmarking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stability studies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control 	of beam losses…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3054" y="1536236"/>
            <a:ext cx="7294562" cy="4943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" name="Text Box 38"/>
          <p:cNvSpPr txBox="1">
            <a:spLocks noChangeArrowheads="1"/>
          </p:cNvSpPr>
          <p:nvPr/>
        </p:nvSpPr>
        <p:spPr bwMode="auto">
          <a:xfrm>
            <a:off x="7336340" y="2584645"/>
            <a:ext cx="53893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rgbClr val="0070C0"/>
                </a:solidFill>
                <a:latin typeface="Arial" charset="0"/>
              </a:rPr>
              <a:t>Today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4" name="Text Box 38"/>
          <p:cNvSpPr txBox="1">
            <a:spLocks noChangeArrowheads="1"/>
          </p:cNvSpPr>
          <p:nvPr/>
        </p:nvSpPr>
        <p:spPr bwMode="auto">
          <a:xfrm>
            <a:off x="2182658" y="6345432"/>
            <a:ext cx="10711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  <a:latin typeface="Arial" charset="0"/>
              </a:rPr>
              <a:t>CLEX closed</a:t>
            </a:r>
            <a:endParaRPr lang="en-US" sz="12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5" name="Text Box 38"/>
          <p:cNvSpPr txBox="1">
            <a:spLocks noChangeArrowheads="1"/>
          </p:cNvSpPr>
          <p:nvPr/>
        </p:nvSpPr>
        <p:spPr bwMode="auto">
          <a:xfrm>
            <a:off x="6241702" y="2881120"/>
            <a:ext cx="1534416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DL &amp; high current TBTS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6" name="Text Box 38"/>
          <p:cNvSpPr txBox="1">
            <a:spLocks noChangeArrowheads="1"/>
          </p:cNvSpPr>
          <p:nvPr/>
        </p:nvSpPr>
        <p:spPr bwMode="auto">
          <a:xfrm>
            <a:off x="1383487" y="4260154"/>
            <a:ext cx="1151556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DL &amp; CR – full combination ?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7" name="Text Box 38"/>
          <p:cNvSpPr txBox="1">
            <a:spLocks noChangeArrowheads="1"/>
          </p:cNvSpPr>
          <p:nvPr/>
        </p:nvSpPr>
        <p:spPr bwMode="auto">
          <a:xfrm>
            <a:off x="1498718" y="5029588"/>
            <a:ext cx="1151556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PHIN, 2</a:t>
            </a:r>
            <a:r>
              <a:rPr lang="en-GB" sz="1000" baseline="30000" dirty="0" smtClean="0">
                <a:solidFill>
                  <a:srgbClr val="0070C0"/>
                </a:solidFill>
                <a:latin typeface="Arial" charset="0"/>
              </a:rPr>
              <a:t>nd</a:t>
            </a:r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 run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8" name="Text Box 38"/>
          <p:cNvSpPr txBox="1">
            <a:spLocks noChangeArrowheads="1"/>
          </p:cNvSpPr>
          <p:nvPr/>
        </p:nvSpPr>
        <p:spPr bwMode="auto">
          <a:xfrm>
            <a:off x="6703548" y="2044546"/>
            <a:ext cx="865342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CALIFES</a:t>
            </a:r>
          </a:p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Opt. +TBTS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9" name="Text Box 38"/>
          <p:cNvSpPr txBox="1">
            <a:spLocks noChangeArrowheads="1"/>
          </p:cNvSpPr>
          <p:nvPr/>
        </p:nvSpPr>
        <p:spPr bwMode="auto">
          <a:xfrm>
            <a:off x="4818062" y="4485501"/>
            <a:ext cx="1151556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DL &amp; CR – further studies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3309162" y="4332172"/>
            <a:ext cx="1374581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High current to TBTS </a:t>
            </a:r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check PETS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3310788" y="4815856"/>
            <a:ext cx="1374581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Running in TBL line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2" name="Text Box 38"/>
          <p:cNvSpPr txBox="1">
            <a:spLocks noChangeArrowheads="1"/>
          </p:cNvSpPr>
          <p:nvPr/>
        </p:nvSpPr>
        <p:spPr bwMode="auto">
          <a:xfrm>
            <a:off x="5829300" y="5052124"/>
            <a:ext cx="1355801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CALIFES</a:t>
            </a:r>
          </a:p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TBTS </a:t>
            </a:r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+ </a:t>
            </a:r>
            <a:r>
              <a:rPr lang="en-GB" sz="1000" dirty="0" err="1" smtClean="0">
                <a:solidFill>
                  <a:srgbClr val="0070C0"/>
                </a:solidFill>
                <a:latin typeface="Arial" charset="0"/>
              </a:rPr>
              <a:t>struct</a:t>
            </a:r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?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3" name="Text Box 38"/>
          <p:cNvSpPr txBox="1">
            <a:spLocks noChangeArrowheads="1"/>
          </p:cNvSpPr>
          <p:nvPr/>
        </p:nvSpPr>
        <p:spPr bwMode="auto">
          <a:xfrm>
            <a:off x="6516764" y="4605844"/>
            <a:ext cx="8058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Two beam tests?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1278673" y="5701990"/>
            <a:ext cx="2230244" cy="936703"/>
          </a:xfrm>
          <a:prstGeom prst="round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2079702" y="532668"/>
            <a:ext cx="4962525" cy="1015663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en-US" sz="2000" dirty="0" smtClean="0">
              <a:solidFill>
                <a:srgbClr val="00187E"/>
              </a:solidFill>
              <a:latin typeface="Arial" charset="0"/>
            </a:endParaRPr>
          </a:p>
          <a:p>
            <a:pPr algn="ctr" eaLnBrk="0" hangingPunct="0"/>
            <a:r>
              <a:rPr lang="en-US" sz="2000" dirty="0" smtClean="0">
                <a:solidFill>
                  <a:srgbClr val="00187E"/>
                </a:solidFill>
                <a:latin typeface="Arial" charset="0"/>
              </a:rPr>
              <a:t>Schedule end 2009</a:t>
            </a:r>
          </a:p>
          <a:p>
            <a:pPr algn="ctr" eaLnBrk="0" hangingPunct="0"/>
            <a:endParaRPr lang="en-US" sz="2000" dirty="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16" name="Text Box 38"/>
          <p:cNvSpPr txBox="1">
            <a:spLocks noChangeArrowheads="1"/>
          </p:cNvSpPr>
          <p:nvPr/>
        </p:nvSpPr>
        <p:spPr bwMode="auto">
          <a:xfrm>
            <a:off x="3386989" y="5168281"/>
            <a:ext cx="1032612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  <a:latin typeface="Arial" charset="0"/>
              </a:rPr>
              <a:t>CALIFES opt.</a:t>
            </a:r>
            <a:endParaRPr lang="en-US" sz="1000" dirty="0">
              <a:solidFill>
                <a:srgbClr val="0070C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714500" y="620713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187E"/>
                </a:solidFill>
                <a:latin typeface="Arial" charset="0"/>
              </a:rPr>
              <a:t>Optics, DL, Ring, measurements</a:t>
            </a:r>
          </a:p>
        </p:txBody>
      </p:sp>
      <p:pic>
        <p:nvPicPr>
          <p:cNvPr id="3" name="Picture 2" descr="quad-scan0435h.png"/>
          <p:cNvPicPr>
            <a:picLocks noChangeAspect="1"/>
          </p:cNvPicPr>
          <p:nvPr/>
        </p:nvPicPr>
        <p:blipFill>
          <a:blip r:embed="rId2"/>
          <a:srcRect l="9196" t="3191" r="23438" b="5458"/>
          <a:stretch>
            <a:fillRect/>
          </a:stretch>
        </p:blipFill>
        <p:spPr bwMode="auto">
          <a:xfrm>
            <a:off x="632522" y="2457450"/>
            <a:ext cx="2076450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2898" y="2839341"/>
            <a:ext cx="4160838" cy="368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55081" y="1050887"/>
            <a:ext cx="7558088" cy="120032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err="1">
                <a:latin typeface="Arial" charset="0"/>
              </a:rPr>
              <a:t>Emittance</a:t>
            </a:r>
            <a:r>
              <a:rPr lang="en-US" sz="1200" dirty="0">
                <a:latin typeface="Arial" charset="0"/>
              </a:rPr>
              <a:t> &amp; </a:t>
            </a:r>
            <a:r>
              <a:rPr lang="en-US" sz="1200" dirty="0" err="1">
                <a:latin typeface="Arial" charset="0"/>
              </a:rPr>
              <a:t>Twiss</a:t>
            </a:r>
            <a:r>
              <a:rPr lang="en-US" sz="1200" dirty="0">
                <a:latin typeface="Arial" charset="0"/>
              </a:rPr>
              <a:t> parameters with quad scans: well established &amp; coherent (up to TL2)</a:t>
            </a: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Kick measurements, tune and dispersion coherent with model (up to </a:t>
            </a:r>
            <a:r>
              <a:rPr lang="de-CH" sz="1200" dirty="0" smtClean="0">
                <a:latin typeface="Arial" charset="0"/>
              </a:rPr>
              <a:t>TL2, some recent doubts on DL)</a:t>
            </a:r>
            <a:endParaRPr lang="de-CH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Ring length, closed orbit and combination procedure also well under control</a:t>
            </a: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Still work needed for bunch length control and TL2 optics (see later) </a:t>
            </a:r>
            <a:endParaRPr lang="en-US" sz="1200" dirty="0">
              <a:latin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30402" y="4847722"/>
            <a:ext cx="2495550" cy="646331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200" dirty="0">
                <a:latin typeface="Arial" charset="0"/>
              </a:rPr>
              <a:t>Example of quad scans in </a:t>
            </a:r>
            <a:r>
              <a:rPr lang="en-US" sz="1200" dirty="0" err="1">
                <a:latin typeface="Arial" charset="0"/>
              </a:rPr>
              <a:t>linac</a:t>
            </a:r>
            <a:r>
              <a:rPr lang="en-US" sz="1200" dirty="0">
                <a:latin typeface="Arial" charset="0"/>
              </a:rPr>
              <a:t> </a:t>
            </a:r>
          </a:p>
          <a:p>
            <a:pPr eaLnBrk="0" hangingPunct="0"/>
            <a:r>
              <a:rPr lang="en-US" sz="1200" dirty="0" err="1">
                <a:latin typeface="Arial" charset="0"/>
              </a:rPr>
              <a:t>Emittance</a:t>
            </a:r>
            <a:r>
              <a:rPr lang="en-US" sz="1200" dirty="0">
                <a:latin typeface="Arial" charset="0"/>
              </a:rPr>
              <a:t> 40 to </a:t>
            </a:r>
            <a:r>
              <a:rPr lang="en-US" sz="1200" dirty="0" smtClean="0">
                <a:latin typeface="Arial" charset="0"/>
              </a:rPr>
              <a:t>100 </a:t>
            </a:r>
            <a:r>
              <a:rPr lang="en-US" sz="1200" dirty="0">
                <a:latin typeface="Symbol" pitchFamily="18" charset="2"/>
              </a:rPr>
              <a:t>p</a:t>
            </a:r>
            <a:r>
              <a:rPr lang="en-US" sz="1200" dirty="0">
                <a:latin typeface="Arial" charset="0"/>
              </a:rPr>
              <a:t> mm </a:t>
            </a:r>
            <a:r>
              <a:rPr lang="en-US" sz="1200" dirty="0" err="1">
                <a:latin typeface="Arial" charset="0"/>
              </a:rPr>
              <a:t>mrad</a:t>
            </a:r>
            <a:r>
              <a:rPr lang="en-US" sz="1200" dirty="0">
                <a:latin typeface="Arial" charset="0"/>
              </a:rPr>
              <a:t> everywhere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785917" y="5981158"/>
            <a:ext cx="1754188" cy="4572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Arial" charset="0"/>
              </a:rPr>
              <a:t>Example of dispersion measurement in CR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422400" y="612775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charset="0"/>
              </a:rPr>
              <a:t>Combination, x 4 in CR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2537" y="2944043"/>
            <a:ext cx="5531043" cy="342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69950" y="1073189"/>
            <a:ext cx="7558088" cy="120032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>
                <a:latin typeface="Arial" charset="0"/>
              </a:rPr>
              <a:t>Combination factor four in CR established for both 3 GHz and 1.5 GHz beam</a:t>
            </a: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Peak current </a:t>
            </a:r>
            <a:r>
              <a:rPr lang="de-CH" sz="1200" dirty="0" smtClean="0">
                <a:latin typeface="Arial" charset="0"/>
              </a:rPr>
              <a:t>about 15 </a:t>
            </a:r>
            <a:r>
              <a:rPr lang="de-CH" sz="1200" dirty="0">
                <a:latin typeface="Arial" charset="0"/>
              </a:rPr>
              <a:t>A</a:t>
            </a: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Routinely obtained above 12 A (from a few minutes to a couple hours set-up)</a:t>
            </a: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Still work needed on remaining losses and reproducibility/fluctuations  </a:t>
            </a:r>
            <a:endParaRPr lang="en-US" sz="1200" dirty="0">
              <a:latin typeface="Arial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425" y="4559250"/>
            <a:ext cx="1981200" cy="169126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8" descr="DSC_0001_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224" y="2416098"/>
            <a:ext cx="2655933" cy="17666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314" y="1174470"/>
            <a:ext cx="4319936" cy="355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22400" y="612775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charset="0"/>
              </a:rPr>
              <a:t>Combination, x 4 in CR</a:t>
            </a:r>
          </a:p>
        </p:txBody>
      </p:sp>
      <p:pic>
        <p:nvPicPr>
          <p:cNvPr id="4" name="Picture 3" descr="DSC_0036_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73876" y="1174593"/>
            <a:ext cx="2675923" cy="34831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90850" y="3114675"/>
            <a:ext cx="4700725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490663" y="552450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187E"/>
                </a:solidFill>
                <a:latin typeface="Arial" charset="0"/>
              </a:rPr>
              <a:t>Combination, x 2 in DL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9626" y="2779284"/>
            <a:ext cx="48910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Picture 3" descr="dl-disp.png"/>
          <p:cNvPicPr>
            <a:picLocks noChangeAspect="1"/>
          </p:cNvPicPr>
          <p:nvPr/>
        </p:nvPicPr>
        <p:blipFill>
          <a:blip r:embed="rId3"/>
          <a:srcRect l="3616" t="15315" r="6741" b="4053"/>
          <a:stretch>
            <a:fillRect/>
          </a:stretch>
        </p:blipFill>
        <p:spPr bwMode="auto">
          <a:xfrm>
            <a:off x="221166" y="3751301"/>
            <a:ext cx="3413125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992138" y="1146175"/>
            <a:ext cx="4081888" cy="1477328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Beam re-established in DL after 2 years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>
                <a:latin typeface="Arial" charset="0"/>
              </a:rPr>
              <a:t>Optics and transport in DL under </a:t>
            </a:r>
            <a:r>
              <a:rPr lang="en-US" sz="1200" dirty="0" smtClean="0">
                <a:latin typeface="Arial" charset="0"/>
              </a:rPr>
              <a:t>control – but yesterday…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Problems with extraction  - test interrupted due to hardware failures (MKL02 and TWTs)  </a:t>
            </a:r>
            <a:endParaRPr lang="en-US" sz="1200" dirty="0">
              <a:latin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90439" y="6305937"/>
            <a:ext cx="1149350" cy="27699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3363" indent="-233363" eaLnBrk="0" hangingPunct="0"/>
            <a:r>
              <a:rPr lang="de-CH" sz="1200" dirty="0">
                <a:latin typeface="Arial" charset="0"/>
              </a:rPr>
              <a:t>Beam in DL </a:t>
            </a:r>
            <a:endParaRPr lang="en-US" sz="1200" dirty="0">
              <a:latin typeface="Arial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395207" y="5862265"/>
            <a:ext cx="925513" cy="64633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CH" sz="1200" dirty="0">
                <a:latin typeface="Arial" charset="0"/>
              </a:rPr>
              <a:t>Beam through by-pass </a:t>
            </a:r>
            <a:endParaRPr lang="en-US" sz="1200" dirty="0">
              <a:latin typeface="Arial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>
            <a:off x="5174165" y="4720684"/>
            <a:ext cx="267628" cy="12340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683375" y="6255086"/>
            <a:ext cx="1279525" cy="46166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CH" sz="1200" dirty="0">
                <a:latin typeface="Arial" charset="0"/>
              </a:rPr>
              <a:t>Re-combined </a:t>
            </a:r>
          </a:p>
          <a:p>
            <a:pPr eaLnBrk="0" hangingPunct="0"/>
            <a:r>
              <a:rPr lang="de-CH" sz="1200" dirty="0">
                <a:latin typeface="Arial" charset="0"/>
              </a:rPr>
              <a:t>beam </a:t>
            </a:r>
            <a:endParaRPr lang="en-US" sz="1200" dirty="0">
              <a:latin typeface="Arial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5954751" y="4854498"/>
            <a:ext cx="133815" cy="1427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7166517" y="5315414"/>
            <a:ext cx="133815" cy="8920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499582" y="4025668"/>
            <a:ext cx="960438" cy="46166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CH" sz="1200" dirty="0">
                <a:latin typeface="Arial" charset="0"/>
              </a:rPr>
              <a:t>Residual tail </a:t>
            </a:r>
            <a:endParaRPr lang="en-US" sz="1200" dirty="0">
              <a:latin typeface="Arial" charset="0"/>
            </a:endParaRPr>
          </a:p>
        </p:txBody>
      </p:sp>
      <p:pic>
        <p:nvPicPr>
          <p:cNvPr id="13" name="Picture 7" descr="DSC_0036mo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7631" y="1229636"/>
            <a:ext cx="3365500" cy="20934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nimBg="1" autoUpdateAnimBg="0"/>
      <p:bldP spid="8" grpId="0" animBg="1"/>
      <p:bldP spid="9" grpId="0" animBg="1" autoUpdateAnimBg="0"/>
      <p:bldP spid="10" grpId="0" animBg="1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947863" y="554038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00187E"/>
                </a:solidFill>
                <a:latin typeface="Arial" charset="0"/>
              </a:rPr>
              <a:t>TL2, TL2’, TBTS </a:t>
            </a:r>
            <a:r>
              <a:rPr lang="en-US" sz="2000" dirty="0" err="1">
                <a:solidFill>
                  <a:srgbClr val="00187E"/>
                </a:solidFill>
                <a:latin typeface="Arial" charset="0"/>
              </a:rPr>
              <a:t>beamlines</a:t>
            </a:r>
            <a:endParaRPr lang="en-US" sz="2000" dirty="0">
              <a:solidFill>
                <a:srgbClr val="00187E"/>
              </a:solidFill>
              <a:latin typeface="Arial" charset="0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915" y="4562029"/>
            <a:ext cx="3564285" cy="204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Picture 4" descr="kick-tl2-h.png"/>
          <p:cNvPicPr>
            <a:picLocks noChangeAspect="1"/>
          </p:cNvPicPr>
          <p:nvPr/>
        </p:nvPicPr>
        <p:blipFill>
          <a:blip r:embed="rId3"/>
          <a:srcRect l="7285" t="13266" r="8546" b="48782"/>
          <a:stretch>
            <a:fillRect/>
          </a:stretch>
        </p:blipFill>
        <p:spPr bwMode="auto">
          <a:xfrm>
            <a:off x="4133385" y="2183120"/>
            <a:ext cx="4475356" cy="196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47237" y="920093"/>
            <a:ext cx="8224334" cy="120032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>
                <a:latin typeface="Arial" charset="0"/>
              </a:rPr>
              <a:t>Line optics looks about OK (kick measurements) but difficult </a:t>
            </a:r>
            <a:r>
              <a:rPr lang="en-US" sz="1200" dirty="0" smtClean="0">
                <a:latin typeface="Arial" charset="0"/>
              </a:rPr>
              <a:t>matching – recently identified one possible error (20% strength in one quad, under investigation)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Non-combined beam transported to TBTS and through PETS with small losses </a:t>
            </a:r>
            <a:r>
              <a:rPr lang="de-CH" sz="1200" dirty="0" smtClean="0">
                <a:latin typeface="Arial" charset="0"/>
              </a:rPr>
              <a:t>(less that </a:t>
            </a:r>
            <a:r>
              <a:rPr lang="de-CH" sz="1200" dirty="0">
                <a:latin typeface="Arial" charset="0"/>
              </a:rPr>
              <a:t>10%)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Combined beam </a:t>
            </a:r>
            <a:r>
              <a:rPr lang="en-US" sz="1200" dirty="0">
                <a:latin typeface="Arial" charset="0"/>
              </a:rPr>
              <a:t>transported to TBTS with </a:t>
            </a:r>
            <a:r>
              <a:rPr lang="en-US" sz="1200" dirty="0" smtClean="0">
                <a:latin typeface="Arial" charset="0"/>
              </a:rPr>
              <a:t>some losses </a:t>
            </a:r>
            <a:r>
              <a:rPr lang="en-US" sz="1200" dirty="0">
                <a:latin typeface="Arial" charset="0"/>
              </a:rPr>
              <a:t>(from 12 A to about </a:t>
            </a:r>
            <a:r>
              <a:rPr lang="en-US" sz="1200" dirty="0" smtClean="0">
                <a:latin typeface="Arial" charset="0"/>
              </a:rPr>
              <a:t>10 </a:t>
            </a:r>
            <a:r>
              <a:rPr lang="en-US" sz="1200" dirty="0">
                <a:latin typeface="Arial" charset="0"/>
              </a:rPr>
              <a:t>A - </a:t>
            </a:r>
            <a:r>
              <a:rPr lang="de-CH" sz="1200" dirty="0">
                <a:latin typeface="Arial" charset="0"/>
              </a:rPr>
              <a:t>no local losses in PETS)</a:t>
            </a:r>
            <a:endParaRPr lang="en-US" sz="1200" dirty="0">
              <a:latin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693251" y="4549543"/>
            <a:ext cx="766763" cy="2159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800" dirty="0">
                <a:solidFill>
                  <a:schemeClr val="bg1"/>
                </a:solidFill>
                <a:latin typeface="Arial" charset="0"/>
              </a:rPr>
              <a:t>21 Aug</a:t>
            </a:r>
          </a:p>
        </p:txBody>
      </p:sp>
      <p:pic>
        <p:nvPicPr>
          <p:cNvPr id="9" name="Picture 5" descr="DSC_08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560" y="2189048"/>
            <a:ext cx="3008971" cy="19978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67225" y="4665012"/>
            <a:ext cx="4229101" cy="196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674701" y="4825768"/>
            <a:ext cx="766763" cy="2159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800" dirty="0" smtClean="0">
                <a:latin typeface="Arial" charset="0"/>
              </a:rPr>
              <a:t>8 Sept</a:t>
            </a:r>
            <a:endParaRPr lang="en-US" sz="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Jul03SummaryRFPow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9988" y="1827038"/>
            <a:ext cx="4464012" cy="222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Jul03Overl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59565"/>
            <a:ext cx="5136995" cy="269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155825" y="525463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187E"/>
                </a:solidFill>
                <a:latin typeface="Arial" charset="0"/>
              </a:rPr>
              <a:t>TBTS, PETS conditioning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17500" y="1000125"/>
            <a:ext cx="7072041" cy="61215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Lots of breakdowns (pulse shortening) – most likely variable power splitter (outside PETS)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>
                <a:latin typeface="Arial" charset="0"/>
              </a:rPr>
              <a:t>Rapid (if </a:t>
            </a:r>
            <a:r>
              <a:rPr lang="en-US" sz="1200" dirty="0" smtClean="0">
                <a:latin typeface="Arial" charset="0"/>
              </a:rPr>
              <a:t>a bit aggressive</a:t>
            </a:r>
            <a:r>
              <a:rPr lang="en-US" sz="1200" dirty="0">
                <a:latin typeface="Arial" charset="0"/>
              </a:rPr>
              <a:t>) conditioning – possibly limited by beam availability &amp; current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05516" y="2080633"/>
            <a:ext cx="766762" cy="24622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 dirty="0">
                <a:latin typeface="Arial" charset="0"/>
              </a:rPr>
              <a:t>3 July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878960" y="4543310"/>
            <a:ext cx="766762" cy="24622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 dirty="0">
                <a:latin typeface="Arial" charset="0"/>
              </a:rPr>
              <a:t>3 July</a:t>
            </a:r>
          </a:p>
        </p:txBody>
      </p:sp>
      <p:pic>
        <p:nvPicPr>
          <p:cNvPr id="8" name="Picture 5" descr="Jul23SummaryRFP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5815" y="4357579"/>
            <a:ext cx="4438185" cy="224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940" y="1752800"/>
            <a:ext cx="3495446" cy="232111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428979" y="4543929"/>
            <a:ext cx="766762" cy="24622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 dirty="0">
                <a:latin typeface="Arial" charset="0"/>
              </a:rPr>
              <a:t>23 July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6093174" y="2136389"/>
            <a:ext cx="1147684" cy="24622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000" dirty="0" smtClean="0">
                <a:latin typeface="Arial" charset="0"/>
              </a:rPr>
              <a:t>~ 3 hours</a:t>
            </a:r>
            <a:endParaRPr lang="en-US" sz="1000" dirty="0">
              <a:latin typeface="Arial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208403" y="4526467"/>
            <a:ext cx="1147684" cy="24622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000" dirty="0" smtClean="0">
                <a:latin typeface="Arial" charset="0"/>
              </a:rPr>
              <a:t>~ 5 hours</a:t>
            </a:r>
            <a:endParaRPr lang="en-US" sz="1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922463" y="612775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187E"/>
                </a:solidFill>
                <a:latin typeface="Arial" charset="0"/>
              </a:rPr>
              <a:t>TBTS, PETS conditioning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1662113"/>
            <a:ext cx="401955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5825" y="1711325"/>
            <a:ext cx="398621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50" y="4305300"/>
            <a:ext cx="37099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3225" y="4737100"/>
            <a:ext cx="3463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Oval 11"/>
          <p:cNvSpPr>
            <a:spLocks noChangeArrowheads="1"/>
          </p:cNvSpPr>
          <p:nvPr/>
        </p:nvSpPr>
        <p:spPr bwMode="auto">
          <a:xfrm>
            <a:off x="3649663" y="1658938"/>
            <a:ext cx="528637" cy="3016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2560638" y="1674813"/>
            <a:ext cx="528637" cy="3016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7500" y="1000125"/>
            <a:ext cx="8826500" cy="64633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de-CH" sz="1200" dirty="0">
                <a:latin typeface="Arial" charset="0"/>
              </a:rPr>
              <a:t>Max power reached </a:t>
            </a:r>
            <a:r>
              <a:rPr lang="de-CH" sz="1200" dirty="0" smtClean="0">
                <a:latin typeface="Arial" charset="0"/>
              </a:rPr>
              <a:t>&gt;160 </a:t>
            </a:r>
            <a:r>
              <a:rPr lang="de-CH" sz="1200" dirty="0">
                <a:latin typeface="Arial" charset="0"/>
              </a:rPr>
              <a:t>MW (peak) – total pulse length about 200 ns – no flat top</a:t>
            </a:r>
            <a:endParaRPr lang="en-US" sz="1200" dirty="0">
              <a:latin typeface="Arial" charset="0"/>
            </a:endParaRPr>
          </a:p>
          <a:p>
            <a:pPr marL="233363" indent="-233363" algn="l" eaLnBrk="0" hangingPunct="0">
              <a:lnSpc>
                <a:spcPct val="150000"/>
              </a:lnSpc>
              <a:buFontTx/>
              <a:buChar char="•"/>
            </a:pPr>
            <a:r>
              <a:rPr lang="en-US" sz="1200" dirty="0" smtClean="0">
                <a:latin typeface="Arial" charset="0"/>
              </a:rPr>
              <a:t>P</a:t>
            </a:r>
            <a:r>
              <a:rPr lang="en-US" sz="1200" dirty="0" smtClean="0">
                <a:latin typeface="Arial" charset="0"/>
              </a:rPr>
              <a:t>ower decrease </a:t>
            </a:r>
            <a:r>
              <a:rPr lang="en-US" sz="1200" dirty="0">
                <a:latin typeface="Arial" charset="0"/>
              </a:rPr>
              <a:t>– </a:t>
            </a:r>
            <a:r>
              <a:rPr lang="en-US" sz="1200" dirty="0" smtClean="0">
                <a:latin typeface="Arial" charset="0"/>
              </a:rPr>
              <a:t>explained by bunch length – later recovered</a:t>
            </a:r>
            <a:endParaRPr lang="en-US" sz="1200" dirty="0">
              <a:latin typeface="Arial" charset="0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7105650" y="3387725"/>
            <a:ext cx="528638" cy="3016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8097838" y="3389313"/>
            <a:ext cx="528637" cy="3016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795" y="860347"/>
            <a:ext cx="51657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0530" y="3867157"/>
            <a:ext cx="4764398" cy="24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91373</TotalTime>
  <Words>620</Words>
  <Application>Microsoft Office PowerPoint</Application>
  <PresentationFormat>On-screen Show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CTF3 - PRELIMINARY PHASE (2001-2002)  General description  &amp; Experimental Program</dc:title>
  <dc:creator>NICE</dc:creator>
  <cp:lastModifiedBy>roberto corsini</cp:lastModifiedBy>
  <cp:revision>777</cp:revision>
  <cp:lastPrinted>2001-02-28T11:02:29Z</cp:lastPrinted>
  <dcterms:created xsi:type="dcterms:W3CDTF">2001-02-23T15:04:14Z</dcterms:created>
  <dcterms:modified xsi:type="dcterms:W3CDTF">2009-09-17T12:20:06Z</dcterms:modified>
</cp:coreProperties>
</file>