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5"/>
  </p:notesMasterIdLst>
  <p:handoutMasterIdLst>
    <p:handoutMasterId r:id="rId36"/>
  </p:handoutMasterIdLst>
  <p:sldIdLst>
    <p:sldId id="256" r:id="rId2"/>
    <p:sldId id="324" r:id="rId3"/>
    <p:sldId id="288" r:id="rId4"/>
    <p:sldId id="334" r:id="rId5"/>
    <p:sldId id="335" r:id="rId6"/>
    <p:sldId id="336" r:id="rId7"/>
    <p:sldId id="289" r:id="rId8"/>
    <p:sldId id="337" r:id="rId9"/>
    <p:sldId id="339" r:id="rId10"/>
    <p:sldId id="281" r:id="rId11"/>
    <p:sldId id="285" r:id="rId12"/>
    <p:sldId id="283" r:id="rId13"/>
    <p:sldId id="325" r:id="rId14"/>
    <p:sldId id="286" r:id="rId15"/>
    <p:sldId id="340" r:id="rId16"/>
    <p:sldId id="290" r:id="rId17"/>
    <p:sldId id="331" r:id="rId18"/>
    <p:sldId id="292" r:id="rId19"/>
    <p:sldId id="322" r:id="rId20"/>
    <p:sldId id="327" r:id="rId21"/>
    <p:sldId id="295" r:id="rId22"/>
    <p:sldId id="299" r:id="rId23"/>
    <p:sldId id="328" r:id="rId24"/>
    <p:sldId id="329" r:id="rId25"/>
    <p:sldId id="303" r:id="rId26"/>
    <p:sldId id="304" r:id="rId27"/>
    <p:sldId id="306" r:id="rId28"/>
    <p:sldId id="333" r:id="rId29"/>
    <p:sldId id="262" r:id="rId30"/>
    <p:sldId id="344" r:id="rId31"/>
    <p:sldId id="341" r:id="rId32"/>
    <p:sldId id="342" r:id="rId33"/>
    <p:sldId id="343"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0909"/>
    <a:srgbClr val="46C9C8"/>
    <a:srgbClr val="2E862A"/>
    <a:srgbClr val="6D6EBE"/>
    <a:srgbClr val="F7A33F"/>
    <a:srgbClr val="B90005"/>
    <a:srgbClr val="F59427"/>
    <a:srgbClr val="4DCBC9"/>
    <a:srgbClr val="FF00FF"/>
    <a:srgbClr val="00CA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4" d="100"/>
          <a:sy n="104" d="100"/>
        </p:scale>
        <p:origin x="-640" y="-112"/>
      </p:cViewPr>
      <p:guideLst>
        <p:guide orient="horz" pos="2160"/>
        <p:guide pos="2880"/>
      </p:guideLst>
    </p:cSldViewPr>
  </p:slideViewPr>
  <p:notesTextViewPr>
    <p:cViewPr>
      <p:scale>
        <a:sx n="100" d="100"/>
        <a:sy n="100" d="100"/>
      </p:scale>
      <p:origin x="0" y="0"/>
    </p:cViewPr>
  </p:notesTextViewPr>
  <p:sorterViewPr>
    <p:cViewPr>
      <p:scale>
        <a:sx n="93" d="100"/>
        <a:sy n="93"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5.emf"/><Relationship Id="rId2"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8.emf"/><Relationship Id="rId2" Type="http://schemas.openxmlformats.org/officeDocument/2006/relationships/image" Target="../media/image3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84CA2FF-08C7-884C-A4D3-E51DC48EF921}" type="datetimeFigureOut">
              <a:rPr lang="en-US" smtClean="0"/>
              <a:t>1/15/18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7BA6FDF-5EED-0E48-A8C3-CE62D3A5B257}" type="slidenum">
              <a:rPr lang="en-US" smtClean="0"/>
              <a:t>‹#›</a:t>
            </a:fld>
            <a:endParaRPr lang="en-US"/>
          </a:p>
        </p:txBody>
      </p:sp>
    </p:spTree>
    <p:extLst>
      <p:ext uri="{BB962C8B-B14F-4D97-AF65-F5344CB8AC3E}">
        <p14:creationId xmlns:p14="http://schemas.microsoft.com/office/powerpoint/2010/main" val="303040624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4A8057-BEF7-2B4C-BEFA-C6E7097A2D61}" type="datetimeFigureOut">
              <a:rPr lang="en-US" smtClean="0"/>
              <a:t>1/15/18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96A474-CDC0-6B49-A761-6DBF8A26827C}" type="slidenum">
              <a:rPr lang="en-US" smtClean="0"/>
              <a:t>‹#›</a:t>
            </a:fld>
            <a:endParaRPr lang="en-US"/>
          </a:p>
        </p:txBody>
      </p:sp>
    </p:spTree>
    <p:extLst>
      <p:ext uri="{BB962C8B-B14F-4D97-AF65-F5344CB8AC3E}">
        <p14:creationId xmlns:p14="http://schemas.microsoft.com/office/powerpoint/2010/main" val="39300479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685800" y="1981200"/>
            <a:ext cx="7772400" cy="1143000"/>
          </a:xfrm>
        </p:spPr>
        <p:txBody>
          <a:bodyPr/>
          <a:lstStyle>
            <a:lvl1pPr>
              <a:defRPr/>
            </a:lvl1pPr>
          </a:lstStyle>
          <a:p>
            <a:r>
              <a:rPr lang="en-US" smtClean="0"/>
              <a:t>Click to edit Master title style</a:t>
            </a:r>
            <a:endParaRPr lang="en-US"/>
          </a:p>
        </p:txBody>
      </p:sp>
      <p:sp>
        <p:nvSpPr>
          <p:cNvPr id="4099" name="Rectangle 3"/>
          <p:cNvSpPr>
            <a:spLocks noGrp="1" noChangeArrowheads="1"/>
          </p:cNvSpPr>
          <p:nvPr>
            <p:ph type="subTitle" idx="1"/>
          </p:nvPr>
        </p:nvSpPr>
        <p:spPr>
          <a:xfrm>
            <a:off x="1371600" y="3657600"/>
            <a:ext cx="6400800" cy="1752600"/>
          </a:xfrm>
        </p:spPr>
        <p:txBody>
          <a:bodyPr/>
          <a:lstStyle>
            <a:lvl1pPr marL="0" indent="0" algn="ctr">
              <a:buFontTx/>
              <a:buNone/>
              <a:defRPr/>
            </a:lvl1pPr>
          </a:lstStyle>
          <a:p>
            <a:r>
              <a:rPr lang="en-US" smtClean="0"/>
              <a:t>Click to edit Master subtitle style</a:t>
            </a:r>
            <a:endParaRPr lang="en-US"/>
          </a:p>
        </p:txBody>
      </p:sp>
      <p:sp>
        <p:nvSpPr>
          <p:cNvPr id="4" name="Rectangle 4"/>
          <p:cNvSpPr>
            <a:spLocks noGrp="1" noChangeArrowheads="1"/>
          </p:cNvSpPr>
          <p:nvPr>
            <p:ph type="dt" sz="half" idx="10"/>
          </p:nvPr>
        </p:nvSpPr>
        <p:spPr>
          <a:xfrm>
            <a:off x="228600" y="6248400"/>
            <a:ext cx="1905000" cy="457200"/>
          </a:xfrm>
        </p:spPr>
        <p:txBody>
          <a:bodyPr/>
          <a:lstStyle>
            <a:lvl1pPr>
              <a:defRPr/>
            </a:lvl1pPr>
          </a:lstStyle>
          <a:p>
            <a:fld id="{63579DBD-E655-CD43-AA56-DD809D37A546}" type="datetime1">
              <a:rPr lang="en-US" smtClean="0"/>
              <a:t>1/15/18</a:t>
            </a:fld>
            <a:endParaRPr lang="en-US"/>
          </a:p>
        </p:txBody>
      </p:sp>
      <p:sp>
        <p:nvSpPr>
          <p:cNvPr id="5" name="Rectangle 5"/>
          <p:cNvSpPr>
            <a:spLocks noGrp="1" noChangeArrowheads="1"/>
          </p:cNvSpPr>
          <p:nvPr>
            <p:ph type="ftr" sz="quarter" idx="11"/>
          </p:nvPr>
        </p:nvSpPr>
        <p:spPr>
          <a:xfrm>
            <a:off x="2514600" y="6248400"/>
            <a:ext cx="4191000" cy="457200"/>
          </a:xfrm>
        </p:spPr>
        <p:txBody>
          <a:bodyPr/>
          <a:lstStyle>
            <a:lvl1pPr>
              <a:defRPr/>
            </a:lvl1pPr>
          </a:lstStyle>
          <a:p>
            <a:endParaRPr lang="en-US"/>
          </a:p>
        </p:txBody>
      </p:sp>
      <p:sp>
        <p:nvSpPr>
          <p:cNvPr id="6" name="Rectangle 6"/>
          <p:cNvSpPr>
            <a:spLocks noGrp="1" noChangeArrowheads="1"/>
          </p:cNvSpPr>
          <p:nvPr>
            <p:ph type="sldNum" sz="quarter" idx="12"/>
          </p:nvPr>
        </p:nvSpPr>
        <p:spPr>
          <a:xfrm>
            <a:off x="7086600" y="6248400"/>
            <a:ext cx="1905000" cy="457200"/>
          </a:xfrm>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FAB5CD3E-8F33-9048-9F00-B98AD7F6D2D5}" type="datetime1">
              <a:rPr lang="en-US" smtClean="0"/>
              <a:t>1/15/18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0"/>
            <a:ext cx="2076450" cy="601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0"/>
            <a:ext cx="60769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438AC38B-4EFC-D047-BE93-CFAFA0915E89}" type="datetime1">
              <a:rPr lang="en-US" smtClean="0"/>
              <a:t>1/15/18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fld id="{8B3BB0BC-CA07-FE4D-833A-7EF9B7691410}" type="datetime1">
              <a:rPr lang="en-US" smtClean="0"/>
              <a:t>1/15/18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fld id="{3C91F720-2A8D-9049-9A75-73C514060F88}" type="datetime1">
              <a:rPr lang="en-US" smtClean="0"/>
              <a:t>1/15/18</a:t>
            </a:fld>
            <a:endParaRPr lang="en-US"/>
          </a:p>
        </p:txBody>
      </p:sp>
      <p:sp>
        <p:nvSpPr>
          <p:cNvPr id="5" name="Rectangle 5"/>
          <p:cNvSpPr>
            <a:spLocks noGrp="1" noChangeArrowheads="1"/>
          </p:cNvSpPr>
          <p:nvPr>
            <p:ph type="ftr" sz="quarter" idx="11"/>
          </p:nvPr>
        </p:nvSpPr>
        <p:spPr>
          <a:ln/>
        </p:spPr>
        <p:txBody>
          <a:bodyPr/>
          <a:lstStyle>
            <a:lvl1pPr>
              <a:defRPr/>
            </a:lvl1pPr>
          </a:lstStyle>
          <a:p>
            <a:endParaRPr lang="en-US"/>
          </a:p>
        </p:txBody>
      </p:sp>
      <p:sp>
        <p:nvSpPr>
          <p:cNvPr id="6"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295400"/>
            <a:ext cx="4000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62500" y="1295400"/>
            <a:ext cx="40005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fld id="{51345558-2070-7549-8021-12FBECF2B66F}" type="datetime1">
              <a:rPr lang="en-US" smtClean="0"/>
              <a:t>1/15/18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fld id="{3C3F17E9-3440-F14E-A4E6-E3CD02E497A0}" type="datetime1">
              <a:rPr lang="en-US" smtClean="0"/>
              <a:t>1/15/18</a:t>
            </a:fld>
            <a:endParaRPr lang="en-US"/>
          </a:p>
        </p:txBody>
      </p:sp>
      <p:sp>
        <p:nvSpPr>
          <p:cNvPr id="8" name="Rectangle 5"/>
          <p:cNvSpPr>
            <a:spLocks noGrp="1" noChangeArrowheads="1"/>
          </p:cNvSpPr>
          <p:nvPr>
            <p:ph type="ftr" sz="quarter" idx="11"/>
          </p:nvPr>
        </p:nvSpPr>
        <p:spPr>
          <a:ln/>
        </p:spPr>
        <p:txBody>
          <a:bodyPr/>
          <a:lstStyle>
            <a:lvl1pPr>
              <a:defRPr/>
            </a:lvl1pPr>
          </a:lstStyle>
          <a:p>
            <a:endParaRPr lang="en-US"/>
          </a:p>
        </p:txBody>
      </p:sp>
      <p:sp>
        <p:nvSpPr>
          <p:cNvPr id="9"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fld id="{3FB70194-20BC-B54C-B729-B47941E423D9}" type="datetime1">
              <a:rPr lang="en-US" smtClean="0"/>
              <a:t>1/15/18</a:t>
            </a:fld>
            <a:endParaRPr lang="en-US"/>
          </a:p>
        </p:txBody>
      </p:sp>
      <p:sp>
        <p:nvSpPr>
          <p:cNvPr id="4" name="Rectangle 5"/>
          <p:cNvSpPr>
            <a:spLocks noGrp="1" noChangeArrowheads="1"/>
          </p:cNvSpPr>
          <p:nvPr>
            <p:ph type="ftr" sz="quarter" idx="11"/>
          </p:nvPr>
        </p:nvSpPr>
        <p:spPr>
          <a:ln/>
        </p:spPr>
        <p:txBody>
          <a:bodyPr/>
          <a:lstStyle>
            <a:lvl1pPr>
              <a:defRPr/>
            </a:lvl1pPr>
          </a:lstStyle>
          <a:p>
            <a:endParaRPr lang="en-US"/>
          </a:p>
        </p:txBody>
      </p:sp>
      <p:sp>
        <p:nvSpPr>
          <p:cNvPr id="5"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fld id="{7E04C5D1-C61A-5E4B-A1F0-103B948DF58F}" type="datetime1">
              <a:rPr lang="en-US" smtClean="0"/>
              <a:t>1/15/18</a:t>
            </a:fld>
            <a:endParaRPr lang="en-US"/>
          </a:p>
        </p:txBody>
      </p:sp>
      <p:sp>
        <p:nvSpPr>
          <p:cNvPr id="3" name="Rectangle 5"/>
          <p:cNvSpPr>
            <a:spLocks noGrp="1" noChangeArrowheads="1"/>
          </p:cNvSpPr>
          <p:nvPr>
            <p:ph type="ftr" sz="quarter" idx="11"/>
          </p:nvPr>
        </p:nvSpPr>
        <p:spPr>
          <a:ln/>
        </p:spPr>
        <p:txBody>
          <a:bodyPr/>
          <a:lstStyle>
            <a:lvl1pPr>
              <a:defRPr/>
            </a:lvl1pPr>
          </a:lstStyle>
          <a:p>
            <a:endParaRPr lang="en-US"/>
          </a:p>
        </p:txBody>
      </p:sp>
      <p:sp>
        <p:nvSpPr>
          <p:cNvPr id="4"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AB708330-57FD-B149-9381-858556E978D2}" type="datetime1">
              <a:rPr lang="en-US" smtClean="0"/>
              <a:t>1/15/18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fld id="{141A7A55-6DBA-7443-B7BD-8344AC1466D3}" type="datetime1">
              <a:rPr lang="en-US" smtClean="0"/>
              <a:t>1/15/18</a:t>
            </a:fld>
            <a:endParaRPr lang="en-US"/>
          </a:p>
        </p:txBody>
      </p:sp>
      <p:sp>
        <p:nvSpPr>
          <p:cNvPr id="6" name="Rectangle 5"/>
          <p:cNvSpPr>
            <a:spLocks noGrp="1" noChangeArrowheads="1"/>
          </p:cNvSpPr>
          <p:nvPr>
            <p:ph type="ftr" sz="quarter" idx="11"/>
          </p:nvPr>
        </p:nvSpPr>
        <p:spPr>
          <a:ln/>
        </p:spPr>
        <p:txBody>
          <a:bodyPr/>
          <a:lstStyle>
            <a:lvl1pPr>
              <a:defRPr/>
            </a:lvl1pPr>
          </a:lstStyle>
          <a:p>
            <a:endParaRPr lang="en-US"/>
          </a:p>
        </p:txBody>
      </p:sp>
      <p:sp>
        <p:nvSpPr>
          <p:cNvPr id="7" name="Rectangle 6"/>
          <p:cNvSpPr>
            <a:spLocks noGrp="1" noChangeArrowheads="1"/>
          </p:cNvSpPr>
          <p:nvPr>
            <p:ph type="sldNum" sz="quarter" idx="12"/>
          </p:nvPr>
        </p:nvSpPr>
        <p:spPr>
          <a:ln/>
        </p:spPr>
        <p:txBody>
          <a:bodyPr/>
          <a:lstStyle>
            <a:lvl1pPr>
              <a:defRPr/>
            </a:lvl1pPr>
          </a:lstStyle>
          <a:p>
            <a:fld id="{5451C793-7B38-394E-B711-24C6F41D802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609600" y="1295400"/>
            <a:ext cx="81534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076" name="Rectangle 4"/>
          <p:cNvSpPr>
            <a:spLocks noGrp="1" noChangeArrowheads="1"/>
          </p:cNvSpPr>
          <p:nvPr>
            <p:ph type="dt" sz="half" idx="2"/>
          </p:nvPr>
        </p:nvSpPr>
        <p:spPr bwMode="auto">
          <a:xfrm>
            <a:off x="0" y="6553200"/>
            <a:ext cx="1752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i="1">
                <a:latin typeface="Tahoma" charset="0"/>
                <a:ea typeface="ＭＳ Ｐゴシック" charset="-128"/>
                <a:cs typeface="ＭＳ Ｐゴシック" charset="-128"/>
              </a:defRPr>
            </a:lvl1pPr>
          </a:lstStyle>
          <a:p>
            <a:fld id="{EAFC8BC5-2860-AA40-9A5E-C1CB1341497E}" type="datetime1">
              <a:rPr lang="en-US" smtClean="0"/>
              <a:t>1/15/18</a:t>
            </a:fld>
            <a:endParaRPr lang="en-US"/>
          </a:p>
        </p:txBody>
      </p:sp>
      <p:sp>
        <p:nvSpPr>
          <p:cNvPr id="3077" name="Rectangle 5"/>
          <p:cNvSpPr>
            <a:spLocks noGrp="1" noChangeArrowheads="1"/>
          </p:cNvSpPr>
          <p:nvPr>
            <p:ph type="ftr" sz="quarter" idx="3"/>
          </p:nvPr>
        </p:nvSpPr>
        <p:spPr bwMode="auto">
          <a:xfrm>
            <a:off x="2514600" y="6553200"/>
            <a:ext cx="41148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i="1">
                <a:latin typeface="Tahoma" charset="0"/>
                <a:ea typeface="ＭＳ Ｐゴシック" charset="-128"/>
                <a:cs typeface="ＭＳ Ｐゴシック" charset="-128"/>
              </a:defRPr>
            </a:lvl1pPr>
          </a:lstStyle>
          <a:p>
            <a:endParaRPr lang="en-US"/>
          </a:p>
        </p:txBody>
      </p:sp>
      <p:sp>
        <p:nvSpPr>
          <p:cNvPr id="3078" name="Rectangle 6"/>
          <p:cNvSpPr>
            <a:spLocks noGrp="1" noChangeArrowheads="1"/>
          </p:cNvSpPr>
          <p:nvPr>
            <p:ph type="sldNum" sz="quarter" idx="4"/>
          </p:nvPr>
        </p:nvSpPr>
        <p:spPr bwMode="auto">
          <a:xfrm>
            <a:off x="7543800" y="6553200"/>
            <a:ext cx="16002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i="1">
                <a:latin typeface="+mn-lt"/>
                <a:ea typeface="ＭＳ Ｐゴシック" charset="-128"/>
                <a:cs typeface="ＭＳ Ｐゴシック" charset="-128"/>
              </a:defRPr>
            </a:lvl1pPr>
          </a:lstStyle>
          <a:p>
            <a:fld id="{5451C793-7B38-394E-B711-24C6F41D80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fontAlgn="base" hangingPunct="1">
        <a:spcBef>
          <a:spcPct val="0"/>
        </a:spcBef>
        <a:spcAft>
          <a:spcPct val="0"/>
        </a:spcAft>
        <a:defRPr sz="4400">
          <a:solidFill>
            <a:srgbClr val="FF3300"/>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2pPr>
      <a:lvl3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3pPr>
      <a:lvl4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4pPr>
      <a:lvl5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FF3300"/>
          </a:solidFill>
          <a:latin typeface="Tahoma" charset="0"/>
        </a:defRPr>
      </a:lvl6pPr>
      <a:lvl7pPr marL="914400" algn="ctr" rtl="0" eaLnBrk="1" fontAlgn="base" hangingPunct="1">
        <a:spcBef>
          <a:spcPct val="0"/>
        </a:spcBef>
        <a:spcAft>
          <a:spcPct val="0"/>
        </a:spcAft>
        <a:defRPr sz="4400">
          <a:solidFill>
            <a:srgbClr val="FF3300"/>
          </a:solidFill>
          <a:latin typeface="Tahoma" charset="0"/>
        </a:defRPr>
      </a:lvl7pPr>
      <a:lvl8pPr marL="1371600" algn="ctr" rtl="0" eaLnBrk="1" fontAlgn="base" hangingPunct="1">
        <a:spcBef>
          <a:spcPct val="0"/>
        </a:spcBef>
        <a:spcAft>
          <a:spcPct val="0"/>
        </a:spcAft>
        <a:defRPr sz="4400">
          <a:solidFill>
            <a:srgbClr val="FF3300"/>
          </a:solidFill>
          <a:latin typeface="Tahoma" charset="0"/>
        </a:defRPr>
      </a:lvl8pPr>
      <a:lvl9pPr marL="1828800" algn="ctr" rtl="0" eaLnBrk="1" fontAlgn="base" hangingPunct="1">
        <a:spcBef>
          <a:spcPct val="0"/>
        </a:spcBef>
        <a:spcAft>
          <a:spcPct val="0"/>
        </a:spcAft>
        <a:defRPr sz="4400">
          <a:solidFill>
            <a:srgbClr val="FF3300"/>
          </a:solidFill>
          <a:latin typeface="Tahoma" charset="0"/>
        </a:defRPr>
      </a:lvl9pPr>
    </p:titleStyle>
    <p:bodyStyle>
      <a:lvl1pPr marL="342900" indent="-342900" algn="l" rtl="0" eaLnBrk="1" fontAlgn="base" hangingPunct="1">
        <a:spcBef>
          <a:spcPct val="20000"/>
        </a:spcBef>
        <a:spcAft>
          <a:spcPct val="0"/>
        </a:spcAft>
        <a:buBlip>
          <a:blip r:embed="rId1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1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1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1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1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1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1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1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14"/>
        </a:buBlip>
        <a:defRPr sz="2000">
          <a:solidFill>
            <a:srgbClr val="0066CC"/>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 Id="rId3" Type="http://schemas.openxmlformats.org/officeDocument/2006/relationships/hyperlink" Target="https://arxiv.org/pdf/1705.04321.pdf"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9.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emf"/></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emf"/><Relationship Id="rId3" Type="http://schemas.openxmlformats.org/officeDocument/2006/relationships/hyperlink" Target="https://arxiv.org/abs/1606.06298"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emf"/></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2.emf"/><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3.emf"/><Relationship Id="rId4" Type="http://schemas.openxmlformats.org/officeDocument/2006/relationships/image" Target="../media/image1.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oleObject" Target="../embeddings/oleObject1.bin"/><Relationship Id="rId6" Type="http://schemas.openxmlformats.org/officeDocument/2006/relationships/image" Target="../media/image35.emf"/><Relationship Id="rId7" Type="http://schemas.openxmlformats.org/officeDocument/2006/relationships/oleObject" Target="../embeddings/oleObject2.bin"/><Relationship Id="rId8" Type="http://schemas.openxmlformats.org/officeDocument/2006/relationships/image" Target="../media/image36.emf"/><Relationship Id="rId9" Type="http://schemas.openxmlformats.org/officeDocument/2006/relationships/image" Target="../media/image37.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oleObject" Target="../embeddings/oleObject3.bin"/><Relationship Id="rId6" Type="http://schemas.openxmlformats.org/officeDocument/2006/relationships/image" Target="../media/image38.emf"/><Relationship Id="rId7" Type="http://schemas.openxmlformats.org/officeDocument/2006/relationships/oleObject" Target="../embeddings/oleObject4.bin"/><Relationship Id="rId8" Type="http://schemas.openxmlformats.org/officeDocument/2006/relationships/image" Target="../media/image39.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emf"/><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1337" y="2107051"/>
            <a:ext cx="7772400" cy="1606279"/>
          </a:xfrm>
        </p:spPr>
        <p:txBody>
          <a:bodyPr/>
          <a:lstStyle/>
          <a:p>
            <a:r>
              <a:rPr lang="en-US" sz="3600" dirty="0" smtClean="0"/>
              <a:t>CMS Track Trigger</a:t>
            </a:r>
            <a:br>
              <a:rPr lang="en-US" sz="3600" dirty="0" smtClean="0"/>
            </a:br>
            <a:r>
              <a:rPr lang="en-US" sz="3600" i="1" dirty="0" smtClean="0"/>
              <a:t>or</a:t>
            </a:r>
            <a:r>
              <a:rPr lang="en-US" sz="3600" dirty="0" smtClean="0"/>
              <a:t/>
            </a:r>
            <a:br>
              <a:rPr lang="en-US" sz="3600" dirty="0" smtClean="0"/>
            </a:br>
            <a:r>
              <a:rPr lang="en-US" sz="3600" dirty="0" smtClean="0"/>
              <a:t>LHC Physics Under a New </a:t>
            </a:r>
            <a:r>
              <a:rPr lang="en-US" sz="3600" dirty="0"/>
              <a:t>L</a:t>
            </a:r>
            <a:r>
              <a:rPr lang="en-US" sz="3600" dirty="0" smtClean="0"/>
              <a:t>amppost</a:t>
            </a:r>
            <a:endParaRPr lang="en-US" sz="3600" dirty="0"/>
          </a:p>
        </p:txBody>
      </p:sp>
      <p:sp>
        <p:nvSpPr>
          <p:cNvPr id="3" name="Subtitle 2"/>
          <p:cNvSpPr>
            <a:spLocks noGrp="1"/>
          </p:cNvSpPr>
          <p:nvPr>
            <p:ph type="subTitle" idx="1"/>
          </p:nvPr>
        </p:nvSpPr>
        <p:spPr>
          <a:xfrm>
            <a:off x="1193343" y="4108726"/>
            <a:ext cx="6400800" cy="1399837"/>
          </a:xfrm>
        </p:spPr>
        <p:txBody>
          <a:bodyPr/>
          <a:lstStyle/>
          <a:p>
            <a:r>
              <a:rPr lang="en-US" sz="2400" dirty="0"/>
              <a:t>Yuri </a:t>
            </a:r>
            <a:r>
              <a:rPr lang="en-US" sz="2400" dirty="0" smtClean="0"/>
              <a:t>Gershtein</a:t>
            </a:r>
            <a:endParaRPr lang="en-US" sz="2400" dirty="0"/>
          </a:p>
        </p:txBody>
      </p:sp>
      <p:pic>
        <p:nvPicPr>
          <p:cNvPr id="6" name="Picture 5" descr="Rutgers_sea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14795" y="4802185"/>
            <a:ext cx="1057402" cy="1057402"/>
          </a:xfrm>
          <a:prstGeom prst="rect">
            <a:avLst/>
          </a:prstGeom>
        </p:spPr>
      </p:pic>
      <p:sp>
        <p:nvSpPr>
          <p:cNvPr id="5" name="Rectangle 4">
            <a:hlinkClick r:id="rId3"/>
          </p:cNvPr>
          <p:cNvSpPr/>
          <p:nvPr/>
        </p:nvSpPr>
        <p:spPr>
          <a:xfrm>
            <a:off x="5142988" y="6081115"/>
            <a:ext cx="3896831" cy="666849"/>
          </a:xfrm>
          <a:prstGeom prst="rect">
            <a:avLst/>
          </a:prstGeom>
        </p:spPr>
        <p:txBody>
          <a:bodyPr wrap="square">
            <a:spAutoFit/>
          </a:bodyPr>
          <a:lstStyle/>
          <a:p>
            <a:r>
              <a:rPr lang="pt-BR" sz="2400" i="1" baseline="30000" dirty="0" err="1" smtClean="0"/>
              <a:t>mostly</a:t>
            </a:r>
            <a:r>
              <a:rPr lang="pt-BR" sz="2400" i="1" baseline="30000" dirty="0" smtClean="0"/>
              <a:t> </a:t>
            </a:r>
            <a:r>
              <a:rPr lang="pt-BR" sz="2400" i="1" baseline="30000" dirty="0" err="1" smtClean="0"/>
              <a:t>based</a:t>
            </a:r>
            <a:r>
              <a:rPr lang="pt-BR" sz="2400" i="1" baseline="30000" dirty="0" smtClean="0"/>
              <a:t> </a:t>
            </a:r>
            <a:r>
              <a:rPr lang="pt-BR" sz="2400" i="1" baseline="30000" dirty="0" err="1" smtClean="0"/>
              <a:t>on</a:t>
            </a:r>
            <a:r>
              <a:rPr lang="pt-BR" sz="2400" i="1" baseline="30000" dirty="0" smtClean="0"/>
              <a:t> </a:t>
            </a:r>
          </a:p>
          <a:p>
            <a:r>
              <a:rPr lang="pt-BR" sz="3200" baseline="30000" dirty="0" smtClean="0"/>
              <a:t>arXiv</a:t>
            </a:r>
            <a:r>
              <a:rPr lang="pt-BR" sz="3200" baseline="30000" dirty="0"/>
              <a:t>:1705.04321v1 [</a:t>
            </a:r>
            <a:r>
              <a:rPr lang="pt-BR" sz="3200" baseline="30000" dirty="0" err="1"/>
              <a:t>hep-ph</a:t>
            </a:r>
            <a:r>
              <a:rPr lang="pt-BR" sz="3200" baseline="30000" dirty="0"/>
              <a:t>]</a:t>
            </a:r>
            <a:endParaRPr lang="en-US" sz="3200" dirty="0"/>
          </a:p>
        </p:txBody>
      </p:sp>
    </p:spTree>
    <p:extLst>
      <p:ext uri="{BB962C8B-B14F-4D97-AF65-F5344CB8AC3E}">
        <p14:creationId xmlns:p14="http://schemas.microsoft.com/office/powerpoint/2010/main" val="254827136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91754"/>
          </a:xfrm>
        </p:spPr>
        <p:txBody>
          <a:bodyPr/>
          <a:lstStyle/>
          <a:p>
            <a:r>
              <a:rPr lang="en-US" dirty="0" smtClean="0"/>
              <a:t>Rare Higgs decays</a:t>
            </a:r>
            <a:endParaRPr lang="en-US" dirty="0"/>
          </a:p>
        </p:txBody>
      </p:sp>
      <p:sp>
        <p:nvSpPr>
          <p:cNvPr id="3" name="Content Placeholder 2"/>
          <p:cNvSpPr>
            <a:spLocks noGrp="1"/>
          </p:cNvSpPr>
          <p:nvPr>
            <p:ph idx="1"/>
          </p:nvPr>
        </p:nvSpPr>
        <p:spPr>
          <a:xfrm>
            <a:off x="3798778" y="2113672"/>
            <a:ext cx="4888022" cy="1890393"/>
          </a:xfrm>
        </p:spPr>
        <p:txBody>
          <a:bodyPr/>
          <a:lstStyle/>
          <a:p>
            <a:r>
              <a:rPr lang="en-US" sz="2000" dirty="0" smtClean="0"/>
              <a:t>Prompt decays of </a:t>
            </a:r>
            <a:r>
              <a:rPr lang="en-US" sz="2000" dirty="0" smtClean="0">
                <a:latin typeface="Symbol" charset="2"/>
                <a:cs typeface="Symbol" charset="2"/>
              </a:rPr>
              <a:t>f</a:t>
            </a:r>
            <a:r>
              <a:rPr lang="en-US" sz="2000" dirty="0" smtClean="0"/>
              <a:t>: hopeless, too little H</a:t>
            </a:r>
            <a:r>
              <a:rPr lang="en-US" sz="2000" baseline="-25000" dirty="0" smtClean="0"/>
              <a:t>T</a:t>
            </a:r>
            <a:r>
              <a:rPr lang="en-US" sz="2000" dirty="0" smtClean="0"/>
              <a:t> in the event to pass first level of the trigger, and huge QCD </a:t>
            </a:r>
            <a:r>
              <a:rPr lang="en-US" sz="2000" dirty="0" err="1" smtClean="0"/>
              <a:t>bkg</a:t>
            </a:r>
            <a:endParaRPr lang="en-US" sz="2000" dirty="0" smtClean="0"/>
          </a:p>
          <a:p>
            <a:r>
              <a:rPr lang="en-US" sz="2000" dirty="0" smtClean="0"/>
              <a:t>If </a:t>
            </a:r>
            <a:r>
              <a:rPr lang="en-US" sz="2000" dirty="0" smtClean="0">
                <a:latin typeface="Symbol" charset="2"/>
                <a:cs typeface="Symbol" charset="2"/>
              </a:rPr>
              <a:t>f</a:t>
            </a:r>
            <a:r>
              <a:rPr lang="en-US" sz="2000" dirty="0" smtClean="0"/>
              <a:t> is long-lived, then if we had events on tape, the background is almost zero </a:t>
            </a:r>
            <a:endParaRPr lang="en-US" sz="20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10</a:t>
            </a:fld>
            <a:endParaRPr lang="en-US"/>
          </a:p>
        </p:txBody>
      </p:sp>
      <p:pic>
        <p:nvPicPr>
          <p:cNvPr id="5" name="Picture 4"/>
          <p:cNvPicPr>
            <a:picLocks noChangeAspect="1"/>
          </p:cNvPicPr>
          <p:nvPr/>
        </p:nvPicPr>
        <p:blipFill>
          <a:blip r:embed="rId2"/>
          <a:stretch>
            <a:fillRect/>
          </a:stretch>
        </p:blipFill>
        <p:spPr>
          <a:xfrm>
            <a:off x="629468" y="2022950"/>
            <a:ext cx="2636347" cy="2162396"/>
          </a:xfrm>
          <a:prstGeom prst="rect">
            <a:avLst/>
          </a:prstGeom>
        </p:spPr>
      </p:pic>
      <p:pic>
        <p:nvPicPr>
          <p:cNvPr id="6" name="Picture 5"/>
          <p:cNvPicPr>
            <a:picLocks noChangeAspect="1"/>
          </p:cNvPicPr>
          <p:nvPr/>
        </p:nvPicPr>
        <p:blipFill>
          <a:blip r:embed="rId3"/>
          <a:stretch>
            <a:fillRect/>
          </a:stretch>
        </p:blipFill>
        <p:spPr>
          <a:xfrm>
            <a:off x="629468" y="4288626"/>
            <a:ext cx="2636347" cy="2345038"/>
          </a:xfrm>
          <a:prstGeom prst="rect">
            <a:avLst/>
          </a:prstGeom>
        </p:spPr>
      </p:pic>
      <p:sp>
        <p:nvSpPr>
          <p:cNvPr id="7" name="Content Placeholder 2"/>
          <p:cNvSpPr txBox="1">
            <a:spLocks/>
          </p:cNvSpPr>
          <p:nvPr/>
        </p:nvSpPr>
        <p:spPr bwMode="auto">
          <a:xfrm>
            <a:off x="0" y="691754"/>
            <a:ext cx="9143999" cy="113402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4"/>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5"/>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5"/>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9pPr>
          </a:lstStyle>
          <a:p>
            <a:r>
              <a:rPr lang="en-US" sz="1800" dirty="0" smtClean="0"/>
              <a:t>Since we share the vacuum with new physics (i.e. dark matter?), it’s very unlikely to completely not couple to Higgs. It could show up as exotic Higgs decays </a:t>
            </a:r>
          </a:p>
          <a:p>
            <a:pPr lvl="1"/>
            <a:r>
              <a:rPr lang="en-US" sz="1400" dirty="0" smtClean="0"/>
              <a:t>Branching fractions as small as 10</a:t>
            </a:r>
            <a:r>
              <a:rPr lang="en-US" sz="1400" baseline="30000" dirty="0" smtClean="0"/>
              <a:t>-5-6</a:t>
            </a:r>
            <a:endParaRPr lang="en-US" sz="1400" dirty="0" smtClean="0"/>
          </a:p>
          <a:p>
            <a:r>
              <a:rPr lang="en-US" sz="1800" dirty="0" smtClean="0"/>
              <a:t>Very well theoretically motivated &amp; studied (arXiv</a:t>
            </a:r>
            <a:r>
              <a:rPr lang="en-US" sz="1800" dirty="0"/>
              <a:t>:</a:t>
            </a:r>
            <a:r>
              <a:rPr lang="en-US" sz="1800" dirty="0" smtClean="0"/>
              <a:t>1312.4992, Curtin, </a:t>
            </a:r>
            <a:r>
              <a:rPr lang="en-US" sz="1800" dirty="0" err="1" smtClean="0"/>
              <a:t>Strassler</a:t>
            </a:r>
            <a:r>
              <a:rPr lang="en-US" sz="1800" dirty="0" smtClean="0"/>
              <a:t>, et al)</a:t>
            </a:r>
            <a:endParaRPr lang="en-US" sz="1800" dirty="0"/>
          </a:p>
        </p:txBody>
      </p:sp>
      <p:sp>
        <p:nvSpPr>
          <p:cNvPr id="8" name="Content Placeholder 2"/>
          <p:cNvSpPr txBox="1">
            <a:spLocks/>
          </p:cNvSpPr>
          <p:nvPr/>
        </p:nvSpPr>
        <p:spPr bwMode="auto">
          <a:xfrm>
            <a:off x="3889495" y="4162492"/>
            <a:ext cx="4888022" cy="229373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4"/>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5"/>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5"/>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9pPr>
          </a:lstStyle>
          <a:p>
            <a:r>
              <a:rPr lang="en-US" sz="2000" dirty="0" smtClean="0"/>
              <a:t>The “plausible” way is to go to associated production with </a:t>
            </a:r>
            <a:r>
              <a:rPr lang="en-US" sz="2000" dirty="0" err="1" smtClean="0"/>
              <a:t>leptonically</a:t>
            </a:r>
            <a:r>
              <a:rPr lang="en-US" sz="2000" dirty="0" smtClean="0"/>
              <a:t> decaying W</a:t>
            </a:r>
          </a:p>
          <a:p>
            <a:pPr lvl="1"/>
            <a:r>
              <a:rPr lang="en-US" sz="1600" dirty="0" smtClean="0"/>
              <a:t>Huge penalty (~200):</a:t>
            </a:r>
          </a:p>
          <a:p>
            <a:pPr lvl="2"/>
            <a:r>
              <a:rPr lang="en-US" sz="1600" dirty="0" smtClean="0"/>
              <a:t>1.4 </a:t>
            </a:r>
            <a:r>
              <a:rPr lang="en-US" sz="1600" dirty="0" err="1" smtClean="0"/>
              <a:t>pb</a:t>
            </a:r>
            <a:r>
              <a:rPr lang="en-US" sz="1600" dirty="0" smtClean="0"/>
              <a:t> / 44 </a:t>
            </a:r>
            <a:r>
              <a:rPr lang="en-US" sz="1600" dirty="0" err="1" smtClean="0"/>
              <a:t>pb</a:t>
            </a:r>
            <a:r>
              <a:rPr lang="en-US" sz="1600" dirty="0" smtClean="0"/>
              <a:t> </a:t>
            </a:r>
          </a:p>
          <a:p>
            <a:pPr lvl="2"/>
            <a:r>
              <a:rPr lang="en-US" sz="1600" dirty="0" smtClean="0"/>
              <a:t>Br(</a:t>
            </a:r>
            <a:r>
              <a:rPr lang="en-US" sz="1600" dirty="0" smtClean="0">
                <a:latin typeface="Symbol" charset="2"/>
                <a:cs typeface="Symbol" charset="2"/>
              </a:rPr>
              <a:t>m/</a:t>
            </a:r>
            <a:r>
              <a:rPr lang="en-US" sz="1600" dirty="0" smtClean="0">
                <a:cs typeface="Symbol" charset="2"/>
              </a:rPr>
              <a:t>e</a:t>
            </a:r>
            <a:r>
              <a:rPr lang="en-US" sz="1600" dirty="0" smtClean="0"/>
              <a:t>) = 0.2, but single electron trigger will run at high threshold (35 </a:t>
            </a:r>
            <a:r>
              <a:rPr lang="en-US" sz="1600" dirty="0" err="1" smtClean="0"/>
              <a:t>GeV</a:t>
            </a:r>
            <a:r>
              <a:rPr lang="en-US" sz="1600" dirty="0" smtClean="0"/>
              <a:t> or more)</a:t>
            </a:r>
            <a:endParaRPr lang="en-US" sz="1600" dirty="0"/>
          </a:p>
        </p:txBody>
      </p:sp>
    </p:spTree>
    <p:extLst>
      <p:ext uri="{BB962C8B-B14F-4D97-AF65-F5344CB8AC3E}">
        <p14:creationId xmlns:p14="http://schemas.microsoft.com/office/powerpoint/2010/main" val="368203096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51C793-7B38-394E-B711-24C6F41D8022}" type="slidenum">
              <a:rPr lang="en-US" smtClean="0"/>
              <a:pPr/>
              <a:t>11</a:t>
            </a:fld>
            <a:endParaRPr lang="en-US"/>
          </a:p>
        </p:txBody>
      </p:sp>
      <p:pic>
        <p:nvPicPr>
          <p:cNvPr id="5" name="Picture 4"/>
          <p:cNvPicPr>
            <a:picLocks noChangeAspect="1"/>
          </p:cNvPicPr>
          <p:nvPr/>
        </p:nvPicPr>
        <p:blipFill>
          <a:blip r:embed="rId2"/>
          <a:stretch>
            <a:fillRect/>
          </a:stretch>
        </p:blipFill>
        <p:spPr>
          <a:xfrm>
            <a:off x="147415" y="195441"/>
            <a:ext cx="8701754" cy="6496398"/>
          </a:xfrm>
          <a:prstGeom prst="rect">
            <a:avLst/>
          </a:prstGeom>
          <a:ln>
            <a:solidFill>
              <a:srgbClr val="FF0000"/>
            </a:solidFill>
          </a:ln>
        </p:spPr>
      </p:pic>
      <p:sp>
        <p:nvSpPr>
          <p:cNvPr id="6" name="TextBox 5"/>
          <p:cNvSpPr txBox="1"/>
          <p:nvPr/>
        </p:nvSpPr>
        <p:spPr>
          <a:xfrm>
            <a:off x="3912175" y="4967018"/>
            <a:ext cx="5231825" cy="1412694"/>
          </a:xfrm>
          <a:prstGeom prst="rect">
            <a:avLst/>
          </a:prstGeom>
          <a:solidFill>
            <a:srgbClr val="FFFF00"/>
          </a:solidFill>
        </p:spPr>
        <p:txBody>
          <a:bodyPr wrap="square" rtlCol="0">
            <a:spAutoFit/>
          </a:bodyPr>
          <a:lstStyle/>
          <a:p>
            <a:pPr>
              <a:lnSpc>
                <a:spcPct val="120000"/>
              </a:lnSpc>
            </a:pPr>
            <a:r>
              <a:rPr lang="en-US" dirty="0" smtClean="0"/>
              <a:t>In HL-LHC stage, </a:t>
            </a:r>
            <a:r>
              <a:rPr lang="en-US" dirty="0" err="1" smtClean="0"/>
              <a:t>LHCb</a:t>
            </a:r>
            <a:r>
              <a:rPr lang="en-US" dirty="0" smtClean="0"/>
              <a:t> plans to take &gt;100/</a:t>
            </a:r>
            <a:r>
              <a:rPr lang="en-US" dirty="0" err="1" smtClean="0"/>
              <a:t>fb</a:t>
            </a:r>
            <a:endParaRPr lang="en-US" dirty="0" smtClean="0"/>
          </a:p>
          <a:p>
            <a:pPr>
              <a:lnSpc>
                <a:spcPct val="120000"/>
              </a:lnSpc>
            </a:pPr>
            <a:r>
              <a:rPr lang="en-US" dirty="0" smtClean="0"/>
              <a:t>That’s less then factor of 30 penalty, as opposed to 200, and </a:t>
            </a:r>
            <a:r>
              <a:rPr lang="en-US" dirty="0" err="1" smtClean="0"/>
              <a:t>LHCb</a:t>
            </a:r>
            <a:r>
              <a:rPr lang="en-US" dirty="0" smtClean="0"/>
              <a:t> is better at finding displaced vertices than ATLAS and CMS</a:t>
            </a:r>
          </a:p>
        </p:txBody>
      </p:sp>
    </p:spTree>
    <p:extLst>
      <p:ext uri="{BB962C8B-B14F-4D97-AF65-F5344CB8AC3E}">
        <p14:creationId xmlns:p14="http://schemas.microsoft.com/office/powerpoint/2010/main" val="1281725067"/>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a:spLocks noGrp="1"/>
          </p:cNvSpPr>
          <p:nvPr>
            <p:ph type="sldNum" sz="quarter" idx="10"/>
          </p:nvPr>
        </p:nvSpPr>
        <p:spPr/>
        <p:txBody>
          <a:bodyPr/>
          <a:lstStyle/>
          <a:p>
            <a:fld id="{11411B7B-E5CE-9746-ADCD-929A2F0E94DE}" type="slidenum">
              <a:rPr lang="en-US"/>
              <a:pPr/>
              <a:t>12</a:t>
            </a:fld>
            <a:endParaRPr lang="en-US"/>
          </a:p>
        </p:txBody>
      </p:sp>
      <p:sp>
        <p:nvSpPr>
          <p:cNvPr id="20482" name="Rectangle 2"/>
          <p:cNvSpPr>
            <a:spLocks noGrp="1" noChangeArrowheads="1"/>
          </p:cNvSpPr>
          <p:nvPr>
            <p:ph type="title"/>
          </p:nvPr>
        </p:nvSpPr>
        <p:spPr>
          <a:xfrm>
            <a:off x="0" y="1"/>
            <a:ext cx="8688586" cy="625078"/>
          </a:xfrm>
          <a:ln/>
        </p:spPr>
        <p:txBody>
          <a:bodyPr/>
          <a:lstStyle/>
          <a:p>
            <a:r>
              <a:rPr lang="en-US" sz="3200" dirty="0" smtClean="0"/>
              <a:t>Passing Hardware Trigger: easier for large </a:t>
            </a:r>
            <a:r>
              <a:rPr lang="en-US" sz="3200" dirty="0" err="1" smtClean="0"/>
              <a:t>c</a:t>
            </a:r>
            <a:r>
              <a:rPr lang="en-US" sz="3200" dirty="0" err="1" smtClean="0">
                <a:latin typeface="Symbol" charset="2"/>
                <a:cs typeface="Symbol" charset="2"/>
              </a:rPr>
              <a:t>t</a:t>
            </a:r>
            <a:endParaRPr lang="en-US" sz="3200" dirty="0">
              <a:latin typeface="Symbol" charset="2"/>
              <a:cs typeface="Symbol" charset="2"/>
            </a:endParaRPr>
          </a:p>
        </p:txBody>
      </p:sp>
      <p:sp>
        <p:nvSpPr>
          <p:cNvPr id="20483" name="Rectangle 3"/>
          <p:cNvSpPr>
            <a:spLocks noGrp="1" noChangeArrowheads="1"/>
          </p:cNvSpPr>
          <p:nvPr>
            <p:ph type="body" idx="1"/>
          </p:nvPr>
        </p:nvSpPr>
        <p:spPr>
          <a:xfrm>
            <a:off x="196453" y="625078"/>
            <a:ext cx="8920758" cy="1643063"/>
          </a:xfrm>
          <a:ln/>
        </p:spPr>
        <p:txBody>
          <a:bodyPr/>
          <a:lstStyle/>
          <a:p>
            <a:pPr>
              <a:buFontTx/>
              <a:buBlip>
                <a:blip r:embed="rId2"/>
              </a:buBlip>
            </a:pPr>
            <a:r>
              <a:rPr lang="en-US" sz="1800" dirty="0"/>
              <a:t> ATLAS has focused on utilization of more unusual objects</a:t>
            </a:r>
          </a:p>
          <a:p>
            <a:pPr marL="522368" lvl="1"/>
            <a:r>
              <a:rPr lang="en-US" sz="1800" dirty="0"/>
              <a:t> decays in HCAL (no signals in ECAL)</a:t>
            </a:r>
          </a:p>
          <a:p>
            <a:pPr marL="522368" lvl="1"/>
            <a:r>
              <a:rPr lang="en-US" sz="1800" dirty="0"/>
              <a:t> decays outside HCAL (vertex in a </a:t>
            </a:r>
            <a:r>
              <a:rPr lang="en-US" sz="1800" dirty="0" err="1"/>
              <a:t>muon</a:t>
            </a:r>
            <a:r>
              <a:rPr lang="en-US" sz="1800" dirty="0"/>
              <a:t> system</a:t>
            </a:r>
            <a:r>
              <a:rPr lang="en-US" sz="1800" dirty="0" smtClean="0"/>
              <a:t>)</a:t>
            </a:r>
            <a:endParaRPr lang="en-US" sz="1800" dirty="0"/>
          </a:p>
        </p:txBody>
      </p:sp>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485" y="1636832"/>
            <a:ext cx="3486237" cy="23642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5" name="Picture 5"/>
          <p:cNvPicPr>
            <a:picLocks noChangeAspect="1" noChangeArrowheads="1"/>
          </p:cNvPicPr>
          <p:nvPr/>
        </p:nvPicPr>
        <p:blipFill>
          <a:blip r:embed="rId4">
            <a:extLst>
              <a:ext uri="{28A0092B-C50C-407E-A947-70E740481C1C}">
                <a14:useLocalDpi xmlns:a14="http://schemas.microsoft.com/office/drawing/2010/main" val="0"/>
              </a:ext>
            </a:extLst>
          </a:blip>
          <a:srcRect l="4051" t="16249" r="17375" b="12187"/>
          <a:stretch>
            <a:fillRect/>
          </a:stretch>
        </p:blipFill>
        <p:spPr bwMode="auto">
          <a:xfrm>
            <a:off x="311269" y="4001116"/>
            <a:ext cx="3888382" cy="25520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86375" y="1693292"/>
            <a:ext cx="3500438" cy="2610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2048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72657" y="4113238"/>
            <a:ext cx="3554016" cy="2616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Tree>
    <p:extLst>
      <p:ext uri="{BB962C8B-B14F-4D97-AF65-F5344CB8AC3E}">
        <p14:creationId xmlns:p14="http://schemas.microsoft.com/office/powerpoint/2010/main" val="29867078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1660"/>
            <a:ext cx="8229600" cy="802771"/>
          </a:xfrm>
        </p:spPr>
        <p:txBody>
          <a:bodyPr/>
          <a:lstStyle/>
          <a:p>
            <a:r>
              <a:rPr lang="en-US" sz="3600" dirty="0" smtClean="0"/>
              <a:t>Even larger lifetimes: MATHUSLA</a:t>
            </a:r>
            <a:endParaRPr lang="en-US" sz="3600" dirty="0"/>
          </a:p>
        </p:txBody>
      </p:sp>
      <p:sp>
        <p:nvSpPr>
          <p:cNvPr id="3" name="Content Placeholder 2"/>
          <p:cNvSpPr>
            <a:spLocks noGrp="1"/>
          </p:cNvSpPr>
          <p:nvPr>
            <p:ph idx="1"/>
          </p:nvPr>
        </p:nvSpPr>
        <p:spPr>
          <a:xfrm>
            <a:off x="256377" y="858760"/>
            <a:ext cx="8229600" cy="897243"/>
          </a:xfrm>
        </p:spPr>
        <p:txBody>
          <a:bodyPr/>
          <a:lstStyle/>
          <a:p>
            <a:r>
              <a:rPr lang="en-US" sz="2400" dirty="0" smtClean="0"/>
              <a:t>Detector on the surface next to CMS or ATLAS</a:t>
            </a:r>
          </a:p>
          <a:p>
            <a:r>
              <a:rPr lang="en-US" sz="2400" dirty="0" smtClean="0"/>
              <a:t>Huge hit in acceptance, but can reach below 10</a:t>
            </a:r>
            <a:r>
              <a:rPr lang="en-US" sz="2400" baseline="30000" dirty="0" smtClean="0"/>
              <a:t>-5</a:t>
            </a:r>
            <a:endParaRPr lang="en-US" sz="24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13</a:t>
            </a:fld>
            <a:endParaRPr lang="en-US"/>
          </a:p>
        </p:txBody>
      </p:sp>
      <p:pic>
        <p:nvPicPr>
          <p:cNvPr id="5" name="Picture 4" descr="LLPlimits_14TeV_forpape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1788" y="2308272"/>
            <a:ext cx="7885012" cy="4441890"/>
          </a:xfrm>
          <a:prstGeom prst="rect">
            <a:avLst/>
          </a:prstGeom>
        </p:spPr>
      </p:pic>
      <p:sp>
        <p:nvSpPr>
          <p:cNvPr id="6" name="Rectangle 5"/>
          <p:cNvSpPr/>
          <p:nvPr/>
        </p:nvSpPr>
        <p:spPr>
          <a:xfrm>
            <a:off x="5230023" y="1681286"/>
            <a:ext cx="3913977" cy="523220"/>
          </a:xfrm>
          <a:prstGeom prst="rect">
            <a:avLst/>
          </a:prstGeom>
        </p:spPr>
        <p:txBody>
          <a:bodyPr wrap="square">
            <a:spAutoFit/>
          </a:bodyPr>
          <a:lstStyle/>
          <a:p>
            <a:r>
              <a:rPr lang="pt-BR" sz="1400" dirty="0">
                <a:hlinkClick r:id="rId3"/>
              </a:rPr>
              <a:t>arXiv:1606.06298</a:t>
            </a:r>
            <a:r>
              <a:rPr lang="pt-BR" sz="1400" dirty="0"/>
              <a:t> [</a:t>
            </a:r>
            <a:r>
              <a:rPr lang="pt-BR" sz="1400" dirty="0" err="1"/>
              <a:t>hep-ph</a:t>
            </a:r>
            <a:r>
              <a:rPr lang="pt-BR" sz="1400" dirty="0" smtClean="0"/>
              <a:t>] </a:t>
            </a:r>
            <a:r>
              <a:rPr lang="pt-BR" sz="1400" dirty="0" err="1" smtClean="0"/>
              <a:t>and</a:t>
            </a:r>
            <a:r>
              <a:rPr lang="pt-BR" sz="1400" dirty="0" smtClean="0"/>
              <a:t> </a:t>
            </a:r>
          </a:p>
          <a:p>
            <a:r>
              <a:rPr lang="en-US" sz="1400" dirty="0" smtClean="0"/>
              <a:t>Cristiano </a:t>
            </a:r>
            <a:r>
              <a:rPr lang="en-US" sz="1400" dirty="0" err="1" smtClean="0"/>
              <a:t>Alpigiani’s</a:t>
            </a:r>
            <a:r>
              <a:rPr lang="en-US" sz="1400" dirty="0" smtClean="0"/>
              <a:t> talk this afternoon</a:t>
            </a:r>
            <a:endParaRPr lang="en-US" sz="1400" dirty="0"/>
          </a:p>
        </p:txBody>
      </p:sp>
    </p:spTree>
    <p:extLst>
      <p:ext uri="{BB962C8B-B14F-4D97-AF65-F5344CB8AC3E}">
        <p14:creationId xmlns:p14="http://schemas.microsoft.com/office/powerpoint/2010/main" val="287223949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0"/>
            <a:ext cx="8229600" cy="737115"/>
          </a:xfrm>
        </p:spPr>
        <p:txBody>
          <a:bodyPr/>
          <a:lstStyle/>
          <a:p>
            <a:r>
              <a:rPr lang="en-US" dirty="0" smtClean="0"/>
              <a:t>Small lifetimes</a:t>
            </a:r>
            <a:endParaRPr lang="en-US" dirty="0"/>
          </a:p>
        </p:txBody>
      </p:sp>
      <p:sp>
        <p:nvSpPr>
          <p:cNvPr id="4" name="Content Placeholder 3"/>
          <p:cNvSpPr>
            <a:spLocks noGrp="1"/>
          </p:cNvSpPr>
          <p:nvPr>
            <p:ph idx="1"/>
          </p:nvPr>
        </p:nvSpPr>
        <p:spPr>
          <a:xfrm>
            <a:off x="457200" y="943853"/>
            <a:ext cx="8353698" cy="4885022"/>
          </a:xfrm>
        </p:spPr>
        <p:txBody>
          <a:bodyPr/>
          <a:lstStyle/>
          <a:p>
            <a:r>
              <a:rPr lang="en-US" sz="2400" dirty="0" smtClean="0"/>
              <a:t>The trick at CMS or ATLAS is to find a way to pass through hardware triggers – once full event information is available for the HLT, a displaced jet trigger is possible</a:t>
            </a:r>
          </a:p>
          <a:p>
            <a:pPr lvl="1"/>
            <a:r>
              <a:rPr lang="en-US" sz="2000" dirty="0" smtClean="0"/>
              <a:t>Passing L1 for the h(125) was already a problem in Run 1</a:t>
            </a:r>
            <a:endParaRPr lang="en-US" sz="2000" dirty="0"/>
          </a:p>
        </p:txBody>
      </p:sp>
      <p:sp>
        <p:nvSpPr>
          <p:cNvPr id="2" name="Slide Number Placeholder 1"/>
          <p:cNvSpPr>
            <a:spLocks noGrp="1"/>
          </p:cNvSpPr>
          <p:nvPr>
            <p:ph type="sldNum" sz="quarter" idx="12"/>
          </p:nvPr>
        </p:nvSpPr>
        <p:spPr/>
        <p:txBody>
          <a:bodyPr/>
          <a:lstStyle/>
          <a:p>
            <a:fld id="{5451C793-7B38-394E-B711-24C6F41D8022}" type="slidenum">
              <a:rPr lang="en-US" smtClean="0"/>
              <a:pPr/>
              <a:t>14</a:t>
            </a:fld>
            <a:endParaRPr lang="en-US"/>
          </a:p>
        </p:txBody>
      </p:sp>
      <p:grpSp>
        <p:nvGrpSpPr>
          <p:cNvPr id="9" name="Group 8"/>
          <p:cNvGrpSpPr/>
          <p:nvPr/>
        </p:nvGrpSpPr>
        <p:grpSpPr>
          <a:xfrm>
            <a:off x="0" y="2610919"/>
            <a:ext cx="9144000" cy="3942281"/>
            <a:chOff x="0" y="5142480"/>
            <a:chExt cx="12928600" cy="4623820"/>
          </a:xfrm>
        </p:grpSpPr>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753100"/>
              <a:ext cx="4275138"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sp>
          <p:nvSpPr>
            <p:cNvPr id="6" name="Rectangle 5"/>
            <p:cNvSpPr>
              <a:spLocks/>
            </p:cNvSpPr>
            <p:nvPr/>
          </p:nvSpPr>
          <p:spPr bwMode="auto">
            <a:xfrm>
              <a:off x="2201066" y="5142480"/>
              <a:ext cx="1871312" cy="306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square" lIns="0" tIns="0" rIns="0" bIns="0">
              <a:spAutoFit/>
            </a:bodyPr>
            <a:lstStyle/>
            <a:p>
              <a:pPr algn="l"/>
              <a:r>
                <a:rPr lang="en-US" sz="1700" b="1" dirty="0">
                  <a:solidFill>
                    <a:schemeClr val="tx1"/>
                  </a:solidFill>
                  <a:latin typeface="Helvetica" charset="0"/>
                  <a:ea typeface="ＭＳ Ｐゴシック" charset="0"/>
                  <a:cs typeface="Helvetica" charset="0"/>
                  <a:sym typeface="Helvetica" charset="0"/>
                </a:rPr>
                <a:t>EXO-12-038</a:t>
              </a:r>
            </a:p>
          </p:txBody>
        </p:sp>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6900" y="5268913"/>
              <a:ext cx="4279900" cy="410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8700" y="5264150"/>
              <a:ext cx="4279900" cy="410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10" name="TextBox 9"/>
          <p:cNvSpPr txBox="1"/>
          <p:nvPr/>
        </p:nvSpPr>
        <p:spPr>
          <a:xfrm>
            <a:off x="0" y="2838587"/>
            <a:ext cx="2279266" cy="369332"/>
          </a:xfrm>
          <a:prstGeom prst="rect">
            <a:avLst/>
          </a:prstGeom>
          <a:noFill/>
        </p:spPr>
        <p:txBody>
          <a:bodyPr wrap="square" rtlCol="0">
            <a:spAutoFit/>
          </a:bodyPr>
          <a:lstStyle/>
          <a:p>
            <a:r>
              <a:rPr lang="en-US" dirty="0" err="1" smtClean="0"/>
              <a:t>pp</a:t>
            </a:r>
            <a:r>
              <a:rPr lang="en-US" dirty="0" smtClean="0"/>
              <a:t>-&gt; H -&gt; XX -&gt;jets</a:t>
            </a:r>
            <a:endParaRPr lang="en-US" dirty="0"/>
          </a:p>
        </p:txBody>
      </p:sp>
    </p:spTree>
    <p:extLst>
      <p:ext uri="{BB962C8B-B14F-4D97-AF65-F5344CB8AC3E}">
        <p14:creationId xmlns:p14="http://schemas.microsoft.com/office/powerpoint/2010/main" val="52334512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46667"/>
          </a:xfrm>
        </p:spPr>
        <p:txBody>
          <a:bodyPr/>
          <a:lstStyle/>
          <a:p>
            <a:r>
              <a:rPr lang="en-US" dirty="0" smtClean="0"/>
              <a:t>Goal for this study</a:t>
            </a:r>
            <a:endParaRPr lang="en-US" dirty="0"/>
          </a:p>
        </p:txBody>
      </p:sp>
      <p:sp>
        <p:nvSpPr>
          <p:cNvPr id="3" name="Content Placeholder 2"/>
          <p:cNvSpPr>
            <a:spLocks noGrp="1"/>
          </p:cNvSpPr>
          <p:nvPr>
            <p:ph idx="1"/>
          </p:nvPr>
        </p:nvSpPr>
        <p:spPr>
          <a:xfrm>
            <a:off x="350761" y="1078896"/>
            <a:ext cx="8623905" cy="5078790"/>
          </a:xfrm>
        </p:spPr>
        <p:txBody>
          <a:bodyPr/>
          <a:lstStyle/>
          <a:p>
            <a:r>
              <a:rPr lang="en-US" dirty="0" smtClean="0"/>
              <a:t>Making displaced track finding is hard and expensive – need to demonstrate that it is worth it</a:t>
            </a:r>
          </a:p>
          <a:p>
            <a:r>
              <a:rPr lang="en-US" dirty="0" smtClean="0"/>
              <a:t>Compare three ways to trigger on h-&gt;</a:t>
            </a:r>
            <a:r>
              <a:rPr lang="en-US" dirty="0" err="1" smtClean="0">
                <a:latin typeface="Symbol" charset="2"/>
                <a:cs typeface="Symbol" charset="2"/>
              </a:rPr>
              <a:t>ff</a:t>
            </a:r>
            <a:endParaRPr lang="en-US" dirty="0" smtClean="0">
              <a:latin typeface="Symbol" charset="2"/>
              <a:cs typeface="Symbol" charset="2"/>
            </a:endParaRPr>
          </a:p>
          <a:p>
            <a:pPr lvl="1"/>
            <a:r>
              <a:rPr lang="en-US" dirty="0"/>
              <a:t> </a:t>
            </a:r>
            <a:r>
              <a:rPr lang="en-US" dirty="0" smtClean="0"/>
              <a:t>associated production with W-&gt; lepton</a:t>
            </a:r>
          </a:p>
          <a:p>
            <a:pPr lvl="1"/>
            <a:r>
              <a:rPr lang="en-US" dirty="0"/>
              <a:t> </a:t>
            </a:r>
            <a:r>
              <a:rPr lang="en-US" dirty="0" smtClean="0"/>
              <a:t>trackless calorimeter jets (tracks with large IP are not reconstructed), similar to </a:t>
            </a:r>
            <a:r>
              <a:rPr lang="en-US" dirty="0" err="1" smtClean="0"/>
              <a:t>ATLAS’es</a:t>
            </a:r>
            <a:r>
              <a:rPr lang="en-US" dirty="0" smtClean="0"/>
              <a:t> jets with low </a:t>
            </a:r>
            <a:r>
              <a:rPr lang="en-US" dirty="0" err="1" smtClean="0"/>
              <a:t>EMfraction</a:t>
            </a:r>
            <a:endParaRPr lang="en-US" dirty="0"/>
          </a:p>
          <a:p>
            <a:pPr lvl="1"/>
            <a:r>
              <a:rPr lang="en-US" dirty="0" smtClean="0"/>
              <a:t> trigger based on displaced track </a:t>
            </a:r>
            <a:r>
              <a:rPr lang="en-US" dirty="0" err="1" smtClean="0"/>
              <a:t>reconsrtruction</a:t>
            </a:r>
            <a:endParaRPr lang="en-US"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15</a:t>
            </a:fld>
            <a:endParaRPr lang="en-US"/>
          </a:p>
        </p:txBody>
      </p:sp>
    </p:spTree>
    <p:extLst>
      <p:ext uri="{BB962C8B-B14F-4D97-AF65-F5344CB8AC3E}">
        <p14:creationId xmlns:p14="http://schemas.microsoft.com/office/powerpoint/2010/main" val="339202390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060370" cy="725774"/>
          </a:xfrm>
        </p:spPr>
        <p:txBody>
          <a:bodyPr/>
          <a:lstStyle/>
          <a:p>
            <a:r>
              <a:rPr lang="en-US" sz="4000" dirty="0" smtClean="0"/>
              <a:t>Track Trigger with toy MC</a:t>
            </a:r>
            <a:endParaRPr lang="en-US" sz="4000" dirty="0"/>
          </a:p>
        </p:txBody>
      </p:sp>
      <p:sp>
        <p:nvSpPr>
          <p:cNvPr id="3" name="Content Placeholder 2"/>
          <p:cNvSpPr>
            <a:spLocks noGrp="1"/>
          </p:cNvSpPr>
          <p:nvPr>
            <p:ph idx="1"/>
          </p:nvPr>
        </p:nvSpPr>
        <p:spPr>
          <a:xfrm>
            <a:off x="226446" y="725774"/>
            <a:ext cx="8416751" cy="3716978"/>
          </a:xfrm>
        </p:spPr>
        <p:txBody>
          <a:bodyPr/>
          <a:lstStyle/>
          <a:p>
            <a:r>
              <a:rPr lang="en-US" sz="2400" dirty="0" smtClean="0"/>
              <a:t>Perfectly cylindrical layers</a:t>
            </a:r>
          </a:p>
          <a:p>
            <a:pPr lvl="1"/>
            <a:r>
              <a:rPr lang="en-US" sz="2000" dirty="0" smtClean="0"/>
              <a:t>Radii and stack separation as in real detector</a:t>
            </a:r>
          </a:p>
          <a:p>
            <a:r>
              <a:rPr lang="en-US" sz="2400" dirty="0" smtClean="0"/>
              <a:t>Shoot circular tracks and measure hit positions and bends in layers</a:t>
            </a:r>
          </a:p>
          <a:p>
            <a:pPr lvl="1"/>
            <a:r>
              <a:rPr lang="en-US" sz="2000" dirty="0" smtClean="0"/>
              <a:t>“loose”: track gives &gt;=N stubs (max is 6)</a:t>
            </a:r>
          </a:p>
          <a:p>
            <a:pPr lvl="1"/>
            <a:r>
              <a:rPr lang="en-US" sz="2000" dirty="0" smtClean="0"/>
              <a:t>“tight”: </a:t>
            </a:r>
            <a:r>
              <a:rPr lang="en-US" sz="2000" dirty="0"/>
              <a:t>fit the hits to a </a:t>
            </a:r>
            <a:r>
              <a:rPr lang="en-US" sz="2000" dirty="0" smtClean="0"/>
              <a:t>helix constrained to a beam spot, </a:t>
            </a:r>
            <a:r>
              <a:rPr lang="en-US" sz="2000" dirty="0"/>
              <a:t>count hits within 300 um from the fitted </a:t>
            </a:r>
            <a:r>
              <a:rPr lang="en-US" sz="2000" dirty="0" smtClean="0"/>
              <a:t>position. </a:t>
            </a:r>
            <a:r>
              <a:rPr lang="en-US" sz="2000" dirty="0" smtClean="0">
                <a:solidFill>
                  <a:srgbClr val="FF6600"/>
                </a:solidFill>
              </a:rPr>
              <a:t>Reasonable approximation of algorithm with pattern recognition tuned for prompt tracks</a:t>
            </a:r>
            <a:endParaRPr lang="en-US" sz="20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16</a:t>
            </a:fld>
            <a:endParaRPr lang="en-US"/>
          </a:p>
        </p:txBody>
      </p:sp>
      <p:sp>
        <p:nvSpPr>
          <p:cNvPr id="6" name="TextBox 5"/>
          <p:cNvSpPr txBox="1"/>
          <p:nvPr/>
        </p:nvSpPr>
        <p:spPr>
          <a:xfrm>
            <a:off x="6182496" y="4521875"/>
            <a:ext cx="2460701" cy="2031325"/>
          </a:xfrm>
          <a:prstGeom prst="rect">
            <a:avLst/>
          </a:prstGeom>
          <a:noFill/>
        </p:spPr>
        <p:txBody>
          <a:bodyPr wrap="square" rtlCol="0">
            <a:spAutoFit/>
          </a:bodyPr>
          <a:lstStyle/>
          <a:p>
            <a:r>
              <a:rPr lang="en-US" dirty="0" smtClean="0"/>
              <a:t>Off-pointing track bends are wrong</a:t>
            </a:r>
          </a:p>
          <a:p>
            <a:endParaRPr lang="en-US" dirty="0"/>
          </a:p>
          <a:p>
            <a:r>
              <a:rPr lang="en-US" dirty="0" smtClean="0"/>
              <a:t>Inefficiency for displaced tracks, especially in inner layers</a:t>
            </a:r>
            <a:endParaRPr lang="en-US" dirty="0"/>
          </a:p>
        </p:txBody>
      </p:sp>
      <p:pic>
        <p:nvPicPr>
          <p:cNvPr id="7" name="Picture 6"/>
          <p:cNvPicPr>
            <a:picLocks noChangeAspect="1"/>
          </p:cNvPicPr>
          <p:nvPr/>
        </p:nvPicPr>
        <p:blipFill>
          <a:blip r:embed="rId2"/>
          <a:stretch>
            <a:fillRect/>
          </a:stretch>
        </p:blipFill>
        <p:spPr>
          <a:xfrm>
            <a:off x="2145533" y="3971037"/>
            <a:ext cx="3996716" cy="2802295"/>
          </a:xfrm>
          <a:prstGeom prst="rect">
            <a:avLst/>
          </a:prstGeom>
        </p:spPr>
      </p:pic>
    </p:spTree>
    <p:extLst>
      <p:ext uri="{BB962C8B-B14F-4D97-AF65-F5344CB8AC3E}">
        <p14:creationId xmlns:p14="http://schemas.microsoft.com/office/powerpoint/2010/main" val="275492471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51C793-7B38-394E-B711-24C6F41D8022}" type="slidenum">
              <a:rPr lang="en-US" smtClean="0"/>
              <a:pPr/>
              <a:t>17</a:t>
            </a:fld>
            <a:endParaRPr lang="en-US"/>
          </a:p>
        </p:txBody>
      </p:sp>
      <p:pic>
        <p:nvPicPr>
          <p:cNvPr id="5" name="Picture 4"/>
          <p:cNvPicPr>
            <a:picLocks noChangeAspect="1"/>
          </p:cNvPicPr>
          <p:nvPr/>
        </p:nvPicPr>
        <p:blipFill rotWithShape="1">
          <a:blip r:embed="rId2"/>
          <a:srcRect l="42659" r="5561" b="46486"/>
          <a:stretch/>
        </p:blipFill>
        <p:spPr>
          <a:xfrm>
            <a:off x="2668992" y="1945409"/>
            <a:ext cx="4229062" cy="3859262"/>
          </a:xfrm>
          <a:prstGeom prst="rect">
            <a:avLst/>
          </a:prstGeom>
        </p:spPr>
      </p:pic>
      <p:sp>
        <p:nvSpPr>
          <p:cNvPr id="6" name="TextBox 5"/>
          <p:cNvSpPr txBox="1"/>
          <p:nvPr/>
        </p:nvSpPr>
        <p:spPr>
          <a:xfrm>
            <a:off x="337748" y="3115909"/>
            <a:ext cx="2004164" cy="646331"/>
          </a:xfrm>
          <a:prstGeom prst="rect">
            <a:avLst/>
          </a:prstGeom>
          <a:noFill/>
        </p:spPr>
        <p:txBody>
          <a:bodyPr wrap="square" rtlCol="0">
            <a:spAutoFit/>
          </a:bodyPr>
          <a:lstStyle/>
          <a:p>
            <a:r>
              <a:rPr lang="en-US" dirty="0" smtClean="0">
                <a:solidFill>
                  <a:srgbClr val="B90005"/>
                </a:solidFill>
              </a:rPr>
              <a:t>bend too large, will not read out</a:t>
            </a:r>
            <a:endParaRPr lang="en-US" dirty="0">
              <a:solidFill>
                <a:srgbClr val="B90005"/>
              </a:solidFill>
            </a:endParaRPr>
          </a:p>
        </p:txBody>
      </p:sp>
      <p:sp>
        <p:nvSpPr>
          <p:cNvPr id="7" name="TextBox 6"/>
          <p:cNvSpPr txBox="1"/>
          <p:nvPr/>
        </p:nvSpPr>
        <p:spPr>
          <a:xfrm>
            <a:off x="80631" y="437304"/>
            <a:ext cx="3472331" cy="1508105"/>
          </a:xfrm>
          <a:prstGeom prst="rect">
            <a:avLst/>
          </a:prstGeom>
          <a:noFill/>
        </p:spPr>
        <p:txBody>
          <a:bodyPr wrap="square" rtlCol="0">
            <a:spAutoFit/>
          </a:bodyPr>
          <a:lstStyle/>
          <a:p>
            <a:r>
              <a:rPr lang="en-US" sz="2400" dirty="0" smtClean="0">
                <a:solidFill>
                  <a:srgbClr val="FF6600"/>
                </a:solidFill>
              </a:rPr>
              <a:t>5 stubs “loose” track</a:t>
            </a:r>
          </a:p>
          <a:p>
            <a:endParaRPr lang="en-US" sz="2000" dirty="0" smtClean="0">
              <a:solidFill>
                <a:srgbClr val="FF6600"/>
              </a:solidFill>
            </a:endParaRPr>
          </a:p>
          <a:p>
            <a:r>
              <a:rPr lang="en-US" sz="2400" dirty="0"/>
              <a:t>4 stub “tight” track</a:t>
            </a:r>
          </a:p>
          <a:p>
            <a:endParaRPr lang="en-US" sz="2400" dirty="0">
              <a:solidFill>
                <a:srgbClr val="FF6600"/>
              </a:solidFill>
            </a:endParaRPr>
          </a:p>
        </p:txBody>
      </p:sp>
      <p:sp>
        <p:nvSpPr>
          <p:cNvPr id="8" name="TextBox 7"/>
          <p:cNvSpPr txBox="1"/>
          <p:nvPr/>
        </p:nvSpPr>
        <p:spPr>
          <a:xfrm>
            <a:off x="6799586" y="3493681"/>
            <a:ext cx="2120686" cy="1477328"/>
          </a:xfrm>
          <a:prstGeom prst="rect">
            <a:avLst/>
          </a:prstGeom>
          <a:noFill/>
        </p:spPr>
        <p:txBody>
          <a:bodyPr wrap="square" rtlCol="0">
            <a:spAutoFit/>
          </a:bodyPr>
          <a:lstStyle/>
          <a:p>
            <a:r>
              <a:rPr lang="en-US" dirty="0" smtClean="0"/>
              <a:t>Residuals from circular fit are less then 300um for 4 of the stubs:</a:t>
            </a:r>
          </a:p>
          <a:p>
            <a:endParaRPr lang="en-US" dirty="0" smtClean="0"/>
          </a:p>
        </p:txBody>
      </p:sp>
      <p:cxnSp>
        <p:nvCxnSpPr>
          <p:cNvPr id="3" name="Straight Connector 2"/>
          <p:cNvCxnSpPr/>
          <p:nvPr/>
        </p:nvCxnSpPr>
        <p:spPr bwMode="auto">
          <a:xfrm flipH="1" flipV="1">
            <a:off x="1816797" y="3762240"/>
            <a:ext cx="852195" cy="479266"/>
          </a:xfrm>
          <a:prstGeom prst="line">
            <a:avLst/>
          </a:prstGeom>
          <a:solidFill>
            <a:schemeClr val="accent1"/>
          </a:solidFill>
          <a:ln w="28575" cap="flat" cmpd="sng" algn="ctr">
            <a:solidFill>
              <a:srgbClr val="BA0909"/>
            </a:solidFill>
            <a:prstDash val="solid"/>
            <a:round/>
            <a:headEnd type="none" w="med" len="med"/>
            <a:tailEnd type="none" w="med" len="med"/>
          </a:ln>
          <a:effectLst/>
        </p:spPr>
      </p:cxnSp>
    </p:spTree>
    <p:extLst>
      <p:ext uri="{BB962C8B-B14F-4D97-AF65-F5344CB8AC3E}">
        <p14:creationId xmlns:p14="http://schemas.microsoft.com/office/powerpoint/2010/main" val="62134779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451C793-7B38-394E-B711-24C6F41D8022}" type="slidenum">
              <a:rPr lang="en-US" smtClean="0"/>
              <a:pPr/>
              <a:t>18</a:t>
            </a:fld>
            <a:endParaRPr lang="en-US"/>
          </a:p>
        </p:txBody>
      </p:sp>
      <p:sp>
        <p:nvSpPr>
          <p:cNvPr id="3" name="TextBox 2"/>
          <p:cNvSpPr txBox="1"/>
          <p:nvPr/>
        </p:nvSpPr>
        <p:spPr>
          <a:xfrm>
            <a:off x="416800" y="4402654"/>
            <a:ext cx="3254476" cy="646331"/>
          </a:xfrm>
          <a:prstGeom prst="rect">
            <a:avLst/>
          </a:prstGeom>
          <a:noFill/>
        </p:spPr>
        <p:txBody>
          <a:bodyPr wrap="square" rtlCol="0">
            <a:spAutoFit/>
          </a:bodyPr>
          <a:lstStyle/>
          <a:p>
            <a:r>
              <a:rPr lang="en-US" dirty="0" smtClean="0"/>
              <a:t>DCA resolution of a trigger track is about 100</a:t>
            </a:r>
            <a:r>
              <a:rPr lang="en-US" dirty="0" smtClean="0">
                <a:latin typeface="Symbol" charset="2"/>
                <a:cs typeface="Symbol" charset="2"/>
              </a:rPr>
              <a:t>m</a:t>
            </a:r>
            <a:r>
              <a:rPr lang="en-US" dirty="0" smtClean="0"/>
              <a:t>m</a:t>
            </a:r>
            <a:endParaRPr lang="en-US" dirty="0"/>
          </a:p>
        </p:txBody>
      </p:sp>
      <p:pic>
        <p:nvPicPr>
          <p:cNvPr id="8" name="Picture 7"/>
          <p:cNvPicPr>
            <a:picLocks noChangeAspect="1"/>
          </p:cNvPicPr>
          <p:nvPr/>
        </p:nvPicPr>
        <p:blipFill rotWithShape="1">
          <a:blip r:embed="rId2"/>
          <a:srcRect l="11411" r="8080" b="13508"/>
          <a:stretch/>
        </p:blipFill>
        <p:spPr>
          <a:xfrm>
            <a:off x="552594" y="1823791"/>
            <a:ext cx="2536464" cy="2423556"/>
          </a:xfrm>
          <a:prstGeom prst="rect">
            <a:avLst/>
          </a:prstGeom>
        </p:spPr>
      </p:pic>
      <p:pic>
        <p:nvPicPr>
          <p:cNvPr id="16" name="Picture 15" descr="loose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04061" y="3314406"/>
            <a:ext cx="4864021" cy="3543594"/>
          </a:xfrm>
          <a:prstGeom prst="rect">
            <a:avLst/>
          </a:prstGeom>
        </p:spPr>
      </p:pic>
      <p:pic>
        <p:nvPicPr>
          <p:cNvPr id="15" name="Picture 14" descr="tight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04062" y="0"/>
            <a:ext cx="4864020" cy="3543593"/>
          </a:xfrm>
          <a:prstGeom prst="rect">
            <a:avLst/>
          </a:prstGeom>
        </p:spPr>
      </p:pic>
      <p:sp>
        <p:nvSpPr>
          <p:cNvPr id="2" name="Title 1"/>
          <p:cNvSpPr>
            <a:spLocks noGrp="1"/>
          </p:cNvSpPr>
          <p:nvPr>
            <p:ph type="title"/>
          </p:nvPr>
        </p:nvSpPr>
        <p:spPr>
          <a:xfrm>
            <a:off x="4827799" y="348408"/>
            <a:ext cx="3545424" cy="842559"/>
          </a:xfrm>
        </p:spPr>
        <p:txBody>
          <a:bodyPr/>
          <a:lstStyle/>
          <a:p>
            <a:r>
              <a:rPr lang="en-US" sz="2400" dirty="0" smtClean="0"/>
              <a:t>“Tight”, 5 hits</a:t>
            </a:r>
            <a:endParaRPr lang="en-US" sz="2400" dirty="0"/>
          </a:p>
        </p:txBody>
      </p:sp>
      <p:sp>
        <p:nvSpPr>
          <p:cNvPr id="17" name="Title 1"/>
          <p:cNvSpPr txBox="1">
            <a:spLocks/>
          </p:cNvSpPr>
          <p:nvPr/>
        </p:nvSpPr>
        <p:spPr bwMode="auto">
          <a:xfrm>
            <a:off x="4980199" y="3543593"/>
            <a:ext cx="3545424" cy="84255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rgbClr val="FF3300"/>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2pPr>
            <a:lvl3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3pPr>
            <a:lvl4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4pPr>
            <a:lvl5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FF3300"/>
                </a:solidFill>
                <a:latin typeface="Tahoma" charset="0"/>
              </a:defRPr>
            </a:lvl6pPr>
            <a:lvl7pPr marL="914400" algn="ctr" rtl="0" eaLnBrk="1" fontAlgn="base" hangingPunct="1">
              <a:spcBef>
                <a:spcPct val="0"/>
              </a:spcBef>
              <a:spcAft>
                <a:spcPct val="0"/>
              </a:spcAft>
              <a:defRPr sz="4400">
                <a:solidFill>
                  <a:srgbClr val="FF3300"/>
                </a:solidFill>
                <a:latin typeface="Tahoma" charset="0"/>
              </a:defRPr>
            </a:lvl7pPr>
            <a:lvl8pPr marL="1371600" algn="ctr" rtl="0" eaLnBrk="1" fontAlgn="base" hangingPunct="1">
              <a:spcBef>
                <a:spcPct val="0"/>
              </a:spcBef>
              <a:spcAft>
                <a:spcPct val="0"/>
              </a:spcAft>
              <a:defRPr sz="4400">
                <a:solidFill>
                  <a:srgbClr val="FF3300"/>
                </a:solidFill>
                <a:latin typeface="Tahoma" charset="0"/>
              </a:defRPr>
            </a:lvl8pPr>
            <a:lvl9pPr marL="1828800" algn="ctr" rtl="0" eaLnBrk="1" fontAlgn="base" hangingPunct="1">
              <a:spcBef>
                <a:spcPct val="0"/>
              </a:spcBef>
              <a:spcAft>
                <a:spcPct val="0"/>
              </a:spcAft>
              <a:defRPr sz="4400">
                <a:solidFill>
                  <a:srgbClr val="FF3300"/>
                </a:solidFill>
                <a:latin typeface="Tahoma" charset="0"/>
              </a:defRPr>
            </a:lvl9pPr>
          </a:lstStyle>
          <a:p>
            <a:r>
              <a:rPr lang="en-US" sz="2400" dirty="0" smtClean="0"/>
              <a:t>“Loose”, 5 hits</a:t>
            </a:r>
            <a:endParaRPr lang="en-US" sz="2400" dirty="0"/>
          </a:p>
        </p:txBody>
      </p:sp>
      <p:sp>
        <p:nvSpPr>
          <p:cNvPr id="18" name="Title 1"/>
          <p:cNvSpPr txBox="1">
            <a:spLocks/>
          </p:cNvSpPr>
          <p:nvPr/>
        </p:nvSpPr>
        <p:spPr bwMode="auto">
          <a:xfrm>
            <a:off x="0" y="0"/>
            <a:ext cx="4204061" cy="1638626"/>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rgbClr val="FF3300"/>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2pPr>
            <a:lvl3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3pPr>
            <a:lvl4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4pPr>
            <a:lvl5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FF3300"/>
                </a:solidFill>
                <a:latin typeface="Tahoma" charset="0"/>
              </a:defRPr>
            </a:lvl6pPr>
            <a:lvl7pPr marL="914400" algn="ctr" rtl="0" eaLnBrk="1" fontAlgn="base" hangingPunct="1">
              <a:spcBef>
                <a:spcPct val="0"/>
              </a:spcBef>
              <a:spcAft>
                <a:spcPct val="0"/>
              </a:spcAft>
              <a:defRPr sz="4400">
                <a:solidFill>
                  <a:srgbClr val="FF3300"/>
                </a:solidFill>
                <a:latin typeface="Tahoma" charset="0"/>
              </a:defRPr>
            </a:lvl7pPr>
            <a:lvl8pPr marL="1371600" algn="ctr" rtl="0" eaLnBrk="1" fontAlgn="base" hangingPunct="1">
              <a:spcBef>
                <a:spcPct val="0"/>
              </a:spcBef>
              <a:spcAft>
                <a:spcPct val="0"/>
              </a:spcAft>
              <a:defRPr sz="4400">
                <a:solidFill>
                  <a:srgbClr val="FF3300"/>
                </a:solidFill>
                <a:latin typeface="Tahoma" charset="0"/>
              </a:defRPr>
            </a:lvl8pPr>
            <a:lvl9pPr marL="1828800" algn="ctr" rtl="0" eaLnBrk="1" fontAlgn="base" hangingPunct="1">
              <a:spcBef>
                <a:spcPct val="0"/>
              </a:spcBef>
              <a:spcAft>
                <a:spcPct val="0"/>
              </a:spcAft>
              <a:defRPr sz="4400">
                <a:solidFill>
                  <a:srgbClr val="FF3300"/>
                </a:solidFill>
                <a:latin typeface="Tahoma" charset="0"/>
              </a:defRPr>
            </a:lvl9pPr>
          </a:lstStyle>
          <a:p>
            <a:r>
              <a:rPr lang="en-US" sz="3600" dirty="0" smtClean="0"/>
              <a:t>Track reconstruction parameterization</a:t>
            </a:r>
            <a:endParaRPr lang="en-US" sz="3600" dirty="0"/>
          </a:p>
        </p:txBody>
      </p:sp>
      <p:sp>
        <p:nvSpPr>
          <p:cNvPr id="19" name="TextBox 18"/>
          <p:cNvSpPr txBox="1"/>
          <p:nvPr/>
        </p:nvSpPr>
        <p:spPr>
          <a:xfrm>
            <a:off x="213134" y="5906869"/>
            <a:ext cx="3787262" cy="646331"/>
          </a:xfrm>
          <a:prstGeom prst="rect">
            <a:avLst/>
          </a:prstGeom>
          <a:noFill/>
        </p:spPr>
        <p:txBody>
          <a:bodyPr wrap="square" rtlCol="0">
            <a:spAutoFit/>
          </a:bodyPr>
          <a:lstStyle/>
          <a:p>
            <a:r>
              <a:rPr lang="en-US" dirty="0" smtClean="0">
                <a:solidFill>
                  <a:srgbClr val="FF6600"/>
                </a:solidFill>
              </a:rPr>
              <a:t>Tracks of </a:t>
            </a:r>
            <a:r>
              <a:rPr lang="en-US" dirty="0" err="1" smtClean="0">
                <a:solidFill>
                  <a:srgbClr val="FF6600"/>
                </a:solidFill>
              </a:rPr>
              <a:t>pT</a:t>
            </a:r>
            <a:r>
              <a:rPr lang="en-US" dirty="0" smtClean="0">
                <a:solidFill>
                  <a:srgbClr val="FF6600"/>
                </a:solidFill>
              </a:rPr>
              <a:t> above 2 GeV, with </a:t>
            </a:r>
            <a:r>
              <a:rPr lang="en-US" dirty="0" err="1" smtClean="0">
                <a:solidFill>
                  <a:srgbClr val="FF6600"/>
                </a:solidFill>
              </a:rPr>
              <a:t>pT</a:t>
            </a:r>
            <a:r>
              <a:rPr lang="en-US" dirty="0" smtClean="0">
                <a:solidFill>
                  <a:srgbClr val="FF6600"/>
                </a:solidFill>
              </a:rPr>
              <a:t> spectrum form 40-80 GeV jets</a:t>
            </a:r>
            <a:endParaRPr lang="en-US" dirty="0">
              <a:solidFill>
                <a:srgbClr val="FF6600"/>
              </a:solidFill>
            </a:endParaRPr>
          </a:p>
        </p:txBody>
      </p:sp>
    </p:spTree>
    <p:extLst>
      <p:ext uri="{BB962C8B-B14F-4D97-AF65-F5344CB8AC3E}">
        <p14:creationId xmlns:p14="http://schemas.microsoft.com/office/powerpoint/2010/main" val="382001343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jl31_408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3568" y="3347010"/>
            <a:ext cx="4870432" cy="3314406"/>
          </a:xfrm>
          <a:prstGeom prst="rect">
            <a:avLst/>
          </a:prstGeom>
        </p:spPr>
      </p:pic>
      <p:pic>
        <p:nvPicPr>
          <p:cNvPr id="29" name="Picture 28" descr="jt31_408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8778" y="100213"/>
            <a:ext cx="4921262" cy="3348996"/>
          </a:xfrm>
          <a:prstGeom prst="rect">
            <a:avLst/>
          </a:prstGeom>
        </p:spPr>
      </p:pic>
      <p:sp>
        <p:nvSpPr>
          <p:cNvPr id="4" name="Slide Number Placeholder 3"/>
          <p:cNvSpPr>
            <a:spLocks noGrp="1"/>
          </p:cNvSpPr>
          <p:nvPr>
            <p:ph type="sldNum" sz="quarter" idx="12"/>
          </p:nvPr>
        </p:nvSpPr>
        <p:spPr/>
        <p:txBody>
          <a:bodyPr/>
          <a:lstStyle/>
          <a:p>
            <a:fld id="{5451C793-7B38-394E-B711-24C6F41D8022}" type="slidenum">
              <a:rPr lang="en-US" smtClean="0"/>
              <a:pPr/>
              <a:t>19</a:t>
            </a:fld>
            <a:endParaRPr lang="en-US"/>
          </a:p>
        </p:txBody>
      </p:sp>
      <p:sp>
        <p:nvSpPr>
          <p:cNvPr id="2" name="Title 1"/>
          <p:cNvSpPr>
            <a:spLocks noGrp="1"/>
          </p:cNvSpPr>
          <p:nvPr>
            <p:ph type="title"/>
          </p:nvPr>
        </p:nvSpPr>
        <p:spPr>
          <a:xfrm>
            <a:off x="4827799" y="348408"/>
            <a:ext cx="3545424" cy="842559"/>
          </a:xfrm>
        </p:spPr>
        <p:txBody>
          <a:bodyPr/>
          <a:lstStyle/>
          <a:p>
            <a:r>
              <a:rPr lang="en-US" sz="2400" dirty="0" smtClean="0"/>
              <a:t>“Tight”</a:t>
            </a:r>
            <a:endParaRPr lang="en-US" sz="2400" dirty="0"/>
          </a:p>
        </p:txBody>
      </p:sp>
      <p:sp>
        <p:nvSpPr>
          <p:cNvPr id="17" name="Title 1"/>
          <p:cNvSpPr txBox="1">
            <a:spLocks/>
          </p:cNvSpPr>
          <p:nvPr/>
        </p:nvSpPr>
        <p:spPr bwMode="auto">
          <a:xfrm>
            <a:off x="4980199" y="3543593"/>
            <a:ext cx="3545424" cy="84255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rgbClr val="FF3300"/>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2pPr>
            <a:lvl3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3pPr>
            <a:lvl4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4pPr>
            <a:lvl5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FF3300"/>
                </a:solidFill>
                <a:latin typeface="Tahoma" charset="0"/>
              </a:defRPr>
            </a:lvl6pPr>
            <a:lvl7pPr marL="914400" algn="ctr" rtl="0" eaLnBrk="1" fontAlgn="base" hangingPunct="1">
              <a:spcBef>
                <a:spcPct val="0"/>
              </a:spcBef>
              <a:spcAft>
                <a:spcPct val="0"/>
              </a:spcAft>
              <a:defRPr sz="4400">
                <a:solidFill>
                  <a:srgbClr val="FF3300"/>
                </a:solidFill>
                <a:latin typeface="Tahoma" charset="0"/>
              </a:defRPr>
            </a:lvl7pPr>
            <a:lvl8pPr marL="1371600" algn="ctr" rtl="0" eaLnBrk="1" fontAlgn="base" hangingPunct="1">
              <a:spcBef>
                <a:spcPct val="0"/>
              </a:spcBef>
              <a:spcAft>
                <a:spcPct val="0"/>
              </a:spcAft>
              <a:defRPr sz="4400">
                <a:solidFill>
                  <a:srgbClr val="FF3300"/>
                </a:solidFill>
                <a:latin typeface="Tahoma" charset="0"/>
              </a:defRPr>
            </a:lvl8pPr>
            <a:lvl9pPr marL="1828800" algn="ctr" rtl="0" eaLnBrk="1" fontAlgn="base" hangingPunct="1">
              <a:spcBef>
                <a:spcPct val="0"/>
              </a:spcBef>
              <a:spcAft>
                <a:spcPct val="0"/>
              </a:spcAft>
              <a:defRPr sz="4400">
                <a:solidFill>
                  <a:srgbClr val="FF3300"/>
                </a:solidFill>
                <a:latin typeface="Tahoma" charset="0"/>
              </a:defRPr>
            </a:lvl9pPr>
          </a:lstStyle>
          <a:p>
            <a:r>
              <a:rPr lang="en-US" sz="2400" dirty="0" smtClean="0"/>
              <a:t>“Loose”</a:t>
            </a:r>
            <a:endParaRPr lang="en-US" sz="2400" dirty="0"/>
          </a:p>
        </p:txBody>
      </p:sp>
      <p:sp>
        <p:nvSpPr>
          <p:cNvPr id="9" name="Title 1"/>
          <p:cNvSpPr txBox="1">
            <a:spLocks/>
          </p:cNvSpPr>
          <p:nvPr/>
        </p:nvSpPr>
        <p:spPr bwMode="auto">
          <a:xfrm>
            <a:off x="18677" y="0"/>
            <a:ext cx="4204061" cy="153365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rgbClr val="FF3300"/>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2pPr>
            <a:lvl3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3pPr>
            <a:lvl4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4pPr>
            <a:lvl5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FF3300"/>
                </a:solidFill>
                <a:latin typeface="Tahoma" charset="0"/>
              </a:defRPr>
            </a:lvl6pPr>
            <a:lvl7pPr marL="914400" algn="ctr" rtl="0" eaLnBrk="1" fontAlgn="base" hangingPunct="1">
              <a:spcBef>
                <a:spcPct val="0"/>
              </a:spcBef>
              <a:spcAft>
                <a:spcPct val="0"/>
              </a:spcAft>
              <a:defRPr sz="4400">
                <a:solidFill>
                  <a:srgbClr val="FF3300"/>
                </a:solidFill>
                <a:latin typeface="Tahoma" charset="0"/>
              </a:defRPr>
            </a:lvl7pPr>
            <a:lvl8pPr marL="1371600" algn="ctr" rtl="0" eaLnBrk="1" fontAlgn="base" hangingPunct="1">
              <a:spcBef>
                <a:spcPct val="0"/>
              </a:spcBef>
              <a:spcAft>
                <a:spcPct val="0"/>
              </a:spcAft>
              <a:defRPr sz="4400">
                <a:solidFill>
                  <a:srgbClr val="FF3300"/>
                </a:solidFill>
                <a:latin typeface="Tahoma" charset="0"/>
              </a:defRPr>
            </a:lvl8pPr>
            <a:lvl9pPr marL="1828800" algn="ctr" rtl="0" eaLnBrk="1" fontAlgn="base" hangingPunct="1">
              <a:spcBef>
                <a:spcPct val="0"/>
              </a:spcBef>
              <a:spcAft>
                <a:spcPct val="0"/>
              </a:spcAft>
              <a:defRPr sz="4400">
                <a:solidFill>
                  <a:srgbClr val="FF3300"/>
                </a:solidFill>
                <a:latin typeface="Tahoma" charset="0"/>
              </a:defRPr>
            </a:lvl9pPr>
          </a:lstStyle>
          <a:p>
            <a:r>
              <a:rPr lang="en-US" sz="3600" dirty="0" smtClean="0"/>
              <a:t>Jet reconstruction parameterization</a:t>
            </a:r>
            <a:endParaRPr lang="en-US" sz="3600" dirty="0"/>
          </a:p>
        </p:txBody>
      </p:sp>
      <p:grpSp>
        <p:nvGrpSpPr>
          <p:cNvPr id="18" name="Group 17"/>
          <p:cNvGrpSpPr/>
          <p:nvPr/>
        </p:nvGrpSpPr>
        <p:grpSpPr>
          <a:xfrm>
            <a:off x="756633" y="3449209"/>
            <a:ext cx="2536464" cy="2423556"/>
            <a:chOff x="253086" y="3000197"/>
            <a:chExt cx="2536464" cy="2423556"/>
          </a:xfrm>
        </p:grpSpPr>
        <p:pic>
          <p:nvPicPr>
            <p:cNvPr id="8" name="Picture 7"/>
            <p:cNvPicPr>
              <a:picLocks noChangeAspect="1"/>
            </p:cNvPicPr>
            <p:nvPr/>
          </p:nvPicPr>
          <p:blipFill rotWithShape="1">
            <a:blip r:embed="rId4"/>
            <a:srcRect l="11411" r="8080" b="13508"/>
            <a:stretch/>
          </p:blipFill>
          <p:spPr>
            <a:xfrm>
              <a:off x="253086" y="3000197"/>
              <a:ext cx="2536464" cy="2423556"/>
            </a:xfrm>
            <a:prstGeom prst="rect">
              <a:avLst/>
            </a:prstGeom>
          </p:spPr>
        </p:pic>
        <p:cxnSp>
          <p:nvCxnSpPr>
            <p:cNvPr id="6" name="Straight Arrow Connector 5"/>
            <p:cNvCxnSpPr/>
            <p:nvPr/>
          </p:nvCxnSpPr>
          <p:spPr bwMode="auto">
            <a:xfrm flipV="1">
              <a:off x="1725170" y="3314406"/>
              <a:ext cx="95843" cy="603595"/>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2" name="Straight Arrow Connector 11"/>
            <p:cNvCxnSpPr/>
            <p:nvPr/>
          </p:nvCxnSpPr>
          <p:spPr bwMode="auto">
            <a:xfrm flipV="1">
              <a:off x="1725170" y="3466807"/>
              <a:ext cx="248243" cy="45119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4" name="Straight Arrow Connector 13"/>
            <p:cNvCxnSpPr/>
            <p:nvPr/>
          </p:nvCxnSpPr>
          <p:spPr bwMode="auto">
            <a:xfrm flipV="1">
              <a:off x="1725170" y="3000197"/>
              <a:ext cx="371391" cy="917804"/>
            </a:xfrm>
            <a:prstGeom prst="straightConnector1">
              <a:avLst/>
            </a:prstGeom>
            <a:solidFill>
              <a:schemeClr val="accent1"/>
            </a:solidFill>
            <a:ln w="9525" cap="flat" cmpd="sng" algn="ctr">
              <a:solidFill>
                <a:schemeClr val="tx1"/>
              </a:solidFill>
              <a:prstDash val="solid"/>
              <a:round/>
              <a:headEnd type="none" w="med" len="med"/>
              <a:tailEnd type="arrow"/>
            </a:ln>
            <a:effectLst/>
          </p:spPr>
        </p:cxnSp>
      </p:grpSp>
      <p:sp>
        <p:nvSpPr>
          <p:cNvPr id="19" name="TextBox 18"/>
          <p:cNvSpPr txBox="1"/>
          <p:nvPr/>
        </p:nvSpPr>
        <p:spPr>
          <a:xfrm>
            <a:off x="131234" y="5957990"/>
            <a:ext cx="3787262" cy="369332"/>
          </a:xfrm>
          <a:prstGeom prst="rect">
            <a:avLst/>
          </a:prstGeom>
          <a:noFill/>
        </p:spPr>
        <p:txBody>
          <a:bodyPr wrap="square" rtlCol="0">
            <a:spAutoFit/>
          </a:bodyPr>
          <a:lstStyle/>
          <a:p>
            <a:r>
              <a:rPr lang="en-US" dirty="0" smtClean="0">
                <a:solidFill>
                  <a:srgbClr val="FF6600"/>
                </a:solidFill>
              </a:rPr>
              <a:t>Example plots for 40-80 GeV jets</a:t>
            </a:r>
            <a:endParaRPr lang="en-US" dirty="0">
              <a:solidFill>
                <a:srgbClr val="FF6600"/>
              </a:solidFill>
            </a:endParaRPr>
          </a:p>
        </p:txBody>
      </p:sp>
      <p:cxnSp>
        <p:nvCxnSpPr>
          <p:cNvPr id="22" name="Straight Arrow Connector 21"/>
          <p:cNvCxnSpPr/>
          <p:nvPr/>
        </p:nvCxnSpPr>
        <p:spPr bwMode="auto">
          <a:xfrm flipV="1">
            <a:off x="3787262" y="5442779"/>
            <a:ext cx="777250" cy="787682"/>
          </a:xfrm>
          <a:prstGeom prst="straightConnector1">
            <a:avLst/>
          </a:prstGeom>
          <a:solidFill>
            <a:schemeClr val="accent1"/>
          </a:solidFill>
          <a:ln w="9525" cap="flat" cmpd="sng" algn="ctr">
            <a:solidFill>
              <a:srgbClr val="FF6600"/>
            </a:solidFill>
            <a:prstDash val="solid"/>
            <a:round/>
            <a:headEnd type="none" w="med" len="med"/>
            <a:tailEnd type="arrow"/>
          </a:ln>
          <a:effectLst/>
        </p:spPr>
      </p:cxnSp>
      <p:sp>
        <p:nvSpPr>
          <p:cNvPr id="27" name="TextBox 26"/>
          <p:cNvSpPr txBox="1"/>
          <p:nvPr/>
        </p:nvSpPr>
        <p:spPr>
          <a:xfrm>
            <a:off x="239058" y="1533652"/>
            <a:ext cx="3787262" cy="1754327"/>
          </a:xfrm>
          <a:prstGeom prst="rect">
            <a:avLst/>
          </a:prstGeom>
          <a:noFill/>
        </p:spPr>
        <p:txBody>
          <a:bodyPr wrap="square" rtlCol="0">
            <a:spAutoFit/>
          </a:bodyPr>
          <a:lstStyle/>
          <a:p>
            <a:r>
              <a:rPr lang="en-US" dirty="0" smtClean="0"/>
              <a:t>Efficiency = f(</a:t>
            </a:r>
            <a:r>
              <a:rPr lang="en-US" dirty="0" err="1" smtClean="0"/>
              <a:t>pT</a:t>
            </a:r>
            <a:r>
              <a:rPr lang="en-US" dirty="0" smtClean="0"/>
              <a:t>, x</a:t>
            </a:r>
            <a:r>
              <a:rPr lang="en-US" baseline="-25000" dirty="0" smtClean="0"/>
              <a:t>||</a:t>
            </a:r>
            <a:r>
              <a:rPr lang="en-US" dirty="0" smtClean="0"/>
              <a:t>, x</a:t>
            </a:r>
            <a:r>
              <a:rPr lang="en-US" baseline="-25000" dirty="0"/>
              <a:t>⏊</a:t>
            </a:r>
            <a:r>
              <a:rPr lang="en-US" dirty="0"/>
              <a:t> </a:t>
            </a:r>
            <a:r>
              <a:rPr lang="en-US" dirty="0" smtClean="0"/>
              <a:t>)</a:t>
            </a:r>
          </a:p>
          <a:p>
            <a:endParaRPr lang="en-US" dirty="0" smtClean="0"/>
          </a:p>
          <a:p>
            <a:r>
              <a:rPr lang="en-US" dirty="0" smtClean="0"/>
              <a:t>add flat 90% efficiency per track</a:t>
            </a:r>
            <a:endParaRPr lang="en-US" dirty="0"/>
          </a:p>
          <a:p>
            <a:r>
              <a:rPr lang="en-US" dirty="0" smtClean="0"/>
              <a:t>&gt;= 3 tracks with &gt;=4 hits</a:t>
            </a:r>
          </a:p>
          <a:p>
            <a:r>
              <a:rPr lang="en-US" dirty="0" smtClean="0"/>
              <a:t>&gt;= 2 tracks with &gt;=5 hits</a:t>
            </a:r>
          </a:p>
          <a:p>
            <a:r>
              <a:rPr lang="en-US" dirty="0" smtClean="0"/>
              <a:t>Sum track </a:t>
            </a:r>
            <a:r>
              <a:rPr lang="en-US" dirty="0" err="1" smtClean="0"/>
              <a:t>pT</a:t>
            </a:r>
            <a:r>
              <a:rPr lang="en-US" dirty="0" smtClean="0"/>
              <a:t> &gt; 10 GeV</a:t>
            </a:r>
            <a:endParaRPr lang="en-US" dirty="0"/>
          </a:p>
        </p:txBody>
      </p:sp>
      <p:cxnSp>
        <p:nvCxnSpPr>
          <p:cNvPr id="21" name="Straight Arrow Connector 20"/>
          <p:cNvCxnSpPr/>
          <p:nvPr/>
        </p:nvCxnSpPr>
        <p:spPr bwMode="auto">
          <a:xfrm flipV="1">
            <a:off x="3787262" y="2132736"/>
            <a:ext cx="525663" cy="3941963"/>
          </a:xfrm>
          <a:prstGeom prst="straightConnector1">
            <a:avLst/>
          </a:prstGeom>
          <a:solidFill>
            <a:schemeClr val="accent1"/>
          </a:solidFill>
          <a:ln w="9525" cap="flat" cmpd="sng" algn="ctr">
            <a:solidFill>
              <a:srgbClr val="FF6600"/>
            </a:solidFill>
            <a:prstDash val="solid"/>
            <a:round/>
            <a:headEnd type="none" w="med" len="med"/>
            <a:tailEnd type="arrow"/>
          </a:ln>
          <a:effectLst/>
        </p:spPr>
      </p:cxnSp>
    </p:spTree>
    <p:extLst>
      <p:ext uri="{BB962C8B-B14F-4D97-AF65-F5344CB8AC3E}">
        <p14:creationId xmlns:p14="http://schemas.microsoft.com/office/powerpoint/2010/main" val="90949455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0698"/>
          </a:xfrm>
        </p:spPr>
        <p:txBody>
          <a:bodyPr/>
          <a:lstStyle/>
          <a:p>
            <a:r>
              <a:rPr lang="en-US" dirty="0" smtClean="0"/>
              <a:t>Outline</a:t>
            </a:r>
            <a:endParaRPr lang="en-US" dirty="0"/>
          </a:p>
        </p:txBody>
      </p:sp>
      <p:sp>
        <p:nvSpPr>
          <p:cNvPr id="3" name="Content Placeholder 2"/>
          <p:cNvSpPr>
            <a:spLocks noGrp="1"/>
          </p:cNvSpPr>
          <p:nvPr>
            <p:ph idx="1"/>
          </p:nvPr>
        </p:nvSpPr>
        <p:spPr>
          <a:xfrm>
            <a:off x="422527" y="1106240"/>
            <a:ext cx="8602938" cy="4620851"/>
          </a:xfrm>
        </p:spPr>
        <p:txBody>
          <a:bodyPr/>
          <a:lstStyle/>
          <a:p>
            <a:r>
              <a:rPr lang="en-US" sz="2800" dirty="0" smtClean="0"/>
              <a:t>CMS Track Finding @40 MHz</a:t>
            </a:r>
          </a:p>
          <a:p>
            <a:pPr lvl="1"/>
            <a:r>
              <a:rPr lang="en-US" sz="2400" dirty="0" smtClean="0"/>
              <a:t>Prompt tracks</a:t>
            </a:r>
          </a:p>
          <a:p>
            <a:pPr lvl="2"/>
            <a:r>
              <a:rPr lang="en-US" sz="2000" dirty="0" smtClean="0">
                <a:solidFill>
                  <a:srgbClr val="FF0000"/>
                </a:solidFill>
              </a:rPr>
              <a:t>Yes, every track (</a:t>
            </a:r>
            <a:r>
              <a:rPr lang="en-US" sz="2000" dirty="0" err="1" smtClean="0">
                <a:solidFill>
                  <a:srgbClr val="FF0000"/>
                </a:solidFill>
              </a:rPr>
              <a:t>p</a:t>
            </a:r>
            <a:r>
              <a:rPr lang="en-US" sz="2000" baseline="-25000" dirty="0" err="1" smtClean="0">
                <a:solidFill>
                  <a:srgbClr val="FF0000"/>
                </a:solidFill>
              </a:rPr>
              <a:t>T</a:t>
            </a:r>
            <a:r>
              <a:rPr lang="en-US" sz="2000" dirty="0" smtClean="0">
                <a:solidFill>
                  <a:srgbClr val="FF0000"/>
                </a:solidFill>
              </a:rPr>
              <a:t>&gt;2 GeV) in every LHC collision will be reconstructed with high efficiency</a:t>
            </a:r>
          </a:p>
          <a:p>
            <a:pPr lvl="1"/>
            <a:r>
              <a:rPr lang="en-US" sz="2400" dirty="0" smtClean="0">
                <a:solidFill>
                  <a:srgbClr val="FF00FF"/>
                </a:solidFill>
              </a:rPr>
              <a:t>Displaced tracks and displaced jets</a:t>
            </a:r>
          </a:p>
          <a:p>
            <a:r>
              <a:rPr lang="en-US" sz="2800" dirty="0" smtClean="0"/>
              <a:t>Physics:</a:t>
            </a:r>
          </a:p>
          <a:p>
            <a:pPr lvl="1"/>
            <a:r>
              <a:rPr lang="en-US" sz="2400" dirty="0" smtClean="0"/>
              <a:t>Long-lived particles with ~cm lifetime decaying to jets</a:t>
            </a:r>
          </a:p>
          <a:p>
            <a:pPr lvl="2"/>
            <a:r>
              <a:rPr lang="en-US" sz="2000" dirty="0"/>
              <a:t>r</a:t>
            </a:r>
            <a:r>
              <a:rPr lang="en-US" sz="2000" dirty="0" smtClean="0"/>
              <a:t>are </a:t>
            </a:r>
            <a:r>
              <a:rPr lang="en-US" sz="2000" dirty="0" err="1" smtClean="0"/>
              <a:t>higgs</a:t>
            </a:r>
            <a:r>
              <a:rPr lang="en-US" sz="2000" dirty="0" smtClean="0"/>
              <a:t> decays</a:t>
            </a:r>
          </a:p>
          <a:p>
            <a:pPr lvl="2"/>
            <a:r>
              <a:rPr lang="en-US" sz="2000" dirty="0"/>
              <a:t>D</a:t>
            </a:r>
            <a:r>
              <a:rPr lang="en-US" sz="2000" dirty="0" smtClean="0"/>
              <a:t>ark </a:t>
            </a:r>
            <a:r>
              <a:rPr lang="en-US" sz="2000" dirty="0"/>
              <a:t>S</a:t>
            </a:r>
            <a:r>
              <a:rPr lang="en-US" sz="2000" dirty="0" smtClean="0"/>
              <a:t>ector cascades</a:t>
            </a:r>
          </a:p>
          <a:p>
            <a:pPr lvl="2"/>
            <a:r>
              <a:rPr lang="en-US" sz="2000" dirty="0" smtClean="0"/>
              <a:t>Low HT jetty final states</a:t>
            </a:r>
          </a:p>
          <a:p>
            <a:r>
              <a:rPr lang="en-US" sz="2800" dirty="0" smtClean="0"/>
              <a:t>Triggers based on (displaced) track jets</a:t>
            </a:r>
          </a:p>
          <a:p>
            <a:r>
              <a:rPr lang="en-US" sz="2800" dirty="0" smtClean="0"/>
              <a:t>Physics reach &amp; discussion</a:t>
            </a:r>
            <a:endParaRPr lang="en-US" sz="28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2</a:t>
            </a:fld>
            <a:endParaRPr lang="en-US"/>
          </a:p>
        </p:txBody>
      </p:sp>
    </p:spTree>
    <p:extLst>
      <p:ext uri="{BB962C8B-B14F-4D97-AF65-F5344CB8AC3E}">
        <p14:creationId xmlns:p14="http://schemas.microsoft.com/office/powerpoint/2010/main" val="1824161771"/>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ose_vet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2506" y="1234117"/>
            <a:ext cx="4108481" cy="2584564"/>
          </a:xfrm>
          <a:prstGeom prst="rect">
            <a:avLst/>
          </a:prstGeom>
        </p:spPr>
      </p:pic>
      <p:pic>
        <p:nvPicPr>
          <p:cNvPr id="5" name="Picture 4" descr="notrack.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734620" y="3204597"/>
            <a:ext cx="2982665" cy="4206893"/>
          </a:xfrm>
          <a:prstGeom prst="rect">
            <a:avLst/>
          </a:prstGeom>
        </p:spPr>
      </p:pic>
      <p:sp>
        <p:nvSpPr>
          <p:cNvPr id="2" name="Title 1"/>
          <p:cNvSpPr>
            <a:spLocks noGrp="1"/>
          </p:cNvSpPr>
          <p:nvPr>
            <p:ph type="title"/>
          </p:nvPr>
        </p:nvSpPr>
        <p:spPr>
          <a:xfrm>
            <a:off x="457200" y="0"/>
            <a:ext cx="8229600" cy="718899"/>
          </a:xfrm>
        </p:spPr>
        <p:txBody>
          <a:bodyPr/>
          <a:lstStyle/>
          <a:p>
            <a:r>
              <a:rPr lang="en-US" sz="3600" dirty="0" smtClean="0"/>
              <a:t>Jets with lifetime tag</a:t>
            </a:r>
            <a:endParaRPr lang="en-US" sz="3600" dirty="0"/>
          </a:p>
        </p:txBody>
      </p:sp>
      <p:sp>
        <p:nvSpPr>
          <p:cNvPr id="3" name="Content Placeholder 2"/>
          <p:cNvSpPr>
            <a:spLocks noGrp="1"/>
          </p:cNvSpPr>
          <p:nvPr>
            <p:ph idx="1"/>
          </p:nvPr>
        </p:nvSpPr>
        <p:spPr>
          <a:xfrm>
            <a:off x="0" y="816134"/>
            <a:ext cx="4327718" cy="5737066"/>
          </a:xfrm>
        </p:spPr>
        <p:txBody>
          <a:bodyPr/>
          <a:lstStyle/>
          <a:p>
            <a:r>
              <a:rPr lang="en-US" sz="2400" dirty="0" smtClean="0"/>
              <a:t>Track jets</a:t>
            </a:r>
          </a:p>
          <a:p>
            <a:pPr lvl="1"/>
            <a:r>
              <a:rPr lang="en-US" sz="2000" dirty="0" smtClean="0"/>
              <a:t>require that &gt;= 3 tracks in the jet have impact parameter greater then 300 </a:t>
            </a:r>
            <a:r>
              <a:rPr lang="en-US" sz="2000" dirty="0" smtClean="0">
                <a:latin typeface="Symbol" charset="2"/>
                <a:cs typeface="Symbol" charset="2"/>
              </a:rPr>
              <a:t>m</a:t>
            </a:r>
            <a:r>
              <a:rPr lang="en-US" sz="2000" dirty="0" smtClean="0"/>
              <a:t>m</a:t>
            </a:r>
          </a:p>
          <a:p>
            <a:pPr lvl="1"/>
            <a:r>
              <a:rPr lang="en-US" sz="2000" dirty="0" smtClean="0">
                <a:solidFill>
                  <a:srgbClr val="CC11CB"/>
                </a:solidFill>
              </a:rPr>
              <a:t>Prompt jets are reduced by factor &gt;50</a:t>
            </a:r>
          </a:p>
          <a:p>
            <a:pPr marL="457200" lvl="1" indent="0">
              <a:buNone/>
            </a:pPr>
            <a:endParaRPr lang="en-US" sz="2000" dirty="0"/>
          </a:p>
          <a:p>
            <a:pPr marL="0" indent="0">
              <a:buNone/>
            </a:pPr>
            <a:endParaRPr lang="en-US" sz="2400" dirty="0"/>
          </a:p>
          <a:p>
            <a:r>
              <a:rPr lang="en-US" sz="2400" dirty="0" err="1" smtClean="0"/>
              <a:t>Calo</a:t>
            </a:r>
            <a:r>
              <a:rPr lang="en-US" sz="2400" dirty="0" smtClean="0"/>
              <a:t> jets</a:t>
            </a:r>
          </a:p>
          <a:p>
            <a:pPr lvl="1"/>
            <a:r>
              <a:rPr lang="en-US" sz="2000" dirty="0" smtClean="0"/>
              <a:t>(if only reconstructing prompt tracks)</a:t>
            </a:r>
          </a:p>
          <a:p>
            <a:pPr lvl="1"/>
            <a:r>
              <a:rPr lang="en-US" sz="2000" dirty="0" smtClean="0"/>
              <a:t>Require no prompt tracks pointing to the jet</a:t>
            </a:r>
          </a:p>
          <a:p>
            <a:pPr lvl="1"/>
            <a:r>
              <a:rPr lang="en-US" sz="2000" dirty="0" smtClean="0"/>
              <a:t>Huge background from PU jets</a:t>
            </a:r>
          </a:p>
          <a:p>
            <a:pPr lvl="2"/>
            <a:r>
              <a:rPr lang="en-US" sz="1600" dirty="0" smtClean="0">
                <a:solidFill>
                  <a:srgbClr val="CC11CB"/>
                </a:solidFill>
              </a:rPr>
              <a:t>Need detailed PU simulation</a:t>
            </a:r>
            <a:r>
              <a:rPr lang="is-IS" sz="1600" dirty="0" smtClean="0">
                <a:solidFill>
                  <a:srgbClr val="CC11CB"/>
                </a:solidFill>
              </a:rPr>
              <a:t>…</a:t>
            </a:r>
            <a:endParaRPr lang="en-US" sz="1600" dirty="0" smtClean="0">
              <a:solidFill>
                <a:srgbClr val="CC11CB"/>
              </a:solidFill>
            </a:endParaRPr>
          </a:p>
        </p:txBody>
      </p:sp>
      <p:sp>
        <p:nvSpPr>
          <p:cNvPr id="4" name="Slide Number Placeholder 3"/>
          <p:cNvSpPr>
            <a:spLocks noGrp="1"/>
          </p:cNvSpPr>
          <p:nvPr>
            <p:ph type="sldNum" sz="quarter" idx="12"/>
          </p:nvPr>
        </p:nvSpPr>
        <p:spPr/>
        <p:txBody>
          <a:bodyPr/>
          <a:lstStyle/>
          <a:p>
            <a:fld id="{5451C793-7B38-394E-B711-24C6F41D8022}" type="slidenum">
              <a:rPr lang="en-US" smtClean="0"/>
              <a:pPr/>
              <a:t>20</a:t>
            </a:fld>
            <a:endParaRPr lang="en-US"/>
          </a:p>
        </p:txBody>
      </p:sp>
      <p:sp>
        <p:nvSpPr>
          <p:cNvPr id="6" name="TextBox 5"/>
          <p:cNvSpPr txBox="1"/>
          <p:nvPr/>
        </p:nvSpPr>
        <p:spPr>
          <a:xfrm>
            <a:off x="7242445" y="4001646"/>
            <a:ext cx="2009375" cy="1154162"/>
          </a:xfrm>
          <a:prstGeom prst="rect">
            <a:avLst/>
          </a:prstGeom>
          <a:solidFill>
            <a:srgbClr val="FFFFFF"/>
          </a:solidFill>
        </p:spPr>
        <p:txBody>
          <a:bodyPr wrap="square" rtlCol="0">
            <a:spAutoFit/>
          </a:bodyPr>
          <a:lstStyle/>
          <a:p>
            <a:r>
              <a:rPr lang="en-US" sz="1400" dirty="0" smtClean="0">
                <a:solidFill>
                  <a:srgbClr val="0000FF"/>
                </a:solidFill>
              </a:rPr>
              <a:t>Blue: &lt;= 1 track </a:t>
            </a:r>
          </a:p>
          <a:p>
            <a:endParaRPr lang="en-US" sz="700" dirty="0" smtClean="0">
              <a:solidFill>
                <a:srgbClr val="0000FF"/>
              </a:solidFill>
            </a:endParaRPr>
          </a:p>
          <a:p>
            <a:r>
              <a:rPr lang="en-US" sz="1400" dirty="0" smtClean="0">
                <a:solidFill>
                  <a:srgbClr val="FF00FF"/>
                </a:solidFill>
              </a:rPr>
              <a:t>Magenta: &lt;= 2 tracks</a:t>
            </a:r>
          </a:p>
          <a:p>
            <a:endParaRPr lang="en-US" sz="600" dirty="0" smtClean="0">
              <a:solidFill>
                <a:srgbClr val="FF00FF"/>
              </a:solidFill>
            </a:endParaRPr>
          </a:p>
          <a:p>
            <a:r>
              <a:rPr lang="en-US" sz="1400" dirty="0" smtClean="0">
                <a:solidFill>
                  <a:srgbClr val="CC11CB"/>
                </a:solidFill>
              </a:rPr>
              <a:t>Purple: &lt;= 2 tracks, sum </a:t>
            </a:r>
            <a:r>
              <a:rPr lang="en-US" sz="1400" dirty="0" err="1" smtClean="0">
                <a:solidFill>
                  <a:srgbClr val="CC11CB"/>
                </a:solidFill>
              </a:rPr>
              <a:t>pT</a:t>
            </a:r>
            <a:r>
              <a:rPr lang="en-US" sz="1400" dirty="0" smtClean="0">
                <a:solidFill>
                  <a:srgbClr val="CC11CB"/>
                </a:solidFill>
              </a:rPr>
              <a:t> &lt; 10 </a:t>
            </a:r>
            <a:r>
              <a:rPr lang="en-US" sz="1400" dirty="0" err="1" smtClean="0">
                <a:solidFill>
                  <a:srgbClr val="CC11CB"/>
                </a:solidFill>
              </a:rPr>
              <a:t>GeV</a:t>
            </a:r>
            <a:endParaRPr lang="en-US" sz="1400" dirty="0">
              <a:solidFill>
                <a:srgbClr val="CC11CB"/>
              </a:solidFill>
            </a:endParaRPr>
          </a:p>
        </p:txBody>
      </p:sp>
      <p:sp>
        <p:nvSpPr>
          <p:cNvPr id="8" name="Rectangle 7"/>
          <p:cNvSpPr/>
          <p:nvPr/>
        </p:nvSpPr>
        <p:spPr bwMode="auto">
          <a:xfrm rot="10800000">
            <a:off x="5794076" y="2348698"/>
            <a:ext cx="722431" cy="244668"/>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9" name="Straight Connector 8"/>
          <p:cNvCxnSpPr/>
          <p:nvPr/>
        </p:nvCxnSpPr>
        <p:spPr bwMode="auto">
          <a:xfrm flipH="1">
            <a:off x="6516509" y="1689413"/>
            <a:ext cx="2610121" cy="659284"/>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flipH="1">
            <a:off x="5794076" y="1689413"/>
            <a:ext cx="913271" cy="636922"/>
          </a:xfrm>
          <a:prstGeom prst="line">
            <a:avLst/>
          </a:prstGeom>
          <a:solidFill>
            <a:schemeClr val="accent1"/>
          </a:solidFill>
          <a:ln w="9525" cap="flat" cmpd="sng" algn="ctr">
            <a:solidFill>
              <a:schemeClr val="tx1"/>
            </a:solidFill>
            <a:prstDash val="solid"/>
            <a:round/>
            <a:headEnd type="none" w="med" len="med"/>
            <a:tailEnd type="none" w="med" len="med"/>
          </a:ln>
          <a:effectLst/>
        </p:spPr>
      </p:cxnSp>
      <p:pic>
        <p:nvPicPr>
          <p:cNvPr id="22" name="Picture 21" descr="L_33veto_zoom.png"/>
          <p:cNvPicPr>
            <a:picLocks noChangeAspect="1"/>
          </p:cNvPicPr>
          <p:nvPr/>
        </p:nvPicPr>
        <p:blipFill rotWithShape="1">
          <a:blip r:embed="rId4">
            <a:extLst>
              <a:ext uri="{28A0092B-C50C-407E-A947-70E740481C1C}">
                <a14:useLocalDpi xmlns:a14="http://schemas.microsoft.com/office/drawing/2010/main" val="0"/>
              </a:ext>
            </a:extLst>
          </a:blip>
          <a:srcRect l="5305" t="23439" r="10389" b="26863"/>
          <a:stretch/>
        </p:blipFill>
        <p:spPr>
          <a:xfrm>
            <a:off x="6707347" y="718898"/>
            <a:ext cx="2419283" cy="970515"/>
          </a:xfrm>
          <a:prstGeom prst="rect">
            <a:avLst/>
          </a:prstGeom>
        </p:spPr>
      </p:pic>
      <p:sp>
        <p:nvSpPr>
          <p:cNvPr id="23" name="TextBox 22"/>
          <p:cNvSpPr txBox="1"/>
          <p:nvPr/>
        </p:nvSpPr>
        <p:spPr>
          <a:xfrm rot="16200000">
            <a:off x="3820849" y="1054449"/>
            <a:ext cx="869283" cy="276999"/>
          </a:xfrm>
          <a:prstGeom prst="rect">
            <a:avLst/>
          </a:prstGeom>
          <a:solidFill>
            <a:srgbClr val="FFFFFF"/>
          </a:solidFill>
        </p:spPr>
        <p:txBody>
          <a:bodyPr wrap="square" rtlCol="0">
            <a:spAutoFit/>
          </a:bodyPr>
          <a:lstStyle/>
          <a:p>
            <a:r>
              <a:rPr lang="en-US" sz="1200" dirty="0" smtClean="0"/>
              <a:t>X</a:t>
            </a:r>
            <a:r>
              <a:rPr lang="en-US" sz="1200" baseline="-25000" dirty="0" smtClean="0"/>
              <a:t>⏊</a:t>
            </a:r>
            <a:r>
              <a:rPr lang="en-US" sz="1200" dirty="0" smtClean="0"/>
              <a:t> (cm)</a:t>
            </a:r>
            <a:endParaRPr lang="en-US" sz="1200" dirty="0"/>
          </a:p>
        </p:txBody>
      </p:sp>
      <p:sp>
        <p:nvSpPr>
          <p:cNvPr id="24" name="TextBox 23"/>
          <p:cNvSpPr txBox="1"/>
          <p:nvPr/>
        </p:nvSpPr>
        <p:spPr>
          <a:xfrm>
            <a:off x="7380738" y="3678211"/>
            <a:ext cx="869283" cy="276999"/>
          </a:xfrm>
          <a:prstGeom prst="rect">
            <a:avLst/>
          </a:prstGeom>
          <a:solidFill>
            <a:srgbClr val="FFFFFF"/>
          </a:solidFill>
        </p:spPr>
        <p:txBody>
          <a:bodyPr wrap="square" rtlCol="0">
            <a:spAutoFit/>
          </a:bodyPr>
          <a:lstStyle/>
          <a:p>
            <a:r>
              <a:rPr lang="en-US" sz="1200" dirty="0" smtClean="0"/>
              <a:t>X</a:t>
            </a:r>
            <a:r>
              <a:rPr lang="en-US" sz="1200" baseline="-25000" dirty="0" smtClean="0"/>
              <a:t>|| </a:t>
            </a:r>
            <a:r>
              <a:rPr lang="en-US" sz="1200" dirty="0" smtClean="0"/>
              <a:t>(cm)</a:t>
            </a:r>
            <a:endParaRPr lang="en-US" sz="1200" dirty="0"/>
          </a:p>
        </p:txBody>
      </p:sp>
      <p:sp>
        <p:nvSpPr>
          <p:cNvPr id="27" name="Title 1"/>
          <p:cNvSpPr txBox="1">
            <a:spLocks/>
          </p:cNvSpPr>
          <p:nvPr/>
        </p:nvSpPr>
        <p:spPr bwMode="auto">
          <a:xfrm>
            <a:off x="4104933" y="748729"/>
            <a:ext cx="3545424" cy="84255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4400">
                <a:solidFill>
                  <a:srgbClr val="FF3300"/>
                </a:solidFill>
                <a:latin typeface="+mj-lt"/>
                <a:ea typeface="ＭＳ Ｐゴシック" charset="-128"/>
                <a:cs typeface="ＭＳ Ｐゴシック" charset="-128"/>
              </a:defRPr>
            </a:lvl1pPr>
            <a:lvl2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2pPr>
            <a:lvl3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3pPr>
            <a:lvl4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4pPr>
            <a:lvl5pPr algn="ctr" rtl="0" eaLnBrk="1" fontAlgn="base" hangingPunct="1">
              <a:spcBef>
                <a:spcPct val="0"/>
              </a:spcBef>
              <a:spcAft>
                <a:spcPct val="0"/>
              </a:spcAft>
              <a:defRPr sz="4400">
                <a:solidFill>
                  <a:srgbClr val="FF3300"/>
                </a:solidFill>
                <a:latin typeface="Tahoma" charset="0"/>
                <a:ea typeface="ＭＳ Ｐゴシック" charset="-128"/>
                <a:cs typeface="ＭＳ Ｐゴシック" charset="-128"/>
              </a:defRPr>
            </a:lvl5pPr>
            <a:lvl6pPr marL="457200" algn="ctr" rtl="0" eaLnBrk="1" fontAlgn="base" hangingPunct="1">
              <a:spcBef>
                <a:spcPct val="0"/>
              </a:spcBef>
              <a:spcAft>
                <a:spcPct val="0"/>
              </a:spcAft>
              <a:defRPr sz="4400">
                <a:solidFill>
                  <a:srgbClr val="FF3300"/>
                </a:solidFill>
                <a:latin typeface="Tahoma" charset="0"/>
              </a:defRPr>
            </a:lvl6pPr>
            <a:lvl7pPr marL="914400" algn="ctr" rtl="0" eaLnBrk="1" fontAlgn="base" hangingPunct="1">
              <a:spcBef>
                <a:spcPct val="0"/>
              </a:spcBef>
              <a:spcAft>
                <a:spcPct val="0"/>
              </a:spcAft>
              <a:defRPr sz="4400">
                <a:solidFill>
                  <a:srgbClr val="FF3300"/>
                </a:solidFill>
                <a:latin typeface="Tahoma" charset="0"/>
              </a:defRPr>
            </a:lvl7pPr>
            <a:lvl8pPr marL="1371600" algn="ctr" rtl="0" eaLnBrk="1" fontAlgn="base" hangingPunct="1">
              <a:spcBef>
                <a:spcPct val="0"/>
              </a:spcBef>
              <a:spcAft>
                <a:spcPct val="0"/>
              </a:spcAft>
              <a:defRPr sz="4400">
                <a:solidFill>
                  <a:srgbClr val="FF3300"/>
                </a:solidFill>
                <a:latin typeface="Tahoma" charset="0"/>
              </a:defRPr>
            </a:lvl8pPr>
            <a:lvl9pPr marL="1828800" algn="ctr" rtl="0" eaLnBrk="1" fontAlgn="base" hangingPunct="1">
              <a:spcBef>
                <a:spcPct val="0"/>
              </a:spcBef>
              <a:spcAft>
                <a:spcPct val="0"/>
              </a:spcAft>
              <a:defRPr sz="4400">
                <a:solidFill>
                  <a:srgbClr val="FF3300"/>
                </a:solidFill>
                <a:latin typeface="Tahoma" charset="0"/>
              </a:defRPr>
            </a:lvl9pPr>
          </a:lstStyle>
          <a:p>
            <a:r>
              <a:rPr lang="en-US" sz="2400" dirty="0" smtClean="0"/>
              <a:t>“Loose”</a:t>
            </a:r>
            <a:endParaRPr lang="en-US" sz="2400" dirty="0"/>
          </a:p>
        </p:txBody>
      </p:sp>
    </p:spTree>
    <p:extLst>
      <p:ext uri="{BB962C8B-B14F-4D97-AF65-F5344CB8AC3E}">
        <p14:creationId xmlns:p14="http://schemas.microsoft.com/office/powerpoint/2010/main" val="871028170"/>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147423"/>
            <a:ext cx="8229600" cy="680413"/>
          </a:xfrm>
        </p:spPr>
        <p:txBody>
          <a:bodyPr/>
          <a:lstStyle/>
          <a:p>
            <a:r>
              <a:rPr lang="en-US" dirty="0" smtClean="0"/>
              <a:t>Recap:</a:t>
            </a:r>
            <a:endParaRPr lang="en-US" dirty="0"/>
          </a:p>
        </p:txBody>
      </p:sp>
      <p:sp>
        <p:nvSpPr>
          <p:cNvPr id="3" name="Content Placeholder 2"/>
          <p:cNvSpPr>
            <a:spLocks noGrp="1"/>
          </p:cNvSpPr>
          <p:nvPr>
            <p:ph idx="1"/>
          </p:nvPr>
        </p:nvSpPr>
        <p:spPr>
          <a:xfrm>
            <a:off x="352330" y="475312"/>
            <a:ext cx="8444415" cy="5911103"/>
          </a:xfrm>
        </p:spPr>
        <p:txBody>
          <a:bodyPr/>
          <a:lstStyle/>
          <a:p>
            <a:pPr marL="0" indent="0">
              <a:buNone/>
            </a:pPr>
            <a:endParaRPr lang="is-IS" sz="2400" dirty="0" smtClean="0"/>
          </a:p>
          <a:p>
            <a:r>
              <a:rPr lang="is-IS" sz="2400" dirty="0" smtClean="0"/>
              <a:t>Assume</a:t>
            </a:r>
          </a:p>
          <a:p>
            <a:pPr lvl="1"/>
            <a:r>
              <a:rPr lang="is-IS" sz="2000" dirty="0" smtClean="0"/>
              <a:t>“tight” tracks represents what the L1Tk can do ~easily</a:t>
            </a:r>
          </a:p>
          <a:p>
            <a:pPr lvl="2"/>
            <a:r>
              <a:rPr lang="en-US" sz="1600" dirty="0" smtClean="0"/>
              <a:t>P</a:t>
            </a:r>
            <a:r>
              <a:rPr lang="is-IS" sz="1600" dirty="0" smtClean="0"/>
              <a:t>rompt-like pattern recognition, 5-parameter fit</a:t>
            </a:r>
          </a:p>
          <a:p>
            <a:pPr lvl="1"/>
            <a:r>
              <a:rPr lang="is-IS" sz="2000" dirty="0" smtClean="0"/>
              <a:t>“loose” tracks is a realistic possibility</a:t>
            </a:r>
          </a:p>
          <a:p>
            <a:pPr lvl="2"/>
            <a:r>
              <a:rPr lang="en-US" sz="1600" dirty="0" smtClean="0"/>
              <a:t>Both pattern recognition and fit allow for slightly non-prompt tracks</a:t>
            </a:r>
            <a:endParaRPr lang="is-IS" sz="1600" dirty="0" smtClean="0"/>
          </a:p>
          <a:p>
            <a:pPr lvl="1"/>
            <a:r>
              <a:rPr lang="is-IS" sz="2000" dirty="0" smtClean="0"/>
              <a:t>PU effects are small if starting with tracker for quad-jet trigger</a:t>
            </a:r>
          </a:p>
          <a:p>
            <a:pPr lvl="1"/>
            <a:r>
              <a:rPr lang="is-IS" sz="2000" dirty="0" smtClean="0"/>
              <a:t>PU effects are not overwhelming for calo jets above 70 GeV</a:t>
            </a:r>
          </a:p>
          <a:p>
            <a:r>
              <a:rPr lang="en-US" sz="2400" dirty="0" smtClean="0"/>
              <a:t>L1 Triggers</a:t>
            </a:r>
          </a:p>
          <a:p>
            <a:pPr lvl="1"/>
            <a:r>
              <a:rPr lang="en-US" sz="2000" dirty="0" smtClean="0"/>
              <a:t>Quad jet (sum tracks per jet &gt; 20 GeV)</a:t>
            </a:r>
          </a:p>
          <a:p>
            <a:pPr lvl="1"/>
            <a:r>
              <a:rPr lang="en-US" sz="2000" dirty="0" smtClean="0"/>
              <a:t>Quad jet with a lifetime tag (sum tracks per jet &gt; 10 GeV)</a:t>
            </a:r>
          </a:p>
          <a:p>
            <a:pPr lvl="1"/>
            <a:r>
              <a:rPr lang="en-US" sz="2000" dirty="0" smtClean="0"/>
              <a:t>Two jets (&gt; 70-100 GeV) without prompt tracks</a:t>
            </a:r>
          </a:p>
          <a:p>
            <a:r>
              <a:rPr lang="en-US" sz="2400" dirty="0" smtClean="0"/>
              <a:t>HLT </a:t>
            </a:r>
          </a:p>
          <a:p>
            <a:pPr lvl="1"/>
            <a:r>
              <a:rPr lang="en-US" sz="2000" dirty="0" smtClean="0"/>
              <a:t>Can reconstruct secondary vertices</a:t>
            </a:r>
            <a:endParaRPr lang="en-US" sz="20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21</a:t>
            </a:fld>
            <a:endParaRPr lang="en-US"/>
          </a:p>
        </p:txBody>
      </p:sp>
    </p:spTree>
    <p:extLst>
      <p:ext uri="{BB962C8B-B14F-4D97-AF65-F5344CB8AC3E}">
        <p14:creationId xmlns:p14="http://schemas.microsoft.com/office/powerpoint/2010/main" val="69757779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final_h12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719162"/>
            <a:ext cx="7086600" cy="5052028"/>
          </a:xfrm>
          <a:prstGeom prst="rect">
            <a:avLst/>
          </a:prstGeom>
        </p:spPr>
      </p:pic>
      <p:sp>
        <p:nvSpPr>
          <p:cNvPr id="2" name="Title 1"/>
          <p:cNvSpPr>
            <a:spLocks noGrp="1"/>
          </p:cNvSpPr>
          <p:nvPr>
            <p:ph type="title"/>
          </p:nvPr>
        </p:nvSpPr>
        <p:spPr>
          <a:xfrm>
            <a:off x="457200" y="0"/>
            <a:ext cx="8229600" cy="780609"/>
          </a:xfrm>
        </p:spPr>
        <p:txBody>
          <a:bodyPr/>
          <a:lstStyle/>
          <a:p>
            <a:r>
              <a:rPr lang="en-US" dirty="0" smtClean="0"/>
              <a:t>Offline</a:t>
            </a:r>
            <a:endParaRPr lang="en-US" dirty="0"/>
          </a:p>
        </p:txBody>
      </p:sp>
      <p:sp>
        <p:nvSpPr>
          <p:cNvPr id="3" name="Content Placeholder 2"/>
          <p:cNvSpPr>
            <a:spLocks noGrp="1"/>
          </p:cNvSpPr>
          <p:nvPr>
            <p:ph idx="1"/>
          </p:nvPr>
        </p:nvSpPr>
        <p:spPr>
          <a:xfrm>
            <a:off x="189201" y="780610"/>
            <a:ext cx="8386758" cy="1584520"/>
          </a:xfrm>
        </p:spPr>
        <p:txBody>
          <a:bodyPr/>
          <a:lstStyle/>
          <a:p>
            <a:r>
              <a:rPr lang="en-US" sz="2000" dirty="0" smtClean="0"/>
              <a:t>For </a:t>
            </a:r>
            <a:r>
              <a:rPr lang="en-US" sz="2000" dirty="0" err="1" smtClean="0"/>
              <a:t>ggH</a:t>
            </a:r>
            <a:r>
              <a:rPr lang="en-US" sz="2000" dirty="0" smtClean="0"/>
              <a:t> assume that track jet reconstruction is easier offline, and we already required 4 displaced jets at L1</a:t>
            </a:r>
          </a:p>
          <a:p>
            <a:r>
              <a:rPr lang="en-US" sz="2000" dirty="0" smtClean="0"/>
              <a:t>For </a:t>
            </a:r>
            <a:r>
              <a:rPr lang="en-US" sz="2000" dirty="0" err="1" smtClean="0"/>
              <a:t>Wh</a:t>
            </a:r>
            <a:r>
              <a:rPr lang="en-US" sz="2000" dirty="0" smtClean="0"/>
              <a:t> require three track jets above 10 </a:t>
            </a:r>
            <a:r>
              <a:rPr lang="en-US" sz="2000" dirty="0" err="1" smtClean="0"/>
              <a:t>GeV</a:t>
            </a:r>
            <a:r>
              <a:rPr lang="en-US" sz="2000" dirty="0" smtClean="0"/>
              <a:t> </a:t>
            </a:r>
          </a:p>
          <a:p>
            <a:pPr lvl="1"/>
            <a:r>
              <a:rPr lang="en-US" sz="1800" dirty="0" smtClean="0">
                <a:cs typeface="Symbol" charset="2"/>
              </a:rPr>
              <a:t>(requiring just two jet </a:t>
            </a:r>
            <a:r>
              <a:rPr lang="en-US" sz="1800" dirty="0" smtClean="0"/>
              <a:t>from </a:t>
            </a:r>
            <a:r>
              <a:rPr lang="en-US" sz="1800" dirty="0"/>
              <a:t>the same </a:t>
            </a:r>
            <a:r>
              <a:rPr lang="en-US" sz="1800" dirty="0" smtClean="0">
                <a:latin typeface="Symbol" charset="2"/>
                <a:cs typeface="Symbol" charset="2"/>
              </a:rPr>
              <a:t>f</a:t>
            </a:r>
            <a:r>
              <a:rPr lang="en-US" sz="1800" dirty="0" smtClean="0">
                <a:cs typeface="Symbol" charset="2"/>
              </a:rPr>
              <a:t> changes efficiency by ~30%)</a:t>
            </a:r>
          </a:p>
        </p:txBody>
      </p:sp>
      <p:sp>
        <p:nvSpPr>
          <p:cNvPr id="4" name="Slide Number Placeholder 3"/>
          <p:cNvSpPr>
            <a:spLocks noGrp="1"/>
          </p:cNvSpPr>
          <p:nvPr>
            <p:ph type="sldNum" sz="quarter" idx="12"/>
          </p:nvPr>
        </p:nvSpPr>
        <p:spPr/>
        <p:txBody>
          <a:bodyPr/>
          <a:lstStyle/>
          <a:p>
            <a:fld id="{5451C793-7B38-394E-B711-24C6F41D8022}" type="slidenum">
              <a:rPr lang="en-US" smtClean="0"/>
              <a:pPr/>
              <a:t>22</a:t>
            </a:fld>
            <a:endParaRPr lang="en-US"/>
          </a:p>
        </p:txBody>
      </p:sp>
      <p:sp>
        <p:nvSpPr>
          <p:cNvPr id="6" name="TextBox 5"/>
          <p:cNvSpPr txBox="1"/>
          <p:nvPr/>
        </p:nvSpPr>
        <p:spPr>
          <a:xfrm>
            <a:off x="1292574" y="4721606"/>
            <a:ext cx="1083647" cy="369332"/>
          </a:xfrm>
          <a:prstGeom prst="rect">
            <a:avLst/>
          </a:prstGeom>
          <a:noFill/>
        </p:spPr>
        <p:txBody>
          <a:bodyPr wrap="square" rtlCol="0">
            <a:spAutoFit/>
          </a:bodyPr>
          <a:lstStyle/>
          <a:p>
            <a:r>
              <a:rPr lang="en-US" dirty="0" err="1" smtClean="0">
                <a:solidFill>
                  <a:srgbClr val="CC11CB"/>
                </a:solidFill>
              </a:rPr>
              <a:t>Wh</a:t>
            </a:r>
            <a:endParaRPr lang="en-US" dirty="0">
              <a:solidFill>
                <a:srgbClr val="CC11CB"/>
              </a:solidFill>
            </a:endParaRPr>
          </a:p>
        </p:txBody>
      </p:sp>
      <p:sp>
        <p:nvSpPr>
          <p:cNvPr id="7" name="TextBox 6"/>
          <p:cNvSpPr txBox="1"/>
          <p:nvPr/>
        </p:nvSpPr>
        <p:spPr>
          <a:xfrm>
            <a:off x="1725436" y="2548208"/>
            <a:ext cx="2084807" cy="307777"/>
          </a:xfrm>
          <a:prstGeom prst="rect">
            <a:avLst/>
          </a:prstGeom>
          <a:noFill/>
        </p:spPr>
        <p:txBody>
          <a:bodyPr wrap="square" rtlCol="0">
            <a:spAutoFit/>
          </a:bodyPr>
          <a:lstStyle/>
          <a:p>
            <a:r>
              <a:rPr lang="en-US" sz="1400" dirty="0" smtClean="0">
                <a:solidFill>
                  <a:srgbClr val="FF0000"/>
                </a:solidFill>
              </a:rPr>
              <a:t>Loose, Quad10</a:t>
            </a:r>
            <a:endParaRPr lang="en-US" sz="1400" dirty="0">
              <a:solidFill>
                <a:srgbClr val="FF0000"/>
              </a:solidFill>
            </a:endParaRPr>
          </a:p>
        </p:txBody>
      </p:sp>
      <p:sp>
        <p:nvSpPr>
          <p:cNvPr id="8" name="TextBox 7"/>
          <p:cNvSpPr txBox="1"/>
          <p:nvPr/>
        </p:nvSpPr>
        <p:spPr>
          <a:xfrm>
            <a:off x="3085590" y="3607764"/>
            <a:ext cx="1449305" cy="307777"/>
          </a:xfrm>
          <a:prstGeom prst="rect">
            <a:avLst/>
          </a:prstGeom>
          <a:noFill/>
        </p:spPr>
        <p:txBody>
          <a:bodyPr wrap="square" rtlCol="0">
            <a:spAutoFit/>
          </a:bodyPr>
          <a:lstStyle/>
          <a:p>
            <a:r>
              <a:rPr lang="en-US" sz="1400" dirty="0" smtClean="0">
                <a:solidFill>
                  <a:srgbClr val="FF0000"/>
                </a:solidFill>
              </a:rPr>
              <a:t>Loose, Quad20</a:t>
            </a:r>
            <a:endParaRPr lang="en-US" sz="1400" dirty="0">
              <a:solidFill>
                <a:srgbClr val="FF0000"/>
              </a:solidFill>
            </a:endParaRPr>
          </a:p>
        </p:txBody>
      </p:sp>
      <p:sp>
        <p:nvSpPr>
          <p:cNvPr id="9" name="TextBox 8"/>
          <p:cNvSpPr txBox="1"/>
          <p:nvPr/>
        </p:nvSpPr>
        <p:spPr>
          <a:xfrm>
            <a:off x="2619861" y="5488745"/>
            <a:ext cx="1449305" cy="307777"/>
          </a:xfrm>
          <a:prstGeom prst="rect">
            <a:avLst/>
          </a:prstGeom>
          <a:noFill/>
        </p:spPr>
        <p:txBody>
          <a:bodyPr wrap="square" rtlCol="0">
            <a:spAutoFit/>
          </a:bodyPr>
          <a:lstStyle/>
          <a:p>
            <a:r>
              <a:rPr lang="en-US" sz="1400" dirty="0" smtClean="0">
                <a:solidFill>
                  <a:srgbClr val="0000FF"/>
                </a:solidFill>
              </a:rPr>
              <a:t>Tight, Quad20</a:t>
            </a:r>
            <a:endParaRPr lang="en-US" sz="1400" dirty="0">
              <a:solidFill>
                <a:srgbClr val="0000FF"/>
              </a:solidFill>
            </a:endParaRPr>
          </a:p>
        </p:txBody>
      </p:sp>
      <p:sp>
        <p:nvSpPr>
          <p:cNvPr id="10" name="TextBox 9"/>
          <p:cNvSpPr txBox="1"/>
          <p:nvPr/>
        </p:nvSpPr>
        <p:spPr>
          <a:xfrm>
            <a:off x="4989850" y="5681966"/>
            <a:ext cx="1462244" cy="307777"/>
          </a:xfrm>
          <a:prstGeom prst="rect">
            <a:avLst/>
          </a:prstGeom>
          <a:noFill/>
        </p:spPr>
        <p:txBody>
          <a:bodyPr wrap="square" rtlCol="0">
            <a:spAutoFit/>
          </a:bodyPr>
          <a:lstStyle/>
          <a:p>
            <a:r>
              <a:rPr lang="en-US" sz="1400" dirty="0" smtClean="0">
                <a:solidFill>
                  <a:srgbClr val="0000FF"/>
                </a:solidFill>
              </a:rPr>
              <a:t>Tight, Quad10</a:t>
            </a:r>
            <a:endParaRPr lang="en-US" sz="1400" dirty="0">
              <a:solidFill>
                <a:srgbClr val="0000FF"/>
              </a:solidFill>
            </a:endParaRPr>
          </a:p>
        </p:txBody>
      </p:sp>
      <p:sp>
        <p:nvSpPr>
          <p:cNvPr id="12" name="TextBox 11"/>
          <p:cNvSpPr txBox="1"/>
          <p:nvPr/>
        </p:nvSpPr>
        <p:spPr>
          <a:xfrm>
            <a:off x="5215452" y="3238432"/>
            <a:ext cx="1837123" cy="369332"/>
          </a:xfrm>
          <a:prstGeom prst="rect">
            <a:avLst/>
          </a:prstGeom>
          <a:noFill/>
        </p:spPr>
        <p:txBody>
          <a:bodyPr wrap="square" rtlCol="0">
            <a:spAutoFit/>
          </a:bodyPr>
          <a:lstStyle/>
          <a:p>
            <a:r>
              <a:rPr lang="en-US" dirty="0" smtClean="0">
                <a:solidFill>
                  <a:srgbClr val="46C9C8"/>
                </a:solidFill>
              </a:rPr>
              <a:t>2 no-</a:t>
            </a:r>
            <a:r>
              <a:rPr lang="en-US" dirty="0" err="1" smtClean="0">
                <a:solidFill>
                  <a:srgbClr val="46C9C8"/>
                </a:solidFill>
              </a:rPr>
              <a:t>tk</a:t>
            </a:r>
            <a:r>
              <a:rPr lang="en-US" dirty="0" smtClean="0">
                <a:solidFill>
                  <a:srgbClr val="46C9C8"/>
                </a:solidFill>
              </a:rPr>
              <a:t>-jets 70</a:t>
            </a:r>
            <a:endParaRPr lang="en-US" dirty="0">
              <a:solidFill>
                <a:srgbClr val="46C9C8"/>
              </a:solidFill>
            </a:endParaRPr>
          </a:p>
        </p:txBody>
      </p:sp>
      <p:sp>
        <p:nvSpPr>
          <p:cNvPr id="13" name="TextBox 12"/>
          <p:cNvSpPr txBox="1"/>
          <p:nvPr/>
        </p:nvSpPr>
        <p:spPr>
          <a:xfrm>
            <a:off x="4229081" y="2365130"/>
            <a:ext cx="1948089" cy="369332"/>
          </a:xfrm>
          <a:prstGeom prst="rect">
            <a:avLst/>
          </a:prstGeom>
          <a:noFill/>
        </p:spPr>
        <p:txBody>
          <a:bodyPr wrap="square" rtlCol="0">
            <a:spAutoFit/>
          </a:bodyPr>
          <a:lstStyle/>
          <a:p>
            <a:r>
              <a:rPr lang="en-US" dirty="0" smtClean="0"/>
              <a:t>Br(h-&gt;</a:t>
            </a:r>
            <a:r>
              <a:rPr lang="en-US" dirty="0" err="1" smtClean="0">
                <a:latin typeface="Symbol" charset="2"/>
                <a:cs typeface="Symbol" charset="2"/>
              </a:rPr>
              <a:t>ff</a:t>
            </a:r>
            <a:r>
              <a:rPr lang="en-US" dirty="0" smtClean="0">
                <a:latin typeface="Symbol" charset="2"/>
                <a:cs typeface="Symbol" charset="2"/>
              </a:rPr>
              <a:t>) = 10</a:t>
            </a:r>
            <a:r>
              <a:rPr lang="en-US" baseline="30000" dirty="0" smtClean="0">
                <a:latin typeface="Symbol" charset="2"/>
                <a:cs typeface="Symbol" charset="2"/>
              </a:rPr>
              <a:t>-5</a:t>
            </a:r>
            <a:endParaRPr lang="en-US" dirty="0"/>
          </a:p>
        </p:txBody>
      </p:sp>
    </p:spTree>
    <p:extLst>
      <p:ext uri="{BB962C8B-B14F-4D97-AF65-F5344CB8AC3E}">
        <p14:creationId xmlns:p14="http://schemas.microsoft.com/office/powerpoint/2010/main" val="361080766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final_h12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719162"/>
            <a:ext cx="7086600" cy="5052028"/>
          </a:xfrm>
          <a:prstGeom prst="rect">
            <a:avLst/>
          </a:prstGeom>
        </p:spPr>
      </p:pic>
      <p:sp>
        <p:nvSpPr>
          <p:cNvPr id="2" name="Title 1"/>
          <p:cNvSpPr>
            <a:spLocks noGrp="1"/>
          </p:cNvSpPr>
          <p:nvPr>
            <p:ph type="title"/>
          </p:nvPr>
        </p:nvSpPr>
        <p:spPr>
          <a:xfrm>
            <a:off x="457200" y="0"/>
            <a:ext cx="8229600" cy="780609"/>
          </a:xfrm>
        </p:spPr>
        <p:txBody>
          <a:bodyPr/>
          <a:lstStyle/>
          <a:p>
            <a:r>
              <a:rPr lang="en-US" dirty="0" smtClean="0"/>
              <a:t>Offline</a:t>
            </a:r>
            <a:endParaRPr lang="en-US" dirty="0"/>
          </a:p>
        </p:txBody>
      </p:sp>
      <p:sp>
        <p:nvSpPr>
          <p:cNvPr id="3" name="Content Placeholder 2"/>
          <p:cNvSpPr>
            <a:spLocks noGrp="1"/>
          </p:cNvSpPr>
          <p:nvPr>
            <p:ph idx="1"/>
          </p:nvPr>
        </p:nvSpPr>
        <p:spPr>
          <a:xfrm>
            <a:off x="189201" y="780610"/>
            <a:ext cx="8386758" cy="1584520"/>
          </a:xfrm>
        </p:spPr>
        <p:txBody>
          <a:bodyPr/>
          <a:lstStyle/>
          <a:p>
            <a:r>
              <a:rPr lang="en-US" sz="2000" dirty="0" smtClean="0"/>
              <a:t>For </a:t>
            </a:r>
            <a:r>
              <a:rPr lang="en-US" sz="2000" dirty="0" err="1" smtClean="0"/>
              <a:t>ggH</a:t>
            </a:r>
            <a:r>
              <a:rPr lang="en-US" sz="2000" dirty="0" smtClean="0"/>
              <a:t> assume that track jet reconstruction is easier offline, and we already required 4 displaced jets at L1</a:t>
            </a:r>
          </a:p>
          <a:p>
            <a:r>
              <a:rPr lang="en-US" sz="2000" dirty="0" smtClean="0"/>
              <a:t>For </a:t>
            </a:r>
            <a:r>
              <a:rPr lang="en-US" sz="2000" dirty="0" err="1" smtClean="0"/>
              <a:t>Wh</a:t>
            </a:r>
            <a:r>
              <a:rPr lang="en-US" sz="2000" dirty="0" smtClean="0"/>
              <a:t> require three track jets above 10 </a:t>
            </a:r>
            <a:r>
              <a:rPr lang="en-US" sz="2000" dirty="0" err="1" smtClean="0"/>
              <a:t>GeV</a:t>
            </a:r>
            <a:r>
              <a:rPr lang="en-US" sz="2000" dirty="0" smtClean="0"/>
              <a:t> </a:t>
            </a:r>
          </a:p>
          <a:p>
            <a:pPr lvl="1"/>
            <a:r>
              <a:rPr lang="en-US" sz="1800" dirty="0" smtClean="0">
                <a:cs typeface="Symbol" charset="2"/>
              </a:rPr>
              <a:t>(requiring just two jet </a:t>
            </a:r>
            <a:r>
              <a:rPr lang="en-US" sz="1800" dirty="0" smtClean="0"/>
              <a:t>from </a:t>
            </a:r>
            <a:r>
              <a:rPr lang="en-US" sz="1800" dirty="0"/>
              <a:t>the same </a:t>
            </a:r>
            <a:r>
              <a:rPr lang="en-US" sz="1800" dirty="0" smtClean="0">
                <a:latin typeface="Symbol" charset="2"/>
                <a:cs typeface="Symbol" charset="2"/>
              </a:rPr>
              <a:t>f</a:t>
            </a:r>
            <a:r>
              <a:rPr lang="en-US" sz="1800" dirty="0" smtClean="0">
                <a:cs typeface="Symbol" charset="2"/>
              </a:rPr>
              <a:t> changes efficiency by ~30%)</a:t>
            </a:r>
          </a:p>
        </p:txBody>
      </p:sp>
      <p:sp>
        <p:nvSpPr>
          <p:cNvPr id="4" name="Slide Number Placeholder 3"/>
          <p:cNvSpPr>
            <a:spLocks noGrp="1"/>
          </p:cNvSpPr>
          <p:nvPr>
            <p:ph type="sldNum" sz="quarter" idx="12"/>
          </p:nvPr>
        </p:nvSpPr>
        <p:spPr/>
        <p:txBody>
          <a:bodyPr/>
          <a:lstStyle/>
          <a:p>
            <a:fld id="{5451C793-7B38-394E-B711-24C6F41D8022}" type="slidenum">
              <a:rPr lang="en-US" smtClean="0"/>
              <a:pPr/>
              <a:t>23</a:t>
            </a:fld>
            <a:endParaRPr lang="en-US"/>
          </a:p>
        </p:txBody>
      </p:sp>
      <p:sp>
        <p:nvSpPr>
          <p:cNvPr id="6" name="TextBox 5"/>
          <p:cNvSpPr txBox="1"/>
          <p:nvPr/>
        </p:nvSpPr>
        <p:spPr>
          <a:xfrm>
            <a:off x="1292574" y="4721606"/>
            <a:ext cx="1083647" cy="369332"/>
          </a:xfrm>
          <a:prstGeom prst="rect">
            <a:avLst/>
          </a:prstGeom>
          <a:noFill/>
        </p:spPr>
        <p:txBody>
          <a:bodyPr wrap="square" rtlCol="0">
            <a:spAutoFit/>
          </a:bodyPr>
          <a:lstStyle/>
          <a:p>
            <a:r>
              <a:rPr lang="en-US" dirty="0" err="1" smtClean="0">
                <a:solidFill>
                  <a:srgbClr val="CC11CB"/>
                </a:solidFill>
              </a:rPr>
              <a:t>Wh</a:t>
            </a:r>
            <a:endParaRPr lang="en-US" dirty="0">
              <a:solidFill>
                <a:srgbClr val="CC11CB"/>
              </a:solidFill>
            </a:endParaRPr>
          </a:p>
        </p:txBody>
      </p:sp>
      <p:sp>
        <p:nvSpPr>
          <p:cNvPr id="7" name="TextBox 6"/>
          <p:cNvSpPr txBox="1"/>
          <p:nvPr/>
        </p:nvSpPr>
        <p:spPr>
          <a:xfrm>
            <a:off x="1725436" y="2548208"/>
            <a:ext cx="2084807" cy="307777"/>
          </a:xfrm>
          <a:prstGeom prst="rect">
            <a:avLst/>
          </a:prstGeom>
          <a:noFill/>
        </p:spPr>
        <p:txBody>
          <a:bodyPr wrap="square" rtlCol="0">
            <a:spAutoFit/>
          </a:bodyPr>
          <a:lstStyle/>
          <a:p>
            <a:r>
              <a:rPr lang="en-US" sz="1400" dirty="0" smtClean="0">
                <a:solidFill>
                  <a:srgbClr val="FF0000"/>
                </a:solidFill>
              </a:rPr>
              <a:t>Loose, Quad10</a:t>
            </a:r>
            <a:endParaRPr lang="en-US" sz="1400" dirty="0">
              <a:solidFill>
                <a:srgbClr val="FF0000"/>
              </a:solidFill>
            </a:endParaRPr>
          </a:p>
        </p:txBody>
      </p:sp>
      <p:sp>
        <p:nvSpPr>
          <p:cNvPr id="8" name="TextBox 7"/>
          <p:cNvSpPr txBox="1"/>
          <p:nvPr/>
        </p:nvSpPr>
        <p:spPr>
          <a:xfrm>
            <a:off x="3085590" y="3607764"/>
            <a:ext cx="1449305" cy="307777"/>
          </a:xfrm>
          <a:prstGeom prst="rect">
            <a:avLst/>
          </a:prstGeom>
          <a:noFill/>
        </p:spPr>
        <p:txBody>
          <a:bodyPr wrap="square" rtlCol="0">
            <a:spAutoFit/>
          </a:bodyPr>
          <a:lstStyle/>
          <a:p>
            <a:r>
              <a:rPr lang="en-US" sz="1400" dirty="0" smtClean="0">
                <a:solidFill>
                  <a:srgbClr val="FF0000"/>
                </a:solidFill>
              </a:rPr>
              <a:t>Loose, Quad20</a:t>
            </a:r>
            <a:endParaRPr lang="en-US" sz="1400" dirty="0">
              <a:solidFill>
                <a:srgbClr val="FF0000"/>
              </a:solidFill>
            </a:endParaRPr>
          </a:p>
        </p:txBody>
      </p:sp>
      <p:sp>
        <p:nvSpPr>
          <p:cNvPr id="9" name="TextBox 8"/>
          <p:cNvSpPr txBox="1"/>
          <p:nvPr/>
        </p:nvSpPr>
        <p:spPr>
          <a:xfrm>
            <a:off x="2619861" y="5488745"/>
            <a:ext cx="1449305" cy="307777"/>
          </a:xfrm>
          <a:prstGeom prst="rect">
            <a:avLst/>
          </a:prstGeom>
          <a:noFill/>
        </p:spPr>
        <p:txBody>
          <a:bodyPr wrap="square" rtlCol="0">
            <a:spAutoFit/>
          </a:bodyPr>
          <a:lstStyle/>
          <a:p>
            <a:r>
              <a:rPr lang="en-US" sz="1400" dirty="0" smtClean="0">
                <a:solidFill>
                  <a:srgbClr val="0000FF"/>
                </a:solidFill>
              </a:rPr>
              <a:t>Tight, Quad20</a:t>
            </a:r>
            <a:endParaRPr lang="en-US" sz="1400" dirty="0">
              <a:solidFill>
                <a:srgbClr val="0000FF"/>
              </a:solidFill>
            </a:endParaRPr>
          </a:p>
        </p:txBody>
      </p:sp>
      <p:sp>
        <p:nvSpPr>
          <p:cNvPr id="10" name="TextBox 9"/>
          <p:cNvSpPr txBox="1"/>
          <p:nvPr/>
        </p:nvSpPr>
        <p:spPr>
          <a:xfrm>
            <a:off x="4989850" y="5681966"/>
            <a:ext cx="1462244" cy="307777"/>
          </a:xfrm>
          <a:prstGeom prst="rect">
            <a:avLst/>
          </a:prstGeom>
          <a:noFill/>
        </p:spPr>
        <p:txBody>
          <a:bodyPr wrap="square" rtlCol="0">
            <a:spAutoFit/>
          </a:bodyPr>
          <a:lstStyle/>
          <a:p>
            <a:r>
              <a:rPr lang="en-US" sz="1400" dirty="0" smtClean="0">
                <a:solidFill>
                  <a:srgbClr val="0000FF"/>
                </a:solidFill>
              </a:rPr>
              <a:t>Tight, Quad10</a:t>
            </a:r>
            <a:endParaRPr lang="en-US" sz="1400" dirty="0">
              <a:solidFill>
                <a:srgbClr val="0000FF"/>
              </a:solidFill>
            </a:endParaRPr>
          </a:p>
        </p:txBody>
      </p:sp>
      <p:cxnSp>
        <p:nvCxnSpPr>
          <p:cNvPr id="13" name="Straight Connector 12"/>
          <p:cNvCxnSpPr/>
          <p:nvPr/>
        </p:nvCxnSpPr>
        <p:spPr bwMode="auto">
          <a:xfrm>
            <a:off x="1205994" y="3644751"/>
            <a:ext cx="5599990" cy="0"/>
          </a:xfrm>
          <a:prstGeom prst="line">
            <a:avLst/>
          </a:prstGeom>
          <a:solidFill>
            <a:schemeClr val="accent1"/>
          </a:solidFill>
          <a:ln w="28575" cap="flat" cmpd="sng" algn="ctr">
            <a:solidFill>
              <a:srgbClr val="00CA00"/>
            </a:solidFill>
            <a:prstDash val="solid"/>
            <a:round/>
            <a:headEnd type="none" w="med" len="med"/>
            <a:tailEnd type="none" w="med" len="med"/>
          </a:ln>
          <a:effectLst/>
        </p:spPr>
      </p:cxnSp>
      <p:sp>
        <p:nvSpPr>
          <p:cNvPr id="14" name="TextBox 13"/>
          <p:cNvSpPr txBox="1"/>
          <p:nvPr/>
        </p:nvSpPr>
        <p:spPr>
          <a:xfrm>
            <a:off x="4796928" y="3222210"/>
            <a:ext cx="1083647" cy="369332"/>
          </a:xfrm>
          <a:prstGeom prst="rect">
            <a:avLst/>
          </a:prstGeom>
          <a:noFill/>
        </p:spPr>
        <p:txBody>
          <a:bodyPr wrap="square" rtlCol="0">
            <a:spAutoFit/>
          </a:bodyPr>
          <a:lstStyle/>
          <a:p>
            <a:r>
              <a:rPr lang="en-US" dirty="0" err="1" smtClean="0">
                <a:solidFill>
                  <a:srgbClr val="00CA00"/>
                </a:solidFill>
              </a:rPr>
              <a:t>LHCb</a:t>
            </a:r>
            <a:endParaRPr lang="en-US" dirty="0">
              <a:solidFill>
                <a:srgbClr val="00CA00"/>
              </a:solidFill>
            </a:endParaRPr>
          </a:p>
        </p:txBody>
      </p:sp>
      <p:sp>
        <p:nvSpPr>
          <p:cNvPr id="17" name="TextBox 16"/>
          <p:cNvSpPr txBox="1"/>
          <p:nvPr/>
        </p:nvSpPr>
        <p:spPr>
          <a:xfrm>
            <a:off x="6898054" y="3224620"/>
            <a:ext cx="2143989" cy="2585323"/>
          </a:xfrm>
          <a:prstGeom prst="rect">
            <a:avLst/>
          </a:prstGeom>
          <a:noFill/>
        </p:spPr>
        <p:txBody>
          <a:bodyPr wrap="square" rtlCol="0">
            <a:spAutoFit/>
          </a:bodyPr>
          <a:lstStyle/>
          <a:p>
            <a:r>
              <a:rPr lang="en-US" dirty="0" smtClean="0">
                <a:solidFill>
                  <a:srgbClr val="00CA00"/>
                </a:solidFill>
              </a:rPr>
              <a:t>For </a:t>
            </a:r>
            <a:r>
              <a:rPr lang="en-US" dirty="0" err="1" smtClean="0">
                <a:solidFill>
                  <a:srgbClr val="00CA00"/>
                </a:solidFill>
              </a:rPr>
              <a:t>LHCb</a:t>
            </a:r>
            <a:r>
              <a:rPr lang="en-US" dirty="0" smtClean="0">
                <a:solidFill>
                  <a:srgbClr val="00CA00"/>
                </a:solidFill>
              </a:rPr>
              <a:t>, assume 100/</a:t>
            </a:r>
            <a:r>
              <a:rPr lang="en-US" dirty="0" err="1" smtClean="0">
                <a:solidFill>
                  <a:srgbClr val="00CA00"/>
                </a:solidFill>
              </a:rPr>
              <a:t>fb</a:t>
            </a:r>
            <a:r>
              <a:rPr lang="en-US" dirty="0" smtClean="0">
                <a:solidFill>
                  <a:srgbClr val="00CA00"/>
                </a:solidFill>
              </a:rPr>
              <a:t> total </a:t>
            </a:r>
            <a:r>
              <a:rPr lang="en-US" dirty="0" err="1" smtClean="0">
                <a:solidFill>
                  <a:srgbClr val="00CA00"/>
                </a:solidFill>
              </a:rPr>
              <a:t>lumi</a:t>
            </a:r>
            <a:r>
              <a:rPr lang="en-US" dirty="0" smtClean="0">
                <a:solidFill>
                  <a:srgbClr val="00CA00"/>
                </a:solidFill>
              </a:rPr>
              <a:t>, and require one f with daughters above 5 </a:t>
            </a:r>
            <a:r>
              <a:rPr lang="en-US" dirty="0" err="1" smtClean="0">
                <a:solidFill>
                  <a:srgbClr val="00CA00"/>
                </a:solidFill>
              </a:rPr>
              <a:t>GeV</a:t>
            </a:r>
            <a:r>
              <a:rPr lang="en-US" dirty="0" smtClean="0">
                <a:solidFill>
                  <a:srgbClr val="00CA00"/>
                </a:solidFill>
              </a:rPr>
              <a:t> in 2&lt;|h|&lt;5 range</a:t>
            </a:r>
          </a:p>
          <a:p>
            <a:endParaRPr lang="en-US" dirty="0">
              <a:solidFill>
                <a:srgbClr val="00CA00"/>
              </a:solidFill>
            </a:endParaRPr>
          </a:p>
          <a:p>
            <a:r>
              <a:rPr lang="en-US" dirty="0" smtClean="0">
                <a:solidFill>
                  <a:srgbClr val="00CA00"/>
                </a:solidFill>
              </a:rPr>
              <a:t>Probably too optimistic?</a:t>
            </a:r>
            <a:endParaRPr lang="en-US" dirty="0">
              <a:solidFill>
                <a:srgbClr val="00CA00"/>
              </a:solidFill>
            </a:endParaRPr>
          </a:p>
        </p:txBody>
      </p:sp>
      <p:sp>
        <p:nvSpPr>
          <p:cNvPr id="18" name="TextBox 17"/>
          <p:cNvSpPr txBox="1"/>
          <p:nvPr/>
        </p:nvSpPr>
        <p:spPr>
          <a:xfrm>
            <a:off x="4229081" y="2365130"/>
            <a:ext cx="1948089" cy="369332"/>
          </a:xfrm>
          <a:prstGeom prst="rect">
            <a:avLst/>
          </a:prstGeom>
          <a:noFill/>
        </p:spPr>
        <p:txBody>
          <a:bodyPr wrap="square" rtlCol="0">
            <a:spAutoFit/>
          </a:bodyPr>
          <a:lstStyle/>
          <a:p>
            <a:r>
              <a:rPr lang="en-US" dirty="0" smtClean="0"/>
              <a:t>Br(h-&gt;</a:t>
            </a:r>
            <a:r>
              <a:rPr lang="en-US" dirty="0" err="1" smtClean="0">
                <a:latin typeface="Symbol" charset="2"/>
                <a:cs typeface="Symbol" charset="2"/>
              </a:rPr>
              <a:t>ff</a:t>
            </a:r>
            <a:r>
              <a:rPr lang="en-US" dirty="0" smtClean="0">
                <a:latin typeface="Symbol" charset="2"/>
                <a:cs typeface="Symbol" charset="2"/>
              </a:rPr>
              <a:t>) = 10</a:t>
            </a:r>
            <a:r>
              <a:rPr lang="en-US" baseline="30000" dirty="0" smtClean="0">
                <a:latin typeface="Symbol" charset="2"/>
                <a:cs typeface="Symbol" charset="2"/>
              </a:rPr>
              <a:t>-5</a:t>
            </a:r>
            <a:endParaRPr lang="en-US" dirty="0"/>
          </a:p>
        </p:txBody>
      </p:sp>
    </p:spTree>
    <p:extLst>
      <p:ext uri="{BB962C8B-B14F-4D97-AF65-F5344CB8AC3E}">
        <p14:creationId xmlns:p14="http://schemas.microsoft.com/office/powerpoint/2010/main" val="128217430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850700"/>
          </a:xfrm>
        </p:spPr>
        <p:txBody>
          <a:bodyPr/>
          <a:lstStyle/>
          <a:p>
            <a:r>
              <a:rPr lang="en-US" dirty="0" smtClean="0"/>
              <a:t>CMS + MATHUSLA</a:t>
            </a:r>
            <a:endParaRPr lang="en-US" dirty="0"/>
          </a:p>
        </p:txBody>
      </p:sp>
      <p:sp>
        <p:nvSpPr>
          <p:cNvPr id="3" name="Content Placeholder 2"/>
          <p:cNvSpPr>
            <a:spLocks noGrp="1"/>
          </p:cNvSpPr>
          <p:nvPr>
            <p:ph idx="1"/>
          </p:nvPr>
        </p:nvSpPr>
        <p:spPr>
          <a:xfrm>
            <a:off x="299136" y="888544"/>
            <a:ext cx="8023400" cy="738883"/>
          </a:xfrm>
        </p:spPr>
        <p:txBody>
          <a:bodyPr/>
          <a:lstStyle/>
          <a:p>
            <a:r>
              <a:rPr lang="en-US" sz="2400" dirty="0" smtClean="0"/>
              <a:t>Instead of N events for Br=10</a:t>
            </a:r>
            <a:r>
              <a:rPr lang="en-US" sz="2400" baseline="30000" dirty="0" smtClean="0"/>
              <a:t>-5</a:t>
            </a:r>
            <a:r>
              <a:rPr lang="en-US" sz="2400" dirty="0" smtClean="0"/>
              <a:t>, calculate Br that results in 4 events</a:t>
            </a:r>
          </a:p>
          <a:p>
            <a:r>
              <a:rPr lang="en-US" sz="2400" dirty="0" smtClean="0"/>
              <a:t>Very complementary coverage</a:t>
            </a:r>
            <a:endParaRPr lang="en-US" sz="24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24</a:t>
            </a:fld>
            <a:endParaRPr lang="en-US"/>
          </a:p>
        </p:txBody>
      </p:sp>
      <p:pic>
        <p:nvPicPr>
          <p:cNvPr id="5" name="Picture 4" descr="withmathusl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0477" y="2165792"/>
            <a:ext cx="6610234" cy="4498369"/>
          </a:xfrm>
          <a:prstGeom prst="rect">
            <a:avLst/>
          </a:prstGeom>
        </p:spPr>
      </p:pic>
    </p:spTree>
    <p:extLst>
      <p:ext uri="{BB962C8B-B14F-4D97-AF65-F5344CB8AC3E}">
        <p14:creationId xmlns:p14="http://schemas.microsoft.com/office/powerpoint/2010/main" val="134073803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317"/>
            <a:ext cx="8229600" cy="664100"/>
          </a:xfrm>
        </p:spPr>
        <p:txBody>
          <a:bodyPr/>
          <a:lstStyle/>
          <a:p>
            <a:r>
              <a:rPr lang="en-US" dirty="0" smtClean="0"/>
              <a:t>Beyond h(125)</a:t>
            </a:r>
            <a:endParaRPr lang="en-US" dirty="0"/>
          </a:p>
        </p:txBody>
      </p:sp>
      <p:sp>
        <p:nvSpPr>
          <p:cNvPr id="3" name="Content Placeholder 2"/>
          <p:cNvSpPr>
            <a:spLocks noGrp="1"/>
          </p:cNvSpPr>
          <p:nvPr>
            <p:ph idx="1"/>
          </p:nvPr>
        </p:nvSpPr>
        <p:spPr>
          <a:xfrm>
            <a:off x="-1" y="888539"/>
            <a:ext cx="4968863" cy="3514290"/>
          </a:xfrm>
        </p:spPr>
        <p:txBody>
          <a:bodyPr/>
          <a:lstStyle/>
          <a:p>
            <a:r>
              <a:rPr lang="en-US" sz="2000" dirty="0" smtClean="0"/>
              <a:t>Recall some of the theoretical setups employed for X(750)</a:t>
            </a:r>
          </a:p>
          <a:p>
            <a:r>
              <a:rPr lang="en-US" sz="2000" dirty="0" smtClean="0"/>
              <a:t>If </a:t>
            </a:r>
            <a:r>
              <a:rPr lang="en-US" sz="2000" dirty="0" smtClean="0">
                <a:latin typeface="Symbol" charset="2"/>
                <a:cs typeface="Symbol" charset="2"/>
              </a:rPr>
              <a:t>f</a:t>
            </a:r>
            <a:r>
              <a:rPr lang="en-US" sz="2000" dirty="0" smtClean="0"/>
              <a:t> is a pseudo-Goldstone, there should be another massive scalar</a:t>
            </a:r>
          </a:p>
          <a:p>
            <a:pPr lvl="1"/>
            <a:r>
              <a:rPr lang="en-US" sz="1800" dirty="0"/>
              <a:t>h</a:t>
            </a:r>
            <a:r>
              <a:rPr lang="en-US" sz="1800" dirty="0" smtClean="0"/>
              <a:t>(125) decays to </a:t>
            </a:r>
            <a:r>
              <a:rPr lang="en-US" sz="1800" dirty="0" err="1" smtClean="0">
                <a:latin typeface="Symbol" charset="2"/>
                <a:cs typeface="Symbol" charset="2"/>
              </a:rPr>
              <a:t>ff</a:t>
            </a:r>
            <a:r>
              <a:rPr lang="en-US" sz="1800" dirty="0" smtClean="0">
                <a:latin typeface="Symbol" charset="2"/>
                <a:cs typeface="Symbol" charset="2"/>
              </a:rPr>
              <a:t> </a:t>
            </a:r>
            <a:r>
              <a:rPr lang="en-US" sz="1800" dirty="0" smtClean="0"/>
              <a:t>through mixing with X, which is small</a:t>
            </a:r>
          </a:p>
          <a:p>
            <a:pPr lvl="1"/>
            <a:r>
              <a:rPr lang="en-US" sz="1800" dirty="0" smtClean="0"/>
              <a:t>X decays to </a:t>
            </a:r>
            <a:r>
              <a:rPr lang="en-US" sz="1800" dirty="0" err="1">
                <a:latin typeface="Symbol" charset="2"/>
                <a:cs typeface="Symbol" charset="2"/>
              </a:rPr>
              <a:t>ff</a:t>
            </a:r>
            <a:r>
              <a:rPr lang="en-US" sz="1800" dirty="0">
                <a:latin typeface="Symbol" charset="2"/>
                <a:cs typeface="Symbol" charset="2"/>
              </a:rPr>
              <a:t> </a:t>
            </a:r>
            <a:r>
              <a:rPr lang="en-US" sz="1800" dirty="0" smtClean="0"/>
              <a:t>with large branching, but production is small</a:t>
            </a:r>
          </a:p>
          <a:p>
            <a:pPr lvl="2"/>
            <a:r>
              <a:rPr lang="en-US" sz="1400" dirty="0" smtClean="0"/>
              <a:t>Had to involve VLQ to explain large X(750) production, but it could be produced through the same mixing with h(125)</a:t>
            </a:r>
            <a:endParaRPr lang="en-US" sz="14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25</a:t>
            </a:fld>
            <a:endParaRPr lang="en-US"/>
          </a:p>
        </p:txBody>
      </p:sp>
      <p:pic>
        <p:nvPicPr>
          <p:cNvPr id="5" name="Picture 4"/>
          <p:cNvPicPr>
            <a:picLocks noChangeAspect="1"/>
          </p:cNvPicPr>
          <p:nvPr/>
        </p:nvPicPr>
        <p:blipFill>
          <a:blip r:embed="rId2"/>
          <a:stretch>
            <a:fillRect/>
          </a:stretch>
        </p:blipFill>
        <p:spPr>
          <a:xfrm>
            <a:off x="0" y="4414732"/>
            <a:ext cx="3980183" cy="2311074"/>
          </a:xfrm>
          <a:prstGeom prst="rect">
            <a:avLst/>
          </a:prstGeom>
        </p:spPr>
      </p:pic>
      <p:pic>
        <p:nvPicPr>
          <p:cNvPr id="6" name="Picture 5" descr="simpdecays.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707" y="3946231"/>
            <a:ext cx="3070092" cy="2275017"/>
          </a:xfrm>
          <a:prstGeom prst="rect">
            <a:avLst/>
          </a:prstGeom>
        </p:spPr>
      </p:pic>
      <p:sp>
        <p:nvSpPr>
          <p:cNvPr id="7" name="Content Placeholder 2"/>
          <p:cNvSpPr txBox="1">
            <a:spLocks/>
          </p:cNvSpPr>
          <p:nvPr/>
        </p:nvSpPr>
        <p:spPr bwMode="auto">
          <a:xfrm>
            <a:off x="4771587" y="1883718"/>
            <a:ext cx="4372413" cy="19221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4"/>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5"/>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5"/>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5"/>
              </a:buBlip>
              <a:defRPr sz="2000">
                <a:solidFill>
                  <a:srgbClr val="0066CC"/>
                </a:solidFill>
                <a:latin typeface="+mn-lt"/>
                <a:ea typeface="ＭＳ Ｐゴシック" charset="-128"/>
              </a:defRPr>
            </a:lvl9pPr>
          </a:lstStyle>
          <a:p>
            <a:r>
              <a:rPr lang="en-US" sz="2000" dirty="0" smtClean="0"/>
              <a:t>Same final states occurs in simplified DM model</a:t>
            </a:r>
          </a:p>
          <a:p>
            <a:pPr lvl="1"/>
            <a:r>
              <a:rPr lang="en-US" sz="2000" dirty="0" smtClean="0">
                <a:latin typeface="Symbol" charset="2"/>
                <a:cs typeface="Symbol" charset="2"/>
              </a:rPr>
              <a:t>c</a:t>
            </a:r>
            <a:r>
              <a:rPr lang="en-US" sz="2000" baseline="-25000" dirty="0" smtClean="0"/>
              <a:t>2</a:t>
            </a:r>
            <a:r>
              <a:rPr lang="en-US" sz="2000" dirty="0" smtClean="0"/>
              <a:t> and </a:t>
            </a:r>
            <a:r>
              <a:rPr lang="en-US" sz="2000" dirty="0" smtClean="0">
                <a:latin typeface="Symbol" charset="2"/>
                <a:cs typeface="Symbol" charset="2"/>
              </a:rPr>
              <a:t>c</a:t>
            </a:r>
            <a:r>
              <a:rPr lang="en-US" sz="2000" baseline="-25000" dirty="0" smtClean="0"/>
              <a:t>1</a:t>
            </a:r>
            <a:r>
              <a:rPr lang="en-US" sz="2000" dirty="0" smtClean="0"/>
              <a:t> are ~close in mass</a:t>
            </a:r>
          </a:p>
          <a:p>
            <a:pPr lvl="1"/>
            <a:r>
              <a:rPr lang="en-US" sz="2000" dirty="0" smtClean="0">
                <a:latin typeface="Symbol" charset="2"/>
                <a:cs typeface="Symbol" charset="2"/>
              </a:rPr>
              <a:t>c</a:t>
            </a:r>
            <a:r>
              <a:rPr lang="en-US" sz="2000" baseline="-25000" dirty="0" smtClean="0"/>
              <a:t>1</a:t>
            </a:r>
            <a:r>
              <a:rPr lang="en-US" sz="2000" dirty="0" smtClean="0"/>
              <a:t> is invisible</a:t>
            </a:r>
          </a:p>
        </p:txBody>
      </p:sp>
      <p:sp>
        <p:nvSpPr>
          <p:cNvPr id="8" name="Rectangle 7"/>
          <p:cNvSpPr/>
          <p:nvPr/>
        </p:nvSpPr>
        <p:spPr>
          <a:xfrm>
            <a:off x="6904621" y="3445147"/>
            <a:ext cx="2072037" cy="369332"/>
          </a:xfrm>
          <a:prstGeom prst="rect">
            <a:avLst/>
          </a:prstGeom>
        </p:spPr>
        <p:txBody>
          <a:bodyPr wrap="square">
            <a:spAutoFit/>
          </a:bodyPr>
          <a:lstStyle/>
          <a:p>
            <a:r>
              <a:rPr lang="is-IS" dirty="0"/>
              <a:t>arXiv:1704.06515</a:t>
            </a:r>
            <a:endParaRPr lang="en-US" dirty="0"/>
          </a:p>
        </p:txBody>
      </p:sp>
    </p:spTree>
    <p:extLst>
      <p:ext uri="{BB962C8B-B14F-4D97-AF65-F5344CB8AC3E}">
        <p14:creationId xmlns:p14="http://schemas.microsoft.com/office/powerpoint/2010/main" val="1168455948"/>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inal_h2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2292"/>
            <a:ext cx="7434798" cy="5059497"/>
          </a:xfrm>
          <a:prstGeom prst="rect">
            <a:avLst/>
          </a:prstGeom>
        </p:spPr>
      </p:pic>
      <p:sp>
        <p:nvSpPr>
          <p:cNvPr id="2" name="Title 1"/>
          <p:cNvSpPr>
            <a:spLocks noGrp="1"/>
          </p:cNvSpPr>
          <p:nvPr>
            <p:ph type="title"/>
          </p:nvPr>
        </p:nvSpPr>
        <p:spPr>
          <a:xfrm>
            <a:off x="457200" y="0"/>
            <a:ext cx="8229600" cy="734006"/>
          </a:xfrm>
        </p:spPr>
        <p:txBody>
          <a:bodyPr/>
          <a:lstStyle/>
          <a:p>
            <a:r>
              <a:rPr lang="en-US" dirty="0" smtClean="0"/>
              <a:t>Much easier at higher mass</a:t>
            </a:r>
            <a:endParaRPr lang="en-US" dirty="0"/>
          </a:p>
        </p:txBody>
      </p:sp>
      <p:sp>
        <p:nvSpPr>
          <p:cNvPr id="3" name="Content Placeholder 2"/>
          <p:cNvSpPr>
            <a:spLocks noGrp="1"/>
          </p:cNvSpPr>
          <p:nvPr>
            <p:ph idx="1"/>
          </p:nvPr>
        </p:nvSpPr>
        <p:spPr>
          <a:xfrm>
            <a:off x="457200" y="918381"/>
            <a:ext cx="8468323" cy="1039530"/>
          </a:xfrm>
        </p:spPr>
        <p:txBody>
          <a:bodyPr/>
          <a:lstStyle/>
          <a:p>
            <a:r>
              <a:rPr lang="en-US" sz="2400" dirty="0" smtClean="0"/>
              <a:t>M(X) = 250 </a:t>
            </a:r>
            <a:r>
              <a:rPr lang="en-US" sz="2400" dirty="0" err="1" smtClean="0"/>
              <a:t>GeV</a:t>
            </a:r>
            <a:r>
              <a:rPr lang="en-US" sz="2400" dirty="0" smtClean="0"/>
              <a:t>, M(</a:t>
            </a:r>
            <a:r>
              <a:rPr lang="en-US" sz="2400" dirty="0" smtClean="0">
                <a:latin typeface="Symbol" charset="2"/>
                <a:cs typeface="Symbol" charset="2"/>
              </a:rPr>
              <a:t>f</a:t>
            </a:r>
            <a:r>
              <a:rPr lang="en-US" sz="2400" dirty="0" smtClean="0"/>
              <a:t>) = 60 </a:t>
            </a:r>
            <a:r>
              <a:rPr lang="en-US" sz="2400" dirty="0" err="1" smtClean="0"/>
              <a:t>GeV</a:t>
            </a:r>
            <a:endParaRPr lang="en-US" sz="2400" dirty="0" smtClean="0"/>
          </a:p>
          <a:p>
            <a:r>
              <a:rPr lang="en-US" sz="2400" dirty="0" smtClean="0"/>
              <a:t>Same </a:t>
            </a:r>
            <a:r>
              <a:rPr lang="en-US" sz="2400" dirty="0" smtClean="0">
                <a:latin typeface="Symbol" charset="2"/>
                <a:cs typeface="Symbol" charset="2"/>
              </a:rPr>
              <a:t>s</a:t>
            </a:r>
            <a:r>
              <a:rPr lang="en-US" sz="2400" dirty="0" smtClean="0"/>
              <a:t> x Br as for h(125) study above</a:t>
            </a:r>
            <a:r>
              <a:rPr lang="en-US" sz="2000" dirty="0" smtClean="0"/>
              <a:t>, 0.44 </a:t>
            </a:r>
            <a:r>
              <a:rPr lang="en-US" sz="2000" dirty="0" err="1" smtClean="0"/>
              <a:t>fb</a:t>
            </a:r>
            <a:endParaRPr lang="en-US" sz="2400" dirty="0" smtClean="0"/>
          </a:p>
        </p:txBody>
      </p:sp>
      <p:sp>
        <p:nvSpPr>
          <p:cNvPr id="4" name="Slide Number Placeholder 3"/>
          <p:cNvSpPr>
            <a:spLocks noGrp="1"/>
          </p:cNvSpPr>
          <p:nvPr>
            <p:ph type="sldNum" sz="quarter" idx="12"/>
          </p:nvPr>
        </p:nvSpPr>
        <p:spPr/>
        <p:txBody>
          <a:bodyPr/>
          <a:lstStyle/>
          <a:p>
            <a:fld id="{5451C793-7B38-394E-B711-24C6F41D8022}" type="slidenum">
              <a:rPr lang="en-US" smtClean="0"/>
              <a:pPr/>
              <a:t>26</a:t>
            </a:fld>
            <a:endParaRPr lang="en-US"/>
          </a:p>
        </p:txBody>
      </p:sp>
      <p:sp>
        <p:nvSpPr>
          <p:cNvPr id="10" name="TextBox 9"/>
          <p:cNvSpPr txBox="1"/>
          <p:nvPr/>
        </p:nvSpPr>
        <p:spPr>
          <a:xfrm>
            <a:off x="1787446" y="2465376"/>
            <a:ext cx="2084807" cy="307777"/>
          </a:xfrm>
          <a:prstGeom prst="rect">
            <a:avLst/>
          </a:prstGeom>
          <a:noFill/>
        </p:spPr>
        <p:txBody>
          <a:bodyPr wrap="square" rtlCol="0">
            <a:spAutoFit/>
          </a:bodyPr>
          <a:lstStyle/>
          <a:p>
            <a:r>
              <a:rPr lang="en-US" sz="1400" dirty="0" smtClean="0">
                <a:solidFill>
                  <a:srgbClr val="FF0000"/>
                </a:solidFill>
              </a:rPr>
              <a:t>Loose, Quad10</a:t>
            </a:r>
            <a:endParaRPr lang="en-US" sz="1400" dirty="0">
              <a:solidFill>
                <a:srgbClr val="FF0000"/>
              </a:solidFill>
            </a:endParaRPr>
          </a:p>
        </p:txBody>
      </p:sp>
      <p:sp>
        <p:nvSpPr>
          <p:cNvPr id="11" name="TextBox 10"/>
          <p:cNvSpPr txBox="1"/>
          <p:nvPr/>
        </p:nvSpPr>
        <p:spPr>
          <a:xfrm>
            <a:off x="2385958" y="3258016"/>
            <a:ext cx="1449305" cy="307777"/>
          </a:xfrm>
          <a:prstGeom prst="rect">
            <a:avLst/>
          </a:prstGeom>
          <a:noFill/>
        </p:spPr>
        <p:txBody>
          <a:bodyPr wrap="square" rtlCol="0">
            <a:spAutoFit/>
          </a:bodyPr>
          <a:lstStyle/>
          <a:p>
            <a:r>
              <a:rPr lang="en-US" sz="1400" dirty="0" smtClean="0">
                <a:solidFill>
                  <a:srgbClr val="FF0000"/>
                </a:solidFill>
              </a:rPr>
              <a:t>Loose, Quad20</a:t>
            </a:r>
            <a:endParaRPr lang="en-US" sz="1400" dirty="0">
              <a:solidFill>
                <a:srgbClr val="FF0000"/>
              </a:solidFill>
            </a:endParaRPr>
          </a:p>
        </p:txBody>
      </p:sp>
      <p:sp>
        <p:nvSpPr>
          <p:cNvPr id="12" name="TextBox 11"/>
          <p:cNvSpPr txBox="1"/>
          <p:nvPr/>
        </p:nvSpPr>
        <p:spPr>
          <a:xfrm>
            <a:off x="3872253" y="5521589"/>
            <a:ext cx="1449305" cy="307777"/>
          </a:xfrm>
          <a:prstGeom prst="rect">
            <a:avLst/>
          </a:prstGeom>
          <a:noFill/>
        </p:spPr>
        <p:txBody>
          <a:bodyPr wrap="square" rtlCol="0">
            <a:spAutoFit/>
          </a:bodyPr>
          <a:lstStyle/>
          <a:p>
            <a:r>
              <a:rPr lang="en-US" sz="1400" dirty="0" smtClean="0">
                <a:solidFill>
                  <a:srgbClr val="0000FF"/>
                </a:solidFill>
              </a:rPr>
              <a:t>Tight, Quad20</a:t>
            </a:r>
            <a:endParaRPr lang="en-US" sz="1400" dirty="0">
              <a:solidFill>
                <a:srgbClr val="0000FF"/>
              </a:solidFill>
            </a:endParaRPr>
          </a:p>
        </p:txBody>
      </p:sp>
      <p:sp>
        <p:nvSpPr>
          <p:cNvPr id="13" name="TextBox 12"/>
          <p:cNvSpPr txBox="1"/>
          <p:nvPr/>
        </p:nvSpPr>
        <p:spPr>
          <a:xfrm>
            <a:off x="4403146" y="2773153"/>
            <a:ext cx="2084807" cy="307777"/>
          </a:xfrm>
          <a:prstGeom prst="rect">
            <a:avLst/>
          </a:prstGeom>
          <a:noFill/>
        </p:spPr>
        <p:txBody>
          <a:bodyPr wrap="square" rtlCol="0">
            <a:spAutoFit/>
          </a:bodyPr>
          <a:lstStyle/>
          <a:p>
            <a:r>
              <a:rPr lang="en-US" sz="1400" dirty="0" smtClean="0">
                <a:solidFill>
                  <a:srgbClr val="F7A33F"/>
                </a:solidFill>
              </a:rPr>
              <a:t>2 trackless jets, </a:t>
            </a:r>
            <a:r>
              <a:rPr lang="en-US" sz="1400" dirty="0" err="1" smtClean="0">
                <a:solidFill>
                  <a:srgbClr val="F7A33F"/>
                </a:solidFill>
              </a:rPr>
              <a:t>pT</a:t>
            </a:r>
            <a:r>
              <a:rPr lang="en-US" sz="1400" dirty="0" smtClean="0">
                <a:solidFill>
                  <a:srgbClr val="F7A33F"/>
                </a:solidFill>
              </a:rPr>
              <a:t>&gt;70</a:t>
            </a:r>
            <a:endParaRPr lang="en-US" sz="1400" dirty="0">
              <a:solidFill>
                <a:srgbClr val="F7A33F"/>
              </a:solidFill>
            </a:endParaRPr>
          </a:p>
        </p:txBody>
      </p:sp>
      <p:sp>
        <p:nvSpPr>
          <p:cNvPr id="15" name="TextBox 14"/>
          <p:cNvSpPr txBox="1"/>
          <p:nvPr/>
        </p:nvSpPr>
        <p:spPr>
          <a:xfrm>
            <a:off x="5555034" y="3448892"/>
            <a:ext cx="848383" cy="307777"/>
          </a:xfrm>
          <a:prstGeom prst="rect">
            <a:avLst/>
          </a:prstGeom>
          <a:noFill/>
        </p:spPr>
        <p:txBody>
          <a:bodyPr wrap="square" rtlCol="0">
            <a:spAutoFit/>
          </a:bodyPr>
          <a:lstStyle/>
          <a:p>
            <a:r>
              <a:rPr lang="en-US" sz="1400" dirty="0" err="1" smtClean="0">
                <a:solidFill>
                  <a:srgbClr val="4DCBC9"/>
                </a:solidFill>
              </a:rPr>
              <a:t>pT</a:t>
            </a:r>
            <a:r>
              <a:rPr lang="en-US" sz="1400" dirty="0" smtClean="0">
                <a:solidFill>
                  <a:srgbClr val="4DCBC9"/>
                </a:solidFill>
              </a:rPr>
              <a:t>&gt;100</a:t>
            </a:r>
            <a:endParaRPr lang="en-US" sz="1400" dirty="0">
              <a:solidFill>
                <a:srgbClr val="4DCBC9"/>
              </a:solidFill>
            </a:endParaRPr>
          </a:p>
        </p:txBody>
      </p:sp>
      <p:sp>
        <p:nvSpPr>
          <p:cNvPr id="7" name="TextBox 6"/>
          <p:cNvSpPr txBox="1"/>
          <p:nvPr/>
        </p:nvSpPr>
        <p:spPr>
          <a:xfrm>
            <a:off x="6980227" y="3156504"/>
            <a:ext cx="2015817" cy="1200329"/>
          </a:xfrm>
          <a:prstGeom prst="rect">
            <a:avLst/>
          </a:prstGeom>
          <a:noFill/>
        </p:spPr>
        <p:txBody>
          <a:bodyPr wrap="square" rtlCol="0">
            <a:spAutoFit/>
          </a:bodyPr>
          <a:lstStyle/>
          <a:p>
            <a:r>
              <a:rPr lang="en-US" dirty="0" smtClean="0"/>
              <a:t>Big potential gains from the “long-lived” track trigger</a:t>
            </a:r>
            <a:endParaRPr lang="en-US" dirty="0"/>
          </a:p>
        </p:txBody>
      </p:sp>
    </p:spTree>
    <p:extLst>
      <p:ext uri="{BB962C8B-B14F-4D97-AF65-F5344CB8AC3E}">
        <p14:creationId xmlns:p14="http://schemas.microsoft.com/office/powerpoint/2010/main" val="3649755663"/>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810" y="0"/>
            <a:ext cx="8686800" cy="1143000"/>
          </a:xfrm>
        </p:spPr>
        <p:txBody>
          <a:bodyPr/>
          <a:lstStyle/>
          <a:p>
            <a:r>
              <a:rPr lang="en-US" dirty="0" smtClean="0"/>
              <a:t>How realistic is this?</a:t>
            </a:r>
            <a:endParaRPr lang="en-US" dirty="0"/>
          </a:p>
        </p:txBody>
      </p:sp>
      <p:sp>
        <p:nvSpPr>
          <p:cNvPr id="3" name="Content Placeholder 2"/>
          <p:cNvSpPr>
            <a:spLocks noGrp="1"/>
          </p:cNvSpPr>
          <p:nvPr>
            <p:ph idx="1"/>
          </p:nvPr>
        </p:nvSpPr>
        <p:spPr>
          <a:xfrm>
            <a:off x="235810" y="1014824"/>
            <a:ext cx="8686800" cy="4476396"/>
          </a:xfrm>
        </p:spPr>
        <p:txBody>
          <a:bodyPr/>
          <a:lstStyle/>
          <a:p>
            <a:r>
              <a:rPr lang="en-US" sz="2400" dirty="0" smtClean="0"/>
              <a:t>Track fake rate is assumed to be small</a:t>
            </a:r>
          </a:p>
          <a:p>
            <a:pPr lvl="1"/>
            <a:r>
              <a:rPr lang="en-US" sz="2000" dirty="0" smtClean="0"/>
              <a:t>only look in jets – fake tracks do not cluster</a:t>
            </a:r>
          </a:p>
          <a:p>
            <a:pPr lvl="1"/>
            <a:r>
              <a:rPr lang="en-US" sz="2000" dirty="0" smtClean="0"/>
              <a:t>From CMS TP, quality cuts (for prompt tracks) reduce fake rate to below important </a:t>
            </a:r>
          </a:p>
          <a:p>
            <a:pPr lvl="1"/>
            <a:r>
              <a:rPr lang="en-US" sz="2000" dirty="0" smtClean="0">
                <a:solidFill>
                  <a:srgbClr val="FF0000"/>
                </a:solidFill>
              </a:rPr>
              <a:t>Not too bad an assumption</a:t>
            </a:r>
            <a:endParaRPr lang="en-US" sz="2000" dirty="0" smtClean="0"/>
          </a:p>
          <a:p>
            <a:r>
              <a:rPr lang="en-US" sz="2400" dirty="0" err="1" smtClean="0"/>
              <a:t>Vertexing</a:t>
            </a:r>
            <a:r>
              <a:rPr lang="en-US" sz="2400" dirty="0" smtClean="0"/>
              <a:t> </a:t>
            </a:r>
          </a:p>
          <a:p>
            <a:pPr lvl="1"/>
            <a:r>
              <a:rPr lang="en-US" sz="2000" dirty="0" smtClean="0"/>
              <a:t>Right now assume we can still vertex in events with slightly displaced jets – </a:t>
            </a:r>
            <a:r>
              <a:rPr lang="en-US" sz="2000" dirty="0" smtClean="0">
                <a:solidFill>
                  <a:srgbClr val="FF6600"/>
                </a:solidFill>
              </a:rPr>
              <a:t>probably true, but breaks above some displacement</a:t>
            </a:r>
          </a:p>
          <a:p>
            <a:r>
              <a:rPr lang="en-US" sz="2400" dirty="0" smtClean="0"/>
              <a:t>Calorimeter jets</a:t>
            </a:r>
          </a:p>
          <a:p>
            <a:pPr lvl="1"/>
            <a:r>
              <a:rPr lang="en-US" sz="2000" dirty="0" smtClean="0"/>
              <a:t>Really need PU simulation here. 70 GeV threshold for “small PU rate” is </a:t>
            </a:r>
            <a:r>
              <a:rPr lang="en-US" sz="2000" dirty="0" smtClean="0">
                <a:solidFill>
                  <a:srgbClr val="CC11CB"/>
                </a:solidFill>
              </a:rPr>
              <a:t>really just a barely educated guess. However, it is likely to be wildly optimistic (i.e. this trigger will be even less useful)</a:t>
            </a:r>
          </a:p>
        </p:txBody>
      </p:sp>
      <p:sp>
        <p:nvSpPr>
          <p:cNvPr id="4" name="Slide Number Placeholder 3"/>
          <p:cNvSpPr>
            <a:spLocks noGrp="1"/>
          </p:cNvSpPr>
          <p:nvPr>
            <p:ph type="sldNum" sz="quarter" idx="12"/>
          </p:nvPr>
        </p:nvSpPr>
        <p:spPr/>
        <p:txBody>
          <a:bodyPr/>
          <a:lstStyle/>
          <a:p>
            <a:fld id="{5451C793-7B38-394E-B711-24C6F41D8022}" type="slidenum">
              <a:rPr lang="en-US" smtClean="0"/>
              <a:pPr/>
              <a:t>27</a:t>
            </a:fld>
            <a:endParaRPr lang="en-US"/>
          </a:p>
        </p:txBody>
      </p:sp>
    </p:spTree>
    <p:extLst>
      <p:ext uri="{BB962C8B-B14F-4D97-AF65-F5344CB8AC3E}">
        <p14:creationId xmlns:p14="http://schemas.microsoft.com/office/powerpoint/2010/main" val="220361382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810" y="0"/>
            <a:ext cx="8686800" cy="1143000"/>
          </a:xfrm>
        </p:spPr>
        <p:txBody>
          <a:bodyPr/>
          <a:lstStyle/>
          <a:p>
            <a:r>
              <a:rPr lang="en-US" dirty="0" smtClean="0"/>
              <a:t>How realistic is this?</a:t>
            </a:r>
            <a:endParaRPr lang="en-US" dirty="0"/>
          </a:p>
        </p:txBody>
      </p:sp>
      <p:sp>
        <p:nvSpPr>
          <p:cNvPr id="3" name="Content Placeholder 2"/>
          <p:cNvSpPr>
            <a:spLocks noGrp="1"/>
          </p:cNvSpPr>
          <p:nvPr>
            <p:ph idx="1"/>
          </p:nvPr>
        </p:nvSpPr>
        <p:spPr>
          <a:xfrm>
            <a:off x="235810" y="1014824"/>
            <a:ext cx="8686800" cy="4476396"/>
          </a:xfrm>
        </p:spPr>
        <p:txBody>
          <a:bodyPr/>
          <a:lstStyle/>
          <a:p>
            <a:r>
              <a:rPr lang="en-US" sz="2400" dirty="0" smtClean="0"/>
              <a:t>Track fake rate is assumed to be small</a:t>
            </a:r>
          </a:p>
          <a:p>
            <a:pPr lvl="1"/>
            <a:r>
              <a:rPr lang="en-US" sz="2000" dirty="0" smtClean="0"/>
              <a:t>only look in jets – fake tracks do not cluster</a:t>
            </a:r>
          </a:p>
          <a:p>
            <a:pPr lvl="1"/>
            <a:r>
              <a:rPr lang="en-US" sz="2000" dirty="0" smtClean="0"/>
              <a:t>From CMS TP, quality cuts (for prompt tracks) reduce fake rate to below important </a:t>
            </a:r>
          </a:p>
          <a:p>
            <a:pPr lvl="1"/>
            <a:r>
              <a:rPr lang="en-US" sz="2000" dirty="0" smtClean="0">
                <a:solidFill>
                  <a:srgbClr val="FF0000"/>
                </a:solidFill>
              </a:rPr>
              <a:t>Not too bad an assumption</a:t>
            </a:r>
            <a:endParaRPr lang="en-US" sz="2000" dirty="0" smtClean="0"/>
          </a:p>
          <a:p>
            <a:r>
              <a:rPr lang="en-US" sz="2400" dirty="0" err="1" smtClean="0"/>
              <a:t>Vertexing</a:t>
            </a:r>
            <a:r>
              <a:rPr lang="en-US" sz="2400" dirty="0" smtClean="0"/>
              <a:t> </a:t>
            </a:r>
          </a:p>
          <a:p>
            <a:pPr lvl="1"/>
            <a:r>
              <a:rPr lang="en-US" sz="2000" dirty="0" smtClean="0"/>
              <a:t>Right now assume we can still vertex in events with slightly displaced jets – </a:t>
            </a:r>
            <a:r>
              <a:rPr lang="en-US" sz="2000" dirty="0" smtClean="0">
                <a:solidFill>
                  <a:srgbClr val="FF6600"/>
                </a:solidFill>
              </a:rPr>
              <a:t>probably true, but breaks above some displacement</a:t>
            </a:r>
          </a:p>
          <a:p>
            <a:r>
              <a:rPr lang="en-US" sz="2400" dirty="0" smtClean="0"/>
              <a:t>Calorimeter jets</a:t>
            </a:r>
          </a:p>
          <a:p>
            <a:pPr lvl="1"/>
            <a:r>
              <a:rPr lang="en-US" sz="2000" dirty="0" smtClean="0"/>
              <a:t>Really need PU simulation here. 70 GeV threshold for “small PU rate” is </a:t>
            </a:r>
            <a:r>
              <a:rPr lang="en-US" sz="2000" dirty="0" smtClean="0">
                <a:solidFill>
                  <a:srgbClr val="CC11CB"/>
                </a:solidFill>
              </a:rPr>
              <a:t>really just a barely educated guess. However, it is likely to be wildly optimistic (i.e. this trigger will be even less useful)</a:t>
            </a:r>
          </a:p>
        </p:txBody>
      </p:sp>
      <p:sp>
        <p:nvSpPr>
          <p:cNvPr id="4" name="Slide Number Placeholder 3"/>
          <p:cNvSpPr>
            <a:spLocks noGrp="1"/>
          </p:cNvSpPr>
          <p:nvPr>
            <p:ph type="sldNum" sz="quarter" idx="12"/>
          </p:nvPr>
        </p:nvSpPr>
        <p:spPr/>
        <p:txBody>
          <a:bodyPr/>
          <a:lstStyle/>
          <a:p>
            <a:fld id="{5451C793-7B38-394E-B711-24C6F41D8022}" type="slidenum">
              <a:rPr lang="en-US" smtClean="0"/>
              <a:pPr/>
              <a:t>28</a:t>
            </a:fld>
            <a:endParaRPr lang="en-US"/>
          </a:p>
        </p:txBody>
      </p:sp>
      <p:sp>
        <p:nvSpPr>
          <p:cNvPr id="5" name="TextBox 4"/>
          <p:cNvSpPr txBox="1"/>
          <p:nvPr/>
        </p:nvSpPr>
        <p:spPr>
          <a:xfrm>
            <a:off x="362869" y="5636092"/>
            <a:ext cx="8187217" cy="923330"/>
          </a:xfrm>
          <a:prstGeom prst="rect">
            <a:avLst/>
          </a:prstGeom>
          <a:noFill/>
        </p:spPr>
        <p:txBody>
          <a:bodyPr wrap="square" rtlCol="0">
            <a:spAutoFit/>
          </a:bodyPr>
          <a:lstStyle/>
          <a:p>
            <a:r>
              <a:rPr lang="en-US" dirty="0" smtClean="0"/>
              <a:t>No public plots so far that can be shown, but so far it appears that the displaced track reconstruction uses only 50-70% more FPGA resources. Not a trivial sum of money, but peanuts compared to MATHUSLA / </a:t>
            </a:r>
            <a:r>
              <a:rPr lang="en-US" dirty="0" err="1" smtClean="0"/>
              <a:t>SHiP</a:t>
            </a:r>
            <a:r>
              <a:rPr lang="en-US" dirty="0" smtClean="0"/>
              <a:t>, etc. </a:t>
            </a:r>
            <a:endParaRPr lang="en-US" dirty="0"/>
          </a:p>
        </p:txBody>
      </p:sp>
    </p:spTree>
    <p:extLst>
      <p:ext uri="{BB962C8B-B14F-4D97-AF65-F5344CB8AC3E}">
        <p14:creationId xmlns:p14="http://schemas.microsoft.com/office/powerpoint/2010/main" val="241696589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119"/>
            <a:ext cx="8229600" cy="671767"/>
          </a:xfrm>
        </p:spPr>
        <p:txBody>
          <a:bodyPr/>
          <a:lstStyle/>
          <a:p>
            <a:r>
              <a:rPr lang="en-US" dirty="0" smtClean="0"/>
              <a:t>Summary (1)</a:t>
            </a:r>
            <a:endParaRPr lang="en-US" dirty="0"/>
          </a:p>
        </p:txBody>
      </p:sp>
      <p:sp>
        <p:nvSpPr>
          <p:cNvPr id="3" name="Content Placeholder 2"/>
          <p:cNvSpPr>
            <a:spLocks noGrp="1"/>
          </p:cNvSpPr>
          <p:nvPr>
            <p:ph idx="1"/>
          </p:nvPr>
        </p:nvSpPr>
        <p:spPr>
          <a:xfrm>
            <a:off x="0" y="884164"/>
            <a:ext cx="9081101" cy="5296022"/>
          </a:xfrm>
        </p:spPr>
        <p:txBody>
          <a:bodyPr/>
          <a:lstStyle/>
          <a:p>
            <a:r>
              <a:rPr lang="en-US" sz="2400" dirty="0" smtClean="0"/>
              <a:t> HL-LHC experiments are planning substantial improvements to detectors and trigger systems</a:t>
            </a:r>
            <a:endParaRPr lang="en-US" sz="2000" dirty="0" smtClean="0"/>
          </a:p>
          <a:p>
            <a:pPr lvl="1"/>
            <a:r>
              <a:rPr lang="en-US" sz="1800" dirty="0" smtClean="0"/>
              <a:t> Primary goals of the designs was to preserve detector performance at high PU</a:t>
            </a:r>
          </a:p>
          <a:p>
            <a:pPr lvl="1"/>
            <a:r>
              <a:rPr lang="en-US" sz="1800" dirty="0" smtClean="0"/>
              <a:t>These detectors can do more!</a:t>
            </a:r>
          </a:p>
          <a:p>
            <a:r>
              <a:rPr lang="en-US" sz="2400" dirty="0" smtClean="0"/>
              <a:t>CMS has several demonstrated algorithms to do track finding @40 MHz</a:t>
            </a:r>
          </a:p>
          <a:p>
            <a:pPr lvl="1"/>
            <a:r>
              <a:rPr lang="en-US" sz="2000" dirty="0" smtClean="0"/>
              <a:t>Some technology choices have already been made, but the parameters of the systems will not be fixed for a while longer</a:t>
            </a:r>
          </a:p>
          <a:p>
            <a:pPr lvl="1"/>
            <a:r>
              <a:rPr lang="en-US" sz="2000" dirty="0" smtClean="0">
                <a:solidFill>
                  <a:srgbClr val="FF0000"/>
                </a:solidFill>
              </a:rPr>
              <a:t>Now is the time to understand what kind of physics CAN be accessible with track trigger. </a:t>
            </a:r>
            <a:r>
              <a:rPr lang="en-US" sz="2000" dirty="0" smtClean="0"/>
              <a:t>This study shows that one can get jetty signals with pretty low HT to the HLT. The key is to have something in these events that makes offline analysis possible (lifetime tag, soft leptons, low mass resonances</a:t>
            </a:r>
            <a:r>
              <a:rPr lang="is-IS" sz="2000" dirty="0" smtClean="0"/>
              <a:t>…) </a:t>
            </a:r>
            <a:r>
              <a:rPr lang="is-IS" sz="2000" b="1" dirty="0" smtClean="0">
                <a:solidFill>
                  <a:srgbClr val="FF00FF"/>
                </a:solidFill>
              </a:rPr>
              <a:t>There must be other applications – the community should make a physics case for them now while the design of the syste, is still somewhat in </a:t>
            </a:r>
            <a:r>
              <a:rPr lang="is-IS" sz="2000" b="1" dirty="0" smtClean="0">
                <a:solidFill>
                  <a:srgbClr val="FF00FF"/>
                </a:solidFill>
              </a:rPr>
              <a:t>flux</a:t>
            </a:r>
            <a:endParaRPr lang="is-IS" sz="2000" b="1" dirty="0" smtClean="0">
              <a:solidFill>
                <a:srgbClr val="FF00FF"/>
              </a:solidFill>
            </a:endParaRPr>
          </a:p>
        </p:txBody>
      </p:sp>
      <p:sp>
        <p:nvSpPr>
          <p:cNvPr id="4" name="Slide Number Placeholder 3"/>
          <p:cNvSpPr>
            <a:spLocks noGrp="1"/>
          </p:cNvSpPr>
          <p:nvPr>
            <p:ph type="sldNum" sz="quarter" idx="12"/>
          </p:nvPr>
        </p:nvSpPr>
        <p:spPr/>
        <p:txBody>
          <a:bodyPr/>
          <a:lstStyle/>
          <a:p>
            <a:fld id="{5451C793-7B38-394E-B711-24C6F41D8022}" type="slidenum">
              <a:rPr lang="en-US" smtClean="0"/>
              <a:pPr/>
              <a:t>29</a:t>
            </a:fld>
            <a:endParaRPr lang="en-US"/>
          </a:p>
        </p:txBody>
      </p:sp>
    </p:spTree>
    <p:extLst>
      <p:ext uri="{BB962C8B-B14F-4D97-AF65-F5344CB8AC3E}">
        <p14:creationId xmlns:p14="http://schemas.microsoft.com/office/powerpoint/2010/main" val="311878829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723900"/>
          </a:xfrm>
        </p:spPr>
        <p:txBody>
          <a:bodyPr/>
          <a:lstStyle/>
          <a:p>
            <a:r>
              <a:rPr lang="en-US" dirty="0" smtClean="0"/>
              <a:t>CMS: Track Trigger @40 MHz</a:t>
            </a:r>
            <a:endParaRPr lang="en-US" dirty="0"/>
          </a:p>
        </p:txBody>
      </p:sp>
      <p:sp>
        <p:nvSpPr>
          <p:cNvPr id="3" name="Content Placeholder 2"/>
          <p:cNvSpPr>
            <a:spLocks noGrp="1"/>
          </p:cNvSpPr>
          <p:nvPr>
            <p:ph idx="1"/>
          </p:nvPr>
        </p:nvSpPr>
        <p:spPr>
          <a:xfrm>
            <a:off x="0" y="1625600"/>
            <a:ext cx="9143999" cy="4311630"/>
          </a:xfrm>
        </p:spPr>
        <p:txBody>
          <a:bodyPr/>
          <a:lstStyle/>
          <a:p>
            <a:r>
              <a:rPr lang="en-US" sz="2400" dirty="0" smtClean="0"/>
              <a:t>Solution: have the two sensor both run strips along the beam</a:t>
            </a:r>
          </a:p>
          <a:p>
            <a:pPr lvl="1"/>
            <a:r>
              <a:rPr lang="en-US" sz="2000" b="1" dirty="0" smtClean="0">
                <a:solidFill>
                  <a:srgbClr val="CC11CB"/>
                </a:solidFill>
              </a:rPr>
              <a:t>The pair of hits measures </a:t>
            </a:r>
            <a:r>
              <a:rPr lang="en-US" sz="2000" b="1" dirty="0" err="1" smtClean="0">
                <a:solidFill>
                  <a:srgbClr val="CC11CB"/>
                </a:solidFill>
              </a:rPr>
              <a:t>pT</a:t>
            </a:r>
            <a:r>
              <a:rPr lang="en-US" sz="2000" b="1" dirty="0" smtClean="0">
                <a:solidFill>
                  <a:srgbClr val="CC11CB"/>
                </a:solidFill>
              </a:rPr>
              <a:t> of the track that left them</a:t>
            </a:r>
          </a:p>
          <a:p>
            <a:pPr lvl="1"/>
            <a:r>
              <a:rPr lang="en-US" sz="2000" dirty="0" smtClean="0"/>
              <a:t>The electronics that measures that </a:t>
            </a:r>
            <a:r>
              <a:rPr lang="en-US" sz="2000" dirty="0" err="1" smtClean="0"/>
              <a:t>pT</a:t>
            </a:r>
            <a:r>
              <a:rPr lang="en-US" sz="2000" dirty="0" smtClean="0"/>
              <a:t> can live on the module – reduce occupancy by a couple orders of magnitude</a:t>
            </a:r>
            <a:r>
              <a:rPr lang="en-US" sz="2000" dirty="0"/>
              <a:t>,</a:t>
            </a:r>
            <a:r>
              <a:rPr lang="en-US" sz="2000" dirty="0" smtClean="0"/>
              <a:t> sufficient to make readout of the high </a:t>
            </a:r>
            <a:r>
              <a:rPr lang="en-US" sz="2000" dirty="0" err="1" smtClean="0"/>
              <a:t>pT</a:t>
            </a:r>
            <a:r>
              <a:rPr lang="en-US" sz="2000" dirty="0" smtClean="0"/>
              <a:t> hits possible</a:t>
            </a:r>
          </a:p>
          <a:p>
            <a:pPr lvl="1"/>
            <a:r>
              <a:rPr lang="en-US" sz="2000" dirty="0" smtClean="0">
                <a:solidFill>
                  <a:srgbClr val="FF6600"/>
                </a:solidFill>
              </a:rPr>
              <a:t>CMS demonstrated that it has more then one way to build an FPGA-only track finding with those hits (latency &lt; 4 </a:t>
            </a:r>
            <a:r>
              <a:rPr lang="en-US" sz="2000" dirty="0" err="1" smtClean="0">
                <a:solidFill>
                  <a:srgbClr val="FF6600"/>
                </a:solidFill>
                <a:latin typeface="Symbol" charset="2"/>
                <a:cs typeface="Symbol" charset="2"/>
              </a:rPr>
              <a:t>m</a:t>
            </a:r>
            <a:r>
              <a:rPr lang="en-US" sz="2000" dirty="0" err="1" smtClean="0">
                <a:solidFill>
                  <a:srgbClr val="FF6600"/>
                </a:solidFill>
              </a:rPr>
              <a:t>s</a:t>
            </a:r>
            <a:r>
              <a:rPr lang="en-US" sz="2000" dirty="0" smtClean="0">
                <a:solidFill>
                  <a:srgbClr val="FF6600"/>
                </a:solidFill>
              </a:rPr>
              <a:t>) – for prompt tracks with rapidity less then 2.4 and </a:t>
            </a:r>
            <a:r>
              <a:rPr lang="en-US" sz="2000" dirty="0" err="1" smtClean="0">
                <a:solidFill>
                  <a:srgbClr val="FF6600"/>
                </a:solidFill>
              </a:rPr>
              <a:t>pT</a:t>
            </a:r>
            <a:r>
              <a:rPr lang="en-US" sz="2000" dirty="0" smtClean="0">
                <a:solidFill>
                  <a:srgbClr val="FF6600"/>
                </a:solidFill>
              </a:rPr>
              <a:t>&gt;2-3 GeV</a:t>
            </a:r>
          </a:p>
          <a:p>
            <a:pPr lvl="1"/>
            <a:endParaRPr lang="en-US" sz="2000" dirty="0" smtClean="0"/>
          </a:p>
          <a:p>
            <a:endParaRPr lang="en-US" sz="2400" dirty="0"/>
          </a:p>
        </p:txBody>
      </p:sp>
      <p:pic>
        <p:nvPicPr>
          <p:cNvPr id="4" name="Picture 3" descr="pT_sketche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6381" y="4442617"/>
            <a:ext cx="5375124" cy="2110583"/>
          </a:xfrm>
          <a:prstGeom prst="rect">
            <a:avLst/>
          </a:prstGeom>
        </p:spPr>
      </p:pic>
      <p:sp>
        <p:nvSpPr>
          <p:cNvPr id="6" name="Content Placeholder 2"/>
          <p:cNvSpPr txBox="1">
            <a:spLocks/>
          </p:cNvSpPr>
          <p:nvPr/>
        </p:nvSpPr>
        <p:spPr bwMode="auto">
          <a:xfrm>
            <a:off x="0" y="723901"/>
            <a:ext cx="9143999" cy="8279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9pPr>
          </a:lstStyle>
          <a:p>
            <a:r>
              <a:rPr lang="en-US" sz="2400" dirty="0" smtClean="0"/>
              <a:t>Challenge is to read out all the hits – enormous amount of information, can not be done at required latencies</a:t>
            </a:r>
            <a:endParaRPr lang="en-US" sz="2400" dirty="0"/>
          </a:p>
        </p:txBody>
      </p:sp>
      <p:sp>
        <p:nvSpPr>
          <p:cNvPr id="7" name="Slide Number Placeholder 6"/>
          <p:cNvSpPr>
            <a:spLocks noGrp="1"/>
          </p:cNvSpPr>
          <p:nvPr>
            <p:ph type="sldNum" sz="quarter" idx="12"/>
          </p:nvPr>
        </p:nvSpPr>
        <p:spPr/>
        <p:txBody>
          <a:bodyPr/>
          <a:lstStyle/>
          <a:p>
            <a:fld id="{0FCAECC0-6C2A-7D42-B68B-A2B0D6EA77F9}" type="slidenum">
              <a:rPr lang="en-US" smtClean="0"/>
              <a:t>3</a:t>
            </a:fld>
            <a:endParaRPr lang="en-US"/>
          </a:p>
        </p:txBody>
      </p:sp>
      <p:cxnSp>
        <p:nvCxnSpPr>
          <p:cNvPr id="8" name="Straight Arrow Connector 7"/>
          <p:cNvCxnSpPr/>
          <p:nvPr/>
        </p:nvCxnSpPr>
        <p:spPr bwMode="auto">
          <a:xfrm>
            <a:off x="6405034" y="5046133"/>
            <a:ext cx="135466" cy="0"/>
          </a:xfrm>
          <a:prstGeom prst="straightConnector1">
            <a:avLst/>
          </a:prstGeom>
          <a:solidFill>
            <a:schemeClr val="accent1"/>
          </a:solidFill>
          <a:ln w="9525" cap="flat" cmpd="sng" algn="ctr">
            <a:solidFill>
              <a:srgbClr val="FF6600"/>
            </a:solidFill>
            <a:prstDash val="solid"/>
            <a:round/>
            <a:headEnd type="stealth" w="sm" len="sm"/>
            <a:tailEnd type="stealth" w="sm" len="sm"/>
          </a:ln>
          <a:effectLst/>
        </p:spPr>
      </p:cxnSp>
      <p:sp>
        <p:nvSpPr>
          <p:cNvPr id="10" name="TextBox 9"/>
          <p:cNvSpPr txBox="1"/>
          <p:nvPr/>
        </p:nvSpPr>
        <p:spPr>
          <a:xfrm>
            <a:off x="6210294" y="5003803"/>
            <a:ext cx="618067" cy="261610"/>
          </a:xfrm>
          <a:prstGeom prst="rect">
            <a:avLst/>
          </a:prstGeom>
          <a:noFill/>
        </p:spPr>
        <p:txBody>
          <a:bodyPr wrap="square" rtlCol="0">
            <a:spAutoFit/>
          </a:bodyPr>
          <a:lstStyle/>
          <a:p>
            <a:r>
              <a:rPr lang="en-US" sz="1100" dirty="0" smtClean="0">
                <a:solidFill>
                  <a:srgbClr val="FF6600"/>
                </a:solidFill>
              </a:rPr>
              <a:t>bend</a:t>
            </a:r>
            <a:endParaRPr lang="en-US" sz="1100" dirty="0">
              <a:solidFill>
                <a:srgbClr val="FF6600"/>
              </a:solidFill>
            </a:endParaRPr>
          </a:p>
        </p:txBody>
      </p:sp>
    </p:spTree>
    <p:extLst>
      <p:ext uri="{BB962C8B-B14F-4D97-AF65-F5344CB8AC3E}">
        <p14:creationId xmlns:p14="http://schemas.microsoft.com/office/powerpoint/2010/main" val="228707965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119"/>
            <a:ext cx="8229600" cy="671767"/>
          </a:xfrm>
        </p:spPr>
        <p:txBody>
          <a:bodyPr/>
          <a:lstStyle/>
          <a:p>
            <a:r>
              <a:rPr lang="en-US" dirty="0" smtClean="0"/>
              <a:t>Summary (2)</a:t>
            </a:r>
            <a:endParaRPr lang="en-US" dirty="0"/>
          </a:p>
        </p:txBody>
      </p:sp>
      <p:sp>
        <p:nvSpPr>
          <p:cNvPr id="3" name="Content Placeholder 2"/>
          <p:cNvSpPr>
            <a:spLocks noGrp="1"/>
          </p:cNvSpPr>
          <p:nvPr>
            <p:ph idx="1"/>
          </p:nvPr>
        </p:nvSpPr>
        <p:spPr>
          <a:xfrm>
            <a:off x="0" y="1159139"/>
            <a:ext cx="9081101" cy="4379637"/>
          </a:xfrm>
        </p:spPr>
        <p:txBody>
          <a:bodyPr/>
          <a:lstStyle/>
          <a:p>
            <a:r>
              <a:rPr lang="en-US" sz="2200" dirty="0" smtClean="0">
                <a:solidFill>
                  <a:srgbClr val="FF6600"/>
                </a:solidFill>
              </a:rPr>
              <a:t>Even </a:t>
            </a:r>
            <a:r>
              <a:rPr lang="en-US" sz="2200" dirty="0" smtClean="0">
                <a:solidFill>
                  <a:srgbClr val="FF6600"/>
                </a:solidFill>
              </a:rPr>
              <a:t>in the era of trusting GEANT, back of the envelope and simple parameterized MC estimates can guide us to improve physics reach of the only future circular collider that we’ll see before 2040-ies  </a:t>
            </a:r>
            <a:endParaRPr lang="en-US" sz="2200" dirty="0" smtClean="0">
              <a:solidFill>
                <a:srgbClr val="FF6600"/>
              </a:solidFill>
            </a:endParaRPr>
          </a:p>
          <a:p>
            <a:endParaRPr lang="en-US" sz="2200" dirty="0">
              <a:solidFill>
                <a:srgbClr val="FF6600"/>
              </a:solidFill>
            </a:endParaRPr>
          </a:p>
          <a:p>
            <a:r>
              <a:rPr lang="en-US" sz="2400" dirty="0"/>
              <a:t>LHC will run through 2030’es</a:t>
            </a:r>
          </a:p>
          <a:p>
            <a:pPr lvl="1"/>
            <a:r>
              <a:rPr lang="en-US" sz="2000" dirty="0"/>
              <a:t> new capabilities: L1 tracking, </a:t>
            </a:r>
            <a:r>
              <a:rPr lang="en-US" sz="2000" dirty="0" err="1"/>
              <a:t>ps</a:t>
            </a:r>
            <a:r>
              <a:rPr lang="en-US" sz="2000" dirty="0"/>
              <a:t> timing</a:t>
            </a:r>
          </a:p>
          <a:p>
            <a:pPr lvl="1"/>
            <a:r>
              <a:rPr lang="en-US" sz="2000" dirty="0" smtClean="0"/>
              <a:t>march </a:t>
            </a:r>
            <a:r>
              <a:rPr lang="en-US" sz="2000" dirty="0"/>
              <a:t>to N/</a:t>
            </a:r>
            <a:r>
              <a:rPr lang="en-US" sz="2000" dirty="0" err="1"/>
              <a:t>ab</a:t>
            </a:r>
            <a:r>
              <a:rPr lang="en-US" sz="2000" dirty="0"/>
              <a:t> or </a:t>
            </a:r>
            <a:r>
              <a:rPr lang="en-US" sz="2000" dirty="0">
                <a:solidFill>
                  <a:srgbClr val="DD5EFF"/>
                </a:solidFill>
              </a:rPr>
              <a:t>switch to new strategy </a:t>
            </a:r>
            <a:r>
              <a:rPr lang="en-US" sz="2000" dirty="0" smtClean="0">
                <a:solidFill>
                  <a:srgbClr val="DD5EFF"/>
                </a:solidFill>
              </a:rPr>
              <a:t>after ~1</a:t>
            </a:r>
            <a:r>
              <a:rPr lang="en-US" sz="2000" dirty="0">
                <a:solidFill>
                  <a:srgbClr val="DD5EFF"/>
                </a:solidFill>
              </a:rPr>
              <a:t>/</a:t>
            </a:r>
            <a:r>
              <a:rPr lang="en-US" sz="2000" dirty="0" err="1">
                <a:solidFill>
                  <a:srgbClr val="DD5EFF"/>
                </a:solidFill>
              </a:rPr>
              <a:t>ab</a:t>
            </a:r>
            <a:r>
              <a:rPr lang="en-US" sz="2000" dirty="0">
                <a:solidFill>
                  <a:srgbClr val="DD5EFF"/>
                </a:solidFill>
              </a:rPr>
              <a:t>? What </a:t>
            </a:r>
            <a:r>
              <a:rPr lang="en-US" sz="2000" b="1" u="sng" dirty="0">
                <a:solidFill>
                  <a:srgbClr val="DD5EFF"/>
                </a:solidFill>
              </a:rPr>
              <a:t>is</a:t>
            </a:r>
            <a:r>
              <a:rPr lang="en-US" sz="2000" dirty="0">
                <a:solidFill>
                  <a:srgbClr val="DD5EFF"/>
                </a:solidFill>
              </a:rPr>
              <a:t> that strategy? What detector and trigger modifications are needed to implement it?</a:t>
            </a:r>
          </a:p>
          <a:p>
            <a:pPr marL="0" indent="0">
              <a:buNone/>
            </a:pPr>
            <a:endParaRPr lang="en-US" sz="2200" dirty="0" smtClean="0">
              <a:solidFill>
                <a:srgbClr val="FF6600"/>
              </a:solidFill>
            </a:endParaRPr>
          </a:p>
        </p:txBody>
      </p:sp>
      <p:sp>
        <p:nvSpPr>
          <p:cNvPr id="4" name="Slide Number Placeholder 3"/>
          <p:cNvSpPr>
            <a:spLocks noGrp="1"/>
          </p:cNvSpPr>
          <p:nvPr>
            <p:ph type="sldNum" sz="quarter" idx="12"/>
          </p:nvPr>
        </p:nvSpPr>
        <p:spPr/>
        <p:txBody>
          <a:bodyPr/>
          <a:lstStyle/>
          <a:p>
            <a:fld id="{5451C793-7B38-394E-B711-24C6F41D8022}" type="slidenum">
              <a:rPr lang="en-US" smtClean="0"/>
              <a:pPr/>
              <a:t>30</a:t>
            </a:fld>
            <a:endParaRPr lang="en-US"/>
          </a:p>
        </p:txBody>
      </p:sp>
    </p:spTree>
    <p:extLst>
      <p:ext uri="{BB962C8B-B14F-4D97-AF65-F5344CB8AC3E}">
        <p14:creationId xmlns:p14="http://schemas.microsoft.com/office/powerpoint/2010/main" val="30517226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fld id="{5451C793-7B38-394E-B711-24C6F41D8022}" type="slidenum">
              <a:rPr lang="en-US" smtClean="0"/>
              <a:pPr/>
              <a:t>31</a:t>
            </a:fld>
            <a:endParaRPr lang="en-US"/>
          </a:p>
        </p:txBody>
      </p:sp>
    </p:spTree>
    <p:extLst>
      <p:ext uri="{BB962C8B-B14F-4D97-AF65-F5344CB8AC3E}">
        <p14:creationId xmlns:p14="http://schemas.microsoft.com/office/powerpoint/2010/main" val="134037109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119"/>
            <a:ext cx="8229600" cy="511913"/>
          </a:xfrm>
        </p:spPr>
        <p:txBody>
          <a:bodyPr/>
          <a:lstStyle/>
          <a:p>
            <a:r>
              <a:rPr lang="en-US" sz="4000" dirty="0" smtClean="0"/>
              <a:t>Physics Benchmarks for L1Tk</a:t>
            </a:r>
            <a:endParaRPr lang="en-US" sz="4000" dirty="0"/>
          </a:p>
        </p:txBody>
      </p:sp>
      <p:sp>
        <p:nvSpPr>
          <p:cNvPr id="3" name="Content Placeholder 2"/>
          <p:cNvSpPr>
            <a:spLocks noGrp="1"/>
          </p:cNvSpPr>
          <p:nvPr>
            <p:ph idx="1"/>
          </p:nvPr>
        </p:nvSpPr>
        <p:spPr>
          <a:xfrm>
            <a:off x="147852" y="727020"/>
            <a:ext cx="8742423" cy="1212158"/>
          </a:xfrm>
          <a:ln w="38100" cmpd="sng">
            <a:solidFill>
              <a:srgbClr val="FF6600"/>
            </a:solidFill>
          </a:ln>
        </p:spPr>
        <p:txBody>
          <a:bodyPr/>
          <a:lstStyle/>
          <a:p>
            <a:r>
              <a:rPr lang="en-US" sz="2400" dirty="0" smtClean="0"/>
              <a:t>L1Tk beyond </a:t>
            </a:r>
            <a:r>
              <a:rPr lang="en-US" sz="2400" dirty="0" err="1" smtClean="0"/>
              <a:t>muons</a:t>
            </a:r>
            <a:r>
              <a:rPr lang="en-US" sz="2400" dirty="0" smtClean="0"/>
              <a:t> is needed for low H</a:t>
            </a:r>
            <a:r>
              <a:rPr lang="en-US" sz="2400" baseline="-25000" dirty="0" smtClean="0"/>
              <a:t>T</a:t>
            </a:r>
            <a:r>
              <a:rPr lang="en-US" sz="2400" dirty="0" smtClean="0"/>
              <a:t> jetty final states</a:t>
            </a:r>
          </a:p>
          <a:p>
            <a:pPr lvl="1"/>
            <a:r>
              <a:rPr lang="en-US" sz="2000" dirty="0" smtClean="0">
                <a:solidFill>
                  <a:srgbClr val="CC11CB"/>
                </a:solidFill>
              </a:rPr>
              <a:t>good cases should have a feature in the events that makes offline analysis “easy”.</a:t>
            </a:r>
          </a:p>
        </p:txBody>
      </p:sp>
      <p:sp>
        <p:nvSpPr>
          <p:cNvPr id="4" name="Slide Number Placeholder 3"/>
          <p:cNvSpPr>
            <a:spLocks noGrp="1"/>
          </p:cNvSpPr>
          <p:nvPr>
            <p:ph type="sldNum" sz="quarter" idx="12"/>
          </p:nvPr>
        </p:nvSpPr>
        <p:spPr/>
        <p:txBody>
          <a:bodyPr/>
          <a:lstStyle/>
          <a:p>
            <a:fld id="{5451C793-7B38-394E-B711-24C6F41D8022}" type="slidenum">
              <a:rPr lang="en-US" smtClean="0"/>
              <a:pPr/>
              <a:t>32</a:t>
            </a:fld>
            <a:endParaRPr lang="en-US"/>
          </a:p>
        </p:txBody>
      </p:sp>
      <p:sp>
        <p:nvSpPr>
          <p:cNvPr id="5" name="Content Placeholder 2"/>
          <p:cNvSpPr txBox="1">
            <a:spLocks/>
          </p:cNvSpPr>
          <p:nvPr/>
        </p:nvSpPr>
        <p:spPr bwMode="auto">
          <a:xfrm>
            <a:off x="147852" y="2120616"/>
            <a:ext cx="8742423" cy="152829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9pPr>
          </a:lstStyle>
          <a:p>
            <a:r>
              <a:rPr lang="en-US" sz="2400" dirty="0" smtClean="0">
                <a:solidFill>
                  <a:srgbClr val="CC11CB"/>
                </a:solidFill>
              </a:rPr>
              <a:t>                     </a:t>
            </a:r>
            <a:r>
              <a:rPr lang="en-US" sz="2400" dirty="0" smtClean="0"/>
              <a:t>heavy or light flavor, 4 or 2 resolved jets depending on scalar’s mass</a:t>
            </a:r>
          </a:p>
          <a:p>
            <a:pPr lvl="1"/>
            <a:r>
              <a:rPr lang="en-US" sz="2000" dirty="0" smtClean="0">
                <a:solidFill>
                  <a:srgbClr val="CC11CB"/>
                </a:solidFill>
              </a:rPr>
              <a:t>Long lifetime, </a:t>
            </a:r>
            <a:r>
              <a:rPr lang="en-US" sz="2000" dirty="0" err="1" smtClean="0">
                <a:solidFill>
                  <a:srgbClr val="CC11CB"/>
                </a:solidFill>
              </a:rPr>
              <a:t>c</a:t>
            </a:r>
            <a:r>
              <a:rPr lang="en-US" sz="2000" dirty="0" err="1" smtClean="0">
                <a:solidFill>
                  <a:srgbClr val="CC11CB"/>
                </a:solidFill>
                <a:latin typeface="Symbol" charset="2"/>
                <a:cs typeface="Symbol" charset="2"/>
              </a:rPr>
              <a:t>t</a:t>
            </a:r>
            <a:r>
              <a:rPr lang="en-US" sz="2000" dirty="0" smtClean="0">
                <a:solidFill>
                  <a:srgbClr val="CC11CB"/>
                </a:solidFill>
              </a:rPr>
              <a:t> ~ 1cm to make offline easy / possible</a:t>
            </a:r>
          </a:p>
          <a:p>
            <a:pPr lvl="1"/>
            <a:r>
              <a:rPr lang="en-US" sz="2000" dirty="0" smtClean="0">
                <a:solidFill>
                  <a:srgbClr val="FF6600"/>
                </a:solidFill>
              </a:rPr>
              <a:t>Tests: off-pointing tracks, track </a:t>
            </a:r>
            <a:r>
              <a:rPr lang="en-US" sz="2000" dirty="0" err="1" smtClean="0">
                <a:solidFill>
                  <a:srgbClr val="FF6600"/>
                </a:solidFill>
              </a:rPr>
              <a:t>pT</a:t>
            </a:r>
            <a:r>
              <a:rPr lang="en-US" sz="2000" dirty="0" smtClean="0">
                <a:solidFill>
                  <a:srgbClr val="FF6600"/>
                </a:solidFill>
              </a:rPr>
              <a:t> thresholds, fake rates </a:t>
            </a:r>
          </a:p>
        </p:txBody>
      </p:sp>
      <p:graphicFrame>
        <p:nvGraphicFramePr>
          <p:cNvPr id="6" name="Object 5"/>
          <p:cNvGraphicFramePr>
            <a:graphicFrameLocks noChangeAspect="1"/>
          </p:cNvGraphicFramePr>
          <p:nvPr>
            <p:extLst>
              <p:ext uri="{D42A27DB-BD31-4B8C-83A1-F6EECF244321}">
                <p14:modId xmlns:p14="http://schemas.microsoft.com/office/powerpoint/2010/main" val="2389298254"/>
              </p:ext>
            </p:extLst>
          </p:nvPr>
        </p:nvGraphicFramePr>
        <p:xfrm>
          <a:off x="611735" y="2165977"/>
          <a:ext cx="1864686" cy="426214"/>
        </p:xfrm>
        <a:graphic>
          <a:graphicData uri="http://schemas.openxmlformats.org/presentationml/2006/ole">
            <mc:AlternateContent xmlns:mc="http://schemas.openxmlformats.org/markup-compatibility/2006">
              <mc:Choice xmlns:v="urn:schemas-microsoft-com:vml" Requires="v">
                <p:oleObj spid="_x0000_s1034" name="Equation" r:id="rId5" imgW="889000" imgH="203200" progId="Equation.3">
                  <p:embed/>
                </p:oleObj>
              </mc:Choice>
              <mc:Fallback>
                <p:oleObj name="Equation" r:id="rId5" imgW="889000" imgH="203200" progId="Equation.3">
                  <p:embed/>
                  <p:pic>
                    <p:nvPicPr>
                      <p:cNvPr id="0" name=""/>
                      <p:cNvPicPr/>
                      <p:nvPr/>
                    </p:nvPicPr>
                    <p:blipFill>
                      <a:blip r:embed="rId6"/>
                      <a:stretch>
                        <a:fillRect/>
                      </a:stretch>
                    </p:blipFill>
                    <p:spPr>
                      <a:xfrm>
                        <a:off x="611735" y="2165977"/>
                        <a:ext cx="1864686" cy="426214"/>
                      </a:xfrm>
                      <a:prstGeom prst="rect">
                        <a:avLst/>
                      </a:prstGeom>
                    </p:spPr>
                  </p:pic>
                </p:oleObj>
              </mc:Fallback>
            </mc:AlternateContent>
          </a:graphicData>
        </a:graphic>
      </p:graphicFrame>
      <p:sp>
        <p:nvSpPr>
          <p:cNvPr id="7" name="Content Placeholder 2"/>
          <p:cNvSpPr txBox="1">
            <a:spLocks/>
          </p:cNvSpPr>
          <p:nvPr/>
        </p:nvSpPr>
        <p:spPr bwMode="auto">
          <a:xfrm>
            <a:off x="147852" y="5091753"/>
            <a:ext cx="8742423" cy="148820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9pPr>
          </a:lstStyle>
          <a:p>
            <a:r>
              <a:rPr lang="en-US" sz="2400" dirty="0" smtClean="0"/>
              <a:t>                          (i.e. if scalar does not couple to fermions)</a:t>
            </a:r>
          </a:p>
          <a:p>
            <a:pPr lvl="1"/>
            <a:r>
              <a:rPr lang="en-US" sz="2000" dirty="0" smtClean="0">
                <a:solidFill>
                  <a:srgbClr val="CC11CB"/>
                </a:solidFill>
              </a:rPr>
              <a:t>Narrow di-photon mass peak to make offline easy / possible</a:t>
            </a:r>
          </a:p>
          <a:p>
            <a:pPr lvl="1"/>
            <a:r>
              <a:rPr lang="en-US" sz="2000" dirty="0" smtClean="0">
                <a:solidFill>
                  <a:srgbClr val="FF6600"/>
                </a:solidFill>
              </a:rPr>
              <a:t>Tests: photon track isolation, </a:t>
            </a:r>
            <a:r>
              <a:rPr lang="en-US" sz="2000" dirty="0" err="1" smtClean="0">
                <a:solidFill>
                  <a:srgbClr val="FF6600"/>
                </a:solidFill>
              </a:rPr>
              <a:t>pT</a:t>
            </a:r>
            <a:r>
              <a:rPr lang="en-US" sz="2000" dirty="0" smtClean="0">
                <a:solidFill>
                  <a:srgbClr val="FF6600"/>
                </a:solidFill>
              </a:rPr>
              <a:t> threshold </a:t>
            </a:r>
          </a:p>
        </p:txBody>
      </p:sp>
      <p:graphicFrame>
        <p:nvGraphicFramePr>
          <p:cNvPr id="8" name="Object 7"/>
          <p:cNvGraphicFramePr>
            <a:graphicFrameLocks noChangeAspect="1"/>
          </p:cNvGraphicFramePr>
          <p:nvPr>
            <p:extLst>
              <p:ext uri="{D42A27DB-BD31-4B8C-83A1-F6EECF244321}">
                <p14:modId xmlns:p14="http://schemas.microsoft.com/office/powerpoint/2010/main" val="1761831390"/>
              </p:ext>
            </p:extLst>
          </p:nvPr>
        </p:nvGraphicFramePr>
        <p:xfrm>
          <a:off x="623075" y="5137114"/>
          <a:ext cx="2317750" cy="427037"/>
        </p:xfrm>
        <a:graphic>
          <a:graphicData uri="http://schemas.openxmlformats.org/presentationml/2006/ole">
            <mc:AlternateContent xmlns:mc="http://schemas.openxmlformats.org/markup-compatibility/2006">
              <mc:Choice xmlns:v="urn:schemas-microsoft-com:vml" Requires="v">
                <p:oleObj spid="_x0000_s1035" name="Equation" r:id="rId7" imgW="1104900" imgH="203200" progId="Equation.3">
                  <p:embed/>
                </p:oleObj>
              </mc:Choice>
              <mc:Fallback>
                <p:oleObj name="Equation" r:id="rId7" imgW="1104900" imgH="203200" progId="Equation.3">
                  <p:embed/>
                  <p:pic>
                    <p:nvPicPr>
                      <p:cNvPr id="0" name=""/>
                      <p:cNvPicPr/>
                      <p:nvPr/>
                    </p:nvPicPr>
                    <p:blipFill>
                      <a:blip r:embed="rId8"/>
                      <a:stretch>
                        <a:fillRect/>
                      </a:stretch>
                    </p:blipFill>
                    <p:spPr>
                      <a:xfrm>
                        <a:off x="623075" y="5137114"/>
                        <a:ext cx="2317750" cy="427037"/>
                      </a:xfrm>
                      <a:prstGeom prst="rect">
                        <a:avLst/>
                      </a:prstGeom>
                    </p:spPr>
                  </p:pic>
                </p:oleObj>
              </mc:Fallback>
            </mc:AlternateContent>
          </a:graphicData>
        </a:graphic>
      </p:graphicFrame>
      <p:sp>
        <p:nvSpPr>
          <p:cNvPr id="10" name="Content Placeholder 2"/>
          <p:cNvSpPr txBox="1">
            <a:spLocks/>
          </p:cNvSpPr>
          <p:nvPr/>
        </p:nvSpPr>
        <p:spPr bwMode="auto">
          <a:xfrm>
            <a:off x="623075" y="3667860"/>
            <a:ext cx="8267200" cy="109502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9pPr>
          </a:lstStyle>
          <a:p>
            <a:r>
              <a:rPr lang="en-US" sz="2000" dirty="0" smtClean="0"/>
              <a:t>Modifications:</a:t>
            </a:r>
          </a:p>
          <a:p>
            <a:pPr lvl="1"/>
            <a:r>
              <a:rPr lang="en-US" sz="1600" dirty="0" smtClean="0"/>
              <a:t>Heavier H (up to 300 GeV)</a:t>
            </a:r>
          </a:p>
          <a:p>
            <a:pPr lvl="1"/>
            <a:r>
              <a:rPr lang="en-US" sz="1600" dirty="0" smtClean="0"/>
              <a:t>Simplified DM models, Y</a:t>
            </a:r>
            <a:r>
              <a:rPr lang="en-US" sz="1600" baseline="-25000" dirty="0" smtClean="0"/>
              <a:t>0</a:t>
            </a:r>
            <a:r>
              <a:rPr lang="en-US" sz="1600" dirty="0" smtClean="0"/>
              <a:t>~20-50 GeV, </a:t>
            </a:r>
            <a:r>
              <a:rPr lang="en-US" sz="1600" dirty="0" smtClean="0">
                <a:latin typeface="Symbol" charset="2"/>
                <a:cs typeface="Symbol" charset="2"/>
              </a:rPr>
              <a:t>c</a:t>
            </a:r>
            <a:r>
              <a:rPr lang="en-US" sz="1600" baseline="-25000" dirty="0" smtClean="0">
                <a:latin typeface="Symbol" charset="2"/>
                <a:cs typeface="Symbol" charset="2"/>
              </a:rPr>
              <a:t>2</a:t>
            </a:r>
            <a:r>
              <a:rPr lang="en-US" sz="1600" dirty="0" smtClean="0">
                <a:latin typeface="Symbol" charset="2"/>
                <a:cs typeface="Symbol" charset="2"/>
              </a:rPr>
              <a:t>-c</a:t>
            </a:r>
            <a:r>
              <a:rPr lang="en-US" sz="1600" baseline="-25000" dirty="0" smtClean="0">
                <a:latin typeface="Symbol" charset="2"/>
                <a:cs typeface="Symbol" charset="2"/>
              </a:rPr>
              <a:t>1</a:t>
            </a:r>
            <a:r>
              <a:rPr lang="en-US" sz="1600" dirty="0" smtClean="0">
                <a:latin typeface="Symbol" charset="2"/>
                <a:cs typeface="Symbol" charset="2"/>
              </a:rPr>
              <a:t> </a:t>
            </a:r>
            <a:r>
              <a:rPr lang="en-US" sz="1600" dirty="0" smtClean="0"/>
              <a:t>~ 50-150 GeV</a:t>
            </a:r>
          </a:p>
        </p:txBody>
      </p:sp>
      <p:pic>
        <p:nvPicPr>
          <p:cNvPr id="11" name="Picture 10" descr="simpdecays.pdf"/>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157" y="3667860"/>
            <a:ext cx="1753182" cy="1299153"/>
          </a:xfrm>
          <a:prstGeom prst="rect">
            <a:avLst/>
          </a:prstGeom>
        </p:spPr>
      </p:pic>
      <p:sp>
        <p:nvSpPr>
          <p:cNvPr id="12" name="Footer Placeholder 11"/>
          <p:cNvSpPr>
            <a:spLocks noGrp="1"/>
          </p:cNvSpPr>
          <p:nvPr>
            <p:ph type="ftr" sz="quarter" idx="11"/>
          </p:nvPr>
        </p:nvSpPr>
        <p:spPr/>
        <p:txBody>
          <a:bodyPr/>
          <a:lstStyle/>
          <a:p>
            <a:r>
              <a:rPr lang="en-US" smtClean="0"/>
              <a:t>Yuri Gershtein</a:t>
            </a:r>
            <a:endParaRPr lang="en-US"/>
          </a:p>
        </p:txBody>
      </p:sp>
    </p:spTree>
    <p:extLst>
      <p:ext uri="{BB962C8B-B14F-4D97-AF65-F5344CB8AC3E}">
        <p14:creationId xmlns:p14="http://schemas.microsoft.com/office/powerpoint/2010/main" val="7448564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2"/>
          <p:cNvSpPr txBox="1">
            <a:spLocks/>
          </p:cNvSpPr>
          <p:nvPr/>
        </p:nvSpPr>
        <p:spPr bwMode="auto">
          <a:xfrm>
            <a:off x="147852" y="3888240"/>
            <a:ext cx="8742423" cy="29257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9pPr>
          </a:lstStyle>
          <a:p>
            <a:r>
              <a:rPr lang="en-US" sz="2400" dirty="0" smtClean="0"/>
              <a:t>Regular compressed SUSY (</a:t>
            </a:r>
            <a:r>
              <a:rPr lang="en-US" sz="2400" dirty="0" err="1" smtClean="0"/>
              <a:t>gluino</a:t>
            </a:r>
            <a:r>
              <a:rPr lang="en-US" sz="2400" dirty="0" smtClean="0"/>
              <a:t> and may be </a:t>
            </a:r>
            <a:r>
              <a:rPr lang="en-US" sz="2400" dirty="0" err="1" smtClean="0"/>
              <a:t>higgsino</a:t>
            </a:r>
            <a:r>
              <a:rPr lang="en-US" sz="2400" dirty="0" smtClean="0"/>
              <a:t>)</a:t>
            </a:r>
          </a:p>
          <a:p>
            <a:pPr marL="0" indent="0">
              <a:buNone/>
            </a:pPr>
            <a:endParaRPr lang="en-US" sz="2400" dirty="0" smtClean="0"/>
          </a:p>
          <a:p>
            <a:pPr lvl="1"/>
            <a:r>
              <a:rPr lang="en-US" sz="2000" dirty="0" smtClean="0">
                <a:solidFill>
                  <a:srgbClr val="CC11CB"/>
                </a:solidFill>
              </a:rPr>
              <a:t>If no soft leptons from </a:t>
            </a:r>
            <a:r>
              <a:rPr lang="en-US" sz="2000" dirty="0" err="1" smtClean="0">
                <a:solidFill>
                  <a:srgbClr val="CC11CB"/>
                </a:solidFill>
              </a:rPr>
              <a:t>higgsino</a:t>
            </a:r>
            <a:r>
              <a:rPr lang="en-US" sz="2000" dirty="0" smtClean="0">
                <a:solidFill>
                  <a:srgbClr val="CC11CB"/>
                </a:solidFill>
              </a:rPr>
              <a:t>, need to understand what H</a:t>
            </a:r>
            <a:r>
              <a:rPr lang="en-US" sz="2000" baseline="-25000" dirty="0" smtClean="0">
                <a:solidFill>
                  <a:srgbClr val="CC11CB"/>
                </a:solidFill>
              </a:rPr>
              <a:t>T</a:t>
            </a:r>
            <a:r>
              <a:rPr lang="en-US" sz="2000" dirty="0" smtClean="0">
                <a:solidFill>
                  <a:srgbClr val="CC11CB"/>
                </a:solidFill>
              </a:rPr>
              <a:t>/MET can be useful offline.</a:t>
            </a:r>
          </a:p>
          <a:p>
            <a:pPr lvl="1"/>
            <a:r>
              <a:rPr lang="en-US" sz="2000" dirty="0" smtClean="0">
                <a:solidFill>
                  <a:srgbClr val="FF6600"/>
                </a:solidFill>
              </a:rPr>
              <a:t>Tests: track </a:t>
            </a:r>
            <a:r>
              <a:rPr lang="en-US" sz="2000" dirty="0" err="1" smtClean="0">
                <a:solidFill>
                  <a:srgbClr val="FF6600"/>
                </a:solidFill>
              </a:rPr>
              <a:t>pT</a:t>
            </a:r>
            <a:r>
              <a:rPr lang="en-US" sz="2000" dirty="0" smtClean="0">
                <a:solidFill>
                  <a:srgbClr val="FF6600"/>
                </a:solidFill>
              </a:rPr>
              <a:t> thresholds, MET, fake rates </a:t>
            </a:r>
          </a:p>
        </p:txBody>
      </p:sp>
      <p:sp>
        <p:nvSpPr>
          <p:cNvPr id="2" name="Title 1"/>
          <p:cNvSpPr>
            <a:spLocks noGrp="1"/>
          </p:cNvSpPr>
          <p:nvPr>
            <p:ph type="title"/>
          </p:nvPr>
        </p:nvSpPr>
        <p:spPr>
          <a:xfrm>
            <a:off x="457200" y="89119"/>
            <a:ext cx="8229600" cy="511913"/>
          </a:xfrm>
        </p:spPr>
        <p:txBody>
          <a:bodyPr/>
          <a:lstStyle/>
          <a:p>
            <a:r>
              <a:rPr lang="en-US" sz="4000" dirty="0" smtClean="0"/>
              <a:t>Physics Benchmarks for L1Tk</a:t>
            </a:r>
            <a:endParaRPr lang="en-US" sz="40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33</a:t>
            </a:fld>
            <a:endParaRPr lang="en-US"/>
          </a:p>
        </p:txBody>
      </p:sp>
      <p:sp>
        <p:nvSpPr>
          <p:cNvPr id="5" name="Content Placeholder 2"/>
          <p:cNvSpPr txBox="1">
            <a:spLocks/>
          </p:cNvSpPr>
          <p:nvPr/>
        </p:nvSpPr>
        <p:spPr bwMode="auto">
          <a:xfrm>
            <a:off x="147852" y="1043298"/>
            <a:ext cx="8742423" cy="24948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Blip>
                <a:blip r:embed="rId3"/>
              </a:buBlip>
              <a:defRPr sz="3200">
                <a:solidFill>
                  <a:srgbClr val="0066CC"/>
                </a:solidFill>
                <a:latin typeface="+mn-lt"/>
                <a:ea typeface="ＭＳ Ｐゴシック" charset="-128"/>
                <a:cs typeface="ＭＳ Ｐゴシック" charset="-128"/>
              </a:defRPr>
            </a:lvl1pPr>
            <a:lvl2pPr marL="742950" indent="-285750" algn="l" rtl="0" eaLnBrk="1" fontAlgn="base" hangingPunct="1">
              <a:spcBef>
                <a:spcPct val="20000"/>
              </a:spcBef>
              <a:spcAft>
                <a:spcPct val="0"/>
              </a:spcAft>
              <a:buBlip>
                <a:blip r:embed="rId4"/>
              </a:buBlip>
              <a:defRPr sz="2800">
                <a:solidFill>
                  <a:srgbClr val="0066CC"/>
                </a:solidFill>
                <a:latin typeface="+mn-lt"/>
                <a:ea typeface="ＭＳ Ｐゴシック" charset="-128"/>
              </a:defRPr>
            </a:lvl2pPr>
            <a:lvl3pPr marL="1143000" indent="-228600" algn="l" rtl="0" eaLnBrk="1" fontAlgn="base" hangingPunct="1">
              <a:spcBef>
                <a:spcPct val="20000"/>
              </a:spcBef>
              <a:spcAft>
                <a:spcPct val="0"/>
              </a:spcAft>
              <a:buBlip>
                <a:blip r:embed="rId4"/>
              </a:buBlip>
              <a:defRPr sz="2400">
                <a:solidFill>
                  <a:srgbClr val="0066CC"/>
                </a:solidFill>
                <a:latin typeface="+mn-lt"/>
                <a:ea typeface="ＭＳ Ｐゴシック" charset="-128"/>
              </a:defRPr>
            </a:lvl3pPr>
            <a:lvl4pPr marL="1600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4pPr>
            <a:lvl5pPr marL="20574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5pPr>
            <a:lvl6pPr marL="25146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6pPr>
            <a:lvl7pPr marL="29718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7pPr>
            <a:lvl8pPr marL="34290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8pPr>
            <a:lvl9pPr marL="3886200" indent="-228600" algn="l" rtl="0" eaLnBrk="1" fontAlgn="base" hangingPunct="1">
              <a:spcBef>
                <a:spcPct val="20000"/>
              </a:spcBef>
              <a:spcAft>
                <a:spcPct val="0"/>
              </a:spcAft>
              <a:buBlip>
                <a:blip r:embed="rId4"/>
              </a:buBlip>
              <a:defRPr sz="2000">
                <a:solidFill>
                  <a:srgbClr val="0066CC"/>
                </a:solidFill>
                <a:latin typeface="+mn-lt"/>
                <a:ea typeface="ＭＳ Ｐゴシック" charset="-128"/>
              </a:defRPr>
            </a:lvl9pPr>
          </a:lstStyle>
          <a:p>
            <a:r>
              <a:rPr lang="en-US" sz="2400" dirty="0" smtClean="0"/>
              <a:t>“Natural”-</a:t>
            </a:r>
            <a:r>
              <a:rPr lang="en-US" sz="2400" dirty="0" err="1" smtClean="0"/>
              <a:t>ish</a:t>
            </a:r>
            <a:r>
              <a:rPr lang="en-US" sz="2400" dirty="0" smtClean="0"/>
              <a:t> compressed SUSY (stop and </a:t>
            </a:r>
            <a:r>
              <a:rPr lang="en-US" sz="2400" dirty="0" err="1" smtClean="0"/>
              <a:t>higgsino</a:t>
            </a:r>
            <a:r>
              <a:rPr lang="en-US" sz="2400" dirty="0" smtClean="0"/>
              <a:t>), small mass splitting, so no tops</a:t>
            </a:r>
          </a:p>
          <a:p>
            <a:pPr marL="0" indent="0">
              <a:buNone/>
            </a:pPr>
            <a:endParaRPr lang="en-US" sz="2400" dirty="0"/>
          </a:p>
          <a:p>
            <a:pPr marL="0" indent="0">
              <a:buNone/>
            </a:pPr>
            <a:endParaRPr lang="en-US" sz="1200" dirty="0" smtClean="0"/>
          </a:p>
          <a:p>
            <a:pPr lvl="1"/>
            <a:r>
              <a:rPr lang="en-US" sz="2000" dirty="0" smtClean="0">
                <a:solidFill>
                  <a:srgbClr val="CC11CB"/>
                </a:solidFill>
              </a:rPr>
              <a:t>Soft leptons from </a:t>
            </a:r>
            <a:r>
              <a:rPr lang="en-US" sz="2000" dirty="0" err="1" smtClean="0">
                <a:solidFill>
                  <a:srgbClr val="CC11CB"/>
                </a:solidFill>
              </a:rPr>
              <a:t>higgsino</a:t>
            </a:r>
            <a:r>
              <a:rPr lang="en-US" sz="2000" dirty="0" smtClean="0">
                <a:solidFill>
                  <a:srgbClr val="CC11CB"/>
                </a:solidFill>
              </a:rPr>
              <a:t> make offline possible</a:t>
            </a:r>
          </a:p>
          <a:p>
            <a:pPr lvl="1"/>
            <a:r>
              <a:rPr lang="en-US" sz="2000" dirty="0" smtClean="0">
                <a:solidFill>
                  <a:srgbClr val="FF6600"/>
                </a:solidFill>
              </a:rPr>
              <a:t>Tests: track </a:t>
            </a:r>
            <a:r>
              <a:rPr lang="en-US" sz="2000" dirty="0" err="1" smtClean="0">
                <a:solidFill>
                  <a:srgbClr val="FF6600"/>
                </a:solidFill>
              </a:rPr>
              <a:t>pT</a:t>
            </a:r>
            <a:r>
              <a:rPr lang="en-US" sz="2000" dirty="0" smtClean="0">
                <a:solidFill>
                  <a:srgbClr val="FF6600"/>
                </a:solidFill>
              </a:rPr>
              <a:t> thresholds, MET, fake rates </a:t>
            </a:r>
          </a:p>
        </p:txBody>
      </p:sp>
      <p:graphicFrame>
        <p:nvGraphicFramePr>
          <p:cNvPr id="6" name="Object 5"/>
          <p:cNvGraphicFramePr>
            <a:graphicFrameLocks noChangeAspect="1"/>
          </p:cNvGraphicFramePr>
          <p:nvPr>
            <p:extLst>
              <p:ext uri="{D42A27DB-BD31-4B8C-83A1-F6EECF244321}">
                <p14:modId xmlns:p14="http://schemas.microsoft.com/office/powerpoint/2010/main" val="3951994709"/>
              </p:ext>
            </p:extLst>
          </p:nvPr>
        </p:nvGraphicFramePr>
        <p:xfrm>
          <a:off x="801727" y="1925063"/>
          <a:ext cx="5514976" cy="481013"/>
        </p:xfrm>
        <a:graphic>
          <a:graphicData uri="http://schemas.openxmlformats.org/presentationml/2006/ole">
            <mc:AlternateContent xmlns:mc="http://schemas.openxmlformats.org/markup-compatibility/2006">
              <mc:Choice xmlns:v="urn:schemas-microsoft-com:vml" Requires="v">
                <p:oleObj spid="_x0000_s2058" name="Equation" r:id="rId5" imgW="2628900" imgH="228600" progId="Equation.3">
                  <p:embed/>
                </p:oleObj>
              </mc:Choice>
              <mc:Fallback>
                <p:oleObj name="Equation" r:id="rId5" imgW="2628900" imgH="228600" progId="Equation.3">
                  <p:embed/>
                  <p:pic>
                    <p:nvPicPr>
                      <p:cNvPr id="0" name=""/>
                      <p:cNvPicPr/>
                      <p:nvPr/>
                    </p:nvPicPr>
                    <p:blipFill>
                      <a:blip r:embed="rId6"/>
                      <a:stretch>
                        <a:fillRect/>
                      </a:stretch>
                    </p:blipFill>
                    <p:spPr>
                      <a:xfrm>
                        <a:off x="801727" y="1925063"/>
                        <a:ext cx="5514976" cy="481013"/>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644246426"/>
              </p:ext>
            </p:extLst>
          </p:nvPr>
        </p:nvGraphicFramePr>
        <p:xfrm>
          <a:off x="895227" y="4320367"/>
          <a:ext cx="2663825" cy="481012"/>
        </p:xfrm>
        <a:graphic>
          <a:graphicData uri="http://schemas.openxmlformats.org/presentationml/2006/ole">
            <mc:AlternateContent xmlns:mc="http://schemas.openxmlformats.org/markup-compatibility/2006">
              <mc:Choice xmlns:v="urn:schemas-microsoft-com:vml" Requires="v">
                <p:oleObj spid="_x0000_s2059" name="Equation" r:id="rId7" imgW="1270000" imgH="228600" progId="Equation.3">
                  <p:embed/>
                </p:oleObj>
              </mc:Choice>
              <mc:Fallback>
                <p:oleObj name="Equation" r:id="rId7" imgW="1270000" imgH="228600" progId="Equation.3">
                  <p:embed/>
                  <p:pic>
                    <p:nvPicPr>
                      <p:cNvPr id="0" name=""/>
                      <p:cNvPicPr/>
                      <p:nvPr/>
                    </p:nvPicPr>
                    <p:blipFill>
                      <a:blip r:embed="rId8"/>
                      <a:stretch>
                        <a:fillRect/>
                      </a:stretch>
                    </p:blipFill>
                    <p:spPr>
                      <a:xfrm>
                        <a:off x="895227" y="4320367"/>
                        <a:ext cx="2663825" cy="481012"/>
                      </a:xfrm>
                      <a:prstGeom prst="rect">
                        <a:avLst/>
                      </a:prstGeom>
                    </p:spPr>
                  </p:pic>
                </p:oleObj>
              </mc:Fallback>
            </mc:AlternateContent>
          </a:graphicData>
        </a:graphic>
      </p:graphicFrame>
      <p:sp>
        <p:nvSpPr>
          <p:cNvPr id="16" name="Footer Placeholder 15"/>
          <p:cNvSpPr>
            <a:spLocks noGrp="1"/>
          </p:cNvSpPr>
          <p:nvPr>
            <p:ph type="ftr" sz="quarter" idx="11"/>
          </p:nvPr>
        </p:nvSpPr>
        <p:spPr/>
        <p:txBody>
          <a:bodyPr/>
          <a:lstStyle/>
          <a:p>
            <a:r>
              <a:rPr lang="en-US" smtClean="0"/>
              <a:t>Yuri Gershtein</a:t>
            </a:r>
            <a:endParaRPr lang="en-US"/>
          </a:p>
        </p:txBody>
      </p:sp>
    </p:spTree>
    <p:extLst>
      <p:ext uri="{BB962C8B-B14F-4D97-AF65-F5344CB8AC3E}">
        <p14:creationId xmlns:p14="http://schemas.microsoft.com/office/powerpoint/2010/main" val="1925349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22476"/>
          </a:xfrm>
        </p:spPr>
        <p:txBody>
          <a:bodyPr/>
          <a:lstStyle/>
          <a:p>
            <a:r>
              <a:rPr lang="en-US" dirty="0" smtClean="0"/>
              <a:t>Need for L1 Track Trigger</a:t>
            </a:r>
            <a:endParaRPr lang="en-US" dirty="0"/>
          </a:p>
        </p:txBody>
      </p:sp>
      <p:sp>
        <p:nvSpPr>
          <p:cNvPr id="3" name="Content Placeholder 2"/>
          <p:cNvSpPr>
            <a:spLocks noGrp="1"/>
          </p:cNvSpPr>
          <p:nvPr>
            <p:ph idx="1"/>
          </p:nvPr>
        </p:nvSpPr>
        <p:spPr>
          <a:xfrm>
            <a:off x="120952" y="695518"/>
            <a:ext cx="9023048" cy="851387"/>
          </a:xfrm>
        </p:spPr>
        <p:txBody>
          <a:bodyPr/>
          <a:lstStyle/>
          <a:p>
            <a:r>
              <a:rPr lang="en-US" sz="2800" dirty="0" smtClean="0"/>
              <a:t> have to have it to keep a single </a:t>
            </a:r>
            <a:r>
              <a:rPr lang="en-US" sz="2800" dirty="0" err="1" smtClean="0"/>
              <a:t>muon</a:t>
            </a:r>
            <a:r>
              <a:rPr lang="en-US" sz="2800" dirty="0" smtClean="0"/>
              <a:t> trigger</a:t>
            </a:r>
          </a:p>
          <a:p>
            <a:pPr lvl="1"/>
            <a:r>
              <a:rPr lang="en-US" sz="2400" dirty="0" smtClean="0"/>
              <a:t>but it also helps with </a:t>
            </a:r>
            <a:r>
              <a:rPr lang="en-US" sz="2400" dirty="0" err="1" smtClean="0"/>
              <a:t>taus</a:t>
            </a:r>
            <a:r>
              <a:rPr lang="en-US" sz="2400" dirty="0" smtClean="0"/>
              <a:t>, jets, </a:t>
            </a:r>
            <a:r>
              <a:rPr lang="en-US" sz="2400" dirty="0" err="1" smtClean="0"/>
              <a:t>etc</a:t>
            </a:r>
            <a:endParaRPr lang="en-US" sz="2400" dirty="0"/>
          </a:p>
        </p:txBody>
      </p:sp>
      <p:pic>
        <p:nvPicPr>
          <p:cNvPr id="4" name="Picture 3" descr="Untitled 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5634" y="1578931"/>
            <a:ext cx="4957846" cy="4733846"/>
          </a:xfrm>
          <a:prstGeom prst="rect">
            <a:avLst/>
          </a:prstGeom>
        </p:spPr>
      </p:pic>
      <p:cxnSp>
        <p:nvCxnSpPr>
          <p:cNvPr id="6" name="Straight Arrow Connector 5"/>
          <p:cNvCxnSpPr/>
          <p:nvPr/>
        </p:nvCxnSpPr>
        <p:spPr bwMode="auto">
          <a:xfrm flipH="1">
            <a:off x="4127843" y="3945854"/>
            <a:ext cx="1965637" cy="468665"/>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8" name="TextBox 7"/>
          <p:cNvSpPr txBox="1"/>
          <p:nvPr/>
        </p:nvSpPr>
        <p:spPr>
          <a:xfrm>
            <a:off x="6191951" y="3432953"/>
            <a:ext cx="2683664" cy="923330"/>
          </a:xfrm>
          <a:prstGeom prst="rect">
            <a:avLst/>
          </a:prstGeom>
          <a:noFill/>
        </p:spPr>
        <p:txBody>
          <a:bodyPr wrap="square" rtlCol="0">
            <a:spAutoFit/>
          </a:bodyPr>
          <a:lstStyle/>
          <a:p>
            <a:r>
              <a:rPr lang="en-US" dirty="0" smtClean="0"/>
              <a:t>Flattening of the rate due to poor momentum resolution</a:t>
            </a:r>
            <a:endParaRPr lang="en-US" dirty="0"/>
          </a:p>
        </p:txBody>
      </p:sp>
      <p:sp>
        <p:nvSpPr>
          <p:cNvPr id="5" name="Slide Number Placeholder 4"/>
          <p:cNvSpPr>
            <a:spLocks noGrp="1"/>
          </p:cNvSpPr>
          <p:nvPr>
            <p:ph type="sldNum" sz="quarter" idx="12"/>
          </p:nvPr>
        </p:nvSpPr>
        <p:spPr/>
        <p:txBody>
          <a:bodyPr/>
          <a:lstStyle/>
          <a:p>
            <a:fld id="{0FCAECC0-6C2A-7D42-B68B-A2B0D6EA77F9}" type="slidenum">
              <a:rPr lang="en-US" smtClean="0"/>
              <a:t>4</a:t>
            </a:fld>
            <a:endParaRPr lang="en-US"/>
          </a:p>
        </p:txBody>
      </p:sp>
    </p:spTree>
    <p:extLst>
      <p:ext uri="{BB962C8B-B14F-4D97-AF65-F5344CB8AC3E}">
        <p14:creationId xmlns:p14="http://schemas.microsoft.com/office/powerpoint/2010/main" val="36542411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82475"/>
          </a:xfrm>
        </p:spPr>
        <p:txBody>
          <a:bodyPr/>
          <a:lstStyle/>
          <a:p>
            <a:r>
              <a:rPr lang="en-US" dirty="0" err="1" smtClean="0"/>
              <a:t>Strawman</a:t>
            </a:r>
            <a:r>
              <a:rPr lang="en-US" dirty="0" smtClean="0"/>
              <a:t> Trigger Menu</a:t>
            </a:r>
            <a:endParaRPr lang="en-US"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5</a:t>
            </a:fld>
            <a:endParaRPr lang="en-US"/>
          </a:p>
        </p:txBody>
      </p:sp>
      <p:pic>
        <p:nvPicPr>
          <p:cNvPr id="5" name="Picture 4"/>
          <p:cNvPicPr>
            <a:picLocks noChangeAspect="1"/>
          </p:cNvPicPr>
          <p:nvPr/>
        </p:nvPicPr>
        <p:blipFill>
          <a:blip r:embed="rId2"/>
          <a:stretch>
            <a:fillRect/>
          </a:stretch>
        </p:blipFill>
        <p:spPr>
          <a:xfrm>
            <a:off x="457200" y="898360"/>
            <a:ext cx="4286918" cy="5570173"/>
          </a:xfrm>
          <a:prstGeom prst="rect">
            <a:avLst/>
          </a:prstGeom>
        </p:spPr>
      </p:pic>
      <p:sp>
        <p:nvSpPr>
          <p:cNvPr id="6" name="TextBox 5"/>
          <p:cNvSpPr txBox="1"/>
          <p:nvPr/>
        </p:nvSpPr>
        <p:spPr>
          <a:xfrm>
            <a:off x="4329533" y="1060696"/>
            <a:ext cx="1111284" cy="646331"/>
          </a:xfrm>
          <a:prstGeom prst="rect">
            <a:avLst/>
          </a:prstGeom>
          <a:noFill/>
        </p:spPr>
        <p:txBody>
          <a:bodyPr wrap="square" rtlCol="0">
            <a:spAutoFit/>
          </a:bodyPr>
          <a:lstStyle/>
          <a:p>
            <a:r>
              <a:rPr lang="en-US" dirty="0" smtClean="0">
                <a:solidFill>
                  <a:srgbClr val="CC11CB"/>
                </a:solidFill>
              </a:rPr>
              <a:t>Rate w/o L1Tk</a:t>
            </a:r>
            <a:endParaRPr lang="en-US" dirty="0">
              <a:solidFill>
                <a:srgbClr val="CC11CB"/>
              </a:solidFill>
            </a:endParaRPr>
          </a:p>
        </p:txBody>
      </p:sp>
      <p:sp>
        <p:nvSpPr>
          <p:cNvPr id="7" name="TextBox 6"/>
          <p:cNvSpPr txBox="1"/>
          <p:nvPr/>
        </p:nvSpPr>
        <p:spPr>
          <a:xfrm>
            <a:off x="4329533" y="1967913"/>
            <a:ext cx="941189" cy="495520"/>
          </a:xfrm>
          <a:prstGeom prst="rect">
            <a:avLst/>
          </a:prstGeom>
          <a:noFill/>
        </p:spPr>
        <p:txBody>
          <a:bodyPr wrap="square" rtlCol="0">
            <a:spAutoFit/>
          </a:bodyPr>
          <a:lstStyle/>
          <a:p>
            <a:pPr>
              <a:lnSpc>
                <a:spcPct val="110000"/>
              </a:lnSpc>
            </a:pPr>
            <a:r>
              <a:rPr lang="en-US" sz="1200" dirty="0" smtClean="0">
                <a:solidFill>
                  <a:srgbClr val="CC11CB"/>
                </a:solidFill>
              </a:rPr>
              <a:t>139</a:t>
            </a:r>
          </a:p>
          <a:p>
            <a:pPr>
              <a:lnSpc>
                <a:spcPct val="110000"/>
              </a:lnSpc>
            </a:pPr>
            <a:r>
              <a:rPr lang="en-US" sz="1200" dirty="0" smtClean="0">
                <a:solidFill>
                  <a:srgbClr val="CC11CB"/>
                </a:solidFill>
              </a:rPr>
              <a:t>177</a:t>
            </a:r>
            <a:endParaRPr lang="en-US" sz="1200" dirty="0">
              <a:solidFill>
                <a:srgbClr val="CC11CB"/>
              </a:solidFill>
            </a:endParaRPr>
          </a:p>
        </p:txBody>
      </p:sp>
      <p:sp>
        <p:nvSpPr>
          <p:cNvPr id="8" name="TextBox 7"/>
          <p:cNvSpPr txBox="1"/>
          <p:nvPr/>
        </p:nvSpPr>
        <p:spPr>
          <a:xfrm>
            <a:off x="4329533" y="4302551"/>
            <a:ext cx="941189" cy="698653"/>
          </a:xfrm>
          <a:prstGeom prst="rect">
            <a:avLst/>
          </a:prstGeom>
          <a:noFill/>
        </p:spPr>
        <p:txBody>
          <a:bodyPr wrap="square" rtlCol="0">
            <a:spAutoFit/>
          </a:bodyPr>
          <a:lstStyle/>
          <a:p>
            <a:pPr>
              <a:lnSpc>
                <a:spcPct val="110000"/>
              </a:lnSpc>
            </a:pPr>
            <a:r>
              <a:rPr lang="en-US" sz="1200" dirty="0" smtClean="0">
                <a:solidFill>
                  <a:srgbClr val="CC11CB"/>
                </a:solidFill>
              </a:rPr>
              <a:t> </a:t>
            </a:r>
          </a:p>
          <a:p>
            <a:pPr>
              <a:lnSpc>
                <a:spcPct val="110000"/>
              </a:lnSpc>
            </a:pPr>
            <a:r>
              <a:rPr lang="en-US" sz="1200" dirty="0" smtClean="0">
                <a:solidFill>
                  <a:srgbClr val="CC11CB"/>
                </a:solidFill>
              </a:rPr>
              <a:t>52</a:t>
            </a:r>
          </a:p>
          <a:p>
            <a:pPr>
              <a:lnSpc>
                <a:spcPct val="110000"/>
              </a:lnSpc>
            </a:pPr>
            <a:r>
              <a:rPr lang="en-US" sz="1200" dirty="0" smtClean="0">
                <a:solidFill>
                  <a:srgbClr val="CC11CB"/>
                </a:solidFill>
              </a:rPr>
              <a:t>185</a:t>
            </a:r>
            <a:endParaRPr lang="en-US" sz="1200" dirty="0">
              <a:solidFill>
                <a:srgbClr val="CC11CB"/>
              </a:solidFill>
            </a:endParaRPr>
          </a:p>
        </p:txBody>
      </p:sp>
      <p:sp>
        <p:nvSpPr>
          <p:cNvPr id="9" name="TextBox 8"/>
          <p:cNvSpPr txBox="1"/>
          <p:nvPr/>
        </p:nvSpPr>
        <p:spPr>
          <a:xfrm>
            <a:off x="4352213" y="5689567"/>
            <a:ext cx="941189" cy="276999"/>
          </a:xfrm>
          <a:prstGeom prst="rect">
            <a:avLst/>
          </a:prstGeom>
          <a:noFill/>
        </p:spPr>
        <p:txBody>
          <a:bodyPr wrap="square" rtlCol="0">
            <a:spAutoFit/>
          </a:bodyPr>
          <a:lstStyle/>
          <a:p>
            <a:r>
              <a:rPr lang="en-US" sz="1200" dirty="0" smtClean="0">
                <a:solidFill>
                  <a:srgbClr val="CC11CB"/>
                </a:solidFill>
              </a:rPr>
              <a:t>73</a:t>
            </a:r>
          </a:p>
        </p:txBody>
      </p:sp>
      <p:sp>
        <p:nvSpPr>
          <p:cNvPr id="3" name="TextBox 2"/>
          <p:cNvSpPr txBox="1"/>
          <p:nvPr/>
        </p:nvSpPr>
        <p:spPr>
          <a:xfrm>
            <a:off x="6134704" y="1783247"/>
            <a:ext cx="2818191" cy="369332"/>
          </a:xfrm>
          <a:prstGeom prst="rect">
            <a:avLst/>
          </a:prstGeom>
          <a:noFill/>
        </p:spPr>
        <p:txBody>
          <a:bodyPr wrap="square" rtlCol="0">
            <a:spAutoFit/>
          </a:bodyPr>
          <a:lstStyle/>
          <a:p>
            <a:r>
              <a:rPr lang="en-US" dirty="0">
                <a:solidFill>
                  <a:srgbClr val="FF6600"/>
                </a:solidFill>
              </a:rPr>
              <a:t>h</a:t>
            </a:r>
            <a:r>
              <a:rPr lang="en-US" dirty="0" smtClean="0">
                <a:solidFill>
                  <a:srgbClr val="FF6600"/>
                </a:solidFill>
              </a:rPr>
              <a:t>uge help for the </a:t>
            </a:r>
            <a:r>
              <a:rPr lang="en-US" dirty="0" err="1" smtClean="0">
                <a:solidFill>
                  <a:srgbClr val="FF6600"/>
                </a:solidFill>
              </a:rPr>
              <a:t>muons</a:t>
            </a:r>
            <a:endParaRPr lang="en-US" dirty="0">
              <a:solidFill>
                <a:srgbClr val="FF6600"/>
              </a:solidFill>
            </a:endParaRPr>
          </a:p>
        </p:txBody>
      </p:sp>
      <p:cxnSp>
        <p:nvCxnSpPr>
          <p:cNvPr id="11" name="Straight Arrow Connector 10"/>
          <p:cNvCxnSpPr>
            <a:stCxn id="3" idx="1"/>
          </p:cNvCxnSpPr>
          <p:nvPr/>
        </p:nvCxnSpPr>
        <p:spPr bwMode="auto">
          <a:xfrm flipH="1">
            <a:off x="4862287" y="1967913"/>
            <a:ext cx="1272417" cy="184666"/>
          </a:xfrm>
          <a:prstGeom prst="straightConnector1">
            <a:avLst/>
          </a:prstGeom>
          <a:solidFill>
            <a:schemeClr val="accent1"/>
          </a:solidFill>
          <a:ln w="19050" cap="flat" cmpd="sng" algn="ctr">
            <a:solidFill>
              <a:srgbClr val="FF6600"/>
            </a:solidFill>
            <a:prstDash val="solid"/>
            <a:round/>
            <a:headEnd type="none" w="med" len="med"/>
            <a:tailEnd type="arrow"/>
          </a:ln>
          <a:effectLst/>
        </p:spPr>
      </p:cxnSp>
      <p:sp>
        <p:nvSpPr>
          <p:cNvPr id="13" name="TextBox 12"/>
          <p:cNvSpPr txBox="1"/>
          <p:nvPr/>
        </p:nvSpPr>
        <p:spPr>
          <a:xfrm>
            <a:off x="5092095" y="4892108"/>
            <a:ext cx="4104598" cy="646331"/>
          </a:xfrm>
          <a:prstGeom prst="rect">
            <a:avLst/>
          </a:prstGeom>
          <a:noFill/>
        </p:spPr>
        <p:txBody>
          <a:bodyPr wrap="square" rtlCol="0">
            <a:spAutoFit/>
          </a:bodyPr>
          <a:lstStyle/>
          <a:p>
            <a:r>
              <a:rPr lang="en-US" dirty="0" smtClean="0">
                <a:solidFill>
                  <a:srgbClr val="FF6600"/>
                </a:solidFill>
              </a:rPr>
              <a:t>Great help for jets</a:t>
            </a:r>
          </a:p>
          <a:p>
            <a:r>
              <a:rPr lang="en-US" dirty="0" smtClean="0">
                <a:solidFill>
                  <a:srgbClr val="FF6600"/>
                </a:solidFill>
              </a:rPr>
              <a:t> </a:t>
            </a:r>
            <a:r>
              <a:rPr lang="en-US" i="1" dirty="0" smtClean="0">
                <a:solidFill>
                  <a:srgbClr val="FF6600"/>
                </a:solidFill>
              </a:rPr>
              <a:t>the lower the </a:t>
            </a:r>
            <a:r>
              <a:rPr lang="en-US" i="1" dirty="0" err="1" smtClean="0">
                <a:solidFill>
                  <a:srgbClr val="FF6600"/>
                </a:solidFill>
              </a:rPr>
              <a:t>pT</a:t>
            </a:r>
            <a:r>
              <a:rPr lang="en-US" i="1" dirty="0" smtClean="0">
                <a:solidFill>
                  <a:srgbClr val="FF6600"/>
                </a:solidFill>
              </a:rPr>
              <a:t> the greater the help</a:t>
            </a:r>
            <a:endParaRPr lang="en-US" i="1" dirty="0">
              <a:solidFill>
                <a:srgbClr val="FF6600"/>
              </a:solidFill>
            </a:endParaRPr>
          </a:p>
        </p:txBody>
      </p:sp>
      <p:sp>
        <p:nvSpPr>
          <p:cNvPr id="14" name="Oval 13"/>
          <p:cNvSpPr/>
          <p:nvPr/>
        </p:nvSpPr>
        <p:spPr bwMode="auto">
          <a:xfrm>
            <a:off x="4329533" y="1883248"/>
            <a:ext cx="532754" cy="668849"/>
          </a:xfrm>
          <a:prstGeom prst="ellipse">
            <a:avLst/>
          </a:prstGeom>
          <a:noFill/>
          <a:ln w="19050"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15" name="Straight Arrow Connector 14"/>
          <p:cNvCxnSpPr/>
          <p:nvPr/>
        </p:nvCxnSpPr>
        <p:spPr bwMode="auto">
          <a:xfrm flipH="1">
            <a:off x="4768310" y="5215274"/>
            <a:ext cx="323785" cy="0"/>
          </a:xfrm>
          <a:prstGeom prst="straightConnector1">
            <a:avLst/>
          </a:prstGeom>
          <a:solidFill>
            <a:schemeClr val="accent1"/>
          </a:solidFill>
          <a:ln w="19050" cap="flat" cmpd="sng" algn="ctr">
            <a:solidFill>
              <a:srgbClr val="FF6600"/>
            </a:solidFill>
            <a:prstDash val="solid"/>
            <a:round/>
            <a:headEnd type="none" w="med" len="med"/>
            <a:tailEnd type="arrow"/>
          </a:ln>
          <a:effectLst/>
        </p:spPr>
      </p:cxnSp>
      <p:sp>
        <p:nvSpPr>
          <p:cNvPr id="16" name="Oval 15"/>
          <p:cNvSpPr/>
          <p:nvPr/>
        </p:nvSpPr>
        <p:spPr bwMode="auto">
          <a:xfrm>
            <a:off x="4235554" y="4506399"/>
            <a:ext cx="532754" cy="1553315"/>
          </a:xfrm>
          <a:prstGeom prst="ellipse">
            <a:avLst/>
          </a:prstGeom>
          <a:noFill/>
          <a:ln w="19050"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cxnSp>
        <p:nvCxnSpPr>
          <p:cNvPr id="19" name="Straight Arrow Connector 18"/>
          <p:cNvCxnSpPr>
            <a:endCxn id="20" idx="6"/>
          </p:cNvCxnSpPr>
          <p:nvPr/>
        </p:nvCxnSpPr>
        <p:spPr bwMode="auto">
          <a:xfrm flipH="1">
            <a:off x="4235554" y="3785810"/>
            <a:ext cx="1205263" cy="677054"/>
          </a:xfrm>
          <a:prstGeom prst="straightConnector1">
            <a:avLst/>
          </a:prstGeom>
          <a:solidFill>
            <a:schemeClr val="accent1"/>
          </a:solidFill>
          <a:ln w="19050" cap="flat" cmpd="sng" algn="ctr">
            <a:solidFill>
              <a:srgbClr val="3366FF"/>
            </a:solidFill>
            <a:prstDash val="solid"/>
            <a:round/>
            <a:headEnd type="none" w="med" len="med"/>
            <a:tailEnd type="arrow"/>
          </a:ln>
          <a:effectLst/>
        </p:spPr>
      </p:cxnSp>
      <p:sp>
        <p:nvSpPr>
          <p:cNvPr id="20" name="Oval 19"/>
          <p:cNvSpPr/>
          <p:nvPr/>
        </p:nvSpPr>
        <p:spPr bwMode="auto">
          <a:xfrm>
            <a:off x="2491056" y="4302550"/>
            <a:ext cx="1744498" cy="320627"/>
          </a:xfrm>
          <a:prstGeom prst="ellipse">
            <a:avLst/>
          </a:prstGeom>
          <a:noFill/>
          <a:ln w="19050" cap="flat" cmpd="sng" algn="ctr">
            <a:solidFill>
              <a:srgbClr val="3366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ＭＳ Ｐゴシック" charset="-128"/>
              <a:cs typeface="ＭＳ Ｐゴシック" charset="-128"/>
            </a:endParaRPr>
          </a:p>
        </p:txBody>
      </p:sp>
      <p:sp>
        <p:nvSpPr>
          <p:cNvPr id="24" name="TextBox 23"/>
          <p:cNvSpPr txBox="1"/>
          <p:nvPr/>
        </p:nvSpPr>
        <p:spPr>
          <a:xfrm>
            <a:off x="5445277" y="3324145"/>
            <a:ext cx="3507618" cy="923330"/>
          </a:xfrm>
          <a:prstGeom prst="rect">
            <a:avLst/>
          </a:prstGeom>
          <a:noFill/>
        </p:spPr>
        <p:txBody>
          <a:bodyPr wrap="square" rtlCol="0">
            <a:spAutoFit/>
          </a:bodyPr>
          <a:lstStyle/>
          <a:p>
            <a:r>
              <a:rPr lang="en-US" dirty="0" smtClean="0">
                <a:solidFill>
                  <a:srgbClr val="3366FF"/>
                </a:solidFill>
              </a:rPr>
              <a:t>for events with at least one jet above ~200 GeV, </a:t>
            </a:r>
            <a:r>
              <a:rPr lang="en-US" b="1" u="sng" dirty="0" smtClean="0">
                <a:solidFill>
                  <a:srgbClr val="3366FF"/>
                </a:solidFill>
              </a:rPr>
              <a:t>there is no need for track trigger</a:t>
            </a:r>
            <a:endParaRPr lang="en-US" b="1" u="sng" dirty="0">
              <a:solidFill>
                <a:srgbClr val="3366FF"/>
              </a:solidFill>
            </a:endParaRPr>
          </a:p>
        </p:txBody>
      </p:sp>
      <p:sp>
        <p:nvSpPr>
          <p:cNvPr id="25" name="Rectangle 24"/>
          <p:cNvSpPr/>
          <p:nvPr/>
        </p:nvSpPr>
        <p:spPr>
          <a:xfrm>
            <a:off x="408820" y="759860"/>
            <a:ext cx="2678963" cy="276999"/>
          </a:xfrm>
          <a:prstGeom prst="rect">
            <a:avLst/>
          </a:prstGeom>
        </p:spPr>
        <p:txBody>
          <a:bodyPr wrap="none">
            <a:spAutoFit/>
          </a:bodyPr>
          <a:lstStyle/>
          <a:p>
            <a:r>
              <a:rPr lang="pt-BR" sz="1200" dirty="0" smtClean="0"/>
              <a:t>CMS </a:t>
            </a:r>
            <a:r>
              <a:rPr lang="pt-BR" sz="1200" dirty="0" err="1" smtClean="0"/>
              <a:t>Technical</a:t>
            </a:r>
            <a:r>
              <a:rPr lang="pt-BR" sz="1200" dirty="0" smtClean="0"/>
              <a:t> </a:t>
            </a:r>
            <a:r>
              <a:rPr lang="pt-BR" sz="1200" dirty="0" err="1" smtClean="0"/>
              <a:t>Proposal</a:t>
            </a:r>
            <a:r>
              <a:rPr lang="pt-BR" sz="1200" dirty="0" smtClean="0"/>
              <a:t>, </a:t>
            </a:r>
            <a:r>
              <a:rPr lang="is-IS" sz="1200" dirty="0"/>
              <a:t>LHCC-P-008</a:t>
            </a:r>
            <a:endParaRPr lang="en-US" sz="1200" dirty="0"/>
          </a:p>
        </p:txBody>
      </p:sp>
    </p:spTree>
    <p:extLst>
      <p:ext uri="{BB962C8B-B14F-4D97-AF65-F5344CB8AC3E}">
        <p14:creationId xmlns:p14="http://schemas.microsoft.com/office/powerpoint/2010/main" val="365787043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4" grpId="0" animBg="1"/>
      <p:bldP spid="16" grpId="0" animBg="1"/>
      <p:bldP spid="20" grpId="0" animBg="1"/>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725773"/>
          </a:xfrm>
        </p:spPr>
        <p:txBody>
          <a:bodyPr/>
          <a:lstStyle/>
          <a:p>
            <a:r>
              <a:rPr lang="en-US" sz="3600" dirty="0" smtClean="0"/>
              <a:t>Observations on the jets in that menu</a:t>
            </a:r>
            <a:endParaRPr lang="en-US" sz="3600" dirty="0"/>
          </a:p>
        </p:txBody>
      </p:sp>
      <p:sp>
        <p:nvSpPr>
          <p:cNvPr id="3" name="Content Placeholder 2"/>
          <p:cNvSpPr>
            <a:spLocks noGrp="1"/>
          </p:cNvSpPr>
          <p:nvPr>
            <p:ph idx="1"/>
          </p:nvPr>
        </p:nvSpPr>
        <p:spPr>
          <a:xfrm>
            <a:off x="185047" y="834571"/>
            <a:ext cx="8777517" cy="5520620"/>
          </a:xfrm>
        </p:spPr>
        <p:txBody>
          <a:bodyPr/>
          <a:lstStyle/>
          <a:p>
            <a:r>
              <a:rPr lang="en-US" sz="2400" dirty="0" smtClean="0"/>
              <a:t>Jets @L1 are started by calorimeter and then “confirmed” by the tracker</a:t>
            </a:r>
          </a:p>
          <a:p>
            <a:pPr lvl="1"/>
            <a:r>
              <a:rPr lang="en-US" sz="2000" dirty="0" smtClean="0"/>
              <a:t>L1 calorimeter resolution + PU -&gt; large uncertainty</a:t>
            </a:r>
          </a:p>
          <a:p>
            <a:pPr lvl="1"/>
            <a:r>
              <a:rPr lang="en-US" sz="2000" dirty="0" smtClean="0"/>
              <a:t>If start with tracks, remove PU ~completely, end up with selection on the jet </a:t>
            </a:r>
            <a:r>
              <a:rPr lang="en-US" sz="2000" dirty="0" err="1" smtClean="0"/>
              <a:t>pT</a:t>
            </a:r>
            <a:r>
              <a:rPr lang="en-US" sz="2000" dirty="0" smtClean="0"/>
              <a:t> in charged tracks, have better acceptance to low </a:t>
            </a:r>
            <a:r>
              <a:rPr lang="en-US" sz="2000" dirty="0" err="1" smtClean="0"/>
              <a:t>pT</a:t>
            </a:r>
            <a:r>
              <a:rPr lang="en-US" sz="2000" dirty="0" smtClean="0"/>
              <a:t> jets, lower thresholds.</a:t>
            </a:r>
          </a:p>
          <a:p>
            <a:pPr lvl="2"/>
            <a:r>
              <a:rPr lang="en-US" sz="1800" dirty="0" smtClean="0">
                <a:solidFill>
                  <a:srgbClr val="FF6600"/>
                </a:solidFill>
              </a:rPr>
              <a:t>Lower sensitivity to fake tracks: only look at ones in jets</a:t>
            </a:r>
          </a:p>
          <a:p>
            <a:pPr lvl="2"/>
            <a:r>
              <a:rPr lang="en-US" sz="1800" dirty="0" smtClean="0">
                <a:solidFill>
                  <a:srgbClr val="CC11CB"/>
                </a:solidFill>
              </a:rPr>
              <a:t>Also, get more useful for analysis jets – the ones that have a lot of tracks to do </a:t>
            </a:r>
            <a:r>
              <a:rPr lang="en-US" sz="1800" dirty="0" err="1" smtClean="0">
                <a:solidFill>
                  <a:srgbClr val="CC11CB"/>
                </a:solidFill>
              </a:rPr>
              <a:t>vertexing</a:t>
            </a:r>
            <a:r>
              <a:rPr lang="en-US" sz="1800" dirty="0" smtClean="0">
                <a:solidFill>
                  <a:srgbClr val="CC11CB"/>
                </a:solidFill>
              </a:rPr>
              <a:t> with.</a:t>
            </a:r>
            <a:endParaRPr lang="en-US" sz="2000" dirty="0"/>
          </a:p>
          <a:p>
            <a:r>
              <a:rPr lang="en-US" sz="2400" dirty="0" smtClean="0"/>
              <a:t>Is simulating trigger hard? The CMS tools are very complex</a:t>
            </a:r>
          </a:p>
          <a:p>
            <a:r>
              <a:rPr lang="en-US" sz="2400" dirty="0" smtClean="0"/>
              <a:t>Simple toy simulation (not even DELPHES)</a:t>
            </a:r>
          </a:p>
          <a:p>
            <a:pPr lvl="1"/>
            <a:r>
              <a:rPr lang="en-US" sz="2000" dirty="0" err="1" smtClean="0"/>
              <a:t>Fastjet</a:t>
            </a:r>
            <a:r>
              <a:rPr lang="en-US" sz="2000" dirty="0" smtClean="0"/>
              <a:t> to find jets</a:t>
            </a:r>
          </a:p>
          <a:p>
            <a:pPr lvl="2"/>
            <a:r>
              <a:rPr lang="en-US" sz="1600" dirty="0" smtClean="0"/>
              <a:t>Either on stable particles, or only charged ones to emulate “track jets”</a:t>
            </a:r>
          </a:p>
          <a:p>
            <a:pPr lvl="1"/>
            <a:r>
              <a:rPr lang="en-US" sz="2000" dirty="0" smtClean="0"/>
              <a:t>Noise term to emulate pile-up</a:t>
            </a:r>
          </a:p>
          <a:p>
            <a:pPr marL="0" indent="0">
              <a:buNone/>
            </a:pPr>
            <a:endParaRPr lang="en-US" sz="24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6</a:t>
            </a:fld>
            <a:endParaRPr lang="en-US"/>
          </a:p>
        </p:txBody>
      </p:sp>
    </p:spTree>
    <p:extLst>
      <p:ext uri="{BB962C8B-B14F-4D97-AF65-F5344CB8AC3E}">
        <p14:creationId xmlns:p14="http://schemas.microsoft.com/office/powerpoint/2010/main" val="6925821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8229600" cy="563137"/>
          </a:xfrm>
        </p:spPr>
        <p:txBody>
          <a:bodyPr/>
          <a:lstStyle/>
          <a:p>
            <a:r>
              <a:rPr lang="en-US" sz="3600" dirty="0" smtClean="0"/>
              <a:t>Jet Triggers</a:t>
            </a:r>
            <a:endParaRPr lang="en-US" sz="3600" dirty="0"/>
          </a:p>
        </p:txBody>
      </p:sp>
      <p:sp>
        <p:nvSpPr>
          <p:cNvPr id="4" name="Slide Number Placeholder 3"/>
          <p:cNvSpPr>
            <a:spLocks noGrp="1"/>
          </p:cNvSpPr>
          <p:nvPr>
            <p:ph type="sldNum" sz="quarter" idx="12"/>
          </p:nvPr>
        </p:nvSpPr>
        <p:spPr>
          <a:xfrm>
            <a:off x="7543800" y="6553200"/>
            <a:ext cx="1600200" cy="304800"/>
          </a:xfrm>
        </p:spPr>
        <p:txBody>
          <a:bodyPr/>
          <a:lstStyle/>
          <a:p>
            <a:fld id="{5451C793-7B38-394E-B711-24C6F41D8022}" type="slidenum">
              <a:rPr lang="en-US" smtClean="0"/>
              <a:pPr/>
              <a:t>7</a:t>
            </a:fld>
            <a:endParaRPr lang="en-US" dirty="0"/>
          </a:p>
        </p:txBody>
      </p:sp>
      <p:sp>
        <p:nvSpPr>
          <p:cNvPr id="15" name="TextBox 14"/>
          <p:cNvSpPr txBox="1"/>
          <p:nvPr/>
        </p:nvSpPr>
        <p:spPr>
          <a:xfrm>
            <a:off x="4880717" y="984198"/>
            <a:ext cx="3576780" cy="646331"/>
          </a:xfrm>
          <a:prstGeom prst="rect">
            <a:avLst/>
          </a:prstGeom>
          <a:noFill/>
        </p:spPr>
        <p:txBody>
          <a:bodyPr wrap="square" rtlCol="0">
            <a:spAutoFit/>
          </a:bodyPr>
          <a:lstStyle/>
          <a:p>
            <a:r>
              <a:rPr lang="en-US" dirty="0" smtClean="0"/>
              <a:t>Track Jet </a:t>
            </a:r>
            <a:r>
              <a:rPr lang="en-US" dirty="0" err="1" smtClean="0"/>
              <a:t>pT</a:t>
            </a:r>
            <a:r>
              <a:rPr lang="en-US" dirty="0" smtClean="0"/>
              <a:t> is sum </a:t>
            </a:r>
            <a:r>
              <a:rPr lang="en-US" dirty="0" err="1" smtClean="0"/>
              <a:t>pT</a:t>
            </a:r>
            <a:r>
              <a:rPr lang="en-US" dirty="0" smtClean="0"/>
              <a:t> of tracks above 2 GeV, assuming 90% </a:t>
            </a:r>
            <a:r>
              <a:rPr lang="en-US" dirty="0" err="1" smtClean="0"/>
              <a:t>eff</a:t>
            </a:r>
            <a:endParaRPr lang="en-US" dirty="0"/>
          </a:p>
        </p:txBody>
      </p:sp>
      <p:sp>
        <p:nvSpPr>
          <p:cNvPr id="16" name="TextBox 15"/>
          <p:cNvSpPr txBox="1"/>
          <p:nvPr/>
        </p:nvSpPr>
        <p:spPr>
          <a:xfrm>
            <a:off x="802697" y="629889"/>
            <a:ext cx="3576780" cy="1415772"/>
          </a:xfrm>
          <a:prstGeom prst="rect">
            <a:avLst/>
          </a:prstGeom>
          <a:noFill/>
        </p:spPr>
        <p:txBody>
          <a:bodyPr wrap="square" rtlCol="0">
            <a:spAutoFit/>
          </a:bodyPr>
          <a:lstStyle/>
          <a:p>
            <a:r>
              <a:rPr lang="en-US" dirty="0" err="1" smtClean="0"/>
              <a:t>Calo</a:t>
            </a:r>
            <a:r>
              <a:rPr lang="en-US" dirty="0" smtClean="0"/>
              <a:t> Jet </a:t>
            </a:r>
            <a:r>
              <a:rPr lang="en-US" dirty="0" err="1" smtClean="0"/>
              <a:t>pT</a:t>
            </a:r>
            <a:r>
              <a:rPr lang="en-US" dirty="0" smtClean="0"/>
              <a:t> smearing:</a:t>
            </a:r>
          </a:p>
          <a:p>
            <a:endParaRPr lang="en-US" sz="1100" dirty="0" smtClean="0"/>
          </a:p>
          <a:p>
            <a:endParaRPr lang="en-US" dirty="0"/>
          </a:p>
          <a:p>
            <a:endParaRPr lang="en-US" dirty="0" smtClean="0"/>
          </a:p>
          <a:p>
            <a:r>
              <a:rPr lang="en-US" dirty="0" smtClean="0"/>
              <a:t>S = 0.9 GeV</a:t>
            </a:r>
            <a:r>
              <a:rPr lang="en-US" baseline="30000" dirty="0" smtClean="0"/>
              <a:t>1/2</a:t>
            </a:r>
            <a:r>
              <a:rPr lang="en-US" dirty="0" smtClean="0"/>
              <a:t>, N</a:t>
            </a:r>
            <a:r>
              <a:rPr lang="en-US" baseline="-25000" dirty="0" smtClean="0"/>
              <a:t>PU</a:t>
            </a:r>
            <a:r>
              <a:rPr lang="en-US" dirty="0" smtClean="0"/>
              <a:t>=25 GeV</a:t>
            </a:r>
            <a:endParaRPr lang="en-US" dirty="0"/>
          </a:p>
        </p:txBody>
      </p:sp>
      <p:pic>
        <p:nvPicPr>
          <p:cNvPr id="17" name="Picture 16"/>
          <p:cNvPicPr>
            <a:picLocks noChangeAspect="1"/>
          </p:cNvPicPr>
          <p:nvPr/>
        </p:nvPicPr>
        <p:blipFill>
          <a:blip r:embed="rId2"/>
          <a:stretch>
            <a:fillRect/>
          </a:stretch>
        </p:blipFill>
        <p:spPr>
          <a:xfrm>
            <a:off x="802697" y="879621"/>
            <a:ext cx="2971704" cy="862753"/>
          </a:xfrm>
          <a:prstGeom prst="rect">
            <a:avLst/>
          </a:prstGeom>
        </p:spPr>
      </p:pic>
      <p:grpSp>
        <p:nvGrpSpPr>
          <p:cNvPr id="18" name="Group 17"/>
          <p:cNvGrpSpPr/>
          <p:nvPr/>
        </p:nvGrpSpPr>
        <p:grpSpPr>
          <a:xfrm>
            <a:off x="339817" y="1926208"/>
            <a:ext cx="6266989" cy="4348423"/>
            <a:chOff x="1510249" y="2328148"/>
            <a:chExt cx="5493693" cy="3629676"/>
          </a:xfrm>
        </p:grpSpPr>
        <p:grpSp>
          <p:nvGrpSpPr>
            <p:cNvPr id="5" name="Group 4"/>
            <p:cNvGrpSpPr/>
            <p:nvPr/>
          </p:nvGrpSpPr>
          <p:grpSpPr>
            <a:xfrm>
              <a:off x="1510249" y="2328148"/>
              <a:ext cx="5493693" cy="3629676"/>
              <a:chOff x="340735" y="754844"/>
              <a:chExt cx="8636995" cy="5798356"/>
            </a:xfrm>
          </p:grpSpPr>
          <p:pic>
            <p:nvPicPr>
              <p:cNvPr id="6" name="Picture 5" descr="trigsmear_2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199" y="754844"/>
                <a:ext cx="8520531" cy="5798356"/>
              </a:xfrm>
              <a:prstGeom prst="rect">
                <a:avLst/>
              </a:prstGeom>
            </p:spPr>
          </p:pic>
          <p:sp>
            <p:nvSpPr>
              <p:cNvPr id="7" name="TextBox 6"/>
              <p:cNvSpPr txBox="1"/>
              <p:nvPr/>
            </p:nvSpPr>
            <p:spPr>
              <a:xfrm>
                <a:off x="6181858" y="1833193"/>
                <a:ext cx="1569428" cy="410402"/>
              </a:xfrm>
              <a:prstGeom prst="rect">
                <a:avLst/>
              </a:prstGeom>
              <a:noFill/>
            </p:spPr>
            <p:txBody>
              <a:bodyPr wrap="square" rtlCol="0">
                <a:spAutoFit/>
              </a:bodyPr>
              <a:lstStyle/>
              <a:p>
                <a:r>
                  <a:rPr lang="en-US" sz="1400" b="1" dirty="0" smtClean="0">
                    <a:solidFill>
                      <a:srgbClr val="0000FF"/>
                    </a:solidFill>
                  </a:rPr>
                  <a:t>1 </a:t>
                </a:r>
                <a:r>
                  <a:rPr lang="en-US" sz="1400" b="1" dirty="0" err="1" smtClean="0">
                    <a:solidFill>
                      <a:srgbClr val="0000FF"/>
                    </a:solidFill>
                  </a:rPr>
                  <a:t>Calo</a:t>
                </a:r>
                <a:r>
                  <a:rPr lang="en-US" sz="1400" b="1" dirty="0" smtClean="0">
                    <a:solidFill>
                      <a:srgbClr val="0000FF"/>
                    </a:solidFill>
                  </a:rPr>
                  <a:t> Jet</a:t>
                </a:r>
                <a:endParaRPr lang="en-US" sz="1400" b="1" dirty="0">
                  <a:solidFill>
                    <a:srgbClr val="0000FF"/>
                  </a:solidFill>
                </a:endParaRPr>
              </a:p>
            </p:txBody>
          </p:sp>
          <p:sp>
            <p:nvSpPr>
              <p:cNvPr id="8" name="TextBox 7"/>
              <p:cNvSpPr txBox="1"/>
              <p:nvPr/>
            </p:nvSpPr>
            <p:spPr>
              <a:xfrm>
                <a:off x="4393443" y="3423391"/>
                <a:ext cx="1569428" cy="697682"/>
              </a:xfrm>
              <a:prstGeom prst="rect">
                <a:avLst/>
              </a:prstGeom>
              <a:noFill/>
            </p:spPr>
            <p:txBody>
              <a:bodyPr wrap="square" rtlCol="0">
                <a:spAutoFit/>
              </a:bodyPr>
              <a:lstStyle/>
              <a:p>
                <a:r>
                  <a:rPr lang="en-US" sz="1400" b="1" dirty="0" smtClean="0">
                    <a:solidFill>
                      <a:srgbClr val="FF0000"/>
                    </a:solidFill>
                  </a:rPr>
                  <a:t>2 </a:t>
                </a:r>
                <a:r>
                  <a:rPr lang="en-US" sz="1400" b="1" dirty="0" err="1" smtClean="0">
                    <a:solidFill>
                      <a:srgbClr val="FF0000"/>
                    </a:solidFill>
                  </a:rPr>
                  <a:t>Calo</a:t>
                </a:r>
                <a:r>
                  <a:rPr lang="en-US" sz="1400" b="1" dirty="0" smtClean="0">
                    <a:solidFill>
                      <a:srgbClr val="FF0000"/>
                    </a:solidFill>
                  </a:rPr>
                  <a:t> Jets</a:t>
                </a:r>
                <a:endParaRPr lang="en-US" sz="1400" b="1" dirty="0">
                  <a:solidFill>
                    <a:srgbClr val="FF0000"/>
                  </a:solidFill>
                </a:endParaRPr>
              </a:p>
            </p:txBody>
          </p:sp>
          <p:sp>
            <p:nvSpPr>
              <p:cNvPr id="9" name="TextBox 8"/>
              <p:cNvSpPr txBox="1"/>
              <p:nvPr/>
            </p:nvSpPr>
            <p:spPr>
              <a:xfrm>
                <a:off x="2692233" y="2435956"/>
                <a:ext cx="1569428" cy="697682"/>
              </a:xfrm>
              <a:prstGeom prst="rect">
                <a:avLst/>
              </a:prstGeom>
              <a:noFill/>
            </p:spPr>
            <p:txBody>
              <a:bodyPr wrap="square" rtlCol="0">
                <a:spAutoFit/>
              </a:bodyPr>
              <a:lstStyle/>
              <a:p>
                <a:r>
                  <a:rPr lang="en-US" sz="1400" b="1" dirty="0" smtClean="0">
                    <a:solidFill>
                      <a:srgbClr val="FF00FF"/>
                    </a:solidFill>
                  </a:rPr>
                  <a:t>4 </a:t>
                </a:r>
                <a:r>
                  <a:rPr lang="en-US" sz="1400" b="1" dirty="0" err="1" smtClean="0">
                    <a:solidFill>
                      <a:srgbClr val="FF00FF"/>
                    </a:solidFill>
                  </a:rPr>
                  <a:t>Calo</a:t>
                </a:r>
                <a:r>
                  <a:rPr lang="en-US" sz="1400" b="1" dirty="0" smtClean="0">
                    <a:solidFill>
                      <a:srgbClr val="FF00FF"/>
                    </a:solidFill>
                  </a:rPr>
                  <a:t> Jets</a:t>
                </a:r>
                <a:endParaRPr lang="en-US" sz="1400" b="1" dirty="0">
                  <a:solidFill>
                    <a:srgbClr val="FF00FF"/>
                  </a:solidFill>
                </a:endParaRPr>
              </a:p>
            </p:txBody>
          </p:sp>
          <p:sp>
            <p:nvSpPr>
              <p:cNvPr id="10" name="TextBox 9"/>
              <p:cNvSpPr txBox="1"/>
              <p:nvPr/>
            </p:nvSpPr>
            <p:spPr>
              <a:xfrm>
                <a:off x="340735" y="3298636"/>
                <a:ext cx="1797864" cy="410402"/>
              </a:xfrm>
              <a:prstGeom prst="rect">
                <a:avLst/>
              </a:prstGeom>
              <a:noFill/>
            </p:spPr>
            <p:txBody>
              <a:bodyPr wrap="square" rtlCol="0">
                <a:spAutoFit/>
              </a:bodyPr>
              <a:lstStyle/>
              <a:p>
                <a:r>
                  <a:rPr lang="en-US" sz="1400" b="1" dirty="0" smtClean="0">
                    <a:solidFill>
                      <a:srgbClr val="6D6EBE"/>
                    </a:solidFill>
                  </a:rPr>
                  <a:t>4 Track Jets</a:t>
                </a:r>
                <a:endParaRPr lang="en-US" sz="1400" b="1" dirty="0">
                  <a:solidFill>
                    <a:srgbClr val="6D6EBE"/>
                  </a:solidFill>
                </a:endParaRPr>
              </a:p>
            </p:txBody>
          </p:sp>
          <p:cxnSp>
            <p:nvCxnSpPr>
              <p:cNvPr id="11" name="Straight Arrow Connector 10"/>
              <p:cNvCxnSpPr/>
              <p:nvPr/>
            </p:nvCxnSpPr>
            <p:spPr bwMode="auto">
              <a:xfrm flipH="1" flipV="1">
                <a:off x="3390437" y="3714795"/>
                <a:ext cx="2336169" cy="1581096"/>
              </a:xfrm>
              <a:prstGeom prst="straightConnector1">
                <a:avLst/>
              </a:prstGeom>
              <a:solidFill>
                <a:schemeClr val="accent1"/>
              </a:solidFill>
              <a:ln w="19050" cap="flat" cmpd="sng" algn="ctr">
                <a:solidFill>
                  <a:srgbClr val="2E862A"/>
                </a:solidFill>
                <a:prstDash val="solid"/>
                <a:round/>
                <a:headEnd type="none" w="med" len="med"/>
                <a:tailEnd type="arrow"/>
              </a:ln>
              <a:effectLst/>
            </p:spPr>
          </p:cxnSp>
          <p:cxnSp>
            <p:nvCxnSpPr>
              <p:cNvPr id="12" name="Straight Arrow Connector 11"/>
              <p:cNvCxnSpPr/>
              <p:nvPr/>
            </p:nvCxnSpPr>
            <p:spPr bwMode="auto">
              <a:xfrm flipH="1" flipV="1">
                <a:off x="5043726" y="3019377"/>
                <a:ext cx="682880" cy="2276515"/>
              </a:xfrm>
              <a:prstGeom prst="straightConnector1">
                <a:avLst/>
              </a:prstGeom>
              <a:solidFill>
                <a:schemeClr val="accent1"/>
              </a:solidFill>
              <a:ln w="19050" cap="flat" cmpd="sng" algn="ctr">
                <a:solidFill>
                  <a:srgbClr val="2E862A"/>
                </a:solidFill>
                <a:prstDash val="solid"/>
                <a:round/>
                <a:headEnd type="none" w="med" len="med"/>
                <a:tailEnd type="arrow"/>
              </a:ln>
              <a:effectLst/>
            </p:spPr>
          </p:cxnSp>
          <p:cxnSp>
            <p:nvCxnSpPr>
              <p:cNvPr id="13" name="Straight Arrow Connector 12"/>
              <p:cNvCxnSpPr/>
              <p:nvPr/>
            </p:nvCxnSpPr>
            <p:spPr bwMode="auto">
              <a:xfrm flipV="1">
                <a:off x="5726606" y="2647947"/>
                <a:ext cx="323470" cy="2647945"/>
              </a:xfrm>
              <a:prstGeom prst="straightConnector1">
                <a:avLst/>
              </a:prstGeom>
              <a:solidFill>
                <a:schemeClr val="accent1"/>
              </a:solidFill>
              <a:ln w="19050" cap="flat" cmpd="sng" algn="ctr">
                <a:solidFill>
                  <a:srgbClr val="2E862A"/>
                </a:solidFill>
                <a:prstDash val="solid"/>
                <a:round/>
                <a:headEnd type="none" w="med" len="med"/>
                <a:tailEnd type="arrow"/>
              </a:ln>
              <a:effectLst/>
            </p:spPr>
          </p:cxnSp>
          <p:sp>
            <p:nvSpPr>
              <p:cNvPr id="14" name="TextBox 13"/>
              <p:cNvSpPr txBox="1"/>
              <p:nvPr/>
            </p:nvSpPr>
            <p:spPr>
              <a:xfrm>
                <a:off x="5043724" y="5295891"/>
                <a:ext cx="2707560" cy="410402"/>
              </a:xfrm>
              <a:prstGeom prst="rect">
                <a:avLst/>
              </a:prstGeom>
              <a:noFill/>
            </p:spPr>
            <p:txBody>
              <a:bodyPr wrap="square" rtlCol="0">
                <a:spAutoFit/>
              </a:bodyPr>
              <a:lstStyle/>
              <a:p>
                <a:r>
                  <a:rPr lang="en-US" sz="1400" b="1" dirty="0" smtClean="0">
                    <a:solidFill>
                      <a:srgbClr val="2E862A"/>
                    </a:solidFill>
                  </a:rPr>
                  <a:t>Rates from CMS TP</a:t>
                </a:r>
                <a:endParaRPr lang="en-US" sz="1400" b="1" dirty="0">
                  <a:solidFill>
                    <a:srgbClr val="2E862A"/>
                  </a:solidFill>
                </a:endParaRPr>
              </a:p>
            </p:txBody>
          </p:sp>
        </p:grpSp>
        <p:sp>
          <p:nvSpPr>
            <p:cNvPr id="19" name="Oval 18"/>
            <p:cNvSpPr/>
            <p:nvPr/>
          </p:nvSpPr>
          <p:spPr bwMode="auto">
            <a:xfrm>
              <a:off x="2366281" y="3525183"/>
              <a:ext cx="191685" cy="140888"/>
            </a:xfrm>
            <a:prstGeom prst="ellipse">
              <a:avLst/>
            </a:prstGeom>
            <a:noFill/>
            <a:ln w="38100" cap="flat" cmpd="sng" algn="ctr">
              <a:solidFill>
                <a:srgbClr val="FF66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3200" b="0" i="0" u="none" strike="noStrike" cap="none" normalizeH="0" baseline="0">
                <a:ln>
                  <a:noFill/>
                </a:ln>
                <a:solidFill>
                  <a:schemeClr val="tx1"/>
                </a:solidFill>
                <a:effectLst/>
                <a:latin typeface="Arial" charset="0"/>
                <a:ea typeface="ＭＳ Ｐゴシック" charset="-128"/>
                <a:cs typeface="ＭＳ Ｐゴシック" charset="-128"/>
              </a:endParaRPr>
            </a:p>
          </p:txBody>
        </p:sp>
      </p:grpSp>
      <p:sp>
        <p:nvSpPr>
          <p:cNvPr id="20" name="TextBox 19"/>
          <p:cNvSpPr txBox="1"/>
          <p:nvPr/>
        </p:nvSpPr>
        <p:spPr>
          <a:xfrm>
            <a:off x="6370838" y="3208974"/>
            <a:ext cx="2656430" cy="830997"/>
          </a:xfrm>
          <a:prstGeom prst="rect">
            <a:avLst/>
          </a:prstGeom>
          <a:noFill/>
        </p:spPr>
        <p:txBody>
          <a:bodyPr wrap="square" rtlCol="0">
            <a:spAutoFit/>
          </a:bodyPr>
          <a:lstStyle/>
          <a:p>
            <a:r>
              <a:rPr lang="en-US" sz="2400" dirty="0" smtClean="0">
                <a:solidFill>
                  <a:srgbClr val="FF0000"/>
                </a:solidFill>
              </a:rPr>
              <a:t>Good to better then a factor of 2!</a:t>
            </a:r>
            <a:endParaRPr lang="en-US" sz="2400" dirty="0">
              <a:solidFill>
                <a:srgbClr val="FF0000"/>
              </a:solidFill>
            </a:endParaRPr>
          </a:p>
        </p:txBody>
      </p:sp>
      <p:sp>
        <p:nvSpPr>
          <p:cNvPr id="21" name="Rectangle 20"/>
          <p:cNvSpPr/>
          <p:nvPr/>
        </p:nvSpPr>
        <p:spPr>
          <a:xfrm>
            <a:off x="3891082" y="2127583"/>
            <a:ext cx="2184312" cy="276999"/>
          </a:xfrm>
          <a:prstGeom prst="rect">
            <a:avLst/>
          </a:prstGeom>
        </p:spPr>
        <p:txBody>
          <a:bodyPr wrap="none">
            <a:spAutoFit/>
          </a:bodyPr>
          <a:lstStyle/>
          <a:p>
            <a:r>
              <a:rPr lang="pt-BR" baseline="30000" dirty="0"/>
              <a:t>arXiv:1705.04321v1 [</a:t>
            </a:r>
            <a:r>
              <a:rPr lang="pt-BR" baseline="30000" dirty="0" err="1"/>
              <a:t>hep-ph</a:t>
            </a:r>
            <a:r>
              <a:rPr lang="pt-BR" baseline="30000" dirty="0"/>
              <a:t>]</a:t>
            </a:r>
            <a:endParaRPr lang="en-US" dirty="0"/>
          </a:p>
        </p:txBody>
      </p:sp>
    </p:spTree>
    <p:extLst>
      <p:ext uri="{BB962C8B-B14F-4D97-AF65-F5344CB8AC3E}">
        <p14:creationId xmlns:p14="http://schemas.microsoft.com/office/powerpoint/2010/main" val="29834831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305800" cy="616857"/>
          </a:xfrm>
        </p:spPr>
        <p:txBody>
          <a:bodyPr/>
          <a:lstStyle/>
          <a:p>
            <a:r>
              <a:rPr lang="en-US" dirty="0" smtClean="0"/>
              <a:t>New Lamppost</a:t>
            </a:r>
            <a:endParaRPr lang="en-US" dirty="0"/>
          </a:p>
        </p:txBody>
      </p:sp>
      <p:sp>
        <p:nvSpPr>
          <p:cNvPr id="3" name="Content Placeholder 2"/>
          <p:cNvSpPr>
            <a:spLocks noGrp="1"/>
          </p:cNvSpPr>
          <p:nvPr>
            <p:ph idx="1"/>
          </p:nvPr>
        </p:nvSpPr>
        <p:spPr>
          <a:xfrm>
            <a:off x="0" y="520093"/>
            <a:ext cx="9144000" cy="6034315"/>
          </a:xfrm>
        </p:spPr>
        <p:txBody>
          <a:bodyPr/>
          <a:lstStyle/>
          <a:p>
            <a:r>
              <a:rPr lang="en-US" sz="2400" dirty="0" smtClean="0"/>
              <a:t>The possibility to have for analysis tracker hits from high </a:t>
            </a:r>
            <a:r>
              <a:rPr lang="en-US" sz="2400" dirty="0" err="1" smtClean="0"/>
              <a:t>pT</a:t>
            </a:r>
            <a:r>
              <a:rPr lang="en-US" sz="2400" dirty="0" smtClean="0"/>
              <a:t> tracks @L1 is a qualitatively new development</a:t>
            </a:r>
          </a:p>
          <a:p>
            <a:pPr lvl="1"/>
            <a:r>
              <a:rPr lang="en-US" sz="2000" dirty="0" smtClean="0">
                <a:solidFill>
                  <a:srgbClr val="FF00FF"/>
                </a:solidFill>
              </a:rPr>
              <a:t>Caveat: FPGA based algorithms, limited resources</a:t>
            </a:r>
          </a:p>
          <a:p>
            <a:r>
              <a:rPr lang="en-US" sz="2400" dirty="0" smtClean="0"/>
              <a:t>Prompt track finding (</a:t>
            </a:r>
            <a:r>
              <a:rPr lang="en-US" sz="2400" dirty="0" err="1" smtClean="0"/>
              <a:t>pT</a:t>
            </a:r>
            <a:r>
              <a:rPr lang="en-US" sz="2400" dirty="0" smtClean="0"/>
              <a:t>&gt;2-3 GeV) demonstrated</a:t>
            </a:r>
          </a:p>
          <a:p>
            <a:r>
              <a:rPr lang="en-US" sz="2400" dirty="0" smtClean="0"/>
              <a:t>What else is possible?</a:t>
            </a:r>
          </a:p>
          <a:p>
            <a:pPr lvl="1"/>
            <a:r>
              <a:rPr lang="en-US" sz="2000" dirty="0" smtClean="0"/>
              <a:t>displaced (d</a:t>
            </a:r>
            <a:r>
              <a:rPr lang="en-US" sz="2000" baseline="-25000" dirty="0" smtClean="0"/>
              <a:t>0</a:t>
            </a:r>
            <a:r>
              <a:rPr lang="en-US" sz="2000" dirty="0" smtClean="0"/>
              <a:t>~1cm) track reconstruction</a:t>
            </a:r>
          </a:p>
          <a:p>
            <a:pPr lvl="1"/>
            <a:r>
              <a:rPr lang="en-US" sz="2000" dirty="0" smtClean="0"/>
              <a:t>jet and MET reconstruction with tracks only: PU insensitive</a:t>
            </a:r>
          </a:p>
          <a:p>
            <a:pPr lvl="1"/>
            <a:r>
              <a:rPr lang="en-US" sz="2000" dirty="0" smtClean="0"/>
              <a:t>lots of room for new ideas</a:t>
            </a:r>
          </a:p>
          <a:p>
            <a:pPr lvl="1"/>
            <a:endParaRPr lang="en-US" sz="900" dirty="0" smtClean="0"/>
          </a:p>
          <a:p>
            <a:r>
              <a:rPr lang="en-US" sz="2400" dirty="0" smtClean="0"/>
              <a:t>What is probably </a:t>
            </a:r>
            <a:r>
              <a:rPr lang="en-US" sz="2400" u="sng" dirty="0" smtClean="0"/>
              <a:t>not</a:t>
            </a:r>
            <a:r>
              <a:rPr lang="en-US" sz="2400" dirty="0" smtClean="0"/>
              <a:t> a good use of L1 resources</a:t>
            </a:r>
          </a:p>
          <a:p>
            <a:pPr lvl="1"/>
            <a:r>
              <a:rPr lang="en-US" sz="2000" dirty="0"/>
              <a:t>o</a:t>
            </a:r>
            <a:r>
              <a:rPr lang="en-US" sz="2000" dirty="0" smtClean="0"/>
              <a:t>ptimizing track efficiency in dense jets</a:t>
            </a:r>
            <a:r>
              <a:rPr lang="en-US" sz="2000" dirty="0"/>
              <a:t> </a:t>
            </a:r>
            <a:r>
              <a:rPr lang="en-US" sz="2000" dirty="0" smtClean="0"/>
              <a:t>(those are likely above 200 GeV)</a:t>
            </a:r>
          </a:p>
          <a:p>
            <a:pPr lvl="1"/>
            <a:r>
              <a:rPr lang="en-US" sz="2000" dirty="0" smtClean="0"/>
              <a:t>optimizing generic jet / MET energy resolution (for L1 we only care about the thresholds)</a:t>
            </a:r>
          </a:p>
          <a:p>
            <a:pPr lvl="1"/>
            <a:r>
              <a:rPr lang="en-US" sz="2000" dirty="0" smtClean="0"/>
              <a:t>Tracks found at L1 indeed can simplify the job for high level trigger</a:t>
            </a:r>
          </a:p>
          <a:p>
            <a:pPr lvl="2"/>
            <a:r>
              <a:rPr lang="en-US" sz="2000" dirty="0" smtClean="0">
                <a:solidFill>
                  <a:srgbClr val="FF6600"/>
                </a:solidFill>
              </a:rPr>
              <a:t>but why do this FPGA assist with L1 constraints? CERN </a:t>
            </a:r>
            <a:r>
              <a:rPr lang="en-US" sz="2000" dirty="0" err="1" smtClean="0">
                <a:solidFill>
                  <a:srgbClr val="FF6600"/>
                </a:solidFill>
              </a:rPr>
              <a:t>OpenLab</a:t>
            </a:r>
            <a:r>
              <a:rPr lang="en-US" sz="2000" dirty="0" smtClean="0">
                <a:solidFill>
                  <a:srgbClr val="FF6600"/>
                </a:solidFill>
              </a:rPr>
              <a:t> is developing platforms with FPGA-assisted CPUs. </a:t>
            </a:r>
            <a:r>
              <a:rPr lang="en-US" sz="2000" dirty="0" err="1" smtClean="0">
                <a:solidFill>
                  <a:srgbClr val="FF6600"/>
                </a:solidFill>
              </a:rPr>
              <a:t>LHCb</a:t>
            </a:r>
            <a:r>
              <a:rPr lang="en-US" sz="2000" dirty="0" smtClean="0">
                <a:solidFill>
                  <a:srgbClr val="FF6600"/>
                </a:solidFill>
              </a:rPr>
              <a:t> is already using FPGA assists for unpacking, RICH reconstruction, etc.</a:t>
            </a:r>
          </a:p>
          <a:p>
            <a:pPr lvl="1"/>
            <a:endParaRPr lang="en-US" sz="2000" dirty="0" smtClean="0"/>
          </a:p>
        </p:txBody>
      </p:sp>
      <p:sp>
        <p:nvSpPr>
          <p:cNvPr id="4" name="Slide Number Placeholder 3"/>
          <p:cNvSpPr>
            <a:spLocks noGrp="1"/>
          </p:cNvSpPr>
          <p:nvPr>
            <p:ph type="sldNum" sz="quarter" idx="12"/>
          </p:nvPr>
        </p:nvSpPr>
        <p:spPr/>
        <p:txBody>
          <a:bodyPr/>
          <a:lstStyle/>
          <a:p>
            <a:fld id="{5451C793-7B38-394E-B711-24C6F41D8022}" type="slidenum">
              <a:rPr lang="en-US" smtClean="0"/>
              <a:pPr/>
              <a:t>8</a:t>
            </a:fld>
            <a:endParaRPr lang="en-US"/>
          </a:p>
        </p:txBody>
      </p:sp>
    </p:spTree>
    <p:extLst>
      <p:ext uri="{BB962C8B-B14F-4D97-AF65-F5344CB8AC3E}">
        <p14:creationId xmlns:p14="http://schemas.microsoft.com/office/powerpoint/2010/main" val="35443747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50698"/>
          </a:xfrm>
        </p:spPr>
        <p:txBody>
          <a:bodyPr/>
          <a:lstStyle/>
          <a:p>
            <a:r>
              <a:rPr lang="en-US" dirty="0" smtClean="0"/>
              <a:t>Outline</a:t>
            </a:r>
            <a:endParaRPr lang="en-US" dirty="0"/>
          </a:p>
        </p:txBody>
      </p:sp>
      <p:sp>
        <p:nvSpPr>
          <p:cNvPr id="3" name="Content Placeholder 2"/>
          <p:cNvSpPr>
            <a:spLocks noGrp="1"/>
          </p:cNvSpPr>
          <p:nvPr>
            <p:ph idx="1"/>
          </p:nvPr>
        </p:nvSpPr>
        <p:spPr>
          <a:xfrm>
            <a:off x="362052" y="985288"/>
            <a:ext cx="9060138" cy="4620851"/>
          </a:xfrm>
        </p:spPr>
        <p:txBody>
          <a:bodyPr/>
          <a:lstStyle/>
          <a:p>
            <a:r>
              <a:rPr lang="en-US" sz="2800" dirty="0" smtClean="0">
                <a:solidFill>
                  <a:schemeClr val="accent3">
                    <a:lumMod val="75000"/>
                  </a:schemeClr>
                </a:solidFill>
              </a:rPr>
              <a:t>CMS Track Finding @40 MHz</a:t>
            </a:r>
          </a:p>
          <a:p>
            <a:pPr lvl="1"/>
            <a:r>
              <a:rPr lang="en-US" sz="2400" dirty="0" smtClean="0">
                <a:solidFill>
                  <a:schemeClr val="accent3">
                    <a:lumMod val="75000"/>
                  </a:schemeClr>
                </a:solidFill>
              </a:rPr>
              <a:t>Prompt tracks</a:t>
            </a:r>
          </a:p>
          <a:p>
            <a:pPr lvl="2"/>
            <a:r>
              <a:rPr lang="en-US" sz="2000" dirty="0" smtClean="0">
                <a:solidFill>
                  <a:schemeClr val="accent3">
                    <a:lumMod val="75000"/>
                  </a:schemeClr>
                </a:solidFill>
              </a:rPr>
              <a:t>Yes, every track (</a:t>
            </a:r>
            <a:r>
              <a:rPr lang="en-US" sz="2000" dirty="0" err="1" smtClean="0">
                <a:solidFill>
                  <a:schemeClr val="accent3">
                    <a:lumMod val="75000"/>
                  </a:schemeClr>
                </a:solidFill>
              </a:rPr>
              <a:t>p</a:t>
            </a:r>
            <a:r>
              <a:rPr lang="en-US" sz="2000" baseline="-25000" dirty="0" err="1" smtClean="0">
                <a:solidFill>
                  <a:schemeClr val="accent3">
                    <a:lumMod val="75000"/>
                  </a:schemeClr>
                </a:solidFill>
              </a:rPr>
              <a:t>T</a:t>
            </a:r>
            <a:r>
              <a:rPr lang="en-US" sz="2000" dirty="0" smtClean="0">
                <a:solidFill>
                  <a:schemeClr val="accent3">
                    <a:lumMod val="75000"/>
                  </a:schemeClr>
                </a:solidFill>
              </a:rPr>
              <a:t>&gt;2 GeV) in every LHC collision will be reconstructed with high efficiency</a:t>
            </a:r>
          </a:p>
          <a:p>
            <a:pPr lvl="1"/>
            <a:r>
              <a:rPr lang="en-US" sz="2400" dirty="0" smtClean="0">
                <a:solidFill>
                  <a:srgbClr val="FF00FF"/>
                </a:solidFill>
              </a:rPr>
              <a:t>Displaced tracks and displaced jets</a:t>
            </a:r>
          </a:p>
          <a:p>
            <a:r>
              <a:rPr lang="en-US" sz="2800" dirty="0" smtClean="0"/>
              <a:t>Physics:</a:t>
            </a:r>
          </a:p>
          <a:p>
            <a:pPr lvl="1"/>
            <a:r>
              <a:rPr lang="en-US" sz="2400" dirty="0" smtClean="0"/>
              <a:t>Long-lived particles with ~cm lifetime decaying to jets</a:t>
            </a:r>
          </a:p>
          <a:p>
            <a:pPr lvl="2"/>
            <a:r>
              <a:rPr lang="en-US" sz="2000" dirty="0"/>
              <a:t>r</a:t>
            </a:r>
            <a:r>
              <a:rPr lang="en-US" sz="2000" dirty="0" smtClean="0"/>
              <a:t>are </a:t>
            </a:r>
            <a:r>
              <a:rPr lang="en-US" sz="2000" dirty="0" err="1" smtClean="0"/>
              <a:t>higgs</a:t>
            </a:r>
            <a:r>
              <a:rPr lang="en-US" sz="2000" dirty="0" smtClean="0"/>
              <a:t> decays</a:t>
            </a:r>
          </a:p>
          <a:p>
            <a:pPr lvl="2"/>
            <a:r>
              <a:rPr lang="en-US" sz="2000" dirty="0"/>
              <a:t>D</a:t>
            </a:r>
            <a:r>
              <a:rPr lang="en-US" sz="2000" dirty="0" smtClean="0"/>
              <a:t>ark </a:t>
            </a:r>
            <a:r>
              <a:rPr lang="en-US" sz="2000" dirty="0"/>
              <a:t>S</a:t>
            </a:r>
            <a:r>
              <a:rPr lang="en-US" sz="2000" dirty="0" smtClean="0"/>
              <a:t>ector cascades</a:t>
            </a:r>
          </a:p>
          <a:p>
            <a:pPr lvl="2"/>
            <a:r>
              <a:rPr lang="en-US" sz="2000" dirty="0" smtClean="0"/>
              <a:t>Low HT jetty final states</a:t>
            </a:r>
          </a:p>
          <a:p>
            <a:r>
              <a:rPr lang="en-US" sz="2800" dirty="0" smtClean="0"/>
              <a:t>Triggers based on (displaced) track jets</a:t>
            </a:r>
          </a:p>
          <a:p>
            <a:r>
              <a:rPr lang="en-US" sz="2800" dirty="0" smtClean="0"/>
              <a:t>Physics reach &amp; discussion</a:t>
            </a:r>
            <a:endParaRPr lang="en-US" sz="2800" dirty="0"/>
          </a:p>
        </p:txBody>
      </p:sp>
      <p:sp>
        <p:nvSpPr>
          <p:cNvPr id="4" name="Slide Number Placeholder 3"/>
          <p:cNvSpPr>
            <a:spLocks noGrp="1"/>
          </p:cNvSpPr>
          <p:nvPr>
            <p:ph type="sldNum" sz="quarter" idx="12"/>
          </p:nvPr>
        </p:nvSpPr>
        <p:spPr/>
        <p:txBody>
          <a:bodyPr/>
          <a:lstStyle/>
          <a:p>
            <a:fld id="{5451C793-7B38-394E-B711-24C6F41D8022}" type="slidenum">
              <a:rPr lang="en-US" smtClean="0"/>
              <a:pPr/>
              <a:t>9</a:t>
            </a:fld>
            <a:endParaRPr lang="en-US"/>
          </a:p>
        </p:txBody>
      </p:sp>
    </p:spTree>
    <p:extLst>
      <p:ext uri="{BB962C8B-B14F-4D97-AF65-F5344CB8AC3E}">
        <p14:creationId xmlns:p14="http://schemas.microsoft.com/office/powerpoint/2010/main" val="26666524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eusual">
  <a:themeElements>
    <a:clrScheme name="aaa-m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aaa-min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aaa-m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aa-mi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aa-min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aa-mi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aa-min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aa-mi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aa-min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theusual.potx</Template>
  <TotalTime>16753</TotalTime>
  <Words>2745</Words>
  <Application>Microsoft Macintosh PowerPoint</Application>
  <PresentationFormat>On-screen Show (4:3)</PresentationFormat>
  <Paragraphs>322</Paragraphs>
  <Slides>33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35" baseType="lpstr">
      <vt:lpstr>theusual</vt:lpstr>
      <vt:lpstr>Equation</vt:lpstr>
      <vt:lpstr>CMS Track Trigger or LHC Physics Under a New Lamppost</vt:lpstr>
      <vt:lpstr>Outline</vt:lpstr>
      <vt:lpstr>CMS: Track Trigger @40 MHz</vt:lpstr>
      <vt:lpstr>Need for L1 Track Trigger</vt:lpstr>
      <vt:lpstr>Strawman Trigger Menu</vt:lpstr>
      <vt:lpstr>Observations on the jets in that menu</vt:lpstr>
      <vt:lpstr>Jet Triggers</vt:lpstr>
      <vt:lpstr>New Lamppost</vt:lpstr>
      <vt:lpstr>Outline</vt:lpstr>
      <vt:lpstr>Rare Higgs decays</vt:lpstr>
      <vt:lpstr>PowerPoint Presentation</vt:lpstr>
      <vt:lpstr>Passing Hardware Trigger: easier for large ct</vt:lpstr>
      <vt:lpstr>Even larger lifetimes: MATHUSLA</vt:lpstr>
      <vt:lpstr>Small lifetimes</vt:lpstr>
      <vt:lpstr>Goal for this study</vt:lpstr>
      <vt:lpstr>Track Trigger with toy MC</vt:lpstr>
      <vt:lpstr>PowerPoint Presentation</vt:lpstr>
      <vt:lpstr>“Tight”, 5 hits</vt:lpstr>
      <vt:lpstr>“Tight”</vt:lpstr>
      <vt:lpstr>Jets with lifetime tag</vt:lpstr>
      <vt:lpstr>Recap:</vt:lpstr>
      <vt:lpstr>Offline</vt:lpstr>
      <vt:lpstr>Offline</vt:lpstr>
      <vt:lpstr>CMS + MATHUSLA</vt:lpstr>
      <vt:lpstr>Beyond h(125)</vt:lpstr>
      <vt:lpstr>Much easier at higher mass</vt:lpstr>
      <vt:lpstr>How realistic is this?</vt:lpstr>
      <vt:lpstr>How realistic is this?</vt:lpstr>
      <vt:lpstr>Summary (1)</vt:lpstr>
      <vt:lpstr>Summary (2)</vt:lpstr>
      <vt:lpstr>Backup</vt:lpstr>
      <vt:lpstr>Physics Benchmarks for L1Tk</vt:lpstr>
      <vt:lpstr>Physics Benchmarks for L1Tk</vt:lpstr>
    </vt:vector>
  </TitlesOfParts>
  <Company>Rutgers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 Beam Analysis Status</dc:title>
  <dc:creator>Yuri Gershtein</dc:creator>
  <cp:lastModifiedBy>Yuri</cp:lastModifiedBy>
  <cp:revision>140</cp:revision>
  <dcterms:created xsi:type="dcterms:W3CDTF">2016-01-12T16:34:15Z</dcterms:created>
  <dcterms:modified xsi:type="dcterms:W3CDTF">2018-01-15T16:17:56Z</dcterms:modified>
</cp:coreProperties>
</file>