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79" r:id="rId5"/>
    <p:sldId id="263" r:id="rId6"/>
    <p:sldId id="303" r:id="rId7"/>
    <p:sldId id="268" r:id="rId8"/>
    <p:sldId id="281" r:id="rId9"/>
    <p:sldId id="270" r:id="rId10"/>
    <p:sldId id="304" r:id="rId11"/>
    <p:sldId id="306" r:id="rId12"/>
    <p:sldId id="305" r:id="rId13"/>
    <p:sldId id="284" r:id="rId14"/>
    <p:sldId id="285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FF"/>
    <a:srgbClr val="00FF00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169" d="100"/>
          <a:sy n="169" d="100"/>
        </p:scale>
        <p:origin x="144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 March, 2018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Spokesman’s report and</a:t>
            </a:r>
            <a:br>
              <a:rPr lang="en-US" sz="4000" dirty="0"/>
            </a:br>
            <a:r>
              <a:rPr lang="en-US" sz="4000" dirty="0"/>
              <a:t>Executive Board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fld id="{A1DC3ABC-92C2-B748-ABF3-8546144348B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2600" y="37725"/>
            <a:ext cx="1942509" cy="369332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Papers in progress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114" y="3278243"/>
            <a:ext cx="1942509" cy="369332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Papers in progress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43470" y="1494653"/>
            <a:ext cx="1666930" cy="369332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Field-on papers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76" y="413132"/>
            <a:ext cx="5033345" cy="120921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314" y="1863985"/>
            <a:ext cx="4229100" cy="17145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558" y="3603036"/>
            <a:ext cx="2964338" cy="610565"/>
          </a:xfrm>
          <a:prstGeom prst="rect">
            <a:avLst/>
          </a:prstGeom>
          <a:ln w="12700" cmpd="sng">
            <a:solidFill>
              <a:schemeClr val="bg1">
                <a:lumMod val="75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20" y="3653651"/>
            <a:ext cx="4241800" cy="1384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469342" y="4412927"/>
            <a:ext cx="4549579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Important decision: cooling signal for IPAC18?</a:t>
            </a:r>
          </a:p>
        </p:txBody>
      </p:sp>
    </p:spTree>
    <p:extLst>
      <p:ext uri="{BB962C8B-B14F-4D97-AF65-F5344CB8AC3E}">
        <p14:creationId xmlns:p14="http://schemas.microsoft.com/office/powerpoint/2010/main" val="205720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7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‘MPB’/lessons learnt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6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Close-out and lessons learnt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7832"/>
            <a:ext cx="9144000" cy="4445668"/>
          </a:xfrm>
        </p:spPr>
        <p:txBody>
          <a:bodyPr>
            <a:normAutofit fontScale="40000" lnSpcReduction="20000"/>
          </a:bodyPr>
          <a:lstStyle/>
          <a:p>
            <a:r>
              <a:rPr lang="en-US" dirty="0"/>
              <a:t>STFC is </a:t>
            </a:r>
            <a:r>
              <a:rPr lang="en-US" dirty="0" err="1"/>
              <a:t>organising</a:t>
            </a:r>
            <a:r>
              <a:rPr lang="en-US" dirty="0"/>
              <a:t> an ‘MPB’-style Close-out meeting:</a:t>
            </a:r>
          </a:p>
          <a:p>
            <a:pPr lvl="1"/>
            <a:r>
              <a:rPr lang="en-US" dirty="0"/>
              <a:t>This will include a ‘lessons-learnt exercise’:</a:t>
            </a:r>
          </a:p>
          <a:p>
            <a:pPr lvl="2"/>
            <a:r>
              <a:rPr lang="mr-IN" dirty="0"/>
              <a:t>…</a:t>
            </a:r>
            <a:r>
              <a:rPr lang="en-GB" dirty="0"/>
              <a:t> </a:t>
            </a:r>
            <a:r>
              <a:rPr lang="en-GB" i="1" dirty="0"/>
              <a:t>this will be done in an open and discursive way, underpinned with a no-blame culture, </a:t>
            </a:r>
            <a:r>
              <a:rPr lang="mr-IN" i="1" dirty="0"/>
              <a:t>…</a:t>
            </a:r>
            <a:endParaRPr lang="en-GB" i="1" dirty="0"/>
          </a:p>
          <a:p>
            <a:pPr lvl="1"/>
            <a:r>
              <a:rPr lang="en-GB" dirty="0"/>
              <a:t>17</a:t>
            </a:r>
            <a:r>
              <a:rPr lang="en-US" dirty="0"/>
              <a:t>—</a:t>
            </a:r>
            <a:r>
              <a:rPr lang="en-GB" dirty="0"/>
              <a:t>18 April 2018</a:t>
            </a:r>
          </a:p>
          <a:p>
            <a:endParaRPr lang="en-US" dirty="0"/>
          </a:p>
          <a:p>
            <a:r>
              <a:rPr lang="en-US" dirty="0"/>
              <a:t>At present the membership is:</a:t>
            </a:r>
          </a:p>
          <a:p>
            <a:pPr lvl="1"/>
            <a:r>
              <a:rPr lang="en-US" dirty="0"/>
              <a:t>Charlotte Jamieson, STFC</a:t>
            </a:r>
          </a:p>
          <a:p>
            <a:pPr lvl="1"/>
            <a:r>
              <a:rPr lang="en-US" dirty="0"/>
              <a:t>Jim </a:t>
            </a:r>
            <a:r>
              <a:rPr lang="en-US" dirty="0" err="1"/>
              <a:t>Kerby</a:t>
            </a:r>
            <a:r>
              <a:rPr lang="en-US" dirty="0"/>
              <a:t>, Argonne National Laboratory</a:t>
            </a:r>
          </a:p>
          <a:p>
            <a:pPr lvl="1"/>
            <a:r>
              <a:rPr lang="en-US" dirty="0"/>
              <a:t>Ken Long, Imperial College London</a:t>
            </a:r>
          </a:p>
          <a:p>
            <a:pPr lvl="1"/>
            <a:r>
              <a:rPr lang="en-US" dirty="0"/>
              <a:t>Mark Palmer, Brookhaven National Laboratory</a:t>
            </a:r>
          </a:p>
          <a:p>
            <a:pPr lvl="1"/>
            <a:r>
              <a:rPr lang="en-US" dirty="0"/>
              <a:t>Steve </a:t>
            </a:r>
            <a:r>
              <a:rPr lang="en-US" dirty="0" err="1"/>
              <a:t>Peggs</a:t>
            </a:r>
            <a:r>
              <a:rPr lang="en-US" dirty="0"/>
              <a:t>, Brookhaven National Laboratory</a:t>
            </a:r>
          </a:p>
          <a:p>
            <a:pPr lvl="1"/>
            <a:r>
              <a:rPr lang="en-US" dirty="0"/>
              <a:t>Ian Robson, STFC</a:t>
            </a:r>
          </a:p>
          <a:p>
            <a:pPr lvl="1"/>
            <a:r>
              <a:rPr lang="en-US" dirty="0"/>
              <a:t>Bruce Strauss, Department of Energy</a:t>
            </a:r>
          </a:p>
          <a:p>
            <a:pPr lvl="1"/>
            <a:r>
              <a:rPr lang="en-US" dirty="0"/>
              <a:t>Tom Taylor, CERN</a:t>
            </a:r>
          </a:p>
          <a:p>
            <a:endParaRPr lang="en-US" dirty="0"/>
          </a:p>
          <a:p>
            <a:r>
              <a:rPr lang="en-US" dirty="0"/>
              <a:t>Proposals for addition from me:</a:t>
            </a:r>
          </a:p>
          <a:p>
            <a:pPr lvl="1"/>
            <a:r>
              <a:rPr lang="en-US" dirty="0"/>
              <a:t>Maurizio </a:t>
            </a:r>
            <a:r>
              <a:rPr lang="en-US" dirty="0" err="1"/>
              <a:t>Bonesini</a:t>
            </a:r>
            <a:r>
              <a:rPr lang="en-US" dirty="0"/>
              <a:t> (Europe)</a:t>
            </a:r>
          </a:p>
          <a:p>
            <a:pPr lvl="1"/>
            <a:r>
              <a:rPr lang="en-US" dirty="0"/>
              <a:t>Yoshi </a:t>
            </a:r>
            <a:r>
              <a:rPr lang="en-US" dirty="0" err="1"/>
              <a:t>Kuno</a:t>
            </a:r>
            <a:r>
              <a:rPr lang="en-US" dirty="0"/>
              <a:t> (Asia)</a:t>
            </a:r>
          </a:p>
          <a:p>
            <a:pPr lvl="1"/>
            <a:r>
              <a:rPr lang="en-US" dirty="0"/>
              <a:t>Alan </a:t>
            </a:r>
            <a:r>
              <a:rPr lang="en-US" dirty="0" err="1"/>
              <a:t>Bross</a:t>
            </a:r>
            <a:r>
              <a:rPr lang="en-US" dirty="0"/>
              <a:t> (Deputy Spoke)</a:t>
            </a:r>
          </a:p>
          <a:p>
            <a:pPr lvl="1"/>
            <a:r>
              <a:rPr lang="en-US" dirty="0"/>
              <a:t>Roy </a:t>
            </a:r>
            <a:r>
              <a:rPr lang="en-US" dirty="0" err="1"/>
              <a:t>Preece</a:t>
            </a:r>
            <a:r>
              <a:rPr lang="en-US" dirty="0"/>
              <a:t> (immediate ex-PM)</a:t>
            </a:r>
          </a:p>
          <a:p>
            <a:endParaRPr lang="en-US" dirty="0"/>
          </a:p>
          <a:p>
            <a:r>
              <a:rPr lang="en-US" dirty="0"/>
              <a:t>Please feed-in your thoughts and opinions:</a:t>
            </a:r>
          </a:p>
          <a:p>
            <a:pPr lvl="1"/>
            <a:r>
              <a:rPr lang="en-US" dirty="0"/>
              <a:t>To me, Colin or a member of the EB</a:t>
            </a:r>
          </a:p>
          <a:p>
            <a:pPr lvl="1"/>
            <a:r>
              <a:rPr lang="en-US" dirty="0"/>
              <a:t>Exact terms-of-reference for the meeting are not yet available, but, I expect to start formal preparations on 16Mar18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96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Next collaboration meetings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8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Future collaboration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2018: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CM49 Week of 01Feb--02Mar 2018 (RAL)</a:t>
            </a:r>
          </a:p>
          <a:p>
            <a:pPr lvl="1"/>
            <a:r>
              <a:rPr lang="en-US" dirty="0"/>
              <a:t>Week of: 27Jun—28Jun (RAL)</a:t>
            </a:r>
          </a:p>
          <a:p>
            <a:pPr lvl="1"/>
            <a:r>
              <a:rPr lang="en-US" dirty="0"/>
              <a:t>Week of: 08Oct--12Oct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4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Executive Board report</a:t>
            </a:r>
          </a:p>
          <a:p>
            <a:r>
              <a:rPr lang="en-US" dirty="0"/>
              <a:t>Decommissioning</a:t>
            </a:r>
          </a:p>
          <a:p>
            <a:r>
              <a:rPr lang="en-US" dirty="0"/>
              <a:t>Resources</a:t>
            </a:r>
          </a:p>
          <a:p>
            <a:r>
              <a:rPr lang="en-US" dirty="0"/>
              <a:t>Delivering the MICE legacy</a:t>
            </a:r>
          </a:p>
          <a:p>
            <a:r>
              <a:rPr lang="en-US" dirty="0"/>
              <a:t>MPB/lessons learnt</a:t>
            </a:r>
          </a:p>
          <a:p>
            <a:r>
              <a:rPr lang="en-US" dirty="0"/>
              <a:t>Future collaboration meetings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29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Executive Board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9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Executive Board Report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Three meetings since last Collaboration Board:</a:t>
            </a:r>
          </a:p>
          <a:p>
            <a:pPr lvl="1"/>
            <a:r>
              <a:rPr lang="en-US" dirty="0"/>
              <a:t>[2017-10-03], 2017-12-08, 2018-01-12, 2018-02-09</a:t>
            </a:r>
          </a:p>
          <a:p>
            <a:r>
              <a:rPr lang="en-US" dirty="0"/>
              <a:t>EB activities:</a:t>
            </a:r>
          </a:p>
          <a:p>
            <a:pPr lvl="1"/>
            <a:r>
              <a:rPr lang="en-US" dirty="0"/>
              <a:t>Initiated and managed decommissioning</a:t>
            </a:r>
          </a:p>
          <a:p>
            <a:pPr lvl="2"/>
            <a:r>
              <a:rPr lang="en-US" dirty="0"/>
              <a:t>Ensured appropriate attention paid to choice of data vs magnetic survey</a:t>
            </a:r>
          </a:p>
          <a:p>
            <a:pPr lvl="1"/>
            <a:r>
              <a:rPr lang="en-US" dirty="0"/>
              <a:t>Supported Physics ’n’ S/</a:t>
            </a:r>
            <a:r>
              <a:rPr lang="en-US" dirty="0" err="1"/>
              <a:t>w&amp;C</a:t>
            </a:r>
            <a:r>
              <a:rPr lang="en-US" dirty="0"/>
              <a:t> Coordinators in </a:t>
            </a:r>
            <a:r>
              <a:rPr lang="en-US" dirty="0" err="1"/>
              <a:t>organisation</a:t>
            </a:r>
            <a:r>
              <a:rPr lang="en-US" dirty="0"/>
              <a:t> of analysis</a:t>
            </a:r>
          </a:p>
          <a:p>
            <a:pPr lvl="1"/>
            <a:r>
              <a:rPr lang="en-US" dirty="0"/>
              <a:t>Continued Tracker s/w rolling review; initiated TOF reconstruction rolling review</a:t>
            </a:r>
          </a:p>
          <a:p>
            <a:pPr lvl="2"/>
            <a:r>
              <a:rPr lang="en-US" dirty="0"/>
              <a:t>Need to push former to conclusion now and progress the latter</a:t>
            </a:r>
          </a:p>
          <a:p>
            <a:pPr lvl="1"/>
            <a:r>
              <a:rPr lang="en-US" dirty="0"/>
              <a:t>Set data-taking, conference, publication and project priorities</a:t>
            </a:r>
          </a:p>
          <a:p>
            <a:pPr lvl="1"/>
            <a:r>
              <a:rPr lang="en-US" dirty="0"/>
              <a:t>Continued to liaise with Speakers’ Bureau and its chair VP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6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Decommissioning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4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2A69E-3231-D24C-9BEF-9D8DC044B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Hall schedule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AC170E6-E45C-564A-9CF5-F2395596A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0779" y="4329625"/>
            <a:ext cx="6518348" cy="636564"/>
          </a:xfrm>
          <a:ln w="12700"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Equipment owners must liaise with C. Whyte re fate of equipment</a:t>
            </a:r>
          </a:p>
          <a:p>
            <a:r>
              <a:rPr lang="en-GB" sz="1800" dirty="0"/>
              <a:t>Identification of equipment to be preserved in R9 a priority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0108DE-6C55-BF44-A142-313F21E6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 descr="De-com3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9" t="8882" r="6383" b="22405"/>
          <a:stretch/>
        </p:blipFill>
        <p:spPr>
          <a:xfrm>
            <a:off x="1377558" y="603412"/>
            <a:ext cx="6511569" cy="361640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551467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41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80402"/>
          </a:xfrm>
        </p:spPr>
        <p:txBody>
          <a:bodyPr>
            <a:normAutofit/>
          </a:bodyPr>
          <a:lstStyle/>
          <a:p>
            <a:r>
              <a:rPr lang="en-US" dirty="0"/>
              <a:t>Personnel:</a:t>
            </a:r>
          </a:p>
          <a:p>
            <a:pPr lvl="1"/>
            <a:r>
              <a:rPr lang="en-US" dirty="0"/>
              <a:t>Likely continued attrition on key/experienced personnel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Important to work together to </a:t>
            </a:r>
            <a:r>
              <a:rPr lang="en-US" dirty="0" err="1"/>
              <a:t>maximise</a:t>
            </a:r>
            <a:r>
              <a:rPr lang="en-US" dirty="0"/>
              <a:t> resources and expedite analyses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Highlighted by </a:t>
            </a:r>
            <a:r>
              <a:rPr lang="en-US" dirty="0" err="1"/>
              <a:t>H.Nebrensky’s</a:t>
            </a:r>
            <a:r>
              <a:rPr lang="en-US" dirty="0"/>
              <a:t> talk and subsequent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612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Delivering the MICE legacy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Spokesman's report and Executive Board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65284"/>
      </p:ext>
    </p:extLst>
  </p:cSld>
  <p:clrMapOvr>
    <a:masterClrMapping/>
  </p:clrMapOvr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2351</TotalTime>
  <Words>442</Words>
  <Application>Microsoft Macintosh PowerPoint</Application>
  <PresentationFormat>On-screen Show (16:9)</PresentationFormat>
  <Paragraphs>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Mangal</vt:lpstr>
      <vt:lpstr>16-by-9</vt:lpstr>
      <vt:lpstr>Spokesman’s report and Executive Board report</vt:lpstr>
      <vt:lpstr>Plan</vt:lpstr>
      <vt:lpstr>Executive Board report</vt:lpstr>
      <vt:lpstr>Executive Board Report  </vt:lpstr>
      <vt:lpstr>Decommissioning</vt:lpstr>
      <vt:lpstr>Hall schedule</vt:lpstr>
      <vt:lpstr>Resources</vt:lpstr>
      <vt:lpstr>Resources</vt:lpstr>
      <vt:lpstr>Delivering the MICE legacy</vt:lpstr>
      <vt:lpstr>Papers</vt:lpstr>
      <vt:lpstr>‘MPB’/lessons learnt</vt:lpstr>
      <vt:lpstr>Close-out and lessons learnt</vt:lpstr>
      <vt:lpstr>Next collaboration meetings</vt:lpstr>
      <vt:lpstr>Future collaboration meetings</vt:lpstr>
    </vt:vector>
  </TitlesOfParts>
  <Company>Imperial College London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Long, Ken (Imperial Coll.,RAL,PPD)</cp:lastModifiedBy>
  <cp:revision>156</cp:revision>
  <dcterms:created xsi:type="dcterms:W3CDTF">2014-12-02T20:44:04Z</dcterms:created>
  <dcterms:modified xsi:type="dcterms:W3CDTF">2018-03-02T14:51:26Z</dcterms:modified>
</cp:coreProperties>
</file>