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97" r:id="rId3"/>
    <p:sldId id="264" r:id="rId4"/>
    <p:sldId id="289" r:id="rId5"/>
    <p:sldId id="277" r:id="rId6"/>
    <p:sldId id="270" r:id="rId7"/>
    <p:sldId id="278" r:id="rId8"/>
    <p:sldId id="281" r:id="rId9"/>
    <p:sldId id="282" r:id="rId10"/>
    <p:sldId id="292" r:id="rId11"/>
    <p:sldId id="299" r:id="rId12"/>
    <p:sldId id="291" r:id="rId13"/>
    <p:sldId id="274" r:id="rId14"/>
    <p:sldId id="275" r:id="rId15"/>
    <p:sldId id="271" r:id="rId16"/>
    <p:sldId id="272" r:id="rId17"/>
    <p:sldId id="294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E7217E-E510-4183-BC0F-B7697C1651D8}">
          <p14:sldIdLst>
            <p14:sldId id="256"/>
          </p14:sldIdLst>
        </p14:section>
        <p14:section name="Introduction" id="{02ABB46B-8B07-4B83-AC1D-BE7D83A0D723}">
          <p14:sldIdLst>
            <p14:sldId id="297"/>
            <p14:sldId id="264"/>
          </p14:sldIdLst>
        </p14:section>
        <p14:section name="Single Module Simulations" id="{99932265-430E-4932-B0CC-A31C4D396FE5}">
          <p14:sldIdLst>
            <p14:sldId id="289"/>
          </p14:sldIdLst>
        </p14:section>
        <p14:section name="Compare Multi Module Simulations" id="{AFADB2F1-E96F-4656-B1A2-D9E0A19BE8B8}">
          <p14:sldIdLst>
            <p14:sldId id="277"/>
            <p14:sldId id="270"/>
            <p14:sldId id="278"/>
            <p14:sldId id="281"/>
          </p14:sldIdLst>
        </p14:section>
        <p14:section name="Preliminary PS Dump" id="{5111886E-3321-4613-B873-7DA0D04E9D32}">
          <p14:sldIdLst>
            <p14:sldId id="282"/>
            <p14:sldId id="292"/>
            <p14:sldId id="299"/>
          </p14:sldIdLst>
        </p14:section>
        <p14:section name="Conclusion" id="{4EB0E9CA-1FDA-4B12-AFB5-F7728FA92A49}">
          <p14:sldIdLst>
            <p14:sldId id="291"/>
          </p14:sldIdLst>
        </p14:section>
        <p14:section name="Additional Slides" id="{5335B72E-CB7F-494E-B933-466AB1D6D78D}">
          <p14:sldIdLst>
            <p14:sldId id="274"/>
            <p14:sldId id="275"/>
            <p14:sldId id="271"/>
            <p14:sldId id="272"/>
            <p14:sldId id="294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0579" autoAdjust="0"/>
  </p:normalViewPr>
  <p:slideViewPr>
    <p:cSldViewPr snapToGrid="0">
      <p:cViewPr>
        <p:scale>
          <a:sx n="125" d="100"/>
          <a:sy n="125" d="100"/>
        </p:scale>
        <p:origin x="456" y="-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66B6E-4A0A-49A7-9F46-21919FFD1432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1023D-6489-40C2-BDE8-6ACC83664B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49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569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Loss mechanisms</a:t>
            </a:r>
          </a:p>
          <a:p>
            <a:pPr marL="228600" indent="-228600">
              <a:buAutoNum type="arabicParenR"/>
            </a:pPr>
            <a:r>
              <a:rPr lang="en-US" dirty="0" smtClean="0"/>
              <a:t>Losses</a:t>
            </a:r>
            <a:r>
              <a:rPr lang="en-US" baseline="0" dirty="0" smtClean="0"/>
              <a:t> due to the ferrite itself (more modules, longer path seeing ferrites =&gt; uniform increase in impendence) (1,2,3 module simulation)</a:t>
            </a:r>
          </a:p>
          <a:p>
            <a:pPr marL="685800" lvl="1" indent="-228600">
              <a:buAutoNum type="arabicParenR"/>
            </a:pPr>
            <a:r>
              <a:rPr lang="en-US" baseline="0" dirty="0" smtClean="0"/>
              <a:t>No Chamber simulation, a broadband resonance shifted to higher frequency</a:t>
            </a:r>
          </a:p>
          <a:p>
            <a:pPr marL="0" indent="0">
              <a:buNone/>
            </a:pPr>
            <a:r>
              <a:rPr lang="en-US" baseline="0" dirty="0" smtClean="0"/>
              <a:t>2) Modes resonating in the structure itself =&gt; more modules, larger structure =&gt; resonant modes at lower frequencies ( 9 module simulation)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66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729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E3DAD-1C7E-4EF5-86A9-EE5B6BF134B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425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10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264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A75519B-BF53-4497-9FA9-A276C5BD7D09}" type="datetime1">
              <a:rPr lang="en-GB" smtClean="0"/>
              <a:t>09/11/2017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88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361004F-C993-4F47-85C9-19A6F1842DF9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36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DD30F7D-6D80-4FB5-8265-9BD175716909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399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4641CF6-42CA-4722-8262-39CC85199518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655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EAF0B51-3A4D-45A0-842C-7BCF85407FBB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3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622E-0579-4471-8527-5B55E559223E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801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E869-28A2-4517-8A72-7860E059393A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3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3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920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33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424E221-5100-4FA6-8A3F-F9F14BDA8CB2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79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A6A9DB6-9C5C-435A-8AB1-B5BAA836E247}" type="datetime1">
              <a:rPr lang="en-GB" smtClean="0"/>
              <a:t>09/11/2017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29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CF5D260-BA70-4037-83E2-768F468DA429}" type="datetime1">
              <a:rPr lang="en-GB" smtClean="0"/>
              <a:t>09/11/2017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91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FC55E85-8A8A-4C98-9162-243089EA5F9A}" type="datetime1">
              <a:rPr lang="en-GB" smtClean="0"/>
              <a:t>09/11/2017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501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F578273-7B23-4F1B-805B-E61D8A210F59}" type="datetime1">
              <a:rPr lang="en-GB" smtClean="0"/>
              <a:t>09/11/2017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524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fld id="{0ADE9EF0-BAD4-44F5-8AF5-22E3739CA4B8}" type="datetime1">
              <a:rPr lang="en-GB" smtClean="0"/>
              <a:t>09/11/2017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6C6B1B8E-5117-4687-94BC-D98FE2736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1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on PS Longitudinal Impedance Model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B. Popovic</a:t>
            </a:r>
          </a:p>
          <a:p>
            <a:r>
              <a:rPr lang="en-US" dirty="0" smtClean="0"/>
              <a:t>09/11/17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FC17-5309-4167-9437-BBDC394717DB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18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820" y="4485489"/>
            <a:ext cx="3420000" cy="1930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123" y="624839"/>
            <a:ext cx="3420000" cy="1930325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/>
          <a:srcRect l="2048" t="14350" r="2228" b="1548"/>
          <a:stretch/>
        </p:blipFill>
        <p:spPr>
          <a:xfrm>
            <a:off x="1209862" y="3481921"/>
            <a:ext cx="3682146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406" y="2555889"/>
            <a:ext cx="3418717" cy="192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56123" y="25551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626 MHz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26820" y="4493686"/>
            <a:ext cx="1090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811 MHz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656123" y="6166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MHz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172258" y="125656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10863" y="243212"/>
            <a:ext cx="329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Eigenmode</a:t>
            </a:r>
            <a:r>
              <a:rPr lang="en-US" dirty="0" smtClean="0"/>
              <a:t> Solver: Front View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960745" y="92556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173896" y="318616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962383" y="285516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172258" y="510814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960745" y="477714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889" t="13977" r="2908" b="4553"/>
          <a:stretch/>
        </p:blipFill>
        <p:spPr>
          <a:xfrm>
            <a:off x="1168979" y="710756"/>
            <a:ext cx="3780361" cy="2880000"/>
          </a:xfrm>
          <a:prstGeom prst="rect">
            <a:avLst/>
          </a:prstGeom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10</a:t>
            </a:fld>
            <a:endParaRPr lang="en-GB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44E4C9-02CE-4E65-A932-F77835F9E2B1}" type="datetime1">
              <a:rPr lang="en-GB" smtClean="0"/>
              <a:t>09/11/2017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‘Coax </a:t>
            </a:r>
            <a:r>
              <a:rPr lang="en-US" dirty="0"/>
              <a:t>Cavity’-</a:t>
            </a:r>
            <a:r>
              <a:rPr lang="en-US" dirty="0" smtClean="0"/>
              <a:t>like Modes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572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Replacement Design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59" y="967895"/>
            <a:ext cx="6741619" cy="28056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Latest replacement design uses off the shelf cylindrical vacuum </a:t>
            </a:r>
            <a:r>
              <a:rPr lang="en-US" dirty="0" smtClean="0"/>
              <a:t>vessel</a:t>
            </a:r>
          </a:p>
          <a:p>
            <a:pPr lvl="1"/>
            <a:r>
              <a:rPr lang="en-US" dirty="0" smtClean="0"/>
              <a:t>Could be an impedance problem</a:t>
            </a:r>
            <a:endParaRPr lang="en-US" dirty="0" smtClean="0"/>
          </a:p>
          <a:p>
            <a:r>
              <a:rPr lang="en-US" dirty="0" smtClean="0"/>
              <a:t>Cylinder: Poor performance impedance-wise</a:t>
            </a:r>
          </a:p>
          <a:p>
            <a:pPr lvl="1"/>
            <a:r>
              <a:rPr lang="en-US" dirty="0" smtClean="0"/>
              <a:t>Excess </a:t>
            </a:r>
            <a:r>
              <a:rPr lang="en-US" dirty="0" smtClean="0"/>
              <a:t>of </a:t>
            </a:r>
            <a:r>
              <a:rPr lang="en-US" dirty="0" smtClean="0"/>
              <a:t>space: Drives </a:t>
            </a:r>
            <a:r>
              <a:rPr lang="en-US" dirty="0" smtClean="0"/>
              <a:t>resonance peaks to lower frequencies than </a:t>
            </a:r>
            <a:r>
              <a:rPr lang="en-US" dirty="0" smtClean="0"/>
              <a:t>necessary</a:t>
            </a:r>
          </a:p>
          <a:p>
            <a:pPr lvl="1"/>
            <a:r>
              <a:rPr lang="en-US" dirty="0" smtClean="0"/>
              <a:t>Supports </a:t>
            </a:r>
            <a:r>
              <a:rPr lang="en-US" b="1" dirty="0" smtClean="0"/>
              <a:t>significantly more modes </a:t>
            </a:r>
            <a:r>
              <a:rPr lang="en-US" dirty="0" smtClean="0"/>
              <a:t>than the old PS Dump</a:t>
            </a:r>
            <a:r>
              <a:rPr lang="en-US" dirty="0" smtClean="0"/>
              <a:t>	</a:t>
            </a:r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578" y="1680747"/>
            <a:ext cx="2282973" cy="298323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152131" y="3361746"/>
            <a:ext cx="18309" cy="617849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30884" y="4017653"/>
            <a:ext cx="131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PS</a:t>
            </a:r>
          </a:p>
          <a:p>
            <a:pPr algn="ctr"/>
            <a:r>
              <a:rPr lang="en-US" dirty="0" smtClean="0"/>
              <a:t>Beam Pipe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170440" y="2265833"/>
            <a:ext cx="657487" cy="816152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44913" y="1660809"/>
            <a:ext cx="140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Cylindrical</a:t>
            </a:r>
          </a:p>
          <a:p>
            <a:pPr algn="ctr"/>
            <a:r>
              <a:rPr lang="en-US" dirty="0" smtClean="0"/>
              <a:t>Vessel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185363" y="4340818"/>
            <a:ext cx="24343" cy="602928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3116" y="4913235"/>
            <a:ext cx="131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Ion Pump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499183" y="107378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Actuator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49324" y="1423186"/>
            <a:ext cx="111332" cy="311812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A052D2-CEE9-4B92-ACA3-21C1A5A97693}" type="slidenum">
              <a:rPr lang="en-GB" smtClean="0"/>
              <a:t>11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EC9558-6731-4460-AB18-1419710C719F}" type="datetime1">
              <a:rPr lang="en-GB" smtClean="0"/>
              <a:t>09/11/2017</a:t>
            </a:fld>
            <a:endParaRPr lang="en-GB"/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520" y="3670670"/>
            <a:ext cx="4936321" cy="277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1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Kickers</a:t>
            </a:r>
          </a:p>
          <a:p>
            <a:pPr lvl="1"/>
            <a:r>
              <a:rPr lang="en-US" dirty="0" smtClean="0"/>
              <a:t>Measure 8C11 Sample</a:t>
            </a:r>
          </a:p>
          <a:p>
            <a:pPr lvl="2"/>
            <a:r>
              <a:rPr lang="en-US" dirty="0" smtClean="0"/>
              <a:t>Ferrite measurement script underway</a:t>
            </a:r>
          </a:p>
          <a:p>
            <a:pPr lvl="3"/>
            <a:r>
              <a:rPr lang="en-US" dirty="0" smtClean="0"/>
              <a:t>Being benchmarked with known samples (Teflon &amp; other ferrites)</a:t>
            </a:r>
          </a:p>
          <a:p>
            <a:pPr lvl="3"/>
            <a:r>
              <a:rPr lang="en-US" dirty="0" smtClean="0"/>
              <a:t>Need to have 8C11 samples machined</a:t>
            </a:r>
            <a:endParaRPr lang="en-GB" dirty="0"/>
          </a:p>
          <a:p>
            <a:pPr lvl="1"/>
            <a:r>
              <a:rPr lang="en-US" dirty="0"/>
              <a:t>If </a:t>
            </a:r>
            <a:r>
              <a:rPr lang="en-US" dirty="0" smtClean="0"/>
              <a:t>available, attempt to measure an individual kicker module</a:t>
            </a:r>
          </a:p>
          <a:p>
            <a:r>
              <a:rPr lang="en-US" dirty="0" smtClean="0"/>
              <a:t>PS Dump</a:t>
            </a:r>
          </a:p>
          <a:p>
            <a:pPr lvl="1"/>
            <a:r>
              <a:rPr lang="en-US" dirty="0" smtClean="0"/>
              <a:t>Add realistic material definitions to the moveable dump</a:t>
            </a:r>
          </a:p>
          <a:p>
            <a:pPr lvl="1"/>
            <a:r>
              <a:rPr lang="en-US" dirty="0" smtClean="0"/>
              <a:t>New PS dump design is in progress</a:t>
            </a:r>
          </a:p>
          <a:p>
            <a:pPr lvl="2"/>
            <a:r>
              <a:rPr lang="en-US" dirty="0" smtClean="0"/>
              <a:t>Impedance reduction necessary</a:t>
            </a:r>
          </a:p>
          <a:p>
            <a:r>
              <a:rPr lang="en-US" dirty="0" smtClean="0"/>
              <a:t>Passive Elements ( Bellows, transitions, etc.)</a:t>
            </a:r>
          </a:p>
          <a:p>
            <a:pPr lvl="1"/>
            <a:r>
              <a:rPr lang="en-US" dirty="0" smtClean="0"/>
              <a:t>Continuing to do a machine survey of the straight and magnet sections</a:t>
            </a:r>
          </a:p>
          <a:p>
            <a:pPr lvl="1"/>
            <a:r>
              <a:rPr lang="en-US" dirty="0" smtClean="0"/>
              <a:t>Begin modelling the most numerous elements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12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1C6326-CB2C-4644-9E5B-20460728CC4C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33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13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EBA-DF21-432B-9209-997EC8BDEAC2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62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907" y="171451"/>
            <a:ext cx="8226854" cy="940443"/>
          </a:xfrm>
        </p:spPr>
        <p:txBody>
          <a:bodyPr/>
          <a:lstStyle/>
          <a:p>
            <a:r>
              <a:rPr lang="en-US" dirty="0"/>
              <a:t>Lower Frequency Modes: Two Module Case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07" y="1623864"/>
            <a:ext cx="7677694" cy="4351338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3"/>
          <a:srcRect l="11382" t="5514" r="11381" b="7848"/>
          <a:stretch/>
        </p:blipFill>
        <p:spPr>
          <a:xfrm>
            <a:off x="7229474" y="1"/>
            <a:ext cx="1914525" cy="17438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14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24F0F0-2810-405E-A467-E2F45D7A5131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471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"/>
            <a:ext cx="10515600" cy="1325563"/>
          </a:xfrm>
        </p:spPr>
        <p:txBody>
          <a:bodyPr/>
          <a:lstStyle/>
          <a:p>
            <a:r>
              <a:rPr lang="en-US" dirty="0" smtClean="0"/>
              <a:t>Two Module Case E-Field Monitors</a:t>
            </a:r>
            <a:r>
              <a:rPr lang="en-US" dirty="0"/>
              <a:t>: </a:t>
            </a:r>
            <a:r>
              <a:rPr lang="en-US" dirty="0" smtClean="0"/>
              <a:t>Top 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9730" y="1464280"/>
            <a:ext cx="3935551" cy="23016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31" y="3806550"/>
            <a:ext cx="3935551" cy="23016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4148" y="1400381"/>
            <a:ext cx="3935551" cy="2301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4149" y="3806550"/>
            <a:ext cx="3935551" cy="2301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955" y="1433115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21.27 MHz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9730" y="3756108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39.22 MHz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44756" y="1430063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54.66 MHz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84531" y="3753056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77.35 MHz</a:t>
            </a:r>
            <a:endParaRPr lang="en-GB" b="1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15</a:t>
            </a:fld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509EDF-487E-4753-BC2C-030BBCC8859A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8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454" y="1764156"/>
            <a:ext cx="3659096" cy="2139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35" y="3914800"/>
            <a:ext cx="3659097" cy="21399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5352" y="1743860"/>
            <a:ext cx="3659097" cy="21399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5353" y="3914800"/>
            <a:ext cx="3659097" cy="21399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0936" y="1774382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21.27 MHz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935" y="3914371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39.22 MHz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65737" y="1771330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54.66 MHz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65736" y="3911319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77.35 MHz</a:t>
            </a:r>
            <a:endParaRPr lang="en-GB" b="1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19050"/>
            <a:ext cx="10515600" cy="1325563"/>
          </a:xfrm>
        </p:spPr>
        <p:txBody>
          <a:bodyPr/>
          <a:lstStyle/>
          <a:p>
            <a:r>
              <a:rPr lang="en-US" dirty="0" smtClean="0"/>
              <a:t>Two Module Case E-Field Monitors</a:t>
            </a:r>
            <a:r>
              <a:rPr lang="en-US" dirty="0"/>
              <a:t>: </a:t>
            </a:r>
            <a:r>
              <a:rPr lang="en-US" dirty="0" smtClean="0"/>
              <a:t>Side View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16</a:t>
            </a:fld>
            <a:endParaRPr lang="en-GB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FADC07-70CA-4167-9BF6-E0EEB0B862F4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Dump Compare : </a:t>
            </a:r>
            <a:r>
              <a:rPr lang="en-US" dirty="0"/>
              <a:t>Wakefield &amp; </a:t>
            </a:r>
            <a:r>
              <a:rPr lang="en-US" dirty="0" err="1" smtClean="0"/>
              <a:t>Eigenmode</a:t>
            </a:r>
            <a:r>
              <a:rPr lang="en-US" dirty="0" smtClean="0"/>
              <a:t> :Q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977" t="13530" r="2298" b="5473"/>
          <a:stretch/>
        </p:blipFill>
        <p:spPr>
          <a:xfrm>
            <a:off x="4690151" y="1715837"/>
            <a:ext cx="4062230" cy="30600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555" t="14175" r="2018" b="5869"/>
          <a:stretch/>
        </p:blipFill>
        <p:spPr>
          <a:xfrm>
            <a:off x="457200" y="1715837"/>
            <a:ext cx="4145313" cy="30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FCC589-224B-4127-9578-DD1929FFCA2D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711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 Dump Compare : </a:t>
            </a:r>
            <a:r>
              <a:rPr lang="en-US" dirty="0"/>
              <a:t>Wakefield &amp; </a:t>
            </a:r>
            <a:r>
              <a:rPr lang="en-US" dirty="0" err="1" smtClean="0"/>
              <a:t>Eigenmode</a:t>
            </a:r>
            <a:r>
              <a:rPr lang="en-US" dirty="0" smtClean="0"/>
              <a:t> : R Shunt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55" t="14175" r="2018" b="5869"/>
          <a:stretch/>
        </p:blipFill>
        <p:spPr>
          <a:xfrm>
            <a:off x="457200" y="1715837"/>
            <a:ext cx="4145313" cy="3060000"/>
          </a:xfrm>
          <a:prstGeom prst="rect">
            <a:avLst/>
          </a:prstGeom>
        </p:spPr>
      </p:pic>
      <p:pic>
        <p:nvPicPr>
          <p:cNvPr id="10" name="Content Placeholder 24"/>
          <p:cNvPicPr>
            <a:picLocks noChangeAspect="1"/>
          </p:cNvPicPr>
          <p:nvPr/>
        </p:nvPicPr>
        <p:blipFill rotWithShape="1">
          <a:blip r:embed="rId3"/>
          <a:srcRect l="1889" t="13977" r="2908" b="4553"/>
          <a:stretch/>
        </p:blipFill>
        <p:spPr>
          <a:xfrm>
            <a:off x="4816030" y="1715837"/>
            <a:ext cx="4016633" cy="30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18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F7B73B-D39D-45B8-8251-6EA36C291D3A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804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 Dump Compare : </a:t>
            </a:r>
            <a:r>
              <a:rPr lang="en-US" dirty="0"/>
              <a:t>Wakefield &amp; </a:t>
            </a:r>
            <a:r>
              <a:rPr lang="en-US" dirty="0" err="1" smtClean="0"/>
              <a:t>Eigenmode</a:t>
            </a:r>
            <a:r>
              <a:rPr lang="en-US" dirty="0" smtClean="0"/>
              <a:t> : </a:t>
            </a:r>
            <a:r>
              <a:rPr lang="en-US" dirty="0" err="1" smtClean="0"/>
              <a:t>RoQ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55" t="14175" r="2018" b="5869"/>
          <a:stretch/>
        </p:blipFill>
        <p:spPr>
          <a:xfrm>
            <a:off x="457200" y="1715837"/>
            <a:ext cx="4145313" cy="306000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/>
          <a:srcRect l="2048" t="14350" r="2228" b="5684"/>
          <a:stretch/>
        </p:blipFill>
        <p:spPr>
          <a:xfrm>
            <a:off x="4695574" y="1715837"/>
            <a:ext cx="4114647" cy="30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19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AA06356-5FB9-4B4A-B83D-FAA1AE25ACF0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48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Impedance Model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Transmission line kickers</a:t>
            </a:r>
          </a:p>
          <a:p>
            <a:pPr lvl="1"/>
            <a:r>
              <a:rPr lang="en-US" dirty="0" smtClean="0"/>
              <a:t>KFA13 &amp; KFA21 models</a:t>
            </a:r>
          </a:p>
          <a:p>
            <a:pPr lvl="1"/>
            <a:r>
              <a:rPr lang="en-US" dirty="0" smtClean="0"/>
              <a:t>Effect of vacuum chamber on impedance simulations</a:t>
            </a:r>
          </a:p>
          <a:p>
            <a:r>
              <a:rPr lang="en-US" dirty="0" smtClean="0"/>
              <a:t>PS Dump</a:t>
            </a:r>
          </a:p>
          <a:p>
            <a:pPr lvl="1"/>
            <a:r>
              <a:rPr lang="en-US" dirty="0" smtClean="0"/>
              <a:t>Model of the dump currently in the machine</a:t>
            </a:r>
          </a:p>
          <a:p>
            <a:pPr lvl="1"/>
            <a:r>
              <a:rPr lang="en-US" dirty="0" smtClean="0"/>
              <a:t>Working with EN-STI on the replacement dump design to reduce its impedance*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75460" y="5808361"/>
            <a:ext cx="5394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*IWG #14 : https://indico.cern.ch/event/671318/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2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F8C0F6-0253-4E4A-A8E6-EDE46D5AAEC0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919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 Kickers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CST models built from old drawings and CATIA drawings when available</a:t>
            </a:r>
          </a:p>
          <a:p>
            <a:r>
              <a:rPr lang="en-US" dirty="0" smtClean="0"/>
              <a:t>KFA13, 21, </a:t>
            </a:r>
            <a:r>
              <a:rPr lang="en-US" dirty="0"/>
              <a:t>71 &amp; 79 all contain identical </a:t>
            </a:r>
            <a:r>
              <a:rPr lang="en-US" dirty="0" smtClean="0"/>
              <a:t>modules</a:t>
            </a:r>
          </a:p>
          <a:p>
            <a:pPr lvl="1"/>
            <a:r>
              <a:rPr lang="en-US" dirty="0" smtClean="0"/>
              <a:t>KFA13 &amp; KFA21 are identical units</a:t>
            </a:r>
          </a:p>
          <a:p>
            <a:r>
              <a:rPr lang="en-US" dirty="0" smtClean="0"/>
              <a:t>Important step would be </a:t>
            </a:r>
            <a:r>
              <a:rPr lang="en-US" dirty="0"/>
              <a:t>to measure one module to confirm </a:t>
            </a:r>
            <a:r>
              <a:rPr lang="en-US" dirty="0" smtClean="0"/>
              <a:t>simulations</a:t>
            </a:r>
          </a:p>
          <a:p>
            <a:r>
              <a:rPr lang="en-US" dirty="0" smtClean="0"/>
              <a:t>8C11 Ferrite</a:t>
            </a:r>
          </a:p>
          <a:p>
            <a:pPr lvl="1"/>
            <a:r>
              <a:rPr lang="en-US" dirty="0" smtClean="0"/>
              <a:t>Using APB provided definition*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095" t="9281" r="18890" b="6570"/>
          <a:stretch/>
        </p:blipFill>
        <p:spPr>
          <a:xfrm>
            <a:off x="6879531" y="3553898"/>
            <a:ext cx="2085976" cy="259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51877" y="321756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48977" y="5808361"/>
            <a:ext cx="6243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*https</a:t>
            </a:r>
            <a:r>
              <a:rPr lang="en-GB" dirty="0"/>
              <a:t>://impedance.web.cern.ch/impedance/PS.htm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3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567863-7729-4BD8-9217-6329D3BD69C0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95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Vacuum Chamber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3829"/>
            <a:ext cx="5463540" cy="4667421"/>
          </a:xfrm>
        </p:spPr>
        <p:txBody>
          <a:bodyPr/>
          <a:lstStyle/>
          <a:p>
            <a:r>
              <a:rPr lang="en-US" dirty="0" smtClean="0"/>
              <a:t>Including the chamber enlarges the structure</a:t>
            </a:r>
          </a:p>
          <a:p>
            <a:pPr lvl="1"/>
            <a:r>
              <a:rPr lang="en-US" dirty="0" smtClean="0"/>
              <a:t>More resonances at lower frequencies</a:t>
            </a:r>
          </a:p>
          <a:p>
            <a:pPr lvl="1"/>
            <a:r>
              <a:rPr lang="en-US" dirty="0" smtClean="0"/>
              <a:t>Also adds ‘chamber modes’</a:t>
            </a:r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814" t="5348" r="14716" b="9223"/>
          <a:stretch/>
        </p:blipFill>
        <p:spPr>
          <a:xfrm>
            <a:off x="6467189" y="3690780"/>
            <a:ext cx="2372011" cy="2302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721" y="1286598"/>
            <a:ext cx="1550927" cy="1978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5721" y="3412424"/>
            <a:ext cx="1015664" cy="24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Module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56305" y="879795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</a:t>
            </a:r>
            <a:r>
              <a:rPr lang="en-US" dirty="0" smtClean="0"/>
              <a:t>Module, No Chamber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863114" y="2479703"/>
            <a:ext cx="4531846" cy="3815376"/>
            <a:chOff x="513248" y="2739829"/>
            <a:chExt cx="3448050" cy="29029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2803" t="16523" r="3171" b="4408"/>
            <a:stretch/>
          </p:blipFill>
          <p:spPr>
            <a:xfrm>
              <a:off x="513248" y="2739829"/>
              <a:ext cx="3448050" cy="258127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50163" y="5273422"/>
              <a:ext cx="3211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Mode Supported by Chamber</a:t>
              </a:r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928629" y="4266385"/>
              <a:ext cx="354923" cy="759681"/>
            </a:xfrm>
            <a:prstGeom prst="ellipse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231290" y="4919739"/>
              <a:ext cx="52262" cy="43787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4</a:t>
            </a:fld>
            <a:endParaRPr lang="en-GB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71FD2E-29D1-467C-B182-9B88230A46CC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50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Multi-Module Simulations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382" t="5514" r="11381" b="7848"/>
          <a:stretch/>
        </p:blipFill>
        <p:spPr>
          <a:xfrm>
            <a:off x="3458239" y="4474800"/>
            <a:ext cx="1840942" cy="1676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2010" t="7207" r="9249" b="10991"/>
          <a:stretch/>
        </p:blipFill>
        <p:spPr>
          <a:xfrm>
            <a:off x="5884288" y="4474800"/>
            <a:ext cx="1898664" cy="167682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86355" y="4171132"/>
            <a:ext cx="1727638" cy="1980494"/>
            <a:chOff x="8541488" y="3695348"/>
            <a:chExt cx="2596363" cy="29763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l="13814" t="5348" r="14716" b="9223"/>
            <a:stretch/>
          </p:blipFill>
          <p:spPr>
            <a:xfrm>
              <a:off x="8541488" y="4151712"/>
              <a:ext cx="2596363" cy="2520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562723" y="3695348"/>
              <a:ext cx="1526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Single Module</a:t>
              </a:r>
              <a:endParaRPr lang="en-GB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504399" y="4114260"/>
            <a:ext cx="1800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Two Modules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5667173" y="4129960"/>
            <a:ext cx="2289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KFA79 (3 Modules)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/>
          <a:srcRect l="1587" t="13966" r="2801" b="5977"/>
          <a:stretch/>
        </p:blipFill>
        <p:spPr>
          <a:xfrm>
            <a:off x="5298500" y="1491013"/>
            <a:ext cx="3413854" cy="254471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88274" y="885049"/>
            <a:ext cx="5150501" cy="3339704"/>
            <a:chOff x="357187" y="952265"/>
            <a:chExt cx="5150501" cy="333970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7"/>
            <a:srcRect l="1323" t="13609" r="1753" b="4735"/>
            <a:stretch/>
          </p:blipFill>
          <p:spPr>
            <a:xfrm>
              <a:off x="357187" y="952265"/>
              <a:ext cx="4452938" cy="3339704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>
            <a:xfrm>
              <a:off x="914475" y="3112928"/>
              <a:ext cx="354923" cy="759681"/>
            </a:xfrm>
            <a:prstGeom prst="ellipse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260034" y="3781022"/>
              <a:ext cx="4247654" cy="9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803542" y="1225394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Modes Supported by Chamber Geometry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374220" y="2370235"/>
            <a:ext cx="1569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Abs(imped Z)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4834593" y="2610369"/>
            <a:ext cx="11063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Abs(imped Z)</a:t>
            </a:r>
            <a:endParaRPr lang="en-GB" sz="1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5</a:t>
            </a:fld>
            <a:endParaRPr lang="en-GB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28C6D0-19AE-40F7-A080-5EE11B6DCE77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74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Chamber Supported Modes</a:t>
            </a:r>
            <a:endParaRPr lang="en-GB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30421" r="29422"/>
          <a:stretch/>
        </p:blipFill>
        <p:spPr>
          <a:xfrm>
            <a:off x="6139312" y="2597943"/>
            <a:ext cx="2413481" cy="3514975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3"/>
          <a:srcRect l="11382" t="5514" r="11381" b="7848"/>
          <a:stretch/>
        </p:blipFill>
        <p:spPr>
          <a:xfrm>
            <a:off x="6600957" y="233492"/>
            <a:ext cx="2083097" cy="18973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912106" y="0"/>
            <a:ext cx="1445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Two Modules</a:t>
            </a:r>
            <a:endParaRPr lang="en-GB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5" y="1587114"/>
            <a:ext cx="6021958" cy="3412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39312" y="2041249"/>
            <a:ext cx="3261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E-Field Monitor </a:t>
            </a:r>
            <a:endParaRPr lang="en-US" b="1" dirty="0" smtClean="0"/>
          </a:p>
          <a:p>
            <a:r>
              <a:rPr lang="en-US" b="1" dirty="0" smtClean="0"/>
              <a:t>at </a:t>
            </a:r>
            <a:r>
              <a:rPr lang="en-US" b="1" dirty="0"/>
              <a:t>21.27 MHz: Side View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743586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Appendix includes additional mode monitors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6</a:t>
            </a:fld>
            <a:endParaRPr lang="en-GB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D44DF0-E265-440E-B6E5-D25ECF9B189E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89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KFA79 to KFA13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64578"/>
            <a:ext cx="5629275" cy="4667421"/>
          </a:xfrm>
        </p:spPr>
        <p:txBody>
          <a:bodyPr/>
          <a:lstStyle/>
          <a:p>
            <a:r>
              <a:rPr lang="en-US" dirty="0" smtClean="0"/>
              <a:t>Inline modules produce a ‘forest’ of resonances (KFA13)</a:t>
            </a:r>
          </a:p>
          <a:p>
            <a:r>
              <a:rPr lang="en-US" dirty="0" smtClean="0"/>
              <a:t>Inline modules seem to allow additional modes to build up along beam path</a:t>
            </a:r>
          </a:p>
          <a:p>
            <a:pPr lvl="1"/>
            <a:r>
              <a:rPr lang="en-US" dirty="0" smtClean="0"/>
              <a:t>I.E. Higher coupling between modules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162675" y="515094"/>
            <a:ext cx="2352675" cy="2437656"/>
            <a:chOff x="933999" y="1771264"/>
            <a:chExt cx="2352675" cy="24376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3047" t="8623" r="10046" b="9701"/>
            <a:stretch/>
          </p:blipFill>
          <p:spPr>
            <a:xfrm>
              <a:off x="933999" y="2084845"/>
              <a:ext cx="2352675" cy="21240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721575" y="1771264"/>
              <a:ext cx="777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KFA79</a:t>
              </a:r>
              <a:endParaRPr lang="en-GB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74615" y="3219629"/>
            <a:ext cx="2340735" cy="2412370"/>
            <a:chOff x="8154772" y="1446242"/>
            <a:chExt cx="2340735" cy="2412370"/>
          </a:xfrm>
        </p:grpSpPr>
        <p:pic>
          <p:nvPicPr>
            <p:cNvPr id="4" name="Content Placeholder 5"/>
            <p:cNvPicPr>
              <a:picLocks noChangeAspect="1"/>
            </p:cNvPicPr>
            <p:nvPr/>
          </p:nvPicPr>
          <p:blipFill rotWithShape="1">
            <a:blip r:embed="rId4"/>
            <a:srcRect l="13005" t="8246" r="9983" b="9554"/>
            <a:stretch/>
          </p:blipFill>
          <p:spPr>
            <a:xfrm>
              <a:off x="8154772" y="1734612"/>
              <a:ext cx="2340735" cy="21240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936378" y="1446242"/>
              <a:ext cx="777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KFA13</a:t>
              </a:r>
              <a:endParaRPr lang="en-GB" b="1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428" t="14179" r="2145" b="5001"/>
          <a:stretch/>
        </p:blipFill>
        <p:spPr>
          <a:xfrm>
            <a:off x="1274059" y="3298288"/>
            <a:ext cx="4286076" cy="3198026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7</a:t>
            </a:fld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3A61C2-4893-46B8-B86E-F7C083F4FF1F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301" t="13635" r="2532" b="4587"/>
          <a:stretch/>
        </p:blipFill>
        <p:spPr>
          <a:xfrm>
            <a:off x="4500806" y="3507214"/>
            <a:ext cx="3466872" cy="26245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Comparing KFA79 (3 Modules</a:t>
            </a:r>
            <a:r>
              <a:rPr lang="en-US" dirty="0" smtClean="0"/>
              <a:t>) &amp; KFA71 (9 Modules)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2706"/>
            <a:ext cx="5373629" cy="4667421"/>
          </a:xfrm>
        </p:spPr>
        <p:txBody>
          <a:bodyPr/>
          <a:lstStyle/>
          <a:p>
            <a:r>
              <a:rPr lang="en-US" dirty="0" smtClean="0"/>
              <a:t>Once again ‘forest’ of modes</a:t>
            </a:r>
          </a:p>
          <a:p>
            <a:pPr lvl="1"/>
            <a:r>
              <a:rPr lang="en-US" dirty="0" smtClean="0"/>
              <a:t>Longer path length seems to result in more modes supported</a:t>
            </a:r>
            <a:endParaRPr lang="en-GB" dirty="0" smtClean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3"/>
          <a:srcRect l="48351" t="11018" r="1351" b="4834"/>
          <a:stretch/>
        </p:blipFill>
        <p:spPr>
          <a:xfrm>
            <a:off x="6018630" y="1396473"/>
            <a:ext cx="2665424" cy="211074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06431" y="1097905"/>
            <a:ext cx="2289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KFA71 (9 </a:t>
            </a:r>
            <a:r>
              <a:rPr lang="en-US" dirty="0"/>
              <a:t>Modules)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553200" y="553648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Zoomed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1762" t="14148" r="3177" b="3522"/>
          <a:stretch/>
        </p:blipFill>
        <p:spPr>
          <a:xfrm>
            <a:off x="159990" y="2135790"/>
            <a:ext cx="4410637" cy="3400698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8</a:t>
            </a:fld>
            <a:endParaRPr lang="en-GB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ECE4C8-5740-49FA-A1BC-838AD9E4FDB2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008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PS Dump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1363"/>
            <a:ext cx="7940040" cy="4667421"/>
          </a:xfrm>
        </p:spPr>
        <p:txBody>
          <a:bodyPr/>
          <a:lstStyle/>
          <a:p>
            <a:r>
              <a:rPr lang="en-US" dirty="0" smtClean="0"/>
              <a:t>Installed in straight sections 47 &amp; 48</a:t>
            </a:r>
          </a:p>
          <a:p>
            <a:r>
              <a:rPr lang="en-US" dirty="0" smtClean="0"/>
              <a:t>Main problem modes are ‘Coax Cavity’-like</a:t>
            </a:r>
          </a:p>
          <a:p>
            <a:r>
              <a:rPr lang="en-US" dirty="0" smtClean="0"/>
              <a:t>Simplified moveable dump</a:t>
            </a:r>
          </a:p>
          <a:p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235459" y="3119295"/>
            <a:ext cx="4335168" cy="2700804"/>
            <a:chOff x="4676023" y="992679"/>
            <a:chExt cx="3530950" cy="2199777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 rotWithShape="1">
            <a:blip r:embed="rId2"/>
            <a:srcRect l="17262" t="22500" r="9772" b="8266"/>
            <a:stretch/>
          </p:blipFill>
          <p:spPr>
            <a:xfrm>
              <a:off x="4856117" y="1402080"/>
              <a:ext cx="3343004" cy="179037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022033" y="992679"/>
              <a:ext cx="11849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Moveable</a:t>
              </a:r>
            </a:p>
            <a:p>
              <a:pPr algn="ctr"/>
              <a:r>
                <a:rPr lang="en-US" dirty="0" smtClean="0"/>
                <a:t>Dump</a:t>
              </a:r>
              <a:endParaRPr lang="en-GB" dirty="0"/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>
            <a:xfrm flipH="1">
              <a:off x="7410494" y="1639010"/>
              <a:ext cx="204009" cy="586998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6113872" y="2813776"/>
              <a:ext cx="530768" cy="30481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940465" y="2490611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PS</a:t>
              </a:r>
            </a:p>
            <a:p>
              <a:pPr algn="ctr"/>
              <a:r>
                <a:rPr lang="en-US" dirty="0" smtClean="0"/>
                <a:t>Beam Pipe</a:t>
              </a:r>
              <a:endParaRPr lang="en-GB" dirty="0"/>
            </a:p>
          </p:txBody>
        </p:sp>
        <p:cxnSp>
          <p:nvCxnSpPr>
            <p:cNvPr id="10" name="Straight Arrow Connector 9"/>
            <p:cNvCxnSpPr>
              <a:stCxn id="12" idx="2"/>
            </p:cNvCxnSpPr>
            <p:nvPr/>
          </p:nvCxnSpPr>
          <p:spPr>
            <a:xfrm>
              <a:off x="5197961" y="1685177"/>
              <a:ext cx="30414" cy="158273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76023" y="1315845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Actuator</a:t>
              </a:r>
              <a:endParaRPr lang="en-GB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1555" t="14174" r="2018" b="6346"/>
          <a:stretch/>
        </p:blipFill>
        <p:spPr>
          <a:xfrm>
            <a:off x="4633461" y="2782672"/>
            <a:ext cx="4454696" cy="3268741"/>
          </a:xfrm>
          <a:prstGeom prst="rect">
            <a:avLst/>
          </a:prstGeom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B1B8E-5117-4687-94BC-D98FE2736FF7}" type="slidenum">
              <a:rPr lang="en-GB" smtClean="0"/>
              <a:t>9</a:t>
            </a:fld>
            <a:endParaRPr lang="en-GB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5DE510-6C80-4A87-9835-3E68DE7B9950}" type="datetime1">
              <a:rPr lang="en-GB" smtClean="0"/>
              <a:t>09/11/2017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4205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79D8ED2D-8BDF-42E7-BDBD-2C13BD6F64D9}" vid="{24B2B84D-F246-44B9-9F66-E9121222DC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LIU PS Beam Dynamics WG Meeting 1 Rev4</Template>
  <TotalTime>1877</TotalTime>
  <Words>620</Words>
  <Application>Microsoft Office PowerPoint</Application>
  <PresentationFormat>On-screen Show (4:3)</PresentationFormat>
  <Paragraphs>155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CERN(4-3)</vt:lpstr>
      <vt:lpstr>Update on PS Longitudinal Impedance Model</vt:lpstr>
      <vt:lpstr>PS Impedance Model Updates</vt:lpstr>
      <vt:lpstr>Transmission Line Kickers</vt:lpstr>
      <vt:lpstr>Effect of Vacuum Chamber</vt:lpstr>
      <vt:lpstr>Comparing Multi-Module Simulations</vt:lpstr>
      <vt:lpstr>Vacuum Chamber Supported Modes</vt:lpstr>
      <vt:lpstr>Comparing KFA79 to KFA13</vt:lpstr>
      <vt:lpstr>Comparing KFA79 (3 Modules) &amp; KFA71 (9 Modules) </vt:lpstr>
      <vt:lpstr>Preliminary PS Dump Model</vt:lpstr>
      <vt:lpstr>‘Coax Cavity’-like Modes </vt:lpstr>
      <vt:lpstr>Current Replacement Design</vt:lpstr>
      <vt:lpstr>Path Forward</vt:lpstr>
      <vt:lpstr>Appendix</vt:lpstr>
      <vt:lpstr>Lower Frequency Modes: Two Module Case</vt:lpstr>
      <vt:lpstr>Two Module Case E-Field Monitors: Top View</vt:lpstr>
      <vt:lpstr>Two Module Case E-Field Monitors: Side View</vt:lpstr>
      <vt:lpstr>PS Dump Compare : Wakefield &amp; Eigenmode :Q</vt:lpstr>
      <vt:lpstr>PS Dump Compare : Wakefield &amp; Eigenmode : R Shunt</vt:lpstr>
      <vt:lpstr>PS Dump Compare : Wakefield &amp; Eigenmode : RoQ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Branko Kosta Popovic</dc:creator>
  <cp:lastModifiedBy>Branko Kosta Popovic</cp:lastModifiedBy>
  <cp:revision>59</cp:revision>
  <dcterms:created xsi:type="dcterms:W3CDTF">2017-10-30T08:08:41Z</dcterms:created>
  <dcterms:modified xsi:type="dcterms:W3CDTF">2017-11-09T12:49:34Z</dcterms:modified>
</cp:coreProperties>
</file>