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handoutMasterIdLst>
    <p:handoutMasterId r:id="rId14"/>
  </p:handoutMasterIdLst>
  <p:sldIdLst>
    <p:sldId id="421" r:id="rId2"/>
    <p:sldId id="455" r:id="rId3"/>
    <p:sldId id="468" r:id="rId4"/>
    <p:sldId id="466" r:id="rId5"/>
    <p:sldId id="467" r:id="rId6"/>
    <p:sldId id="469" r:id="rId7"/>
    <p:sldId id="473" r:id="rId8"/>
    <p:sldId id="470" r:id="rId9"/>
    <p:sldId id="471" r:id="rId10"/>
    <p:sldId id="474" r:id="rId11"/>
    <p:sldId id="465" r:id="rId12"/>
  </p:sldIdLst>
  <p:sldSz cx="9144000" cy="6858000" type="screen4x3"/>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29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0AFF"/>
    <a:srgbClr val="ED7D31"/>
    <a:srgbClr val="5B9BD5"/>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00" autoAdjust="0"/>
    <p:restoredTop sz="93403" autoAdjust="0"/>
  </p:normalViewPr>
  <p:slideViewPr>
    <p:cSldViewPr snapToGrid="0">
      <p:cViewPr varScale="1">
        <p:scale>
          <a:sx n="107" d="100"/>
          <a:sy n="107" d="100"/>
        </p:scale>
        <p:origin x="1404" y="144"/>
      </p:cViewPr>
      <p:guideLst>
        <p:guide orient="horz" pos="2160"/>
        <p:guide pos="2880"/>
        <p:guide pos="2980"/>
      </p:guideLst>
    </p:cSldViewPr>
  </p:slideViewPr>
  <p:notesTextViewPr>
    <p:cViewPr>
      <p:scale>
        <a:sx n="1" d="1"/>
        <a:sy n="1" d="1"/>
      </p:scale>
      <p:origin x="0" y="0"/>
    </p:cViewPr>
  </p:notesTextViewPr>
  <p:sorterViewPr>
    <p:cViewPr>
      <p:scale>
        <a:sx n="100" d="100"/>
        <a:sy n="100" d="100"/>
      </p:scale>
      <p:origin x="0" y="-40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231" cy="341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3697" y="1"/>
            <a:ext cx="4302231" cy="341064"/>
          </a:xfrm>
          <a:prstGeom prst="rect">
            <a:avLst/>
          </a:prstGeom>
        </p:spPr>
        <p:txBody>
          <a:bodyPr vert="horz" lIns="91440" tIns="45720" rIns="91440" bIns="45720" rtlCol="0"/>
          <a:lstStyle>
            <a:lvl1pPr algn="r">
              <a:defRPr sz="1200"/>
            </a:lvl1pPr>
          </a:lstStyle>
          <a:p>
            <a:fld id="{1BC64C58-C7F4-46DF-877F-89F37E80852E}" type="datetimeFigureOut">
              <a:rPr lang="en-US" smtClean="0"/>
              <a:t>11/9/2017</a:t>
            </a:fld>
            <a:endParaRPr lang="en-US"/>
          </a:p>
        </p:txBody>
      </p:sp>
      <p:sp>
        <p:nvSpPr>
          <p:cNvPr id="4" name="Footer Placeholder 3"/>
          <p:cNvSpPr>
            <a:spLocks noGrp="1"/>
          </p:cNvSpPr>
          <p:nvPr>
            <p:ph type="ftr" sz="quarter" idx="2"/>
          </p:nvPr>
        </p:nvSpPr>
        <p:spPr>
          <a:xfrm>
            <a:off x="0" y="6456612"/>
            <a:ext cx="4302231" cy="3410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3697" y="6456612"/>
            <a:ext cx="4302231" cy="341063"/>
          </a:xfrm>
          <a:prstGeom prst="rect">
            <a:avLst/>
          </a:prstGeom>
        </p:spPr>
        <p:txBody>
          <a:bodyPr vert="horz" lIns="91440" tIns="45720" rIns="91440" bIns="45720" rtlCol="0" anchor="b"/>
          <a:lstStyle>
            <a:lvl1pPr algn="r">
              <a:defRPr sz="1200"/>
            </a:lvl1pPr>
          </a:lstStyle>
          <a:p>
            <a:fld id="{D27B8596-93B5-45D9-AA7E-794FF3E0F1C1}" type="slidenum">
              <a:rPr lang="en-US" smtClean="0"/>
              <a:t>‹#›</a:t>
            </a:fld>
            <a:endParaRPr lang="en-US"/>
          </a:p>
        </p:txBody>
      </p:sp>
    </p:spTree>
    <p:extLst>
      <p:ext uri="{BB962C8B-B14F-4D97-AF65-F5344CB8AC3E}">
        <p14:creationId xmlns:p14="http://schemas.microsoft.com/office/powerpoint/2010/main" val="302857996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231" cy="341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23697" y="1"/>
            <a:ext cx="4302231" cy="341064"/>
          </a:xfrm>
          <a:prstGeom prst="rect">
            <a:avLst/>
          </a:prstGeom>
        </p:spPr>
        <p:txBody>
          <a:bodyPr vert="horz" lIns="91440" tIns="45720" rIns="91440" bIns="45720" rtlCol="0"/>
          <a:lstStyle>
            <a:lvl1pPr algn="r">
              <a:defRPr sz="1200"/>
            </a:lvl1pPr>
          </a:lstStyle>
          <a:p>
            <a:fld id="{4529D56E-B78E-4961-B86C-F98E5B945B3E}" type="datetimeFigureOut">
              <a:rPr lang="en-US" smtClean="0"/>
              <a:t>11/9/2017</a:t>
            </a:fld>
            <a:endParaRPr lang="en-US"/>
          </a:p>
        </p:txBody>
      </p:sp>
      <p:sp>
        <p:nvSpPr>
          <p:cNvPr id="4" name="Slide Image Placeholder 3"/>
          <p:cNvSpPr>
            <a:spLocks noGrp="1" noRot="1" noChangeAspect="1"/>
          </p:cNvSpPr>
          <p:nvPr>
            <p:ph type="sldImg" idx="2"/>
          </p:nvPr>
        </p:nvSpPr>
        <p:spPr>
          <a:xfrm>
            <a:off x="3435350" y="849313"/>
            <a:ext cx="3057525" cy="22939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92823" y="3271381"/>
            <a:ext cx="7942580" cy="267658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456612"/>
            <a:ext cx="4302231" cy="3410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23697" y="6456612"/>
            <a:ext cx="4302231" cy="341063"/>
          </a:xfrm>
          <a:prstGeom prst="rect">
            <a:avLst/>
          </a:prstGeom>
        </p:spPr>
        <p:txBody>
          <a:bodyPr vert="horz" lIns="91440" tIns="45720" rIns="91440" bIns="45720" rtlCol="0" anchor="b"/>
          <a:lstStyle>
            <a:lvl1pPr algn="r">
              <a:defRPr sz="1200"/>
            </a:lvl1pPr>
          </a:lstStyle>
          <a:p>
            <a:fld id="{593CF955-FC90-41D1-8275-F7A2CC83ED89}" type="slidenum">
              <a:rPr lang="en-US" smtClean="0"/>
              <a:t>‹#›</a:t>
            </a:fld>
            <a:endParaRPr lang="en-US"/>
          </a:p>
        </p:txBody>
      </p:sp>
    </p:spTree>
    <p:extLst>
      <p:ext uri="{BB962C8B-B14F-4D97-AF65-F5344CB8AC3E}">
        <p14:creationId xmlns:p14="http://schemas.microsoft.com/office/powerpoint/2010/main" val="86296963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744311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14276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74916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53057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03176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51834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96780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29979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80204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79910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84099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108911-81DF-40FF-B8C3-F5DDD91B14CE}"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355641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D92B91-5CEF-4B98-A74C-802504CDABF2}"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64136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E3DBE6-FC89-41EE-B231-28A4E3C16F1C}"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653505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0451E6-15AF-4B42-8DBD-377A1D01E9B6}"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848455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8FF7EF-7F45-4446-8E0A-8A62475A4F52}"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3206572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DDB9D7-AD75-40F7-8E08-8A1773C06D56}" type="datetime1">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738414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7157898-A4DE-4853-85A5-4FF8272B33EF}" type="datetime1">
              <a:rPr lang="en-US" smtClean="0"/>
              <a:t>11/9/2017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129047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B0ADF0F-7106-431D-A2BE-908BBED6AE24}" type="datetime1">
              <a:rPr lang="en-US" smtClean="0"/>
              <a:t>11/9/2017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3659963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6E53F6-38FD-464C-B1D2-D4CCB228DC18}" type="datetime1">
              <a:rPr lang="en-US" smtClean="0"/>
              <a:t>11/9/2017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436867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4D4CD9-55F3-44E2-8064-A3C11C15E617}" type="datetime1">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086521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12082-693E-4A0E-BD59-95766A750A6C}" type="datetime1">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194234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2795AC-357D-48FA-AB7B-73D794C89959}" type="datetime1">
              <a:rPr lang="en-US" smtClean="0"/>
              <a:t>11/9/2017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B3C45-6916-4A09-AEE0-4725868A11C8}" type="slidenum">
              <a:rPr lang="en-US" smtClean="0"/>
              <a:t>‹#›</a:t>
            </a:fld>
            <a:endParaRPr lang="en-US"/>
          </a:p>
        </p:txBody>
      </p:sp>
    </p:spTree>
    <p:extLst>
      <p:ext uri="{BB962C8B-B14F-4D97-AF65-F5344CB8AC3E}">
        <p14:creationId xmlns:p14="http://schemas.microsoft.com/office/powerpoint/2010/main" val="9270413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673990/#1-40-mhz-post-acceleration-i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774621"/>
            <a:ext cx="9144000" cy="1015663"/>
          </a:xfrm>
          <a:prstGeom prst="rect">
            <a:avLst/>
          </a:prstGeom>
          <a:noFill/>
        </p:spPr>
        <p:txBody>
          <a:bodyPr wrap="square" rtlCol="0">
            <a:spAutoFit/>
          </a:bodyPr>
          <a:lstStyle/>
          <a:p>
            <a:pPr algn="ctr"/>
            <a:r>
              <a:rPr lang="en-US" sz="2000" dirty="0"/>
              <a:t/>
            </a:r>
            <a:br>
              <a:rPr lang="en-US" sz="2000" dirty="0"/>
            </a:br>
            <a:r>
              <a:rPr lang="en-US" sz="2000" dirty="0"/>
              <a:t>A. </a:t>
            </a:r>
            <a:r>
              <a:rPr lang="en-US" sz="2000" dirty="0" smtClean="0"/>
              <a:t>Lasheen, H. Damerau</a:t>
            </a:r>
            <a:r>
              <a:rPr lang="en-US" sz="2000" dirty="0"/>
              <a:t>, M. </a:t>
            </a:r>
            <a:r>
              <a:rPr lang="en-US" sz="2000" dirty="0" smtClean="0"/>
              <a:t>Schwarz, </a:t>
            </a:r>
            <a:r>
              <a:rPr lang="en-US" sz="2000" dirty="0"/>
              <a:t>J</a:t>
            </a:r>
            <a:r>
              <a:rPr lang="en-US" sz="2000" dirty="0" smtClean="0"/>
              <a:t>. Repond</a:t>
            </a:r>
          </a:p>
          <a:p>
            <a:pPr algn="ctr"/>
            <a:r>
              <a:rPr lang="en-US" sz="2000" dirty="0" smtClean="0"/>
              <a:t>Acknowledgements: E. </a:t>
            </a:r>
            <a:r>
              <a:rPr lang="en-US" sz="2000" dirty="0" err="1" smtClean="0"/>
              <a:t>Shaposhnikova</a:t>
            </a:r>
            <a:r>
              <a:rPr lang="en-US" sz="2000" dirty="0" smtClean="0"/>
              <a:t>, D. </a:t>
            </a:r>
            <a:r>
              <a:rPr lang="en-US" sz="2000" dirty="0" err="1" smtClean="0"/>
              <a:t>Cotte</a:t>
            </a:r>
            <a:r>
              <a:rPr lang="en-US" sz="2000" dirty="0" smtClean="0"/>
              <a:t>, M. </a:t>
            </a:r>
            <a:r>
              <a:rPr lang="en-US" sz="2000" dirty="0" err="1" smtClean="0"/>
              <a:t>Delrieux</a:t>
            </a:r>
            <a:r>
              <a:rPr lang="en-US" sz="2000" dirty="0" smtClean="0"/>
              <a:t>, CPS and SPS OP crew</a:t>
            </a:r>
          </a:p>
        </p:txBody>
      </p:sp>
      <p:sp>
        <p:nvSpPr>
          <p:cNvPr id="6" name="Title 1"/>
          <p:cNvSpPr txBox="1">
            <a:spLocks/>
          </p:cNvSpPr>
          <p:nvPr/>
        </p:nvSpPr>
        <p:spPr>
          <a:xfrm>
            <a:off x="685800" y="776795"/>
            <a:ext cx="7772400" cy="3235380"/>
          </a:xfrm>
          <a:prstGeom prst="rect">
            <a:avLst/>
          </a:prstGeom>
          <a:ln w="57150" cap="rnd" cmpd="sng" algn="ctr">
            <a:solidFill>
              <a:srgbClr val="0053A1"/>
            </a:solidFill>
            <a:prstDash val="solid"/>
            <a:round/>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GB" sz="5400" b="1" dirty="0"/>
              <a:t>Post acceleration and longitudinal shaving before extraction</a:t>
            </a:r>
            <a:r>
              <a:rPr lang="en-GB" sz="5400" b="1" dirty="0" smtClean="0"/>
              <a:t/>
            </a:r>
            <a:br>
              <a:rPr lang="en-GB" sz="5400" b="1" dirty="0" smtClean="0"/>
            </a:br>
            <a:r>
              <a:rPr lang="en-GB" sz="2700" b="1" dirty="0" smtClean="0">
                <a:solidFill>
                  <a:schemeClr val="bg1"/>
                </a:solidFill>
              </a:rPr>
              <a:t>s</a:t>
            </a:r>
            <a:r>
              <a:rPr lang="en-GB" sz="5400" dirty="0" smtClean="0"/>
              <a:t/>
            </a:r>
            <a:br>
              <a:rPr lang="en-GB" sz="5400" dirty="0" smtClean="0"/>
            </a:br>
            <a:r>
              <a:rPr lang="en-GB" sz="3100" i="1" dirty="0" smtClean="0"/>
              <a:t>LIU-PS Beam Dynamics WG – 09/11/2017</a:t>
            </a:r>
            <a:endParaRPr lang="en-US" sz="4400" i="1" dirty="0"/>
          </a:p>
        </p:txBody>
      </p:sp>
    </p:spTree>
    <p:extLst>
      <p:ext uri="{BB962C8B-B14F-4D97-AF65-F5344CB8AC3E}">
        <p14:creationId xmlns:p14="http://schemas.microsoft.com/office/powerpoint/2010/main" val="3977214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89" y="751529"/>
            <a:ext cx="4582915" cy="3420000"/>
          </a:xfrm>
          <a:prstGeom prst="rect">
            <a:avLst/>
          </a:prstGeom>
        </p:spPr>
      </p:pic>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10</a:t>
            </a:fld>
            <a:endParaRPr lang="en-US" dirty="0"/>
          </a:p>
        </p:txBody>
      </p:sp>
      <p:sp>
        <p:nvSpPr>
          <p:cNvPr id="27" name="Content Placeholder 2"/>
          <p:cNvSpPr txBox="1">
            <a:spLocks/>
          </p:cNvSpPr>
          <p:nvPr/>
        </p:nvSpPr>
        <p:spPr>
          <a:xfrm>
            <a:off x="0" y="4315819"/>
            <a:ext cx="9144000" cy="2466618"/>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To test the idea that the RF bucket in the SPS is full after </a:t>
            </a:r>
            <a:r>
              <a:rPr lang="en-GB" sz="2600" dirty="0" err="1" smtClean="0"/>
              <a:t>filamentation</a:t>
            </a:r>
            <a:r>
              <a:rPr lang="en-GB" sz="2600" dirty="0" smtClean="0"/>
              <a:t>, the bucket area at the beginning of the SPS ramp was reduced to 0.5 eVs (with shaving in the PS, longitudinal emittance should be &lt;0.35 eVs)</a:t>
            </a:r>
            <a:br>
              <a:rPr lang="en-GB" sz="2600" dirty="0" smtClean="0"/>
            </a:br>
            <a:endParaRPr lang="en-GB" sz="2600" dirty="0"/>
          </a:p>
          <a:p>
            <a:pPr>
              <a:buFont typeface="Wingdings" panose="05000000000000000000" pitchFamily="2" charset="2"/>
              <a:buChar char="§"/>
            </a:pPr>
            <a:r>
              <a:rPr lang="en-GB" sz="2600" dirty="0" smtClean="0"/>
              <a:t> Despite the shaving applied in the PS, we can see that we shave particles in the SPS even before the ramp</a:t>
            </a:r>
            <a:br>
              <a:rPr lang="en-GB" sz="2600" dirty="0" smtClean="0"/>
            </a:br>
            <a:endParaRPr lang="en-GB" sz="2600" dirty="0"/>
          </a:p>
          <a:p>
            <a:pPr>
              <a:buFont typeface="Wingdings" panose="05000000000000000000" pitchFamily="2" charset="2"/>
              <a:buChar char="§"/>
            </a:pPr>
            <a:r>
              <a:rPr lang="en-GB" sz="2600" dirty="0" smtClean="0"/>
              <a:t> However, increasing the RF bucket to 0.75 eVs does not solve the problem, probably due to aperture limitation in the SPS</a:t>
            </a:r>
          </a:p>
          <a:p>
            <a:pPr>
              <a:buFont typeface="Wingdings" panose="05000000000000000000" pitchFamily="2" charset="2"/>
              <a:buChar char="§"/>
            </a:pPr>
            <a:endParaRPr lang="en-GB" sz="26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smtClean="0"/>
              <a:t>Shaving at start of SPS ramp</a:t>
            </a:r>
            <a:endParaRPr lang="en-US" sz="2400" dirty="0"/>
          </a:p>
        </p:txBody>
      </p:sp>
      <p:grpSp>
        <p:nvGrpSpPr>
          <p:cNvPr id="4" name="Group 3"/>
          <p:cNvGrpSpPr/>
          <p:nvPr/>
        </p:nvGrpSpPr>
        <p:grpSpPr>
          <a:xfrm>
            <a:off x="4554070" y="751529"/>
            <a:ext cx="4572000" cy="3420000"/>
            <a:chOff x="0" y="751529"/>
            <a:chExt cx="4572000" cy="342000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51529"/>
              <a:ext cx="4560000" cy="3420000"/>
            </a:xfrm>
            <a:prstGeom prst="rect">
              <a:avLst/>
            </a:prstGeom>
          </p:spPr>
        </p:pic>
        <p:sp>
          <p:nvSpPr>
            <p:cNvPr id="11" name="TextBox 10"/>
            <p:cNvSpPr txBox="1"/>
            <p:nvPr/>
          </p:nvSpPr>
          <p:spPr>
            <a:xfrm>
              <a:off x="1896048" y="991342"/>
              <a:ext cx="1062306" cy="738664"/>
            </a:xfrm>
            <a:prstGeom prst="rect">
              <a:avLst/>
            </a:prstGeom>
            <a:noFill/>
          </p:spPr>
          <p:txBody>
            <a:bodyPr wrap="square" rtlCol="0">
              <a:spAutoFit/>
            </a:bodyPr>
            <a:lstStyle/>
            <a:p>
              <a:r>
                <a:rPr lang="en-GB" sz="1400" b="1" i="1" u="sng" dirty="0" smtClean="0"/>
                <a:t>Bucket area reduced to 0.5 eVs</a:t>
              </a:r>
              <a:endParaRPr lang="en-GB" sz="1400" b="1" i="1" u="sng" dirty="0"/>
            </a:p>
          </p:txBody>
        </p:sp>
        <p:cxnSp>
          <p:nvCxnSpPr>
            <p:cNvPr id="12" name="Straight Arrow Connector 11"/>
            <p:cNvCxnSpPr>
              <a:stCxn id="11" idx="2"/>
            </p:cNvCxnSpPr>
            <p:nvPr/>
          </p:nvCxnSpPr>
          <p:spPr>
            <a:xfrm>
              <a:off x="2427201" y="1730006"/>
              <a:ext cx="531153" cy="5246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442448" y="1550894"/>
              <a:ext cx="179293" cy="1791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09694" y="1206785"/>
              <a:ext cx="1062306" cy="307777"/>
            </a:xfrm>
            <a:prstGeom prst="rect">
              <a:avLst/>
            </a:prstGeom>
            <a:noFill/>
          </p:spPr>
          <p:txBody>
            <a:bodyPr wrap="square" rtlCol="0">
              <a:spAutoFit/>
            </a:bodyPr>
            <a:lstStyle/>
            <a:p>
              <a:r>
                <a:rPr lang="en-GB" sz="1400" b="1" i="1" u="sng" dirty="0" smtClean="0"/>
                <a:t>Ramp</a:t>
              </a:r>
              <a:endParaRPr lang="en-GB" sz="1400" b="1" i="1" u="sng" dirty="0"/>
            </a:p>
          </p:txBody>
        </p:sp>
      </p:grpSp>
      <p:sp>
        <p:nvSpPr>
          <p:cNvPr id="8" name="TextBox 7"/>
          <p:cNvSpPr txBox="1"/>
          <p:nvPr/>
        </p:nvSpPr>
        <p:spPr>
          <a:xfrm>
            <a:off x="528917" y="3298829"/>
            <a:ext cx="439271" cy="461665"/>
          </a:xfrm>
          <a:prstGeom prst="rect">
            <a:avLst/>
          </a:prstGeom>
          <a:noFill/>
        </p:spPr>
        <p:txBody>
          <a:bodyPr wrap="square" rtlCol="0">
            <a:spAutoFit/>
          </a:bodyPr>
          <a:lstStyle/>
          <a:p>
            <a:pPr algn="ctr"/>
            <a:r>
              <a:rPr lang="en-GB" sz="1200" i="1" dirty="0" smtClean="0"/>
              <a:t>0.6 eVs</a:t>
            </a:r>
            <a:endParaRPr lang="en-GB" sz="1200" i="1" dirty="0"/>
          </a:p>
        </p:txBody>
      </p:sp>
      <p:sp>
        <p:nvSpPr>
          <p:cNvPr id="15" name="TextBox 14"/>
          <p:cNvSpPr txBox="1"/>
          <p:nvPr/>
        </p:nvSpPr>
        <p:spPr>
          <a:xfrm>
            <a:off x="1064118" y="3298829"/>
            <a:ext cx="495741" cy="461665"/>
          </a:xfrm>
          <a:prstGeom prst="rect">
            <a:avLst/>
          </a:prstGeom>
          <a:noFill/>
        </p:spPr>
        <p:txBody>
          <a:bodyPr wrap="square" rtlCol="0">
            <a:spAutoFit/>
          </a:bodyPr>
          <a:lstStyle/>
          <a:p>
            <a:pPr algn="ctr"/>
            <a:r>
              <a:rPr lang="en-GB" sz="1200" i="1" dirty="0" smtClean="0"/>
              <a:t>0.65 eVs</a:t>
            </a:r>
            <a:endParaRPr lang="en-GB" sz="1200" i="1" dirty="0"/>
          </a:p>
        </p:txBody>
      </p:sp>
      <p:sp>
        <p:nvSpPr>
          <p:cNvPr id="16" name="TextBox 15"/>
          <p:cNvSpPr txBox="1"/>
          <p:nvPr/>
        </p:nvSpPr>
        <p:spPr>
          <a:xfrm>
            <a:off x="1721682" y="3298829"/>
            <a:ext cx="495741" cy="461665"/>
          </a:xfrm>
          <a:prstGeom prst="rect">
            <a:avLst/>
          </a:prstGeom>
          <a:noFill/>
        </p:spPr>
        <p:txBody>
          <a:bodyPr wrap="square" rtlCol="0">
            <a:spAutoFit/>
          </a:bodyPr>
          <a:lstStyle/>
          <a:p>
            <a:pPr algn="ctr"/>
            <a:r>
              <a:rPr lang="en-GB" sz="1200" i="1" dirty="0" smtClean="0"/>
              <a:t>0.7 eVs</a:t>
            </a:r>
            <a:endParaRPr lang="en-GB" sz="1200" i="1" dirty="0"/>
          </a:p>
        </p:txBody>
      </p:sp>
      <p:sp>
        <p:nvSpPr>
          <p:cNvPr id="17" name="TextBox 16"/>
          <p:cNvSpPr txBox="1"/>
          <p:nvPr/>
        </p:nvSpPr>
        <p:spPr>
          <a:xfrm>
            <a:off x="2386939" y="3298829"/>
            <a:ext cx="495741" cy="461665"/>
          </a:xfrm>
          <a:prstGeom prst="rect">
            <a:avLst/>
          </a:prstGeom>
          <a:noFill/>
        </p:spPr>
        <p:txBody>
          <a:bodyPr wrap="square" rtlCol="0">
            <a:spAutoFit/>
          </a:bodyPr>
          <a:lstStyle/>
          <a:p>
            <a:pPr algn="ctr"/>
            <a:r>
              <a:rPr lang="en-GB" sz="1200" i="1" dirty="0" smtClean="0"/>
              <a:t>0.75 eVs</a:t>
            </a:r>
            <a:endParaRPr lang="en-GB" sz="1200" i="1" dirty="0"/>
          </a:p>
        </p:txBody>
      </p:sp>
      <p:sp>
        <p:nvSpPr>
          <p:cNvPr id="18" name="TextBox 17"/>
          <p:cNvSpPr txBox="1"/>
          <p:nvPr/>
        </p:nvSpPr>
        <p:spPr>
          <a:xfrm>
            <a:off x="2960272" y="3298829"/>
            <a:ext cx="495741" cy="461665"/>
          </a:xfrm>
          <a:prstGeom prst="rect">
            <a:avLst/>
          </a:prstGeom>
          <a:noFill/>
        </p:spPr>
        <p:txBody>
          <a:bodyPr wrap="square" rtlCol="0">
            <a:spAutoFit/>
          </a:bodyPr>
          <a:lstStyle/>
          <a:p>
            <a:pPr algn="ctr"/>
            <a:r>
              <a:rPr lang="en-GB" sz="1200" i="1" dirty="0" smtClean="0"/>
              <a:t>0.5 eVs</a:t>
            </a:r>
            <a:endParaRPr lang="en-GB" sz="1200" i="1" dirty="0"/>
          </a:p>
        </p:txBody>
      </p:sp>
      <p:sp>
        <p:nvSpPr>
          <p:cNvPr id="19" name="TextBox 18"/>
          <p:cNvSpPr txBox="1"/>
          <p:nvPr/>
        </p:nvSpPr>
        <p:spPr>
          <a:xfrm>
            <a:off x="3400765" y="3298829"/>
            <a:ext cx="495741" cy="461665"/>
          </a:xfrm>
          <a:prstGeom prst="rect">
            <a:avLst/>
          </a:prstGeom>
          <a:noFill/>
        </p:spPr>
        <p:txBody>
          <a:bodyPr wrap="square" rtlCol="0">
            <a:spAutoFit/>
          </a:bodyPr>
          <a:lstStyle/>
          <a:p>
            <a:pPr algn="ctr"/>
            <a:r>
              <a:rPr lang="en-GB" sz="1200" i="1" dirty="0" smtClean="0"/>
              <a:t>0.7 eVs</a:t>
            </a:r>
            <a:endParaRPr lang="en-GB" sz="1200" i="1" dirty="0"/>
          </a:p>
        </p:txBody>
      </p:sp>
      <p:sp>
        <p:nvSpPr>
          <p:cNvPr id="20" name="TextBox 19"/>
          <p:cNvSpPr txBox="1"/>
          <p:nvPr/>
        </p:nvSpPr>
        <p:spPr>
          <a:xfrm>
            <a:off x="3757171" y="3298829"/>
            <a:ext cx="495741" cy="461665"/>
          </a:xfrm>
          <a:prstGeom prst="rect">
            <a:avLst/>
          </a:prstGeom>
          <a:noFill/>
        </p:spPr>
        <p:txBody>
          <a:bodyPr wrap="square" rtlCol="0">
            <a:spAutoFit/>
          </a:bodyPr>
          <a:lstStyle/>
          <a:p>
            <a:pPr algn="ctr"/>
            <a:r>
              <a:rPr lang="en-GB" sz="1200" i="1" dirty="0" smtClean="0"/>
              <a:t>0.75 eVs</a:t>
            </a:r>
            <a:endParaRPr lang="en-GB" sz="1200" i="1" dirty="0"/>
          </a:p>
        </p:txBody>
      </p:sp>
      <p:sp>
        <p:nvSpPr>
          <p:cNvPr id="22" name="TextBox 21"/>
          <p:cNvSpPr txBox="1"/>
          <p:nvPr/>
        </p:nvSpPr>
        <p:spPr>
          <a:xfrm>
            <a:off x="4027792" y="3298829"/>
            <a:ext cx="495741" cy="461665"/>
          </a:xfrm>
          <a:prstGeom prst="rect">
            <a:avLst/>
          </a:prstGeom>
          <a:noFill/>
        </p:spPr>
        <p:txBody>
          <a:bodyPr wrap="square" rtlCol="0">
            <a:spAutoFit/>
          </a:bodyPr>
          <a:lstStyle/>
          <a:p>
            <a:pPr algn="ctr"/>
            <a:r>
              <a:rPr lang="en-GB" sz="1200" i="1" dirty="0" smtClean="0"/>
              <a:t>0.6 eVs</a:t>
            </a:r>
            <a:endParaRPr lang="en-GB" sz="1200" i="1" dirty="0"/>
          </a:p>
        </p:txBody>
      </p:sp>
    </p:spTree>
    <p:extLst>
      <p:ext uri="{BB962C8B-B14F-4D97-AF65-F5344CB8AC3E}">
        <p14:creationId xmlns:p14="http://schemas.microsoft.com/office/powerpoint/2010/main" val="2170035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smtClean="0"/>
              <a:t>Conclusions and next steps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11</a:t>
            </a:fld>
            <a:endParaRPr lang="en-US" dirty="0"/>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0" y="833718"/>
                <a:ext cx="9144000" cy="5948719"/>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Shaving during post-acceleration can remove tails from the rotated bunch distribution and reduce losses in the SPS</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smtClean="0"/>
                  <a:t> However, the overall losses are increased (with respect to the accelerated intensity in the PS)</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smtClean="0"/>
                  <a:t> The remaining losses may be due to the </a:t>
                </a:r>
                <a:r>
                  <a:rPr lang="en-GB" sz="2600" dirty="0" err="1" smtClean="0"/>
                  <a:t>filamentation</a:t>
                </a:r>
                <a:r>
                  <a:rPr lang="en-GB" sz="2600" dirty="0" smtClean="0"/>
                  <a:t> of the bunch at injection</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a:t>  A further step could consist in trying to combine the post-acceleration and the linearization of the RF voltage during bunch rotation, but any improvement might be diluted in the injection phase variability (&gt;+-10</a:t>
                </a:r>
                <a:r>
                  <a:rPr lang="en-GB" sz="2600" dirty="0" smtClean="0"/>
                  <a:t>°)</a:t>
                </a:r>
                <a:endParaRPr lang="en-GB" sz="2600" dirty="0"/>
              </a:p>
              <a:p>
                <a:pPr>
                  <a:buFont typeface="Wingdings" panose="05000000000000000000" pitchFamily="2" charset="2"/>
                  <a:buChar char="§"/>
                </a:pPr>
                <a:endParaRPr lang="en-GB" sz="2600" dirty="0" smtClean="0"/>
              </a:p>
              <a:p>
                <a:pPr>
                  <a:buFont typeface="Wingdings" panose="05000000000000000000" pitchFamily="2" charset="2"/>
                  <a:buChar char="§"/>
                </a:pPr>
                <a:r>
                  <a:rPr lang="en-GB" sz="2600" dirty="0"/>
                  <a:t> </a:t>
                </a:r>
                <a:r>
                  <a:rPr lang="en-GB" sz="2600" dirty="0" smtClean="0"/>
                  <a:t>Measurements should also be reiterated with more bunches and </a:t>
                </a:r>
                <a:r>
                  <a:rPr lang="en-GB" sz="2600" dirty="0"/>
                  <a:t>higher </a:t>
                </a:r>
                <a:r>
                  <a:rPr lang="en-GB" sz="2600" dirty="0" smtClean="0"/>
                  <a:t>intensity. Now </a:t>
                </a:r>
                <a:r>
                  <a:rPr lang="en-GB" sz="2600" dirty="0"/>
                  <a:t>limited to 36 bunches </a:t>
                </a:r>
                <a:r>
                  <a:rPr lang="en-GB" sz="2600" dirty="0" smtClean="0"/>
                  <a:t>with </a:t>
                </a:r>
                <a14:m>
                  <m:oMath xmlns:m="http://schemas.openxmlformats.org/officeDocument/2006/math">
                    <m:r>
                      <a:rPr lang="en-GB" sz="2600" b="0" i="1" smtClean="0">
                        <a:latin typeface="Cambria Math" panose="02040503050406030204" pitchFamily="18" charset="0"/>
                      </a:rPr>
                      <m:t>1.2×</m:t>
                    </m:r>
                    <m:sSup>
                      <m:sSupPr>
                        <m:ctrlPr>
                          <a:rPr lang="en-GB" sz="2600" b="0" i="1" smtClean="0">
                            <a:latin typeface="Cambria Math" panose="02040503050406030204" pitchFamily="18" charset="0"/>
                          </a:rPr>
                        </m:ctrlPr>
                      </m:sSupPr>
                      <m:e>
                        <m:r>
                          <a:rPr lang="en-GB" sz="2600" b="0" i="1" smtClean="0">
                            <a:latin typeface="Cambria Math" panose="02040503050406030204" pitchFamily="18" charset="0"/>
                          </a:rPr>
                          <m:t>10</m:t>
                        </m:r>
                      </m:e>
                      <m:sup>
                        <m:r>
                          <a:rPr lang="en-GB" sz="2600" b="0" i="1" smtClean="0">
                            <a:latin typeface="Cambria Math" panose="02040503050406030204" pitchFamily="18" charset="0"/>
                          </a:rPr>
                          <m:t>11</m:t>
                        </m:r>
                      </m:sup>
                    </m:sSup>
                  </m:oMath>
                </a14:m>
                <a:r>
                  <a:rPr lang="en-GB" sz="2600" dirty="0" smtClean="0"/>
                  <a:t> p/b, expected to be possible in 2018 with the new power supply</a:t>
                </a:r>
                <a:endParaRPr lang="en-GB" sz="2200" dirty="0"/>
              </a:p>
              <a:p>
                <a:pPr>
                  <a:buFont typeface="Wingdings" panose="05000000000000000000" pitchFamily="2" charset="2"/>
                  <a:buChar char="§"/>
                </a:pPr>
                <a:endParaRPr lang="en-GB" sz="2600" dirty="0" smtClean="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0" y="833718"/>
                <a:ext cx="9144000" cy="5948719"/>
              </a:xfrm>
              <a:prstGeom prst="rect">
                <a:avLst/>
              </a:prstGeom>
              <a:blipFill>
                <a:blip r:embed="rId3"/>
                <a:stretch>
                  <a:fillRect l="-867" t="-2357" r="-1067"/>
                </a:stretch>
              </a:blipFill>
            </p:spPr>
            <p:txBody>
              <a:bodyPr/>
              <a:lstStyle/>
              <a:p>
                <a:r>
                  <a:rPr lang="en-GB">
                    <a:noFill/>
                  </a:rPr>
                  <a:t> </a:t>
                </a:r>
              </a:p>
            </p:txBody>
          </p:sp>
        </mc:Fallback>
      </mc:AlternateContent>
    </p:spTree>
    <p:extLst>
      <p:ext uri="{BB962C8B-B14F-4D97-AF65-F5344CB8AC3E}">
        <p14:creationId xmlns:p14="http://schemas.microsoft.com/office/powerpoint/2010/main" val="2324471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001" y="642047"/>
            <a:ext cx="4582915" cy="3420000"/>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30445"/>
            <a:ext cx="4560001" cy="3420000"/>
          </a:xfrm>
          <a:prstGeom prst="rect">
            <a:avLst/>
          </a:prstGeom>
        </p:spPr>
      </p:pic>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a:t>
            </a:fld>
            <a:endParaRPr lang="en-US" dirty="0"/>
          </a:p>
        </p:txBody>
      </p:sp>
      <p:sp>
        <p:nvSpPr>
          <p:cNvPr id="27" name="Content Placeholder 2"/>
          <p:cNvSpPr txBox="1">
            <a:spLocks/>
          </p:cNvSpPr>
          <p:nvPr/>
        </p:nvSpPr>
        <p:spPr>
          <a:xfrm>
            <a:off x="0" y="4680889"/>
            <a:ext cx="9144000" cy="2101547"/>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Injection losses in the SPS are due to the large amplitude particles in phase space, that do not fit in the SPS RF bucket at injection</a:t>
            </a:r>
            <a:br>
              <a:rPr lang="en-GB" sz="2600" dirty="0" smtClean="0"/>
            </a:br>
            <a:endParaRPr lang="en-GB" sz="2600" dirty="0"/>
          </a:p>
          <a:p>
            <a:pPr>
              <a:buFont typeface="Wingdings" panose="05000000000000000000" pitchFamily="2" charset="2"/>
              <a:buChar char="§"/>
            </a:pPr>
            <a:r>
              <a:rPr lang="en-GB" sz="2600" dirty="0" smtClean="0"/>
              <a:t> Losses can come from the core of the bunch (blue), or from the tails/halo (green), or from the uncaptured particles in PS (red). The last two are difficult to measure but are suspected to be the main contributors for the losses (in operation with 2x40 MHz RF cavities).</a:t>
            </a:r>
            <a:endParaRPr lang="en-GB" sz="22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smtClean="0"/>
              <a:t>Introduction</a:t>
            </a:r>
            <a:endParaRPr lang="en-US" sz="2400" dirty="0"/>
          </a:p>
        </p:txBody>
      </p:sp>
      <p:sp>
        <p:nvSpPr>
          <p:cNvPr id="29" name="TextBox 28"/>
          <p:cNvSpPr txBox="1"/>
          <p:nvPr/>
        </p:nvSpPr>
        <p:spPr>
          <a:xfrm>
            <a:off x="1019294" y="4073649"/>
            <a:ext cx="274716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dirty="0" smtClean="0"/>
              <a:t>PS after 2 x double splitting</a:t>
            </a:r>
            <a:endParaRPr lang="en-GB" dirty="0"/>
          </a:p>
        </p:txBody>
      </p:sp>
      <p:sp>
        <p:nvSpPr>
          <p:cNvPr id="30" name="TextBox 29"/>
          <p:cNvSpPr txBox="1"/>
          <p:nvPr/>
        </p:nvSpPr>
        <p:spPr>
          <a:xfrm>
            <a:off x="5078449" y="4073649"/>
            <a:ext cx="3570016"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dirty="0" smtClean="0"/>
              <a:t>SPS at injection after bunch rotation</a:t>
            </a:r>
            <a:endParaRPr lang="en-GB" dirty="0"/>
          </a:p>
        </p:txBody>
      </p:sp>
    </p:spTree>
    <p:extLst>
      <p:ext uri="{BB962C8B-B14F-4D97-AF65-F5344CB8AC3E}">
        <p14:creationId xmlns:p14="http://schemas.microsoft.com/office/powerpoint/2010/main" val="3582104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a:t>
            </a:fld>
            <a:endParaRPr lang="en-US" dirty="0"/>
          </a:p>
        </p:txBody>
      </p:sp>
      <p:sp>
        <p:nvSpPr>
          <p:cNvPr id="27" name="Content Placeholder 2"/>
          <p:cNvSpPr txBox="1">
            <a:spLocks/>
          </p:cNvSpPr>
          <p:nvPr/>
        </p:nvSpPr>
        <p:spPr>
          <a:xfrm>
            <a:off x="0" y="5381203"/>
            <a:ext cx="9144000" cy="1401233"/>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An idea to separate the beam from uncaptured particles in the PS is to perform post-acceleration (presented </a:t>
            </a:r>
            <a:r>
              <a:rPr lang="en-GB" sz="2600" dirty="0"/>
              <a:t>by Heiko last meeting </a:t>
            </a:r>
            <a:r>
              <a:rPr lang="en-GB" sz="2600" dirty="0">
                <a:hlinkClick r:id="rId3"/>
              </a:rPr>
              <a:t>https://indico.cern.ch/event/673990/#</a:t>
            </a:r>
            <a:r>
              <a:rPr lang="en-GB" sz="2600" dirty="0" smtClean="0">
                <a:hlinkClick r:id="rId3"/>
              </a:rPr>
              <a:t>1-40-mhz-post-acceleration-in</a:t>
            </a:r>
            <a:r>
              <a:rPr lang="en-GB" sz="2600" dirty="0" smtClean="0"/>
              <a:t>)</a:t>
            </a:r>
            <a:br>
              <a:rPr lang="en-GB" sz="2600" dirty="0" smtClean="0"/>
            </a:br>
            <a:endParaRPr lang="en-GB" sz="2600" dirty="0"/>
          </a:p>
          <a:p>
            <a:pPr>
              <a:buFont typeface="Wingdings" panose="05000000000000000000" pitchFamily="2" charset="2"/>
              <a:buChar char="§"/>
            </a:pPr>
            <a:r>
              <a:rPr lang="en-GB" sz="2600" dirty="0" smtClean="0"/>
              <a:t> Post-acceleration can also be used to shave the longitudinal halo</a:t>
            </a:r>
            <a:endParaRPr lang="en-GB" sz="22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smtClean="0"/>
              <a:t>Introduction</a:t>
            </a:r>
            <a:endParaRPr lang="en-US" sz="2400" dirty="0"/>
          </a:p>
        </p:txBody>
      </p:sp>
      <p:pic>
        <p:nvPicPr>
          <p:cNvPr id="4" name="Picture 3"/>
          <p:cNvPicPr>
            <a:picLocks noChangeAspect="1"/>
          </p:cNvPicPr>
          <p:nvPr/>
        </p:nvPicPr>
        <p:blipFill>
          <a:blip r:embed="rId4"/>
          <a:stretch>
            <a:fillRect/>
          </a:stretch>
        </p:blipFill>
        <p:spPr>
          <a:xfrm>
            <a:off x="1378623" y="742946"/>
            <a:ext cx="6386753" cy="4397519"/>
          </a:xfrm>
          <a:prstGeom prst="rect">
            <a:avLst/>
          </a:prstGeom>
          <a:ln>
            <a:solidFill>
              <a:schemeClr val="tx1"/>
            </a:solidFill>
          </a:ln>
        </p:spPr>
      </p:pic>
    </p:spTree>
    <p:extLst>
      <p:ext uri="{BB962C8B-B14F-4D97-AF65-F5344CB8AC3E}">
        <p14:creationId xmlns:p14="http://schemas.microsoft.com/office/powerpoint/2010/main" val="1729106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5" y="719457"/>
            <a:ext cx="4582915" cy="3420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1085" y="707722"/>
            <a:ext cx="4582915" cy="3420000"/>
          </a:xfrm>
          <a:prstGeom prst="rect">
            <a:avLst/>
          </a:prstGeom>
        </p:spPr>
      </p:pic>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4</a:t>
            </a:fld>
            <a:endParaRPr lang="en-US" dirty="0"/>
          </a:p>
        </p:txBody>
      </p:sp>
      <p:sp>
        <p:nvSpPr>
          <p:cNvPr id="27" name="Content Placeholder 2"/>
          <p:cNvSpPr txBox="1">
            <a:spLocks/>
          </p:cNvSpPr>
          <p:nvPr/>
        </p:nvSpPr>
        <p:spPr>
          <a:xfrm>
            <a:off x="-10915" y="4323910"/>
            <a:ext cx="9144000" cy="2226621"/>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The shaving is performed by keeping the RF voltage constant during post-acceleration (dip in longitudinal acceptance)</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smtClean="0"/>
              <a:t> Scanning the value of the RF voltage to find the optimum point where the tails are shaved and not the core of the bunch (longitudinal emittance is ~ 0.35-0.4 eVs, so ~60kV is expected to be the limit)</a:t>
            </a:r>
            <a:endParaRPr lang="en-GB" sz="22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smtClean="0"/>
              <a:t>Shaving during post-acceleration (PS)</a:t>
            </a:r>
            <a:endParaRPr lang="en-US" sz="2400" dirty="0"/>
          </a:p>
        </p:txBody>
      </p:sp>
    </p:spTree>
    <p:extLst>
      <p:ext uri="{BB962C8B-B14F-4D97-AF65-F5344CB8AC3E}">
        <p14:creationId xmlns:p14="http://schemas.microsoft.com/office/powerpoint/2010/main" val="647453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18" y="676855"/>
            <a:ext cx="4249530" cy="352434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4805" y="630445"/>
            <a:ext cx="4824121" cy="3600000"/>
          </a:xfrm>
          <a:prstGeom prst="rect">
            <a:avLst/>
          </a:prstGeom>
        </p:spPr>
      </p:pic>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5</a:t>
            </a:fld>
            <a:endParaRPr lang="en-US" dirty="0"/>
          </a:p>
        </p:txBody>
      </p:sp>
      <p:sp>
        <p:nvSpPr>
          <p:cNvPr id="27" name="Content Placeholder 2"/>
          <p:cNvSpPr txBox="1">
            <a:spLocks/>
          </p:cNvSpPr>
          <p:nvPr/>
        </p:nvSpPr>
        <p:spPr>
          <a:xfrm>
            <a:off x="0" y="4811113"/>
            <a:ext cx="9144000" cy="1971324"/>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Losses measured in the PS during post-acceleration (last ~1ms), and by comparing the measured intensity with the DC BCT in PS and SPS</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smtClean="0"/>
              <a:t>Losses measured in the SPS from the DC BCT (magenta line) at the beginning of the ramp and with the Fast BCT (coloured 2D plot)</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smtClean="0"/>
              <a:t> The uncaptured beam in the SPS is lost at the beginning of the ramp</a:t>
            </a:r>
            <a:endParaRPr lang="en-GB" sz="22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smtClean="0"/>
              <a:t>Definition of </a:t>
            </a:r>
            <a:r>
              <a:rPr lang="en-US" sz="4000" b="1" dirty="0"/>
              <a:t>l</a:t>
            </a:r>
            <a:r>
              <a:rPr lang="en-US" sz="4000" b="1" dirty="0" smtClean="0"/>
              <a:t>osses in the PS and SPS</a:t>
            </a:r>
            <a:endParaRPr lang="en-US" sz="2400" dirty="0"/>
          </a:p>
        </p:txBody>
      </p:sp>
      <p:sp>
        <p:nvSpPr>
          <p:cNvPr id="7" name="TextBox 6"/>
          <p:cNvSpPr txBox="1"/>
          <p:nvPr/>
        </p:nvSpPr>
        <p:spPr>
          <a:xfrm>
            <a:off x="5417998" y="4185147"/>
            <a:ext cx="225773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dirty="0" smtClean="0"/>
              <a:t>Flat bottom in the SPS</a:t>
            </a:r>
            <a:endParaRPr lang="en-GB" dirty="0"/>
          </a:p>
        </p:txBody>
      </p:sp>
      <p:sp>
        <p:nvSpPr>
          <p:cNvPr id="3" name="TextBox 2"/>
          <p:cNvSpPr txBox="1"/>
          <p:nvPr/>
        </p:nvSpPr>
        <p:spPr>
          <a:xfrm>
            <a:off x="6782595" y="953113"/>
            <a:ext cx="1521057" cy="307777"/>
          </a:xfrm>
          <a:prstGeom prst="rect">
            <a:avLst/>
          </a:prstGeom>
          <a:noFill/>
        </p:spPr>
        <p:txBody>
          <a:bodyPr wrap="none" rtlCol="0">
            <a:spAutoFit/>
          </a:bodyPr>
          <a:lstStyle/>
          <a:p>
            <a:r>
              <a:rPr lang="en-GB" sz="1400" b="1" i="1" u="sng" dirty="0" smtClean="0"/>
              <a:t>Uncaptured beam</a:t>
            </a:r>
            <a:endParaRPr lang="en-GB" sz="1400" b="1" i="1" u="sng" dirty="0"/>
          </a:p>
        </p:txBody>
      </p:sp>
      <p:sp>
        <p:nvSpPr>
          <p:cNvPr id="10" name="TextBox 9"/>
          <p:cNvSpPr txBox="1"/>
          <p:nvPr/>
        </p:nvSpPr>
        <p:spPr>
          <a:xfrm>
            <a:off x="6815771" y="1460375"/>
            <a:ext cx="1037463" cy="307777"/>
          </a:xfrm>
          <a:prstGeom prst="rect">
            <a:avLst/>
          </a:prstGeom>
          <a:noFill/>
        </p:spPr>
        <p:txBody>
          <a:bodyPr wrap="none" rtlCol="0">
            <a:spAutoFit/>
          </a:bodyPr>
          <a:lstStyle/>
          <a:p>
            <a:r>
              <a:rPr lang="en-GB" sz="1400" b="1" i="1" u="sng" dirty="0" smtClean="0"/>
              <a:t>Main beam</a:t>
            </a:r>
            <a:endParaRPr lang="en-GB" sz="1400" b="1" i="1" u="sng" dirty="0"/>
          </a:p>
        </p:txBody>
      </p:sp>
      <p:cxnSp>
        <p:nvCxnSpPr>
          <p:cNvPr id="11" name="Straight Arrow Connector 10"/>
          <p:cNvCxnSpPr>
            <a:stCxn id="3" idx="1"/>
          </p:cNvCxnSpPr>
          <p:nvPr/>
        </p:nvCxnSpPr>
        <p:spPr>
          <a:xfrm flipH="1">
            <a:off x="6546865" y="1107002"/>
            <a:ext cx="235730" cy="4956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1"/>
          </p:cNvCxnSpPr>
          <p:nvPr/>
        </p:nvCxnSpPr>
        <p:spPr>
          <a:xfrm flipH="1">
            <a:off x="6664730" y="1614264"/>
            <a:ext cx="151041" cy="1727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382448" y="2569130"/>
            <a:ext cx="1112677" cy="307777"/>
          </a:xfrm>
          <a:prstGeom prst="rect">
            <a:avLst/>
          </a:prstGeom>
          <a:noFill/>
        </p:spPr>
        <p:txBody>
          <a:bodyPr wrap="none" rtlCol="0">
            <a:spAutoFit/>
          </a:bodyPr>
          <a:lstStyle/>
          <a:p>
            <a:r>
              <a:rPr lang="en-GB" sz="1400" b="1" i="1" u="sng" dirty="0" smtClean="0"/>
              <a:t>Acceleration</a:t>
            </a:r>
            <a:endParaRPr lang="en-GB" sz="1400" b="1" i="1" u="sng" dirty="0"/>
          </a:p>
        </p:txBody>
      </p:sp>
      <p:cxnSp>
        <p:nvCxnSpPr>
          <p:cNvPr id="20" name="Straight Arrow Connector 19"/>
          <p:cNvCxnSpPr>
            <a:stCxn id="19" idx="2"/>
          </p:cNvCxnSpPr>
          <p:nvPr/>
        </p:nvCxnSpPr>
        <p:spPr>
          <a:xfrm flipH="1">
            <a:off x="7675732" y="2876907"/>
            <a:ext cx="263055" cy="10404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251675" y="1790179"/>
            <a:ext cx="1546649" cy="523220"/>
          </a:xfrm>
          <a:prstGeom prst="rect">
            <a:avLst/>
          </a:prstGeom>
          <a:noFill/>
        </p:spPr>
        <p:txBody>
          <a:bodyPr wrap="square" rtlCol="0">
            <a:spAutoFit/>
          </a:bodyPr>
          <a:lstStyle/>
          <a:p>
            <a:r>
              <a:rPr lang="en-GB" sz="1400" b="1" i="1" u="sng" dirty="0" smtClean="0"/>
              <a:t>Losses during PS-SPS transfer</a:t>
            </a:r>
            <a:endParaRPr lang="en-GB" sz="1400" b="1" i="1" u="sng" dirty="0"/>
          </a:p>
        </p:txBody>
      </p:sp>
      <p:cxnSp>
        <p:nvCxnSpPr>
          <p:cNvPr id="30" name="Straight Arrow Connector 29"/>
          <p:cNvCxnSpPr/>
          <p:nvPr/>
        </p:nvCxnSpPr>
        <p:spPr>
          <a:xfrm>
            <a:off x="1918447" y="2196353"/>
            <a:ext cx="295360" cy="234092"/>
          </a:xfrm>
          <a:prstGeom prst="straightConnector1">
            <a:avLst/>
          </a:prstGeom>
          <a:ln w="571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1801352" y="2026024"/>
            <a:ext cx="157862" cy="2873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Arrow Connector 41"/>
          <p:cNvCxnSpPr/>
          <p:nvPr/>
        </p:nvCxnSpPr>
        <p:spPr>
          <a:xfrm>
            <a:off x="1006206" y="1510037"/>
            <a:ext cx="3525" cy="45626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491315" y="2385147"/>
            <a:ext cx="1421024" cy="738664"/>
          </a:xfrm>
          <a:prstGeom prst="rect">
            <a:avLst/>
          </a:prstGeom>
          <a:noFill/>
        </p:spPr>
        <p:txBody>
          <a:bodyPr wrap="square" rtlCol="0">
            <a:spAutoFit/>
          </a:bodyPr>
          <a:lstStyle/>
          <a:p>
            <a:r>
              <a:rPr lang="en-GB" sz="1400" b="1" i="1" u="sng" dirty="0" smtClean="0"/>
              <a:t>Losses during post-acceleration</a:t>
            </a:r>
            <a:endParaRPr lang="en-GB" sz="1400" b="1" i="1" u="sng" dirty="0"/>
          </a:p>
        </p:txBody>
      </p:sp>
      <p:sp>
        <p:nvSpPr>
          <p:cNvPr id="46" name="TextBox 45"/>
          <p:cNvSpPr txBox="1"/>
          <p:nvPr/>
        </p:nvSpPr>
        <p:spPr>
          <a:xfrm>
            <a:off x="1372577" y="4185147"/>
            <a:ext cx="1595501"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dirty="0" smtClean="0"/>
              <a:t>PS-SPS transfer</a:t>
            </a:r>
            <a:endParaRPr lang="en-GB" dirty="0"/>
          </a:p>
        </p:txBody>
      </p:sp>
      <p:sp>
        <p:nvSpPr>
          <p:cNvPr id="47" name="TextBox 46"/>
          <p:cNvSpPr txBox="1"/>
          <p:nvPr/>
        </p:nvSpPr>
        <p:spPr>
          <a:xfrm>
            <a:off x="497422" y="986817"/>
            <a:ext cx="1068199" cy="523220"/>
          </a:xfrm>
          <a:prstGeom prst="rect">
            <a:avLst/>
          </a:prstGeom>
          <a:noFill/>
        </p:spPr>
        <p:txBody>
          <a:bodyPr wrap="square" rtlCol="0">
            <a:spAutoFit/>
          </a:bodyPr>
          <a:lstStyle/>
          <a:p>
            <a:r>
              <a:rPr lang="en-GB" sz="1400" b="1" i="1" u="sng" dirty="0" smtClean="0"/>
              <a:t>Reference intensity</a:t>
            </a:r>
            <a:endParaRPr lang="en-GB" sz="1400" b="1" i="1" u="sng" dirty="0"/>
          </a:p>
        </p:txBody>
      </p:sp>
      <p:cxnSp>
        <p:nvCxnSpPr>
          <p:cNvPr id="22" name="Straight Arrow Connector 21"/>
          <p:cNvCxnSpPr>
            <a:endCxn id="41" idx="3"/>
          </p:cNvCxnSpPr>
          <p:nvPr/>
        </p:nvCxnSpPr>
        <p:spPr>
          <a:xfrm flipV="1">
            <a:off x="1594020" y="2271314"/>
            <a:ext cx="230450" cy="29781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421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4776" y="1045430"/>
            <a:ext cx="5605470" cy="4204103"/>
          </a:xfrm>
          <a:prstGeom prst="rect">
            <a:avLst/>
          </a:prstGeom>
        </p:spPr>
      </p:pic>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6</a:t>
            </a:fld>
            <a:endParaRPr lang="en-US" dirty="0"/>
          </a:p>
        </p:txBody>
      </p:sp>
      <p:sp>
        <p:nvSpPr>
          <p:cNvPr id="27" name="Content Placeholder 2"/>
          <p:cNvSpPr txBox="1">
            <a:spLocks/>
          </p:cNvSpPr>
          <p:nvPr/>
        </p:nvSpPr>
        <p:spPr>
          <a:xfrm>
            <a:off x="0" y="6038441"/>
            <a:ext cx="9144000" cy="743996"/>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Below 10, there is no visible uncaptured beam in the Fast BCT (still some losses below the sensitivity of the device ?)</a:t>
            </a:r>
            <a:endParaRPr lang="en-GB" sz="22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smtClean="0"/>
              <a:t>Losses in the Fast BCT (SPS)</a:t>
            </a:r>
            <a:endParaRPr lang="en-US" sz="2400"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357937"/>
            <a:ext cx="3262995" cy="2435011"/>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872112"/>
            <a:ext cx="3262995" cy="2435010"/>
          </a:xfrm>
          <a:prstGeom prst="rect">
            <a:avLst/>
          </a:prstGeom>
        </p:spPr>
      </p:pic>
      <p:sp>
        <p:nvSpPr>
          <p:cNvPr id="25" name="TextBox 24"/>
          <p:cNvSpPr txBox="1"/>
          <p:nvPr/>
        </p:nvSpPr>
        <p:spPr>
          <a:xfrm>
            <a:off x="2399096" y="773022"/>
            <a:ext cx="1002927"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No shaving</a:t>
            </a:r>
            <a:endParaRPr lang="en-GB" dirty="0"/>
          </a:p>
        </p:txBody>
      </p:sp>
      <p:sp>
        <p:nvSpPr>
          <p:cNvPr id="28" name="TextBox 27"/>
          <p:cNvSpPr txBox="1"/>
          <p:nvPr/>
        </p:nvSpPr>
        <p:spPr>
          <a:xfrm>
            <a:off x="2399096" y="3267232"/>
            <a:ext cx="1002927"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Shaving 60 kV</a:t>
            </a:r>
            <a:endParaRPr lang="en-GB" dirty="0"/>
          </a:p>
        </p:txBody>
      </p:sp>
      <p:sp>
        <p:nvSpPr>
          <p:cNvPr id="29" name="TextBox 28"/>
          <p:cNvSpPr txBox="1"/>
          <p:nvPr/>
        </p:nvSpPr>
        <p:spPr>
          <a:xfrm>
            <a:off x="4195700" y="1386424"/>
            <a:ext cx="1281735"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Losses measured in Fast BCT</a:t>
            </a:r>
            <a:endParaRPr lang="en-GB" dirty="0"/>
          </a:p>
        </p:txBody>
      </p:sp>
      <p:sp>
        <p:nvSpPr>
          <p:cNvPr id="2" name="TextBox 1"/>
          <p:cNvSpPr txBox="1"/>
          <p:nvPr/>
        </p:nvSpPr>
        <p:spPr>
          <a:xfrm>
            <a:off x="0" y="3175953"/>
            <a:ext cx="1157689" cy="253916"/>
          </a:xfrm>
          <a:prstGeom prst="rect">
            <a:avLst/>
          </a:prstGeom>
          <a:noFill/>
        </p:spPr>
        <p:txBody>
          <a:bodyPr wrap="none" rtlCol="0">
            <a:spAutoFit/>
          </a:bodyPr>
          <a:lstStyle/>
          <a:p>
            <a:r>
              <a:rPr lang="en-GB" sz="1050" i="1" dirty="0" smtClean="0"/>
              <a:t>Same colour scale</a:t>
            </a:r>
            <a:endParaRPr lang="en-GB" sz="1050" i="1" dirty="0"/>
          </a:p>
        </p:txBody>
      </p:sp>
    </p:spTree>
    <p:extLst>
      <p:ext uri="{BB962C8B-B14F-4D97-AF65-F5344CB8AC3E}">
        <p14:creationId xmlns:p14="http://schemas.microsoft.com/office/powerpoint/2010/main" val="3364096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7</a:t>
            </a:fld>
            <a:endParaRPr lang="en-US" dirty="0"/>
          </a:p>
        </p:txBody>
      </p:sp>
      <p:sp>
        <p:nvSpPr>
          <p:cNvPr id="27" name="Content Placeholder 2"/>
          <p:cNvSpPr txBox="1">
            <a:spLocks/>
          </p:cNvSpPr>
          <p:nvPr/>
        </p:nvSpPr>
        <p:spPr>
          <a:xfrm>
            <a:off x="0" y="4404699"/>
            <a:ext cx="9144000" cy="2377738"/>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For 60 kV, although there is no visible loss in the FBCT anymore, still some losses in the SPS at the beginning of the ramp (~1%)</a:t>
            </a:r>
          </a:p>
          <a:p>
            <a:pPr>
              <a:buFont typeface="Wingdings" panose="05000000000000000000" pitchFamily="2" charset="2"/>
              <a:buChar char="§"/>
            </a:pPr>
            <a:endParaRPr lang="en-GB" sz="2600" dirty="0"/>
          </a:p>
          <a:p>
            <a:pPr>
              <a:buFont typeface="Wingdings" panose="05000000000000000000" pitchFamily="2" charset="2"/>
              <a:buChar char="Ø"/>
            </a:pPr>
            <a:r>
              <a:rPr lang="en-GB" sz="2600" dirty="0" smtClean="0"/>
              <a:t> Large oscillations at injection and </a:t>
            </a:r>
            <a:r>
              <a:rPr lang="en-GB" sz="2600" dirty="0" err="1" smtClean="0"/>
              <a:t>filamentation</a:t>
            </a:r>
            <a:r>
              <a:rPr lang="en-GB" sz="2600" dirty="0" smtClean="0"/>
              <a:t>, those losses might be the captured in the RF buckets but with too large amplitude</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smtClean="0"/>
              <a:t> NB: Without shaving, large spread in the losses that is maybe correlated to the variability of the injection phase (&gt; +-10 °)</a:t>
            </a:r>
            <a:endParaRPr lang="en-GB" sz="22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400" b="1" dirty="0" smtClean="0"/>
              <a:t>Injected </a:t>
            </a:r>
            <a:r>
              <a:rPr lang="en-US" sz="3400" b="1" dirty="0"/>
              <a:t>b</a:t>
            </a:r>
            <a:r>
              <a:rPr lang="en-US" sz="3400" b="1" dirty="0" smtClean="0"/>
              <a:t>unch length and losses during ramp (SPS)</a:t>
            </a:r>
            <a:endParaRPr lang="en-US" sz="3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19176"/>
            <a:ext cx="4582915" cy="3420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1085" y="819175"/>
            <a:ext cx="4582915" cy="3420000"/>
          </a:xfrm>
          <a:prstGeom prst="rect">
            <a:avLst/>
          </a:prstGeom>
        </p:spPr>
      </p:pic>
      <p:sp>
        <p:nvSpPr>
          <p:cNvPr id="10" name="TextBox 9"/>
          <p:cNvSpPr txBox="1"/>
          <p:nvPr/>
        </p:nvSpPr>
        <p:spPr>
          <a:xfrm>
            <a:off x="2824100" y="3069785"/>
            <a:ext cx="146456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Injected bunch length </a:t>
            </a:r>
            <a:endParaRPr lang="en-GB" dirty="0"/>
          </a:p>
        </p:txBody>
      </p:sp>
      <p:sp>
        <p:nvSpPr>
          <p:cNvPr id="11" name="TextBox 10"/>
          <p:cNvSpPr txBox="1"/>
          <p:nvPr/>
        </p:nvSpPr>
        <p:spPr>
          <a:xfrm>
            <a:off x="5082299" y="1043478"/>
            <a:ext cx="1704867"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Losses during SPS acceleration</a:t>
            </a:r>
            <a:endParaRPr lang="en-GB" dirty="0"/>
          </a:p>
        </p:txBody>
      </p:sp>
    </p:spTree>
    <p:extLst>
      <p:ext uri="{BB962C8B-B14F-4D97-AF65-F5344CB8AC3E}">
        <p14:creationId xmlns:p14="http://schemas.microsoft.com/office/powerpoint/2010/main" val="1510587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8</a:t>
            </a:fld>
            <a:endParaRPr lang="en-US" dirty="0"/>
          </a:p>
        </p:txBody>
      </p:sp>
      <p:sp>
        <p:nvSpPr>
          <p:cNvPr id="27" name="Content Placeholder 2"/>
          <p:cNvSpPr txBox="1">
            <a:spLocks/>
          </p:cNvSpPr>
          <p:nvPr/>
        </p:nvSpPr>
        <p:spPr>
          <a:xfrm>
            <a:off x="0" y="4311753"/>
            <a:ext cx="9144000" cy="2306178"/>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The shaving increases the losses during PS-SPS transfer </a:t>
            </a:r>
            <a:br>
              <a:rPr lang="en-GB" sz="2600" dirty="0" smtClean="0"/>
            </a:br>
            <a:r>
              <a:rPr lang="en-GB" sz="2600" dirty="0" smtClean="0"/>
              <a:t>-&gt; expected since the shaved particles are lost in the PS instead of the SPS</a:t>
            </a:r>
          </a:p>
          <a:p>
            <a:pPr>
              <a:buFont typeface="Wingdings" panose="05000000000000000000" pitchFamily="2" charset="2"/>
              <a:buChar char="§"/>
            </a:pPr>
            <a:endParaRPr lang="en-GB" sz="2600" dirty="0"/>
          </a:p>
          <a:p>
            <a:pPr>
              <a:buFont typeface="Wingdings" panose="05000000000000000000" pitchFamily="2" charset="2"/>
              <a:buChar char="§"/>
            </a:pPr>
            <a:r>
              <a:rPr lang="en-GB" sz="2600" dirty="0" smtClean="0"/>
              <a:t> The shaving also increases the losses during post-acceleration, meaning that part of the shaved beam is already lost in the PS</a:t>
            </a:r>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smtClean="0"/>
              <a:t>Losses during post-acceleration and transfer (PS-SPS)</a:t>
            </a:r>
            <a:endParaRPr lang="en-US" sz="33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29449"/>
            <a:ext cx="4582915" cy="3420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729449"/>
            <a:ext cx="4582915" cy="3420000"/>
          </a:xfrm>
          <a:prstGeom prst="rect">
            <a:avLst/>
          </a:prstGeom>
        </p:spPr>
      </p:pic>
      <p:sp>
        <p:nvSpPr>
          <p:cNvPr id="10" name="TextBox 9"/>
          <p:cNvSpPr txBox="1"/>
          <p:nvPr/>
        </p:nvSpPr>
        <p:spPr>
          <a:xfrm>
            <a:off x="2656674" y="943730"/>
            <a:ext cx="1595318"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Losses during post-acceleration</a:t>
            </a:r>
            <a:endParaRPr lang="en-GB" dirty="0"/>
          </a:p>
        </p:txBody>
      </p:sp>
      <p:sp>
        <p:nvSpPr>
          <p:cNvPr id="11" name="TextBox 10"/>
          <p:cNvSpPr txBox="1"/>
          <p:nvPr/>
        </p:nvSpPr>
        <p:spPr>
          <a:xfrm>
            <a:off x="7270517" y="943730"/>
            <a:ext cx="156439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smtClean="0"/>
              <a:t>Losses during PS-SPS transfer</a:t>
            </a:r>
            <a:endParaRPr lang="en-GB" dirty="0"/>
          </a:p>
        </p:txBody>
      </p:sp>
    </p:spTree>
    <p:extLst>
      <p:ext uri="{BB962C8B-B14F-4D97-AF65-F5344CB8AC3E}">
        <p14:creationId xmlns:p14="http://schemas.microsoft.com/office/powerpoint/2010/main" val="33434266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9</a:t>
            </a:fld>
            <a:endParaRPr lang="en-US" dirty="0"/>
          </a:p>
        </p:txBody>
      </p:sp>
      <p:sp>
        <p:nvSpPr>
          <p:cNvPr id="27" name="Content Placeholder 2"/>
          <p:cNvSpPr txBox="1">
            <a:spLocks/>
          </p:cNvSpPr>
          <p:nvPr/>
        </p:nvSpPr>
        <p:spPr>
          <a:xfrm>
            <a:off x="0" y="4248319"/>
            <a:ext cx="9144000" cy="2534118"/>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2600" dirty="0" smtClean="0"/>
              <a:t> The shaving reduces the losses in the SPS, but increases the overall losses including all steps</a:t>
            </a:r>
            <a:br>
              <a:rPr lang="en-GB" sz="2600" dirty="0" smtClean="0"/>
            </a:br>
            <a:endParaRPr lang="en-GB" sz="2600" dirty="0" smtClean="0"/>
          </a:p>
          <a:p>
            <a:pPr>
              <a:buFont typeface="Wingdings" panose="05000000000000000000" pitchFamily="2" charset="2"/>
              <a:buChar char="§"/>
            </a:pPr>
            <a:r>
              <a:rPr lang="en-GB" sz="2600" dirty="0" smtClean="0"/>
              <a:t>Very strong shaving is necessary to fully remove the losses in the SPS</a:t>
            </a:r>
            <a:br>
              <a:rPr lang="en-GB" sz="2600" dirty="0" smtClean="0"/>
            </a:br>
            <a:endParaRPr lang="en-GB" sz="2600" dirty="0" smtClean="0"/>
          </a:p>
          <a:p>
            <a:pPr>
              <a:buFont typeface="Wingdings" panose="05000000000000000000" pitchFamily="2" charset="2"/>
              <a:buChar char="§"/>
            </a:pPr>
            <a:r>
              <a:rPr lang="en-GB" sz="2600" dirty="0" smtClean="0"/>
              <a:t> The extra losses may come from the mismatch at injection and </a:t>
            </a:r>
            <a:r>
              <a:rPr lang="en-GB" sz="2600" dirty="0" err="1" smtClean="0"/>
              <a:t>filamentation</a:t>
            </a:r>
            <a:endParaRPr lang="en-GB" sz="2600" dirty="0"/>
          </a:p>
          <a:p>
            <a:pPr>
              <a:buFont typeface="Wingdings" panose="05000000000000000000" pitchFamily="2" charset="2"/>
              <a:buChar char="§"/>
            </a:pPr>
            <a:endParaRPr lang="en-GB" sz="2600" dirty="0" smtClean="0"/>
          </a:p>
        </p:txBody>
      </p:sp>
      <p:sp>
        <p:nvSpPr>
          <p:cNvPr id="9"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smtClean="0"/>
              <a:t>Overall contributions to total losses (PS-SPS)</a:t>
            </a:r>
            <a:endParaRPr lang="en-US"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1085" y="691949"/>
            <a:ext cx="4582915" cy="3420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91949"/>
            <a:ext cx="4582915" cy="3420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45" y="691949"/>
            <a:ext cx="4582915" cy="3420000"/>
          </a:xfrm>
          <a:prstGeom prst="rect">
            <a:avLst/>
          </a:prstGeom>
        </p:spPr>
      </p:pic>
    </p:spTree>
    <p:extLst>
      <p:ext uri="{BB962C8B-B14F-4D97-AF65-F5344CB8AC3E}">
        <p14:creationId xmlns:p14="http://schemas.microsoft.com/office/powerpoint/2010/main" val="277382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57116</TotalTime>
  <Words>641</Words>
  <Application>Microsoft Office PowerPoint</Application>
  <PresentationFormat>On-screen Show (4:3)</PresentationFormat>
  <Paragraphs>87</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Cambria Math</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 and next steps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acceleration and shaving</dc:title>
  <dc:creator>Alexandre Lasheen</dc:creator>
  <cp:lastModifiedBy>Alexandre Lasheen</cp:lastModifiedBy>
  <cp:revision>4996</cp:revision>
  <cp:lastPrinted>2017-01-11T10:48:33Z</cp:lastPrinted>
  <dcterms:created xsi:type="dcterms:W3CDTF">2014-07-23T07:54:45Z</dcterms:created>
  <dcterms:modified xsi:type="dcterms:W3CDTF">2017-11-09T15:20:38Z</dcterms:modified>
</cp:coreProperties>
</file>