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28"/>
  </p:notesMasterIdLst>
  <p:handoutMasterIdLst>
    <p:handoutMasterId r:id="rId29"/>
  </p:handoutMasterIdLst>
  <p:sldIdLst>
    <p:sldId id="324" r:id="rId5"/>
    <p:sldId id="318" r:id="rId6"/>
    <p:sldId id="338" r:id="rId7"/>
    <p:sldId id="339" r:id="rId8"/>
    <p:sldId id="341" r:id="rId9"/>
    <p:sldId id="342" r:id="rId10"/>
    <p:sldId id="344" r:id="rId11"/>
    <p:sldId id="345" r:id="rId12"/>
    <p:sldId id="343" r:id="rId13"/>
    <p:sldId id="346" r:id="rId14"/>
    <p:sldId id="347" r:id="rId15"/>
    <p:sldId id="351" r:id="rId16"/>
    <p:sldId id="350" r:id="rId17"/>
    <p:sldId id="348" r:id="rId18"/>
    <p:sldId id="352" r:id="rId19"/>
    <p:sldId id="353" r:id="rId20"/>
    <p:sldId id="354" r:id="rId21"/>
    <p:sldId id="355" r:id="rId22"/>
    <p:sldId id="357" r:id="rId23"/>
    <p:sldId id="356" r:id="rId24"/>
    <p:sldId id="336" r:id="rId25"/>
    <p:sldId id="337" r:id="rId26"/>
    <p:sldId id="358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33BE7A5-2E8B-C340-94D9-149CFFCEFF09}">
          <p14:sldIdLst>
            <p14:sldId id="324"/>
            <p14:sldId id="318"/>
            <p14:sldId id="338"/>
            <p14:sldId id="339"/>
            <p14:sldId id="341"/>
            <p14:sldId id="342"/>
            <p14:sldId id="344"/>
            <p14:sldId id="345"/>
            <p14:sldId id="343"/>
            <p14:sldId id="346"/>
            <p14:sldId id="347"/>
            <p14:sldId id="351"/>
            <p14:sldId id="350"/>
            <p14:sldId id="348"/>
            <p14:sldId id="352"/>
            <p14:sldId id="353"/>
            <p14:sldId id="354"/>
            <p14:sldId id="355"/>
            <p14:sldId id="357"/>
            <p14:sldId id="356"/>
            <p14:sldId id="336"/>
            <p14:sldId id="337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F944"/>
    <a:srgbClr val="004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9" autoAdjust="0"/>
    <p:restoredTop sz="92818" autoAdjust="0"/>
  </p:normalViewPr>
  <p:slideViewPr>
    <p:cSldViewPr snapToGrid="0" snapToObjects="1">
      <p:cViewPr>
        <p:scale>
          <a:sx n="150" d="100"/>
          <a:sy n="150" d="100"/>
        </p:scale>
        <p:origin x="152" y="2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86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1F43C-A043-4343-AAE7-84D97F7A5063}" type="datetimeFigureOut">
              <a:rPr lang="en-US" smtClean="0"/>
              <a:pPr/>
              <a:t>11/24/17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9D05C-3FAA-8945-90EA-69731A142385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51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71101-F43F-9645-9C23-7391EE9415CA}" type="datetimeFigureOut">
              <a:rPr lang="en-US" smtClean="0"/>
              <a:pPr/>
              <a:t>11/24/17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85143-EE5A-DA4F-8DF3-7A8B12F2E7EB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746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41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7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7" name="Picture 6" descr="20140224_192827_resize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5" t="40238" r="29345" b="34020"/>
          <a:stretch/>
        </p:blipFill>
        <p:spPr>
          <a:xfrm>
            <a:off x="0" y="0"/>
            <a:ext cx="9143997" cy="3530862"/>
          </a:xfrm>
          <a:prstGeom prst="rect">
            <a:avLst/>
          </a:prstGeom>
        </p:spPr>
      </p:pic>
      <p:sp>
        <p:nvSpPr>
          <p:cNvPr id="8" name="L-Shape 7"/>
          <p:cNvSpPr/>
          <p:nvPr userDrawn="1"/>
        </p:nvSpPr>
        <p:spPr>
          <a:xfrm rot="16200000">
            <a:off x="2933215" y="-1067290"/>
            <a:ext cx="3277578" cy="9144001"/>
          </a:xfrm>
          <a:prstGeom prst="corner">
            <a:avLst>
              <a:gd name="adj1" fmla="val 207041"/>
              <a:gd name="adj2" fmla="val 83853"/>
            </a:avLst>
          </a:prstGeom>
          <a:solidFill>
            <a:srgbClr val="004082"/>
          </a:solidFill>
          <a:ln>
            <a:solidFill>
              <a:srgbClr val="0040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lcoll_logo3_small.gi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6"/>
          <a:stretch/>
        </p:blipFill>
        <p:spPr>
          <a:xfrm>
            <a:off x="1" y="3267552"/>
            <a:ext cx="874664" cy="855313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1202"/>
            <a:ext cx="867795" cy="866350"/>
          </a:xfrm>
          <a:prstGeom prst="rect">
            <a:avLst/>
          </a:prstGeom>
        </p:spPr>
      </p:pic>
      <p:pic>
        <p:nvPicPr>
          <p:cNvPr id="11" name="Picture 10" descr="UA9logo.pdf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95" y="2401202"/>
            <a:ext cx="1498359" cy="86635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2509623" y="1865921"/>
            <a:ext cx="6420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smtClean="0">
                <a:solidFill>
                  <a:schemeClr val="bg1"/>
                </a:solidFill>
              </a:rPr>
              <a:t>Results from crystal–assisted collimation test in LHC</a:t>
            </a:r>
            <a:endParaRPr lang="en-GB" sz="32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2509623" y="3346196"/>
            <a:ext cx="384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FFFF"/>
                </a:solidFill>
              </a:rPr>
              <a:t>09/11/2015 – UA9 Collaboration board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509623" y="4043680"/>
            <a:ext cx="5008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FFFF"/>
                </a:solidFill>
              </a:rPr>
              <a:t>Roberto Rossi</a:t>
            </a:r>
          </a:p>
          <a:p>
            <a:r>
              <a:rPr lang="en-GB" smtClean="0">
                <a:solidFill>
                  <a:srgbClr val="FFFFFF"/>
                </a:solidFill>
              </a:rPr>
              <a:t>Daniele </a:t>
            </a:r>
            <a:r>
              <a:rPr lang="en-GB" err="1" smtClean="0">
                <a:solidFill>
                  <a:srgbClr val="FFFFFF"/>
                </a:solidFill>
              </a:rPr>
              <a:t>Mirarchi</a:t>
            </a:r>
            <a:r>
              <a:rPr lang="en-GB" smtClean="0">
                <a:solidFill>
                  <a:srgbClr val="FFFFFF"/>
                </a:solidFill>
              </a:rPr>
              <a:t>, Stefano </a:t>
            </a:r>
            <a:r>
              <a:rPr lang="en-GB" err="1" smtClean="0">
                <a:solidFill>
                  <a:srgbClr val="FFFFFF"/>
                </a:solidFill>
              </a:rPr>
              <a:t>Redaelli</a:t>
            </a:r>
            <a:r>
              <a:rPr lang="en-GB" smtClean="0">
                <a:solidFill>
                  <a:srgbClr val="FFFFFF"/>
                </a:solidFill>
              </a:rPr>
              <a:t>, Walter Scandale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7" name="Picture 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9" name="Picture 8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10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7" name="Picture 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9" name="Picture 8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7" name="Picture 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9" name="Picture 8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11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7" name="Picture 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9" name="Picture 8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8" name="Picture 7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9" name="Picture 8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10" name="Picture 9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11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10" name="Picture 9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11" name="Picture 10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12" name="Picture 11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13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6" name="Picture 5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7" name="Picture 6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8" name="Picture 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5" name="Picture 4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6" name="Picture 5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7" name="Picture 6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  <p:pic>
        <p:nvPicPr>
          <p:cNvPr id="8" name="Immagine 8"/>
          <p:cNvPicPr>
            <a:picLocks noChangeAspect="1"/>
          </p:cNvPicPr>
          <p:nvPr userDrawn="1"/>
        </p:nvPicPr>
        <p:blipFill>
          <a:blip r:embed="rId5" cstate="print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3528" y="476672"/>
            <a:ext cx="8460000" cy="13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‹n.›</a:t>
            </a:fld>
            <a:endParaRPr kumimoji="0" lang="en-US">
              <a:solidFill>
                <a:schemeClr val="accent3">
                  <a:shade val="75000"/>
                </a:schemeClr>
              </a:solidFill>
            </a:endParaRPr>
          </a:p>
        </p:txBody>
      </p:sp>
      <p:pic>
        <p:nvPicPr>
          <p:cNvPr id="8" name="Picture 7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9" name="Picture 8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10" name="Picture 9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  <p:pic>
        <p:nvPicPr>
          <p:cNvPr id="8" name="Picture 7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9" y="9203"/>
            <a:ext cx="469029" cy="497592"/>
          </a:xfrm>
          <a:prstGeom prst="rect">
            <a:avLst/>
          </a:prstGeom>
        </p:spPr>
      </p:pic>
      <p:pic>
        <p:nvPicPr>
          <p:cNvPr id="9" name="Picture 8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0"/>
            <a:ext cx="469029" cy="468248"/>
          </a:xfrm>
          <a:prstGeom prst="rect">
            <a:avLst/>
          </a:prstGeom>
        </p:spPr>
      </p:pic>
      <p:pic>
        <p:nvPicPr>
          <p:cNvPr id="10" name="Picture 9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-1"/>
            <a:ext cx="803565" cy="5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832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5041107"/>
            <a:ext cx="1969371" cy="111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9371" y="5041108"/>
            <a:ext cx="5041029" cy="10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5041108"/>
            <a:ext cx="2133600" cy="10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40224_192827_resiz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5" t="40238" r="29345" b="34020"/>
          <a:stretch/>
        </p:blipFill>
        <p:spPr>
          <a:xfrm>
            <a:off x="0" y="0"/>
            <a:ext cx="9143997" cy="3530862"/>
          </a:xfrm>
          <a:prstGeom prst="rect">
            <a:avLst/>
          </a:prstGeom>
        </p:spPr>
      </p:pic>
      <p:sp>
        <p:nvSpPr>
          <p:cNvPr id="4" name="L-Shape 3"/>
          <p:cNvSpPr/>
          <p:nvPr/>
        </p:nvSpPr>
        <p:spPr>
          <a:xfrm rot="16200000">
            <a:off x="2933215" y="-1067290"/>
            <a:ext cx="3277578" cy="9144001"/>
          </a:xfrm>
          <a:prstGeom prst="corner">
            <a:avLst>
              <a:gd name="adj1" fmla="val 207041"/>
              <a:gd name="adj2" fmla="val 83853"/>
            </a:avLst>
          </a:prstGeom>
          <a:solidFill>
            <a:srgbClr val="004082"/>
          </a:solidFill>
          <a:ln>
            <a:solidFill>
              <a:srgbClr val="0040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lcoll_logo3_small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6"/>
          <a:stretch/>
        </p:blipFill>
        <p:spPr>
          <a:xfrm>
            <a:off x="1" y="3267552"/>
            <a:ext cx="874664" cy="855313"/>
          </a:xfrm>
          <a:prstGeom prst="rect">
            <a:avLst/>
          </a:prstGeom>
        </p:spPr>
      </p:pic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1202"/>
            <a:ext cx="867795" cy="866350"/>
          </a:xfrm>
          <a:prstGeom prst="rect">
            <a:avLst/>
          </a:prstGeom>
        </p:spPr>
      </p:pic>
      <p:pic>
        <p:nvPicPr>
          <p:cNvPr id="7" name="Picture 6" descr="UA9log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95" y="2401202"/>
            <a:ext cx="1498359" cy="866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09623" y="1865921"/>
            <a:ext cx="6420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</a:t>
            </a:r>
            <a:r>
              <a:rPr lang="en-GB" sz="3200" dirty="0" smtClean="0">
                <a:solidFill>
                  <a:schemeClr val="bg1"/>
                </a:solidFill>
              </a:rPr>
              <a:t>esults from Crystal </a:t>
            </a:r>
            <a:r>
              <a:rPr lang="en-GB" sz="3200" dirty="0">
                <a:solidFill>
                  <a:schemeClr val="bg1"/>
                </a:solidFill>
              </a:rPr>
              <a:t>C</a:t>
            </a:r>
            <a:r>
              <a:rPr lang="en-GB" sz="3200" dirty="0" smtClean="0">
                <a:solidFill>
                  <a:schemeClr val="bg1"/>
                </a:solidFill>
              </a:rPr>
              <a:t>ollimation MD with Xenon ions in LHC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9623" y="3346196"/>
            <a:ext cx="553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24/11/2017 – Collimation Upgrade Specification Meeting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9622" y="3795419"/>
            <a:ext cx="6634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rgbClr val="FFFFFF"/>
                </a:solidFill>
              </a:rPr>
              <a:t>Roberto Rossi</a:t>
            </a:r>
            <a:r>
              <a:rPr lang="en-GB" dirty="0">
                <a:solidFill>
                  <a:srgbClr val="FFFFFF"/>
                </a:solidFill>
              </a:rPr>
              <a:t>, Daniele </a:t>
            </a:r>
            <a:r>
              <a:rPr lang="en-GB" dirty="0" err="1" smtClean="0">
                <a:solidFill>
                  <a:srgbClr val="FFFFFF"/>
                </a:solidFill>
              </a:rPr>
              <a:t>Mirarchi</a:t>
            </a:r>
            <a:r>
              <a:rPr lang="en-GB" dirty="0" smtClean="0">
                <a:solidFill>
                  <a:srgbClr val="FFFFFF"/>
                </a:solidFill>
              </a:rPr>
              <a:t>, </a:t>
            </a:r>
            <a:r>
              <a:rPr lang="en-GB" dirty="0">
                <a:solidFill>
                  <a:srgbClr val="FFFFFF"/>
                </a:solidFill>
              </a:rPr>
              <a:t>Stefano </a:t>
            </a:r>
            <a:r>
              <a:rPr lang="en-GB" dirty="0" err="1" smtClean="0">
                <a:solidFill>
                  <a:srgbClr val="FFFFFF"/>
                </a:solidFill>
              </a:rPr>
              <a:t>Redaelli</a:t>
            </a:r>
            <a:r>
              <a:rPr lang="en-GB" dirty="0" smtClean="0">
                <a:solidFill>
                  <a:srgbClr val="FFFFFF"/>
                </a:solidFill>
              </a:rPr>
              <a:t>, N. </a:t>
            </a:r>
            <a:r>
              <a:rPr lang="en-GB" dirty="0" err="1" smtClean="0">
                <a:solidFill>
                  <a:srgbClr val="FFFFFF"/>
                </a:solidFill>
              </a:rPr>
              <a:t>Fuster</a:t>
            </a:r>
            <a:r>
              <a:rPr lang="en-GB" dirty="0" smtClean="0">
                <a:solidFill>
                  <a:srgbClr val="FFFFFF"/>
                </a:solidFill>
              </a:rPr>
              <a:t> Martinez, M. </a:t>
            </a:r>
            <a:r>
              <a:rPr lang="en-GB" dirty="0" err="1" smtClean="0">
                <a:solidFill>
                  <a:srgbClr val="FFFFFF"/>
                </a:solidFill>
              </a:rPr>
              <a:t>D’Andrea</a:t>
            </a:r>
            <a:r>
              <a:rPr lang="en-GB" dirty="0" smtClean="0">
                <a:solidFill>
                  <a:srgbClr val="FFFFFF"/>
                </a:solidFill>
              </a:rPr>
              <a:t>, W. </a:t>
            </a:r>
            <a:r>
              <a:rPr lang="en-GB" dirty="0" err="1" smtClean="0">
                <a:solidFill>
                  <a:srgbClr val="FFFFFF"/>
                </a:solidFill>
              </a:rPr>
              <a:t>Scandale</a:t>
            </a:r>
            <a:r>
              <a:rPr lang="en-GB" dirty="0" smtClean="0">
                <a:solidFill>
                  <a:srgbClr val="FFFFFF"/>
                </a:solidFill>
              </a:rPr>
              <a:t>, S. Montesano, F. </a:t>
            </a:r>
            <a:r>
              <a:rPr lang="en-GB" dirty="0" err="1" smtClean="0">
                <a:solidFill>
                  <a:srgbClr val="FFFFFF"/>
                </a:solidFill>
              </a:rPr>
              <a:t>Galluccio</a:t>
            </a:r>
            <a:r>
              <a:rPr lang="en-GB" dirty="0" smtClean="0">
                <a:solidFill>
                  <a:srgbClr val="FFFFFF"/>
                </a:solidFill>
              </a:rPr>
              <a:t>, </a:t>
            </a:r>
            <a:r>
              <a:rPr lang="en-GB" dirty="0">
                <a:solidFill>
                  <a:srgbClr val="FFFFFF"/>
                </a:solidFill>
              </a:rPr>
              <a:t>A. </a:t>
            </a:r>
            <a:r>
              <a:rPr lang="en-GB" dirty="0" err="1" smtClean="0">
                <a:solidFill>
                  <a:srgbClr val="FFFFFF"/>
                </a:solidFill>
              </a:rPr>
              <a:t>Masi</a:t>
            </a:r>
            <a:r>
              <a:rPr lang="en-GB" dirty="0" smtClean="0">
                <a:solidFill>
                  <a:srgbClr val="FFFFFF"/>
                </a:solidFill>
              </a:rPr>
              <a:t>, G</a:t>
            </a:r>
            <a:r>
              <a:rPr lang="en-GB" dirty="0">
                <a:solidFill>
                  <a:srgbClr val="FFFFFF"/>
                </a:solidFill>
              </a:rPr>
              <a:t>. Valentino, M. Butcher, C. </a:t>
            </a:r>
            <a:r>
              <a:rPr lang="en-GB" dirty="0" err="1">
                <a:solidFill>
                  <a:srgbClr val="FFFFFF"/>
                </a:solidFill>
              </a:rPr>
              <a:t>Barreto</a:t>
            </a:r>
            <a:r>
              <a:rPr lang="en-GB" dirty="0">
                <a:solidFill>
                  <a:srgbClr val="FFFFFF"/>
                </a:solidFill>
              </a:rPr>
              <a:t>, </a:t>
            </a:r>
            <a:r>
              <a:rPr lang="en-GB" dirty="0" smtClean="0">
                <a:solidFill>
                  <a:srgbClr val="FFFFFF"/>
                </a:solidFill>
              </a:rPr>
              <a:t>P</a:t>
            </a:r>
            <a:r>
              <a:rPr lang="en-GB" dirty="0">
                <a:solidFill>
                  <a:srgbClr val="FFFFFF"/>
                </a:solidFill>
              </a:rPr>
              <a:t>. Serrano </a:t>
            </a:r>
            <a:r>
              <a:rPr lang="en-GB" dirty="0" smtClean="0">
                <a:solidFill>
                  <a:srgbClr val="FFFFFF"/>
                </a:solidFill>
              </a:rPr>
              <a:t>Galvez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Resume of Results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8916"/>
            <a:ext cx="5118931" cy="182346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8354"/>
            <a:ext cx="5048809" cy="1494782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048808" y="597916"/>
            <a:ext cx="4095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general, </a:t>
            </a:r>
            <a:r>
              <a:rPr lang="en-GB" smtClean="0"/>
              <a:t>good performance </a:t>
            </a:r>
            <a:r>
              <a:rPr lang="en-GB" dirty="0" smtClean="0"/>
              <a:t>were observed with almost any configuration  (except for Q7 </a:t>
            </a:r>
            <a:r>
              <a:rPr lang="en-GB" smtClean="0"/>
              <a:t>region).</a:t>
            </a:r>
            <a:endParaRPr lang="en-GB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4" r="8579"/>
          <a:stretch/>
        </p:blipFill>
        <p:spPr>
          <a:xfrm>
            <a:off x="5118931" y="3285596"/>
            <a:ext cx="4025068" cy="1656973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6" r="8917"/>
          <a:stretch/>
        </p:blipFill>
        <p:spPr>
          <a:xfrm>
            <a:off x="5118930" y="1527270"/>
            <a:ext cx="4025069" cy="1659788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12" name="Rettangolo arrotondato 11"/>
          <p:cNvSpPr/>
          <p:nvPr/>
        </p:nvSpPr>
        <p:spPr>
          <a:xfrm>
            <a:off x="2649196" y="1149421"/>
            <a:ext cx="290557" cy="1039495"/>
          </a:xfrm>
          <a:prstGeom prst="roundRect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ttangolo arrotondato 12"/>
          <p:cNvSpPr/>
          <p:nvPr/>
        </p:nvSpPr>
        <p:spPr>
          <a:xfrm>
            <a:off x="1306082" y="1160184"/>
            <a:ext cx="548355" cy="1039495"/>
          </a:xfrm>
          <a:prstGeom prst="round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arrotondato 13"/>
          <p:cNvSpPr/>
          <p:nvPr/>
        </p:nvSpPr>
        <p:spPr>
          <a:xfrm>
            <a:off x="119641" y="2861325"/>
            <a:ext cx="4859046" cy="93457"/>
          </a:xfrm>
          <a:prstGeom prst="roundRect">
            <a:avLst/>
          </a:prstGeom>
          <a:solidFill>
            <a:srgbClr val="BFF944">
              <a:alpha val="41961"/>
            </a:srgb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/>
          <p:cNvSpPr txBox="1"/>
          <p:nvPr/>
        </p:nvSpPr>
        <p:spPr>
          <a:xfrm>
            <a:off x="1" y="4041887"/>
            <a:ext cx="5048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Looking at loss maps along the ring no dangerous peaks with crystal.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Tight Settings Comparison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89" y="727056"/>
            <a:ext cx="3025211" cy="302521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2" y="2418218"/>
            <a:ext cx="6079387" cy="1757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048"/>
            <a:ext cx="6118789" cy="176843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" y="4264351"/>
            <a:ext cx="9007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standard </a:t>
            </a:r>
            <a:r>
              <a:rPr lang="en-GB" dirty="0" err="1" smtClean="0"/>
              <a:t>coll</a:t>
            </a:r>
            <a:r>
              <a:rPr lang="en-GB" dirty="0" smtClean="0"/>
              <a:t> is used with tight settings small difference observed in Q7 (more showers), while large difference observed in crystal collimation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TCLAs Aperture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659" y="1597615"/>
            <a:ext cx="3434341" cy="343434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048"/>
            <a:ext cx="5468198" cy="1580404"/>
          </a:xfrm>
          <a:prstGeom prst="rect">
            <a:avLst/>
          </a:prstGeom>
        </p:spPr>
      </p:pic>
      <p:cxnSp>
        <p:nvCxnSpPr>
          <p:cNvPr id="10" name="Connettore 2 9"/>
          <p:cNvCxnSpPr/>
          <p:nvPr/>
        </p:nvCxnSpPr>
        <p:spPr>
          <a:xfrm flipH="1">
            <a:off x="3345009" y="686035"/>
            <a:ext cx="0" cy="290557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68367" y="2828658"/>
            <a:ext cx="54949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Tighter TCLA’s settings correspond to improvement of leakage at first dispersive peak. </a:t>
            </a:r>
          </a:p>
          <a:p>
            <a:endParaRPr lang="en-GB" dirty="0"/>
          </a:p>
          <a:p>
            <a:r>
              <a:rPr lang="en-GB" dirty="0" smtClean="0"/>
              <a:t>May be caused by off-momentum particles produced by TCSGs.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8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Downstream </a:t>
            </a:r>
            <a:r>
              <a:rPr lang="en-GB" dirty="0" err="1" smtClean="0"/>
              <a:t>Coll</a:t>
            </a:r>
            <a:r>
              <a:rPr lang="en-GB" dirty="0" smtClean="0"/>
              <a:t> Aperture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900" y="1350236"/>
            <a:ext cx="3594100" cy="35941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048"/>
            <a:ext cx="5468198" cy="1580404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879932" y="777772"/>
            <a:ext cx="418745" cy="2391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3403405" y="726392"/>
            <a:ext cx="0" cy="290557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2555947" y="726392"/>
            <a:ext cx="0" cy="2905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2879931" y="1773514"/>
            <a:ext cx="418745" cy="2391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/>
          <p:cNvSpPr txBox="1"/>
          <p:nvPr/>
        </p:nvSpPr>
        <p:spPr>
          <a:xfrm>
            <a:off x="1" y="2467870"/>
            <a:ext cx="554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Tighter settings of both TCSG and TCLA improves cleaning in all considered regions.</a:t>
            </a:r>
          </a:p>
          <a:p>
            <a:endParaRPr lang="en-GB" dirty="0"/>
          </a:p>
          <a:p>
            <a:r>
              <a:rPr lang="en-GB" dirty="0" smtClean="0"/>
              <a:t>May be caused by particles leaking from crystal.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7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QM crystals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11" y="614702"/>
            <a:ext cx="4289989" cy="42899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777666"/>
            <a:ext cx="49223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QM crystals, with same tight settings, it is not observed the same magnitude of improvement.</a:t>
            </a:r>
          </a:p>
          <a:p>
            <a:endParaRPr lang="en-GB" dirty="0"/>
          </a:p>
          <a:p>
            <a:r>
              <a:rPr lang="en-GB" dirty="0" smtClean="0"/>
              <a:t>Indication on different behaviour of the two technologies, with heavy ion beams.</a:t>
            </a:r>
          </a:p>
          <a:p>
            <a:endParaRPr lang="en-GB" dirty="0"/>
          </a:p>
          <a:p>
            <a:r>
              <a:rPr lang="en-GB" dirty="0" smtClean="0"/>
              <a:t>Still, why there it is not observed the huge improvement observed with B1-H with those crystals?</a:t>
            </a:r>
          </a:p>
        </p:txBody>
      </p:sp>
    </p:spTree>
    <p:extLst>
      <p:ext uri="{BB962C8B-B14F-4D97-AF65-F5344CB8AC3E}">
        <p14:creationId xmlns:p14="http://schemas.microsoft.com/office/powerpoint/2010/main" val="127797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B1-H Characteristics Discussion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Proton Simulations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4352252" y="691007"/>
            <a:ext cx="47917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Comparing cleaning simulations, a good agreement with data is found in vertical plane, while an important difference (factor ∼3) is observed in the horizontal plane.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particular Losses in Q8-9 has a facto &gt;10 of difference, when configuration with only TCSG.6R7 is used.</a:t>
            </a:r>
          </a:p>
          <a:p>
            <a:r>
              <a:rPr lang="en-GB" dirty="0" smtClean="0"/>
              <a:t>This collimator has &gt;20 </a:t>
            </a:r>
            <a:r>
              <a:rPr lang="en-GB" dirty="0" smtClean="0"/>
              <a:t>μ</a:t>
            </a:r>
            <a:r>
              <a:rPr lang="en-GB" dirty="0" smtClean="0"/>
              <a:t>rad </a:t>
            </a:r>
            <a:r>
              <a:rPr lang="en-GB" dirty="0" smtClean="0"/>
              <a:t>angular cut.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48213"/>
            <a:ext cx="4320072" cy="217965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009"/>
            <a:ext cx="4320072" cy="2184204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 rot="19991414">
            <a:off x="291666" y="673209"/>
            <a:ext cx="7441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B1-V </a:t>
            </a:r>
            <a:r>
              <a:rPr lang="en-GB" sz="1000" dirty="0" err="1" smtClean="0"/>
              <a:t>Meas</a:t>
            </a:r>
            <a:endParaRPr lang="en-GB" sz="1000" dirty="0"/>
          </a:p>
        </p:txBody>
      </p:sp>
      <p:sp>
        <p:nvSpPr>
          <p:cNvPr id="11" name="CasellaDiTesto 10"/>
          <p:cNvSpPr txBox="1"/>
          <p:nvPr/>
        </p:nvSpPr>
        <p:spPr>
          <a:xfrm rot="19991414">
            <a:off x="329993" y="2790648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B1-H </a:t>
            </a:r>
            <a:r>
              <a:rPr lang="en-GB" sz="1000" dirty="0" err="1"/>
              <a:t>M</a:t>
            </a:r>
            <a:r>
              <a:rPr lang="en-GB" sz="1000" dirty="0" err="1" smtClean="0"/>
              <a:t>eas</a:t>
            </a:r>
            <a:endParaRPr lang="en-GB" sz="1000" dirty="0"/>
          </a:p>
        </p:txBody>
      </p:sp>
      <p:sp>
        <p:nvSpPr>
          <p:cNvPr id="12" name="CasellaDiTesto 11"/>
          <p:cNvSpPr txBox="1"/>
          <p:nvPr/>
        </p:nvSpPr>
        <p:spPr>
          <a:xfrm rot="19991414">
            <a:off x="2514085" y="694176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B1-V </a:t>
            </a:r>
            <a:r>
              <a:rPr lang="en-GB" sz="1000" dirty="0" err="1" smtClean="0"/>
              <a:t>Sim</a:t>
            </a:r>
            <a:endParaRPr lang="en-GB" sz="1000" dirty="0"/>
          </a:p>
        </p:txBody>
      </p:sp>
      <p:sp>
        <p:nvSpPr>
          <p:cNvPr id="13" name="CasellaDiTesto 12"/>
          <p:cNvSpPr txBox="1"/>
          <p:nvPr/>
        </p:nvSpPr>
        <p:spPr>
          <a:xfrm rot="19991414">
            <a:off x="2552412" y="2811615"/>
            <a:ext cx="659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B1-H </a:t>
            </a:r>
            <a:r>
              <a:rPr lang="en-GB" sz="1000" dirty="0" err="1" smtClean="0"/>
              <a:t>Sim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7404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Proton Simulations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0" y="777666"/>
            <a:ext cx="49223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collimator scan simulations, it is evident that the </a:t>
            </a:r>
            <a:r>
              <a:rPr lang="en-GB" dirty="0" err="1" smtClean="0"/>
              <a:t>dechanneled</a:t>
            </a:r>
            <a:r>
              <a:rPr lang="en-GB" dirty="0" smtClean="0"/>
              <a:t> population at lower deflection angles is higher in B1-H.</a:t>
            </a:r>
          </a:p>
          <a:p>
            <a:endParaRPr lang="en-GB" dirty="0"/>
          </a:p>
          <a:p>
            <a:r>
              <a:rPr lang="en-GB" dirty="0" smtClean="0"/>
              <a:t>The main difference we can found between the two condition is the bending angle of the two </a:t>
            </a:r>
            <a:r>
              <a:rPr lang="en-GB" dirty="0" smtClean="0"/>
              <a:t>crystals</a:t>
            </a:r>
          </a:p>
          <a:p>
            <a:endParaRPr lang="en-GB" dirty="0" smtClean="0"/>
          </a:p>
          <a:p>
            <a:r>
              <a:rPr lang="en-GB" dirty="0" smtClean="0"/>
              <a:t>B1-H: </a:t>
            </a:r>
            <a:r>
              <a:rPr lang="en-GB" dirty="0" err="1" smtClean="0"/>
              <a:t>θ</a:t>
            </a:r>
            <a:r>
              <a:rPr lang="en-GB" baseline="-25000" dirty="0" err="1" smtClean="0"/>
              <a:t>b</a:t>
            </a:r>
            <a:r>
              <a:rPr lang="en-GB" dirty="0"/>
              <a:t> =63 </a:t>
            </a:r>
            <a:r>
              <a:rPr lang="en-GB" dirty="0" smtClean="0"/>
              <a:t>μ</a:t>
            </a:r>
            <a:r>
              <a:rPr lang="en-GB" dirty="0" smtClean="0"/>
              <a:t>rad, R = 63 m</a:t>
            </a:r>
          </a:p>
          <a:p>
            <a:r>
              <a:rPr lang="en-GB" dirty="0" smtClean="0"/>
              <a:t>B1-V: </a:t>
            </a:r>
            <a:r>
              <a:rPr lang="en-GB" dirty="0" err="1"/>
              <a:t>θ</a:t>
            </a:r>
            <a:r>
              <a:rPr lang="en-GB" baseline="-25000" dirty="0" err="1"/>
              <a:t>b</a:t>
            </a:r>
            <a:r>
              <a:rPr lang="en-GB" dirty="0"/>
              <a:t> </a:t>
            </a:r>
            <a:r>
              <a:rPr lang="en-GB" dirty="0" smtClean="0"/>
              <a:t>=40 μrad</a:t>
            </a:r>
            <a:r>
              <a:rPr lang="en-GB" dirty="0"/>
              <a:t>, R = </a:t>
            </a:r>
            <a:r>
              <a:rPr lang="en-GB" dirty="0" smtClean="0"/>
              <a:t>100 m</a:t>
            </a:r>
            <a:endParaRPr lang="en-GB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863" y="2820469"/>
            <a:ext cx="3700199" cy="217965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04" y="673265"/>
            <a:ext cx="3707915" cy="21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Proton Simulations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0" y="673265"/>
            <a:ext cx="57196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measurements is clear how the </a:t>
            </a:r>
            <a:r>
              <a:rPr lang="en-GB" dirty="0" err="1" smtClean="0"/>
              <a:t>dechanneled</a:t>
            </a:r>
            <a:r>
              <a:rPr lang="en-GB" dirty="0" smtClean="0"/>
              <a:t> particles increase starting at 30 </a:t>
            </a:r>
            <a:r>
              <a:rPr lang="en-GB" dirty="0" smtClean="0"/>
              <a:t>μ</a:t>
            </a:r>
            <a:r>
              <a:rPr lang="en-GB" dirty="0" smtClean="0"/>
              <a:t>rad </a:t>
            </a:r>
            <a:r>
              <a:rPr lang="en-GB" dirty="0" smtClean="0"/>
              <a:t>of deflection.</a:t>
            </a:r>
          </a:p>
          <a:p>
            <a:endParaRPr lang="en-GB" dirty="0" smtClean="0"/>
          </a:p>
          <a:p>
            <a:r>
              <a:rPr lang="en-GB" dirty="0" smtClean="0"/>
              <a:t>With </a:t>
            </a:r>
            <a:r>
              <a:rPr lang="en-GB" dirty="0"/>
              <a:t>63 </a:t>
            </a:r>
            <a:r>
              <a:rPr lang="en-GB" dirty="0" smtClean="0"/>
              <a:t>μ</a:t>
            </a:r>
            <a:r>
              <a:rPr lang="en-GB" dirty="0" smtClean="0"/>
              <a:t>rad </a:t>
            </a:r>
            <a:r>
              <a:rPr lang="en-GB" dirty="0" smtClean="0"/>
              <a:t>deflection and 4 mm of length, the bending radius is </a:t>
            </a:r>
            <a:r>
              <a:rPr lang="en-GB" dirty="0" smtClean="0"/>
              <a:t>63 </a:t>
            </a:r>
            <a:r>
              <a:rPr lang="en-GB" dirty="0" smtClean="0"/>
              <a:t>m</a:t>
            </a:r>
            <a:r>
              <a:rPr lang="en-GB" dirty="0"/>
              <a:t>, </a:t>
            </a:r>
            <a:r>
              <a:rPr lang="en-GB" dirty="0" smtClean="0"/>
              <a:t>∼4 critical radius (∼15.6 m @6.5 TeV)</a:t>
            </a:r>
          </a:p>
          <a:p>
            <a:r>
              <a:rPr lang="en-GB" dirty="0" smtClean="0"/>
              <a:t>In this regime nuclear </a:t>
            </a:r>
            <a:r>
              <a:rPr lang="en-GB" dirty="0" err="1" smtClean="0"/>
              <a:t>dechanneling</a:t>
            </a:r>
            <a:r>
              <a:rPr lang="en-GB" dirty="0" smtClean="0"/>
              <a:t> is enhanced and there is no analytical description (simulation discrepancies)</a:t>
            </a:r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5873" r="7510" b="2519"/>
          <a:stretch/>
        </p:blipFill>
        <p:spPr>
          <a:xfrm>
            <a:off x="5589036" y="2796192"/>
            <a:ext cx="3554964" cy="212503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" t="5487" r="8605" b="2667"/>
          <a:stretch/>
        </p:blipFill>
        <p:spPr>
          <a:xfrm>
            <a:off x="5598967" y="628896"/>
            <a:ext cx="3545034" cy="213496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965" y="2866637"/>
            <a:ext cx="3107241" cy="2113555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567543" y="2873295"/>
            <a:ext cx="2808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" dirty="0"/>
              <a:t>E. </a:t>
            </a:r>
            <a:r>
              <a:rPr lang="it-IT" sz="700" dirty="0" smtClean="0"/>
              <a:t>Bagli et al., </a:t>
            </a:r>
            <a:r>
              <a:rPr lang="it-IT" sz="700" b="1" dirty="0" smtClean="0"/>
              <a:t>Steering </a:t>
            </a:r>
            <a:r>
              <a:rPr lang="it-IT" sz="700" b="1" dirty="0"/>
              <a:t>efficiency of a </a:t>
            </a:r>
            <a:r>
              <a:rPr lang="it-IT" sz="700" b="1" dirty="0" err="1"/>
              <a:t>ultrarelativistic</a:t>
            </a:r>
            <a:r>
              <a:rPr lang="it-IT" sz="700" b="1" dirty="0"/>
              <a:t> </a:t>
            </a:r>
            <a:r>
              <a:rPr lang="it-IT" sz="700" b="1" dirty="0" err="1"/>
              <a:t>proton</a:t>
            </a:r>
            <a:r>
              <a:rPr lang="it-IT" sz="700" b="1" dirty="0"/>
              <a:t> </a:t>
            </a:r>
            <a:r>
              <a:rPr lang="it-IT" sz="700" b="1" dirty="0" err="1"/>
              <a:t>beam</a:t>
            </a:r>
            <a:r>
              <a:rPr lang="it-IT" sz="700" b="1" dirty="0"/>
              <a:t> in a </a:t>
            </a:r>
            <a:r>
              <a:rPr lang="it-IT" sz="700" b="1" dirty="0" err="1"/>
              <a:t>thin</a:t>
            </a:r>
            <a:r>
              <a:rPr lang="it-IT" sz="700" b="1" dirty="0"/>
              <a:t> </a:t>
            </a:r>
            <a:r>
              <a:rPr lang="it-IT" sz="700" b="1" dirty="0" err="1"/>
              <a:t>bent</a:t>
            </a:r>
            <a:r>
              <a:rPr lang="it-IT" sz="700" b="1" dirty="0"/>
              <a:t> </a:t>
            </a:r>
            <a:r>
              <a:rPr lang="it-IT" sz="700" b="1" dirty="0" err="1" smtClean="0"/>
              <a:t>crystal</a:t>
            </a:r>
            <a:r>
              <a:rPr lang="it-IT" sz="700" b="1" dirty="0" smtClean="0"/>
              <a:t>,</a:t>
            </a:r>
            <a:r>
              <a:rPr lang="it-IT" sz="700" dirty="0"/>
              <a:t> </a:t>
            </a:r>
            <a:r>
              <a:rPr lang="it-IT" sz="700" dirty="0" err="1" smtClean="0"/>
              <a:t>Eur</a:t>
            </a:r>
            <a:r>
              <a:rPr lang="it-IT" sz="700" dirty="0"/>
              <a:t>. </a:t>
            </a:r>
            <a:r>
              <a:rPr lang="it-IT" sz="700" dirty="0" err="1"/>
              <a:t>Phys</a:t>
            </a:r>
            <a:r>
              <a:rPr lang="it-IT" sz="700" dirty="0"/>
              <a:t>. </a:t>
            </a:r>
            <a:r>
              <a:rPr lang="it-IT" sz="700" dirty="0" err="1"/>
              <a:t>J</a:t>
            </a:r>
            <a:r>
              <a:rPr lang="it-IT" sz="700" dirty="0"/>
              <a:t>. C, 74 (1) (2014), pp. </a:t>
            </a:r>
            <a:r>
              <a:rPr lang="it-IT" sz="700" dirty="0" smtClean="0"/>
              <a:t>1-7</a:t>
            </a:r>
            <a:endParaRPr lang="it-IT" sz="700" dirty="0"/>
          </a:p>
        </p:txBody>
      </p:sp>
    </p:spTree>
    <p:extLst>
      <p:ext uri="{BB962C8B-B14F-4D97-AF65-F5344CB8AC3E}">
        <p14:creationId xmlns:p14="http://schemas.microsoft.com/office/powerpoint/2010/main" val="6797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scan measurements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425" r="7862" b="1936"/>
          <a:stretch/>
        </p:blipFill>
        <p:spPr>
          <a:xfrm>
            <a:off x="610043" y="3245372"/>
            <a:ext cx="2572365" cy="155924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" t="5601" r="8692" b="1760"/>
          <a:stretch/>
        </p:blipFill>
        <p:spPr>
          <a:xfrm>
            <a:off x="617958" y="1555811"/>
            <a:ext cx="2556534" cy="1559248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" t="4832" r="6342" b="1086"/>
          <a:stretch/>
        </p:blipFill>
        <p:spPr>
          <a:xfrm>
            <a:off x="3454554" y="1555811"/>
            <a:ext cx="2625250" cy="1600061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t="5021" r="7100" b="2227"/>
          <a:stretch/>
        </p:blipFill>
        <p:spPr>
          <a:xfrm>
            <a:off x="3520221" y="3271459"/>
            <a:ext cx="2551317" cy="1588761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652583" y="1176698"/>
            <a:ext cx="2533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B1-H</a:t>
            </a:r>
            <a:r>
              <a:rPr lang="en-GB" sz="1600" dirty="0"/>
              <a:t>: </a:t>
            </a:r>
            <a:r>
              <a:rPr lang="en-GB" sz="1600" dirty="0" err="1"/>
              <a:t>θ</a:t>
            </a:r>
            <a:r>
              <a:rPr lang="en-GB" sz="1600" baseline="-25000" dirty="0" err="1"/>
              <a:t>b</a:t>
            </a:r>
            <a:r>
              <a:rPr lang="en-GB" sz="1600" dirty="0"/>
              <a:t> </a:t>
            </a:r>
            <a:r>
              <a:rPr lang="en-GB" sz="1600" dirty="0" smtClean="0"/>
              <a:t>= 63 </a:t>
            </a:r>
            <a:r>
              <a:rPr lang="en-GB" sz="1600" dirty="0"/>
              <a:t>μrad, R = 63 </a:t>
            </a:r>
            <a:r>
              <a:rPr lang="en-GB" sz="1600" dirty="0" smtClean="0"/>
              <a:t>m</a:t>
            </a:r>
            <a:endParaRPr lang="en-GB" sz="1600" dirty="0"/>
          </a:p>
        </p:txBody>
      </p:sp>
      <p:sp>
        <p:nvSpPr>
          <p:cNvPr id="19" name="CasellaDiTesto 18"/>
          <p:cNvSpPr txBox="1"/>
          <p:nvPr/>
        </p:nvSpPr>
        <p:spPr>
          <a:xfrm rot="16200000">
            <a:off x="-283152" y="203154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Injection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 rot="16200000">
            <a:off x="-239102" y="3818108"/>
            <a:ext cx="917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Flat Top</a:t>
            </a:r>
            <a:endParaRPr lang="en-GB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4882" y="611949"/>
            <a:ext cx="6687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Rc</a:t>
            </a:r>
            <a:r>
              <a:rPr lang="en-GB" dirty="0" smtClean="0"/>
              <a:t>∼1.1 </a:t>
            </a:r>
            <a:r>
              <a:rPr lang="en-GB" dirty="0"/>
              <a:t>m </a:t>
            </a:r>
            <a:r>
              <a:rPr lang="en-GB" dirty="0" smtClean="0"/>
              <a:t>@450 </a:t>
            </a:r>
            <a:r>
              <a:rPr lang="en-GB" dirty="0" smtClean="0"/>
              <a:t>GeV   </a:t>
            </a:r>
            <a:r>
              <a:rPr lang="en-GB" sz="1400" dirty="0" smtClean="0"/>
              <a:t>The crystals </a:t>
            </a:r>
            <a:r>
              <a:rPr lang="en-GB" sz="1400" dirty="0" smtClean="0"/>
              <a:t>are equivalent in injection </a:t>
            </a:r>
            <a:r>
              <a:rPr lang="en-GB" sz="1400" dirty="0" smtClean="0"/>
              <a:t>measurements</a:t>
            </a: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" t="6633" r="8519" b="2137"/>
          <a:stretch/>
        </p:blipFill>
        <p:spPr>
          <a:xfrm>
            <a:off x="6345321" y="1620369"/>
            <a:ext cx="2548619" cy="1535503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" t="5487" r="8605" b="2667"/>
          <a:stretch/>
        </p:blipFill>
        <p:spPr>
          <a:xfrm>
            <a:off x="6333447" y="3311036"/>
            <a:ext cx="2572365" cy="1549184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3520222" y="1208023"/>
            <a:ext cx="2515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B2-V: </a:t>
            </a:r>
            <a:r>
              <a:rPr lang="en-GB" sz="1600" dirty="0" err="1"/>
              <a:t>θ</a:t>
            </a:r>
            <a:r>
              <a:rPr lang="en-GB" sz="1600" baseline="-25000" dirty="0" err="1"/>
              <a:t>b</a:t>
            </a:r>
            <a:r>
              <a:rPr lang="en-GB" sz="1600" dirty="0"/>
              <a:t> </a:t>
            </a:r>
            <a:r>
              <a:rPr lang="en-GB" sz="1600" dirty="0" smtClean="0"/>
              <a:t>= 56 </a:t>
            </a:r>
            <a:r>
              <a:rPr lang="en-GB" sz="1600" dirty="0"/>
              <a:t>μrad, R = </a:t>
            </a:r>
            <a:r>
              <a:rPr lang="en-GB" sz="1600" dirty="0" smtClean="0"/>
              <a:t>71 m</a:t>
            </a:r>
            <a:endParaRPr lang="en-GB" sz="16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6406656" y="1204233"/>
            <a:ext cx="2637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B1-H</a:t>
            </a:r>
            <a:r>
              <a:rPr lang="en-GB" sz="1600" dirty="0"/>
              <a:t>: </a:t>
            </a:r>
            <a:r>
              <a:rPr lang="en-GB" sz="1600" dirty="0" err="1"/>
              <a:t>θ</a:t>
            </a:r>
            <a:r>
              <a:rPr lang="en-GB" sz="1600" baseline="-25000" dirty="0" err="1"/>
              <a:t>b</a:t>
            </a:r>
            <a:r>
              <a:rPr lang="en-GB" sz="1600" dirty="0"/>
              <a:t> </a:t>
            </a:r>
            <a:r>
              <a:rPr lang="en-GB" sz="1600" dirty="0" smtClean="0"/>
              <a:t>= 40 μrad</a:t>
            </a:r>
            <a:r>
              <a:rPr lang="en-GB" sz="1600" dirty="0"/>
              <a:t>, R = </a:t>
            </a:r>
            <a:r>
              <a:rPr lang="en-GB" sz="1600" dirty="0" smtClean="0"/>
              <a:t>100 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604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264920" y="1016950"/>
            <a:ext cx="36148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Introduction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MD plans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MD results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Channeling Measurements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/>
              <a:t>Cleaning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B1-H crystal discussion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</p:txBody>
      </p:sp>
      <p:pic>
        <p:nvPicPr>
          <p:cNvPr id="8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71242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scan measurements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673" y="1065499"/>
            <a:ext cx="9144000" cy="339447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This observation is confirmed by all flat top collimator scans made with </a:t>
            </a:r>
            <a:r>
              <a:rPr lang="en-GB" dirty="0" smtClean="0"/>
              <a:t>B1-H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" t="5294" r="7771" b="1665"/>
          <a:stretch/>
        </p:blipFill>
        <p:spPr>
          <a:xfrm>
            <a:off x="-1" y="2003869"/>
            <a:ext cx="3081397" cy="1874966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t="6365" r="8130" b="2119"/>
          <a:stretch/>
        </p:blipFill>
        <p:spPr>
          <a:xfrm>
            <a:off x="3011946" y="2034608"/>
            <a:ext cx="3058342" cy="184422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t="6096" r="8093" b="2388"/>
          <a:stretch/>
        </p:blipFill>
        <p:spPr>
          <a:xfrm>
            <a:off x="6070289" y="2059424"/>
            <a:ext cx="3073712" cy="184422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962235" y="2283925"/>
            <a:ext cx="108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rgbClr val="002060"/>
                </a:solidFill>
              </a:rPr>
              <a:t>2015 proton</a:t>
            </a:r>
            <a:endParaRPr lang="en-GB" sz="1400">
              <a:solidFill>
                <a:srgbClr val="00206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032103" y="2283925"/>
            <a:ext cx="108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2016 proton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063406" y="2283924"/>
            <a:ext cx="1037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2017 xenon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0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9462" y="754097"/>
            <a:ext cx="8870534" cy="4277858"/>
          </a:xfrm>
        </p:spPr>
        <p:txBody>
          <a:bodyPr>
            <a:normAutofit/>
          </a:bodyPr>
          <a:lstStyle/>
          <a:p>
            <a:pPr lvl="0">
              <a:buClr>
                <a:srgbClr val="2C7C9F"/>
              </a:buClr>
              <a:buFont typeface="Wingdings" charset="2"/>
              <a:buChar char="ü"/>
            </a:pPr>
            <a:r>
              <a:rPr lang="en-GB" sz="2100" dirty="0" smtClean="0">
                <a:solidFill>
                  <a:prstClr val="black"/>
                </a:solidFill>
              </a:rPr>
              <a:t>Channeling established with both new crystals at injection and top energy for the first time with xenon ions</a:t>
            </a:r>
          </a:p>
          <a:p>
            <a:pPr lvl="0">
              <a:buClr>
                <a:srgbClr val="2C7C9F"/>
              </a:buClr>
              <a:buFont typeface="Wingdings" charset="2"/>
              <a:buChar char="ü"/>
            </a:pPr>
            <a:r>
              <a:rPr lang="en-GB" sz="2100" dirty="0" smtClean="0">
                <a:solidFill>
                  <a:prstClr val="black"/>
                </a:solidFill>
              </a:rPr>
              <a:t>Cleaning measurements performed, tight settings improve the cleaning in the DS and in the machine in general</a:t>
            </a:r>
          </a:p>
          <a:p>
            <a:pPr lvl="0">
              <a:buClr>
                <a:srgbClr val="2C7C9F"/>
              </a:buClr>
              <a:buFont typeface="Wingdings" charset="2"/>
              <a:buChar char="ü"/>
            </a:pPr>
            <a:r>
              <a:rPr lang="en-GB" sz="2100" dirty="0" smtClean="0">
                <a:solidFill>
                  <a:prstClr val="black"/>
                </a:solidFill>
              </a:rPr>
              <a:t>Indication on different efficiency with heavy ions between QM and strip </a:t>
            </a:r>
          </a:p>
          <a:p>
            <a:pPr lvl="0">
              <a:buClr>
                <a:srgbClr val="2C7C9F"/>
              </a:buClr>
              <a:buFont typeface="Wingdings" charset="2"/>
              <a:buChar char="ü"/>
            </a:pPr>
            <a:r>
              <a:rPr lang="en-GB" sz="2100" dirty="0" smtClean="0">
                <a:solidFill>
                  <a:prstClr val="black"/>
                </a:solidFill>
              </a:rPr>
              <a:t>Confirmation that crystals within required specifications provide better results</a:t>
            </a:r>
          </a:p>
          <a:p>
            <a:pPr marL="0" indent="0">
              <a:buClr>
                <a:schemeClr val="accent1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0" indent="0">
              <a:buClr>
                <a:schemeClr val="accent1"/>
              </a:buClr>
              <a:buNone/>
            </a:pPr>
            <a:r>
              <a:rPr lang="en-GB" dirty="0" smtClean="0"/>
              <a:t>Goals </a:t>
            </a:r>
            <a:r>
              <a:rPr lang="en-GB" dirty="0" smtClean="0">
                <a:solidFill>
                  <a:srgbClr val="000000"/>
                </a:solidFill>
              </a:rPr>
              <a:t>:</a:t>
            </a:r>
          </a:p>
          <a:p>
            <a:pPr>
              <a:buClr>
                <a:schemeClr val="accent3"/>
              </a:buClr>
              <a:buFont typeface="Wingdings" charset="2"/>
              <a:buChar char="q"/>
            </a:pPr>
            <a:r>
              <a:rPr lang="en-GB" dirty="0" smtClean="0">
                <a:solidFill>
                  <a:srgbClr val="000000"/>
                </a:solidFill>
              </a:rPr>
              <a:t>Test with Pb ions in 2018 to confirm good results observed with </a:t>
            </a:r>
            <a:r>
              <a:rPr lang="en-GB" dirty="0" err="1" smtClean="0">
                <a:solidFill>
                  <a:srgbClr val="000000"/>
                </a:solidFill>
              </a:rPr>
              <a:t>Xe</a:t>
            </a:r>
            <a:endParaRPr lang="en-GB" dirty="0" smtClean="0">
              <a:solidFill>
                <a:srgbClr val="000000"/>
              </a:solidFill>
            </a:endParaRPr>
          </a:p>
          <a:p>
            <a:pPr marL="0" indent="0">
              <a:buClr>
                <a:schemeClr val="accent3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2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backup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Xenon Measurements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167" y="906096"/>
            <a:ext cx="4550833" cy="268073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7" y="904895"/>
            <a:ext cx="4550833" cy="268073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261533" y="75106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B1- V FT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681133" y="75106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B1- H INJ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15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53399" y="596094"/>
            <a:ext cx="5990601" cy="22752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During 2015-2017 MD blocks crystal collimation devices on B1 &amp; B2 have been successfully tested.</a:t>
            </a:r>
          </a:p>
          <a:p>
            <a:pPr lvl="1">
              <a:buClr>
                <a:schemeClr val="tx2">
                  <a:lumMod val="75000"/>
                  <a:lumOff val="25000"/>
                </a:schemeClr>
              </a:buClr>
              <a:buFont typeface="Wingdings" charset="2"/>
              <a:buChar char="ü"/>
            </a:pPr>
            <a:r>
              <a:rPr lang="en-GB" sz="1600" dirty="0" smtClean="0"/>
              <a:t>Channeling observed with both ion and proton beams at top energy</a:t>
            </a:r>
          </a:p>
          <a:p>
            <a:pPr lvl="1">
              <a:buClr>
                <a:schemeClr val="tx2">
                  <a:lumMod val="75000"/>
                  <a:lumOff val="25000"/>
                </a:schemeClr>
              </a:buClr>
              <a:buFont typeface="Wingdings" charset="2"/>
              <a:buChar char="ü"/>
            </a:pPr>
            <a:r>
              <a:rPr lang="en-GB" sz="1600" dirty="0" smtClean="0"/>
              <a:t>Cleaning measurements performed</a:t>
            </a:r>
          </a:p>
          <a:p>
            <a:pPr lvl="1">
              <a:buClr>
                <a:schemeClr val="tx2">
                  <a:lumMod val="75000"/>
                  <a:lumOff val="25000"/>
                </a:schemeClr>
              </a:buClr>
              <a:buFont typeface="Wingdings" charset="2"/>
              <a:buChar char="ü"/>
            </a:pPr>
            <a:r>
              <a:rPr lang="en-GB" sz="1600" dirty="0" smtClean="0"/>
              <a:t>Channeling maintained during the proton energy ramp</a:t>
            </a:r>
          </a:p>
          <a:p>
            <a:pPr lvl="1">
              <a:buClr>
                <a:schemeClr val="tx2">
                  <a:lumMod val="75000"/>
                  <a:lumOff val="25000"/>
                </a:schemeClr>
              </a:buClr>
              <a:buFont typeface="Wingdings" charset="2"/>
              <a:buChar char="ü"/>
            </a:pPr>
            <a:r>
              <a:rPr lang="en-GB" sz="1600" dirty="0" smtClean="0"/>
              <a:t>New installation on B2 tested – with understanding of new installation features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6095"/>
            <a:ext cx="3153398" cy="183147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53824" y="2871388"/>
            <a:ext cx="3999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lead ion beams no improvement indication of beam cleaning observed in the 2016 tests.</a:t>
            </a:r>
          </a:p>
          <a:p>
            <a:r>
              <a:rPr lang="en-GB" dirty="0" err="1" smtClean="0"/>
              <a:t>Xe</a:t>
            </a:r>
            <a:r>
              <a:rPr lang="en-GB" dirty="0" smtClean="0"/>
              <a:t> beams tests crucial to understand if crystal collimation can work with heavy ions. 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87086"/>
            <a:ext cx="4230351" cy="23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Plan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498319"/>
            <a:ext cx="9144000" cy="4312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The main goals is to assess the performances of the new hardware</a:t>
            </a:r>
          </a:p>
          <a:p>
            <a:pPr>
              <a:buFont typeface="Wingdings" charset="2"/>
              <a:buChar char="q"/>
            </a:pPr>
            <a:r>
              <a:rPr lang="en-GB" dirty="0"/>
              <a:t>Crystal aligned and set as primary </a:t>
            </a:r>
            <a:r>
              <a:rPr lang="en-GB" dirty="0" smtClean="0"/>
              <a:t>collimator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		</a:t>
            </a:r>
            <a:r>
              <a:rPr lang="en-GB" sz="1600" i="1" dirty="0" smtClean="0"/>
              <a:t>downstream system at nominal </a:t>
            </a:r>
            <a:r>
              <a:rPr lang="en-GB" sz="1600" i="1" dirty="0"/>
              <a:t>settings</a:t>
            </a:r>
            <a:endParaRPr lang="en-GB" sz="1600" i="1" dirty="0" smtClean="0"/>
          </a:p>
          <a:p>
            <a:pPr>
              <a:buFont typeface="Wingdings" charset="2"/>
              <a:buChar char="q"/>
            </a:pPr>
            <a:r>
              <a:rPr lang="en-GB" dirty="0" smtClean="0"/>
              <a:t>Fast angular scan to find channeling orientation</a:t>
            </a:r>
          </a:p>
          <a:p>
            <a:pPr>
              <a:buFont typeface="Wingdings" charset="2"/>
              <a:buChar char="q"/>
            </a:pPr>
            <a:r>
              <a:rPr lang="en-GB" dirty="0" smtClean="0"/>
              <a:t>Characterization measurements</a:t>
            </a:r>
          </a:p>
          <a:p>
            <a:pPr lvl="1"/>
            <a:r>
              <a:rPr lang="en-GB" dirty="0"/>
              <a:t>Injection </a:t>
            </a:r>
          </a:p>
          <a:p>
            <a:pPr lvl="2">
              <a:buFont typeface="Courier New" charset="0"/>
              <a:buChar char="o"/>
            </a:pPr>
            <a:r>
              <a:rPr lang="en-GB" dirty="0" smtClean="0"/>
              <a:t>Angular </a:t>
            </a:r>
            <a:r>
              <a:rPr lang="en-GB" dirty="0"/>
              <a:t>scan to find optimal channeling orientation</a:t>
            </a:r>
          </a:p>
          <a:p>
            <a:pPr lvl="2">
              <a:buFont typeface="Courier New" charset="0"/>
              <a:buChar char="o"/>
            </a:pPr>
            <a:r>
              <a:rPr lang="en-GB" dirty="0"/>
              <a:t>Linear scan with absorber to characterize the channeled beam</a:t>
            </a:r>
          </a:p>
          <a:p>
            <a:pPr lvl="1"/>
            <a:r>
              <a:rPr lang="en-GB" dirty="0"/>
              <a:t>Flat Top</a:t>
            </a:r>
          </a:p>
          <a:p>
            <a:pPr lvl="2">
              <a:buFont typeface="Courier New" charset="0"/>
              <a:buChar char="o"/>
            </a:pPr>
            <a:r>
              <a:rPr lang="en-GB" dirty="0"/>
              <a:t>Angular scan to find optimal channeling orientation</a:t>
            </a:r>
          </a:p>
          <a:p>
            <a:pPr lvl="2">
              <a:buFont typeface="Courier New" charset="0"/>
              <a:buChar char="o"/>
            </a:pPr>
            <a:r>
              <a:rPr lang="en-GB" dirty="0"/>
              <a:t>Linear scan with absorber to characterize the channeled </a:t>
            </a:r>
            <a:r>
              <a:rPr lang="en-GB" dirty="0" smtClean="0"/>
              <a:t>beam</a:t>
            </a:r>
          </a:p>
          <a:p>
            <a:pPr>
              <a:buFont typeface="Wingdings" charset="2"/>
              <a:buChar char="q"/>
            </a:pPr>
            <a:r>
              <a:rPr lang="en-GB" dirty="0" smtClean="0"/>
              <a:t>Cleaning measurements of crystal collimation (Loss Maps)</a:t>
            </a:r>
          </a:p>
          <a:p>
            <a:pPr>
              <a:buFont typeface="Wingdings" charset="2"/>
              <a:buChar char="q"/>
            </a:pPr>
            <a:r>
              <a:rPr lang="en-GB" dirty="0" smtClean="0"/>
              <a:t>Perform in parallel same tests on B2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93"/>
          <p:cNvGrpSpPr>
            <a:grpSpLocks/>
          </p:cNvGrpSpPr>
          <p:nvPr/>
        </p:nvGrpSpPr>
        <p:grpSpPr bwMode="auto">
          <a:xfrm>
            <a:off x="5879786" y="949624"/>
            <a:ext cx="3161055" cy="1451874"/>
            <a:chOff x="2" y="349"/>
            <a:chExt cx="4750" cy="1634"/>
          </a:xfrm>
        </p:grpSpPr>
        <p:grpSp>
          <p:nvGrpSpPr>
            <p:cNvPr id="8" name="Group 90"/>
            <p:cNvGrpSpPr>
              <a:grpSpLocks/>
            </p:cNvGrpSpPr>
            <p:nvPr/>
          </p:nvGrpSpPr>
          <p:grpSpPr bwMode="auto">
            <a:xfrm>
              <a:off x="181" y="433"/>
              <a:ext cx="4469" cy="1456"/>
              <a:chOff x="0" y="0"/>
              <a:chExt cx="4468" cy="1455"/>
            </a:xfrm>
          </p:grpSpPr>
          <p:sp>
            <p:nvSpPr>
              <p:cNvPr id="10" name="Rectangle 78"/>
              <p:cNvSpPr>
                <a:spLocks/>
              </p:cNvSpPr>
              <p:nvPr/>
            </p:nvSpPr>
            <p:spPr bwMode="auto">
              <a:xfrm>
                <a:off x="0" y="0"/>
                <a:ext cx="4458" cy="568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11" name="Rectangle 79"/>
              <p:cNvSpPr>
                <a:spLocks/>
              </p:cNvSpPr>
              <p:nvPr/>
            </p:nvSpPr>
            <p:spPr bwMode="auto">
              <a:xfrm>
                <a:off x="1763" y="0"/>
                <a:ext cx="501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Helvetica Neue Light" charset="0"/>
                    <a:ea typeface="ＭＳ Ｐゴシック" charset="0"/>
                    <a:sym typeface="Helvetica Neue Light" charset="0"/>
                  </a:rPr>
                  <a:t>Beam</a:t>
                </a:r>
              </a:p>
            </p:txBody>
          </p:sp>
          <p:sp>
            <p:nvSpPr>
              <p:cNvPr id="12" name="Rectangle 80"/>
              <p:cNvSpPr>
                <a:spLocks/>
              </p:cNvSpPr>
              <p:nvPr/>
            </p:nvSpPr>
            <p:spPr bwMode="auto">
              <a:xfrm>
                <a:off x="1224" y="440"/>
                <a:ext cx="3244" cy="3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13" name="Rectangle 81"/>
              <p:cNvSpPr>
                <a:spLocks/>
              </p:cNvSpPr>
              <p:nvPr/>
            </p:nvSpPr>
            <p:spPr bwMode="auto">
              <a:xfrm>
                <a:off x="3663" y="1211"/>
                <a:ext cx="777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r>
                  <a:rPr lang="en-US" sz="1000" dirty="0">
                    <a:solidFill>
                      <a:schemeClr val="tx1"/>
                    </a:solidFill>
                    <a:latin typeface="Helvetica Neue Light" charset="0"/>
                    <a:ea typeface="ＭＳ Ｐゴシック" charset="0"/>
                    <a:sym typeface="Helvetica Neue Light" charset="0"/>
                  </a:rPr>
                  <a:t>Absorber</a:t>
                </a:r>
              </a:p>
            </p:txBody>
          </p:sp>
          <p:pic>
            <p:nvPicPr>
              <p:cNvPr id="14" name="Picture 82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" y="174"/>
                <a:ext cx="773" cy="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83"/>
              <p:cNvSpPr>
                <a:spLocks/>
              </p:cNvSpPr>
              <p:nvPr/>
            </p:nvSpPr>
            <p:spPr bwMode="auto">
              <a:xfrm>
                <a:off x="264" y="214"/>
                <a:ext cx="71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r>
                  <a:rPr lang="en-US" sz="1200" dirty="0">
                    <a:solidFill>
                      <a:schemeClr val="tx1"/>
                    </a:solidFill>
                    <a:latin typeface="Helvetica Neue Light" charset="0"/>
                    <a:ea typeface="ＭＳ Ｐゴシック" charset="0"/>
                    <a:sym typeface="Helvetica Neue Light" charset="0"/>
                  </a:rPr>
                  <a:t>Crystal </a:t>
                </a:r>
                <a:endParaRPr lang="en-US" sz="1200" dirty="0">
                  <a:solidFill>
                    <a:schemeClr val="tx1"/>
                  </a:solidFill>
                  <a:latin typeface="ＭＳ Ｐゴシック" charset="0"/>
                  <a:sym typeface="ＭＳ Ｐゴシック" charset="0"/>
                </a:endParaRPr>
              </a:p>
            </p:txBody>
          </p:sp>
          <p:sp>
            <p:nvSpPr>
              <p:cNvPr id="16" name="AutoShape 85"/>
              <p:cNvSpPr>
                <a:spLocks/>
              </p:cNvSpPr>
              <p:nvPr/>
            </p:nvSpPr>
            <p:spPr bwMode="auto">
              <a:xfrm rot="851187">
                <a:off x="1374" y="788"/>
                <a:ext cx="1868" cy="127"/>
              </a:xfrm>
              <a:custGeom>
                <a:avLst/>
                <a:gdLst>
                  <a:gd name="T0" fmla="*/ 0 w 21574"/>
                  <a:gd name="T1" fmla="*/ 0 h 16907"/>
                  <a:gd name="T2" fmla="*/ 21574 w 21574"/>
                  <a:gd name="T3" fmla="*/ 4693 h 16907"/>
                  <a:gd name="T4" fmla="*/ 21600 w 21574"/>
                  <a:gd name="T5" fmla="*/ 21600 h 16907"/>
                  <a:gd name="T6" fmla="*/ 26 w 21574"/>
                  <a:gd name="T7" fmla="*/ 16907 h 16907"/>
                  <a:gd name="T8" fmla="*/ 0 w 21574"/>
                  <a:gd name="T9" fmla="*/ 0 h 16907"/>
                  <a:gd name="T10" fmla="*/ 0 w 21574"/>
                  <a:gd name="T11" fmla="*/ 0 h 16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74" h="16907">
                    <a:moveTo>
                      <a:pt x="0" y="0"/>
                    </a:moveTo>
                    <a:lnTo>
                      <a:pt x="21574" y="4693"/>
                    </a:lnTo>
                    <a:lnTo>
                      <a:pt x="21600" y="21600"/>
                    </a:lnTo>
                    <a:lnTo>
                      <a:pt x="26" y="16907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CA9E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17" name="Line 86"/>
              <p:cNvSpPr>
                <a:spLocks noChangeShapeType="1"/>
              </p:cNvSpPr>
              <p:nvPr/>
            </p:nvSpPr>
            <p:spPr bwMode="auto">
              <a:xfrm flipH="1">
                <a:off x="1105" y="462"/>
                <a:ext cx="903" cy="2"/>
              </a:xfrm>
              <a:prstGeom prst="line">
                <a:avLst/>
              </a:prstGeom>
              <a:noFill/>
              <a:ln w="38100">
                <a:solidFill>
                  <a:srgbClr val="8500AF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18" name="Line 87"/>
              <p:cNvSpPr>
                <a:spLocks noChangeShapeType="1"/>
              </p:cNvSpPr>
              <p:nvPr/>
            </p:nvSpPr>
            <p:spPr bwMode="auto">
              <a:xfrm flipH="1">
                <a:off x="1122" y="382"/>
                <a:ext cx="772" cy="73"/>
              </a:xfrm>
              <a:prstGeom prst="line">
                <a:avLst/>
              </a:prstGeom>
              <a:noFill/>
              <a:ln w="25400">
                <a:solidFill>
                  <a:srgbClr val="8500AF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19" name="Line 88"/>
              <p:cNvSpPr>
                <a:spLocks noChangeShapeType="1"/>
              </p:cNvSpPr>
              <p:nvPr/>
            </p:nvSpPr>
            <p:spPr bwMode="auto">
              <a:xfrm rot="10800000">
                <a:off x="1127" y="452"/>
                <a:ext cx="771" cy="72"/>
              </a:xfrm>
              <a:prstGeom prst="line">
                <a:avLst/>
              </a:prstGeom>
              <a:noFill/>
              <a:ln w="25400">
                <a:solidFill>
                  <a:srgbClr val="8500AF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  <p:sp>
            <p:nvSpPr>
              <p:cNvPr id="20" name="Rectangle 89"/>
              <p:cNvSpPr>
                <a:spLocks/>
              </p:cNvSpPr>
              <p:nvPr/>
            </p:nvSpPr>
            <p:spPr bwMode="auto">
              <a:xfrm>
                <a:off x="2642" y="835"/>
                <a:ext cx="1805" cy="336"/>
              </a:xfrm>
              <a:prstGeom prst="rect">
                <a:avLst/>
              </a:prstGeom>
              <a:solidFill>
                <a:srgbClr val="002D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GB" dirty="0"/>
              </a:p>
            </p:txBody>
          </p:sp>
        </p:grpSp>
        <p:sp>
          <p:nvSpPr>
            <p:cNvPr id="9" name="AutoShape 92"/>
            <p:cNvSpPr>
              <a:spLocks/>
            </p:cNvSpPr>
            <p:nvPr/>
          </p:nvSpPr>
          <p:spPr bwMode="auto">
            <a:xfrm rot="15631">
              <a:off x="2" y="349"/>
              <a:ext cx="4750" cy="1634"/>
            </a:xfrm>
            <a:custGeom>
              <a:avLst/>
              <a:gdLst>
                <a:gd name="T0" fmla="*/ 0 w 21597"/>
                <a:gd name="T1" fmla="*/ 0 h 21581"/>
                <a:gd name="T2" fmla="*/ 21597 w 21597"/>
                <a:gd name="T3" fmla="*/ 19 h 21581"/>
                <a:gd name="T4" fmla="*/ 21600 w 21597"/>
                <a:gd name="T5" fmla="*/ 21600 h 21581"/>
                <a:gd name="T6" fmla="*/ 3 w 21597"/>
                <a:gd name="T7" fmla="*/ 21581 h 21581"/>
                <a:gd name="T8" fmla="*/ 0 w 21597"/>
                <a:gd name="T9" fmla="*/ 0 h 21581"/>
                <a:gd name="T10" fmla="*/ 0 w 21597"/>
                <a:gd name="T11" fmla="*/ 0 h 2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97" h="21581">
                  <a:moveTo>
                    <a:pt x="0" y="0"/>
                  </a:moveTo>
                  <a:lnTo>
                    <a:pt x="21597" y="19"/>
                  </a:lnTo>
                  <a:lnTo>
                    <a:pt x="21600" y="21600"/>
                  </a:lnTo>
                  <a:lnTo>
                    <a:pt x="3" y="21581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25400" cap="flat">
              <a:solidFill>
                <a:srgbClr val="F04E4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dirty="0"/>
            </a:p>
          </p:txBody>
        </p:sp>
      </p:grpSp>
      <p:sp>
        <p:nvSpPr>
          <p:cNvPr id="21" name="Curved Right Arrow 20"/>
          <p:cNvSpPr/>
          <p:nvPr/>
        </p:nvSpPr>
        <p:spPr>
          <a:xfrm rot="16200000">
            <a:off x="6638301" y="1411459"/>
            <a:ext cx="261339" cy="482860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Left-Right Arrow 21"/>
          <p:cNvSpPr/>
          <p:nvPr/>
        </p:nvSpPr>
        <p:spPr>
          <a:xfrm rot="5400000">
            <a:off x="7665420" y="1879009"/>
            <a:ext cx="482865" cy="160340"/>
          </a:xfrm>
          <a:prstGeom prst="left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032558" y="1534649"/>
            <a:ext cx="62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3"/>
                </a:solidFill>
              </a:rPr>
              <a:t>Angular Scan</a:t>
            </a:r>
            <a:endParaRPr lang="en-GB" sz="1000" dirty="0">
              <a:solidFill>
                <a:schemeClr val="accent3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217229" y="2000557"/>
            <a:ext cx="732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mtClean="0">
                <a:solidFill>
                  <a:schemeClr val="accent3"/>
                </a:solidFill>
              </a:rPr>
              <a:t>Absorber </a:t>
            </a:r>
            <a:r>
              <a:rPr lang="en-GB" sz="1000" dirty="0" smtClean="0">
                <a:solidFill>
                  <a:schemeClr val="accent3"/>
                </a:solidFill>
              </a:rPr>
              <a:t>Scan</a:t>
            </a:r>
            <a:endParaRPr lang="en-GB" sz="1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5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Crystal Channeling </a:t>
            </a:r>
            <a:r>
              <a:rPr lang="en-GB" dirty="0"/>
              <a:t>M</a:t>
            </a:r>
            <a:r>
              <a:rPr lang="en-GB" dirty="0" smtClean="0"/>
              <a:t>easurements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Channeling with </a:t>
            </a:r>
            <a:r>
              <a:rPr lang="en-GB" dirty="0" err="1" smtClean="0"/>
              <a:t>Xe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" t="7136" r="8083" b="2298"/>
          <a:stretch/>
        </p:blipFill>
        <p:spPr>
          <a:xfrm>
            <a:off x="5477941" y="581036"/>
            <a:ext cx="3666057" cy="219166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705" y="2164516"/>
            <a:ext cx="2805237" cy="28052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4516"/>
            <a:ext cx="2805237" cy="2805237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0" y="572568"/>
            <a:ext cx="4888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Channeling measurements in agreement with lead ions observation.</a:t>
            </a:r>
          </a:p>
          <a:p>
            <a:r>
              <a:rPr lang="en-GB" dirty="0" smtClean="0"/>
              <a:t>In comparison with protons, the reduction factor is about a factor 2 lower. </a:t>
            </a:r>
            <a:endParaRPr lang="en-GB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" t="9248" r="8545" b="2147"/>
          <a:stretch/>
        </p:blipFill>
        <p:spPr>
          <a:xfrm>
            <a:off x="5477941" y="2815159"/>
            <a:ext cx="3666057" cy="2168923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 rot="19991414">
            <a:off x="6099574" y="79877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B1-H</a:t>
            </a:r>
            <a:endParaRPr lang="en-GB" sz="1200" dirty="0"/>
          </a:p>
        </p:txBody>
      </p:sp>
      <p:sp>
        <p:nvSpPr>
          <p:cNvPr id="14" name="CasellaDiTesto 13"/>
          <p:cNvSpPr txBox="1"/>
          <p:nvPr/>
        </p:nvSpPr>
        <p:spPr>
          <a:xfrm rot="19991414">
            <a:off x="6104381" y="289928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B1-V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Crystal Collimation Measurements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0" y="3695131"/>
            <a:ext cx="5571858" cy="1244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To compare the crystal collimation to the standard collimation </a:t>
            </a:r>
            <a:r>
              <a:rPr lang="en-GB" sz="1600" u="sng" dirty="0" smtClean="0">
                <a:solidFill>
                  <a:schemeClr val="accent1"/>
                </a:solidFill>
              </a:rPr>
              <a:t>the leakage of particles </a:t>
            </a:r>
            <a:r>
              <a:rPr lang="en-GB" sz="1600" dirty="0" smtClean="0"/>
              <a:t>in </a:t>
            </a:r>
            <a:r>
              <a:rPr lang="en-GB" sz="1600" dirty="0" smtClean="0">
                <a:solidFill>
                  <a:schemeClr val="accent3"/>
                </a:solidFill>
              </a:rPr>
              <a:t>specific region </a:t>
            </a:r>
            <a:r>
              <a:rPr lang="en-GB" sz="1600" dirty="0" smtClean="0"/>
              <a:t>near to the</a:t>
            </a:r>
            <a:r>
              <a:rPr lang="en-GB" sz="1600" u="sng" dirty="0" smtClean="0">
                <a:solidFill>
                  <a:schemeClr val="accent1"/>
                </a:solidFill>
              </a:rPr>
              <a:t> IR7-DS</a:t>
            </a:r>
            <a:r>
              <a:rPr lang="en-GB" sz="1600" dirty="0" smtClean="0"/>
              <a:t> is evaluated by normalizing losses to the </a:t>
            </a:r>
            <a:r>
              <a:rPr lang="en-GB" sz="1600" dirty="0" smtClean="0">
                <a:solidFill>
                  <a:schemeClr val="accent6"/>
                </a:solidFill>
              </a:rPr>
              <a:t>beam flux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618477"/>
            <a:ext cx="5790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50" dirty="0" err="1" smtClean="0"/>
              <a:t>Usual</a:t>
            </a:r>
            <a:r>
              <a:rPr lang="it-IT" sz="1550" dirty="0" smtClean="0"/>
              <a:t> </a:t>
            </a:r>
            <a:r>
              <a:rPr lang="it-IT" sz="1550" dirty="0" err="1" smtClean="0"/>
              <a:t>normalization</a:t>
            </a:r>
            <a:r>
              <a:rPr lang="it-IT" sz="1550" dirty="0" smtClean="0"/>
              <a:t> to TCP </a:t>
            </a:r>
            <a:r>
              <a:rPr lang="it-IT" sz="1550" dirty="0" err="1" smtClean="0"/>
              <a:t>losses</a:t>
            </a:r>
            <a:r>
              <a:rPr lang="it-IT" sz="1550" dirty="0" smtClean="0"/>
              <a:t> </a:t>
            </a:r>
            <a:r>
              <a:rPr lang="it-IT" sz="1550" dirty="0" err="1" smtClean="0"/>
              <a:t>does</a:t>
            </a:r>
            <a:r>
              <a:rPr lang="it-IT" sz="1550" dirty="0" smtClean="0"/>
              <a:t> </a:t>
            </a:r>
            <a:r>
              <a:rPr lang="it-IT" sz="1550" dirty="0" err="1" smtClean="0"/>
              <a:t>not</a:t>
            </a:r>
            <a:r>
              <a:rPr lang="it-IT" sz="1550" dirty="0" smtClean="0"/>
              <a:t> </a:t>
            </a:r>
            <a:r>
              <a:rPr lang="it-IT" sz="1550" dirty="0" err="1" smtClean="0"/>
              <a:t>allow</a:t>
            </a:r>
            <a:r>
              <a:rPr lang="it-IT" sz="1550" dirty="0" smtClean="0"/>
              <a:t> </a:t>
            </a:r>
            <a:r>
              <a:rPr lang="it-IT" sz="1550" dirty="0" err="1" smtClean="0"/>
              <a:t>direct</a:t>
            </a:r>
            <a:r>
              <a:rPr lang="it-IT" sz="1550" dirty="0" smtClean="0"/>
              <a:t> </a:t>
            </a:r>
            <a:r>
              <a:rPr lang="it-IT" sz="1550" dirty="0" err="1" smtClean="0"/>
              <a:t>comparison</a:t>
            </a:r>
            <a:endParaRPr lang="it-IT" sz="155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4" r="5242"/>
          <a:stretch/>
        </p:blipFill>
        <p:spPr>
          <a:xfrm>
            <a:off x="102552" y="980679"/>
            <a:ext cx="5324030" cy="261937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710" y="792866"/>
            <a:ext cx="3443954" cy="2020533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710" y="2933338"/>
            <a:ext cx="3447089" cy="2030561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48969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cleaning setup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24/11/17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MD Results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4"/>
          <a:stretch/>
        </p:blipFill>
        <p:spPr>
          <a:xfrm>
            <a:off x="5819686" y="577442"/>
            <a:ext cx="3110669" cy="296247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9821" y="577443"/>
            <a:ext cx="6024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lead ion test of last year a small improvement were observed when the first secondary collimator was moved to tighter </a:t>
            </a:r>
            <a:r>
              <a:rPr lang="en-GB" smtClean="0"/>
              <a:t>apertures.</a:t>
            </a:r>
            <a:endParaRPr lang="en-GB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8255222" y="1878938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B0F0"/>
                </a:solidFill>
              </a:rPr>
              <a:t>D4L7 @ 7.5 </a:t>
            </a:r>
            <a:r>
              <a:rPr lang="en-GB" sz="1000" dirty="0" err="1" smtClean="0">
                <a:solidFill>
                  <a:srgbClr val="00B0F0"/>
                </a:solidFill>
              </a:rPr>
              <a:t>σ</a:t>
            </a:r>
            <a:endParaRPr lang="en-GB" sz="1000" dirty="0">
              <a:solidFill>
                <a:srgbClr val="00B0F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255221" y="2032349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D4L7 @ 8.0 </a:t>
            </a:r>
            <a:r>
              <a:rPr lang="en-GB" sz="1000" dirty="0" err="1" smtClean="0">
                <a:solidFill>
                  <a:schemeClr val="accent5"/>
                </a:solidFill>
              </a:rPr>
              <a:t>σ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255221" y="1709827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2060"/>
                </a:solidFill>
              </a:rPr>
              <a:t>D4L7 @ 7.0 </a:t>
            </a:r>
            <a:r>
              <a:rPr lang="en-GB" sz="1000" dirty="0" err="1" smtClean="0">
                <a:solidFill>
                  <a:srgbClr val="002060"/>
                </a:solidFill>
              </a:rPr>
              <a:t>σ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3939816"/>
            <a:ext cx="9032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</a:t>
            </a:r>
            <a:r>
              <a:rPr lang="en-GB" dirty="0" err="1"/>
              <a:t>Xe</a:t>
            </a:r>
            <a:r>
              <a:rPr lang="en-GB" dirty="0"/>
              <a:t> was decided to explore different settings, using also TCLAs to different apertures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Because of the tighter settings used, also the standard system was tested with such TCSGs &amp; TCLAs positions: no significant difference were observed.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819686" y="3539918"/>
            <a:ext cx="3213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Lead ion leakage ratio to standard </a:t>
            </a:r>
            <a:r>
              <a:rPr lang="en-GB" sz="1500" dirty="0" err="1" smtClean="0"/>
              <a:t>coll</a:t>
            </a:r>
            <a:endParaRPr lang="en-GB" sz="1500" dirty="0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9" y="1832937"/>
            <a:ext cx="5537675" cy="163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coll-ua9">
  <a:themeElements>
    <a:clrScheme name="Custom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cern-coll-ua9-new</Template>
  <TotalTime>11961</TotalTime>
  <Words>1107</Words>
  <Application>Microsoft Macintosh PowerPoint</Application>
  <PresentationFormat>Presentazione su schermo (16:9)</PresentationFormat>
  <Paragraphs>191</Paragraphs>
  <Slides>23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0" baseType="lpstr">
      <vt:lpstr>Calibri</vt:lpstr>
      <vt:lpstr>Courier New</vt:lpstr>
      <vt:lpstr>Helvetica Neue Light</vt:lpstr>
      <vt:lpstr>ＭＳ Ｐゴシック</vt:lpstr>
      <vt:lpstr>Wingdings</vt:lpstr>
      <vt:lpstr>Arial</vt:lpstr>
      <vt:lpstr>cern-coll-ua9</vt:lpstr>
      <vt:lpstr>Presentazione di PowerPoint</vt:lpstr>
      <vt:lpstr>Outline</vt:lpstr>
      <vt:lpstr>Introduction</vt:lpstr>
      <vt:lpstr>MD Plan</vt:lpstr>
      <vt:lpstr>Presentazione di PowerPoint</vt:lpstr>
      <vt:lpstr>Crystal Channeling with Xe </vt:lpstr>
      <vt:lpstr>Presentazione di PowerPoint</vt:lpstr>
      <vt:lpstr>Methods</vt:lpstr>
      <vt:lpstr>Collimation cleaning setup</vt:lpstr>
      <vt:lpstr>Resume of Results</vt:lpstr>
      <vt:lpstr>Tight Settings Comparison</vt:lpstr>
      <vt:lpstr>Different TCLAs Aperture</vt:lpstr>
      <vt:lpstr>Different Downstream Coll Aperture</vt:lpstr>
      <vt:lpstr>Comparison with QM crystals</vt:lpstr>
      <vt:lpstr>Presentazione di PowerPoint</vt:lpstr>
      <vt:lpstr>Comparison with Proton Simulations</vt:lpstr>
      <vt:lpstr>Comparison with Proton Simulations</vt:lpstr>
      <vt:lpstr>Comparison with Proton Simulations</vt:lpstr>
      <vt:lpstr>Collimator scan measurements</vt:lpstr>
      <vt:lpstr>Collimator scan measurements</vt:lpstr>
      <vt:lpstr>Conclusion</vt:lpstr>
      <vt:lpstr>Presentazione di PowerPoint</vt:lpstr>
      <vt:lpstr>Xenon Measurements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roberto rossi</dc:creator>
  <cp:lastModifiedBy>roberto rossi</cp:lastModifiedBy>
  <cp:revision>160</cp:revision>
  <cp:lastPrinted>2016-11-23T17:01:50Z</cp:lastPrinted>
  <dcterms:created xsi:type="dcterms:W3CDTF">2016-11-17T16:48:23Z</dcterms:created>
  <dcterms:modified xsi:type="dcterms:W3CDTF">2017-11-24T14:40:37Z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