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7" r:id="rId4"/>
    <p:sldId id="259" r:id="rId5"/>
    <p:sldId id="260" r:id="rId6"/>
    <p:sldId id="262" r:id="rId7"/>
    <p:sldId id="261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5" autoAdjust="0"/>
    <p:restoredTop sz="94660"/>
  </p:normalViewPr>
  <p:slideViewPr>
    <p:cSldViewPr snapToGrid="0">
      <p:cViewPr varScale="1">
        <p:scale>
          <a:sx n="83" d="100"/>
          <a:sy n="83" d="100"/>
        </p:scale>
        <p:origin x="90" y="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H:\ALARA%20TDC2\Dose%20breakdown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 lang="en-US"/>
            </a:pPr>
            <a:r>
              <a:rPr lang="fr-FR"/>
              <a:t>Dose</a:t>
            </a:r>
            <a:r>
              <a:rPr lang="fr-FR" baseline="0"/>
              <a:t> breakdown by activity in uSv</a:t>
            </a:r>
            <a:endParaRPr lang="fr-FR"/>
          </a:p>
        </c:rich>
      </c:tx>
      <c:layout/>
      <c:overlay val="0"/>
    </c:title>
    <c:autoTitleDeleted val="0"/>
    <c:plotArea>
      <c:layout/>
      <c:barChart>
        <c:barDir val="bar"/>
        <c:grouping val="clustered"/>
        <c:varyColors val="0"/>
        <c:ser>
          <c:idx val="0"/>
          <c:order val="0"/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lang="en-US" sz="120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Feuil1!$A$2:$A$15</c:f>
              <c:strCache>
                <c:ptCount val="14"/>
                <c:pt idx="0">
                  <c:v>Beam instrumentation </c:v>
                </c:pt>
                <c:pt idx="1">
                  <c:v>Crane refurbishment</c:v>
                </c:pt>
                <c:pt idx="2">
                  <c:v>Survey beam lines </c:v>
                </c:pt>
                <c:pt idx="3">
                  <c:v>Cleaning</c:v>
                </c:pt>
                <c:pt idx="4">
                  <c:v>RP supervision </c:v>
                </c:pt>
                <c:pt idx="5">
                  <c:v>Waste management </c:v>
                </c:pt>
                <c:pt idx="6">
                  <c:v>TCSC exchange </c:v>
                </c:pt>
                <c:pt idx="7">
                  <c:v>Civil Engineering </c:v>
                </c:pt>
                <c:pt idx="8">
                  <c:v>Cooling and Ventilation </c:v>
                </c:pt>
                <c:pt idx="9">
                  <c:v>Magnets </c:v>
                </c:pt>
                <c:pt idx="10">
                  <c:v>Targets </c:v>
                </c:pt>
                <c:pt idx="11">
                  <c:v>Vacuum </c:v>
                </c:pt>
                <c:pt idx="12">
                  <c:v>XTAX tables </c:v>
                </c:pt>
                <c:pt idx="13">
                  <c:v>Remove and re-install 5 magnets </c:v>
                </c:pt>
              </c:strCache>
            </c:strRef>
          </c:cat>
          <c:val>
            <c:numRef>
              <c:f>Feuil1!$B$2:$B$15</c:f>
              <c:numCache>
                <c:formatCode>General</c:formatCode>
                <c:ptCount val="14"/>
                <c:pt idx="0">
                  <c:v>1363</c:v>
                </c:pt>
                <c:pt idx="1">
                  <c:v>1918</c:v>
                </c:pt>
                <c:pt idx="2">
                  <c:v>2000</c:v>
                </c:pt>
                <c:pt idx="3">
                  <c:v>3520</c:v>
                </c:pt>
                <c:pt idx="4">
                  <c:v>3703</c:v>
                </c:pt>
                <c:pt idx="5">
                  <c:v>3703</c:v>
                </c:pt>
                <c:pt idx="6">
                  <c:v>4117</c:v>
                </c:pt>
                <c:pt idx="7">
                  <c:v>4786</c:v>
                </c:pt>
                <c:pt idx="8">
                  <c:v>5127</c:v>
                </c:pt>
                <c:pt idx="9">
                  <c:v>6000</c:v>
                </c:pt>
                <c:pt idx="10">
                  <c:v>7207</c:v>
                </c:pt>
                <c:pt idx="11">
                  <c:v>9475</c:v>
                </c:pt>
                <c:pt idx="12">
                  <c:v>11505</c:v>
                </c:pt>
                <c:pt idx="13">
                  <c:v>20570</c:v>
                </c:pt>
              </c:numCache>
            </c:numRef>
          </c:val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50"/>
        <c:overlap val="-25"/>
        <c:axId val="271736568"/>
        <c:axId val="271739704"/>
      </c:barChart>
      <c:catAx>
        <c:axId val="271736568"/>
        <c:scaling>
          <c:orientation val="minMax"/>
        </c:scaling>
        <c:delete val="0"/>
        <c:axPos val="l"/>
        <c:numFmt formatCode="General" sourceLinked="0"/>
        <c:majorTickMark val="none"/>
        <c:minorTickMark val="none"/>
        <c:tickLblPos val="nextTo"/>
        <c:txPr>
          <a:bodyPr/>
          <a:lstStyle/>
          <a:p>
            <a:pPr>
              <a:defRPr lang="en-US" sz="1400"/>
            </a:pPr>
            <a:endParaRPr lang="en-US"/>
          </a:p>
        </c:txPr>
        <c:crossAx val="271739704"/>
        <c:crosses val="autoZero"/>
        <c:auto val="1"/>
        <c:lblAlgn val="ctr"/>
        <c:lblOffset val="100"/>
        <c:noMultiLvlLbl val="0"/>
      </c:catAx>
      <c:valAx>
        <c:axId val="271739704"/>
        <c:scaling>
          <c:orientation val="minMax"/>
        </c:scaling>
        <c:delete val="1"/>
        <c:axPos val="b"/>
        <c:numFmt formatCode="General" sourceLinked="1"/>
        <c:majorTickMark val="none"/>
        <c:minorTickMark val="none"/>
        <c:tickLblPos val="none"/>
        <c:crossAx val="271736568"/>
        <c:crosses val="autoZero"/>
        <c:crossBetween val="between"/>
      </c:valAx>
    </c:plotArea>
    <c:plotVisOnly val="1"/>
    <c:dispBlanksAs val="gap"/>
    <c:showDLblsOverMax val="0"/>
  </c:chart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900F-C86B-41A6-9167-D56CBCD3DE97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5B2F-029E-461F-B8A0-84C5894A5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13650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900F-C86B-41A6-9167-D56CBCD3DE97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5B2F-029E-461F-B8A0-84C5894A5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58233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900F-C86B-41A6-9167-D56CBCD3DE97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5B2F-029E-461F-B8A0-84C5894A5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4138905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900F-C86B-41A6-9167-D56CBCD3DE97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5B2F-029E-461F-B8A0-84C5894A5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1924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900F-C86B-41A6-9167-D56CBCD3DE97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5B2F-029E-461F-B8A0-84C5894A5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15793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900F-C86B-41A6-9167-D56CBCD3DE97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5B2F-029E-461F-B8A0-84C5894A5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1836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900F-C86B-41A6-9167-D56CBCD3DE97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5B2F-029E-461F-B8A0-84C5894A5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485451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900F-C86B-41A6-9167-D56CBCD3DE97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5B2F-029E-461F-B8A0-84C5894A5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053141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900F-C86B-41A6-9167-D56CBCD3DE97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5B2F-029E-461F-B8A0-84C5894A5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560477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900F-C86B-41A6-9167-D56CBCD3DE97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5B2F-029E-461F-B8A0-84C5894A5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007319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7A900F-C86B-41A6-9167-D56CBCD3DE97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D55B2F-029E-461F-B8A0-84C5894A5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820654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7A900F-C86B-41A6-9167-D56CBCD3DE97}" type="datetimeFigureOut">
              <a:rPr lang="en-GB" smtClean="0"/>
              <a:t>21/11/2017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D55B2F-029E-461F-B8A0-84C5894A5918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27804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screen">
            <a:lum bright="20000" contrast="3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2925" y="85921"/>
            <a:ext cx="11010900" cy="67720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306005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TextBox 56"/>
          <p:cNvSpPr txBox="1"/>
          <p:nvPr/>
        </p:nvSpPr>
        <p:spPr>
          <a:xfrm>
            <a:off x="10828020" y="1959871"/>
            <a:ext cx="69532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GB" dirty="0">
              <a:solidFill>
                <a:schemeClr val="bg1"/>
              </a:solidFill>
            </a:endParaRPr>
          </a:p>
        </p:txBody>
      </p:sp>
      <p:grpSp>
        <p:nvGrpSpPr>
          <p:cNvPr id="74" name="Group 73"/>
          <p:cNvGrpSpPr/>
          <p:nvPr/>
        </p:nvGrpSpPr>
        <p:grpSpPr>
          <a:xfrm>
            <a:off x="567688" y="1481127"/>
            <a:ext cx="10699431" cy="3751787"/>
            <a:chOff x="601978" y="3127047"/>
            <a:chExt cx="10699431" cy="3751787"/>
          </a:xfrm>
        </p:grpSpPr>
        <p:sp>
          <p:nvSpPr>
            <p:cNvPr id="7" name="Rectangle 6"/>
            <p:cNvSpPr/>
            <p:nvPr/>
          </p:nvSpPr>
          <p:spPr>
            <a:xfrm>
              <a:off x="920114" y="3536302"/>
              <a:ext cx="1219200" cy="247650"/>
            </a:xfrm>
            <a:prstGeom prst="rect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Rectangle 7"/>
            <p:cNvSpPr/>
            <p:nvPr/>
          </p:nvSpPr>
          <p:spPr>
            <a:xfrm>
              <a:off x="1091564" y="3937081"/>
              <a:ext cx="1219200" cy="247650"/>
            </a:xfrm>
            <a:prstGeom prst="rect">
              <a:avLst/>
            </a:prstGeom>
            <a:solidFill>
              <a:srgbClr val="FFC000"/>
            </a:solidFill>
            <a:ln>
              <a:solidFill>
                <a:schemeClr val="accent4">
                  <a:lumMod val="60000"/>
                  <a:lumOff val="4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310639" y="4310015"/>
              <a:ext cx="1219200" cy="247650"/>
            </a:xfrm>
            <a:prstGeom prst="rect">
              <a:avLst/>
            </a:prstGeom>
            <a:solidFill>
              <a:srgbClr val="92D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b="1" dirty="0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539239" y="4682949"/>
              <a:ext cx="1219200" cy="247650"/>
            </a:xfrm>
            <a:prstGeom prst="rect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967739" y="3487900"/>
              <a:ext cx="13430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Activity 1</a:t>
              </a:r>
              <a:endParaRPr lang="en-GB" dirty="0"/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091565" y="3867403"/>
              <a:ext cx="115252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Activity 2</a:t>
              </a:r>
              <a:endParaRPr lang="en-GB" dirty="0"/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415414" y="4255373"/>
              <a:ext cx="13430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Activity 3</a:t>
              </a:r>
              <a:endParaRPr lang="en-GB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577339" y="4627029"/>
              <a:ext cx="13430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Activity 4</a:t>
              </a: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3538536" y="3496379"/>
              <a:ext cx="723900" cy="2031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3" name="Rectangle 22"/>
            <p:cNvSpPr/>
            <p:nvPr/>
          </p:nvSpPr>
          <p:spPr>
            <a:xfrm>
              <a:off x="4252911" y="3862456"/>
              <a:ext cx="723900" cy="20312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4986336" y="4144808"/>
              <a:ext cx="723900" cy="2031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25" name="Rectangle 24"/>
            <p:cNvSpPr/>
            <p:nvPr/>
          </p:nvSpPr>
          <p:spPr>
            <a:xfrm>
              <a:off x="4605336" y="4659156"/>
              <a:ext cx="723900" cy="203125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27" name="Straight Arrow Connector 26"/>
            <p:cNvCxnSpPr/>
            <p:nvPr/>
          </p:nvCxnSpPr>
          <p:spPr>
            <a:xfrm>
              <a:off x="3967161" y="5023299"/>
              <a:ext cx="1743075" cy="0"/>
            </a:xfrm>
            <a:prstGeom prst="straightConnector1">
              <a:avLst/>
            </a:prstGeom>
            <a:ln w="3175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TextBox 28"/>
            <p:cNvSpPr txBox="1"/>
            <p:nvPr/>
          </p:nvSpPr>
          <p:spPr>
            <a:xfrm>
              <a:off x="4152898" y="5086524"/>
              <a:ext cx="1095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GB" dirty="0"/>
            </a:p>
          </p:txBody>
        </p:sp>
        <p:sp>
          <p:nvSpPr>
            <p:cNvPr id="30" name="Rectangle 29"/>
            <p:cNvSpPr/>
            <p:nvPr/>
          </p:nvSpPr>
          <p:spPr>
            <a:xfrm>
              <a:off x="5943599" y="3457807"/>
              <a:ext cx="723900" cy="203125"/>
            </a:xfrm>
            <a:prstGeom prst="rect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1" name="Rectangle 30"/>
            <p:cNvSpPr/>
            <p:nvPr/>
          </p:nvSpPr>
          <p:spPr>
            <a:xfrm>
              <a:off x="6657974" y="3823884"/>
              <a:ext cx="723900" cy="203125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2" name="Rectangle 31"/>
            <p:cNvSpPr/>
            <p:nvPr/>
          </p:nvSpPr>
          <p:spPr>
            <a:xfrm>
              <a:off x="7391399" y="4106236"/>
              <a:ext cx="723900" cy="2031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33" name="Rectangle 32"/>
            <p:cNvSpPr/>
            <p:nvPr/>
          </p:nvSpPr>
          <p:spPr>
            <a:xfrm>
              <a:off x="7010399" y="4620584"/>
              <a:ext cx="723900" cy="203125"/>
            </a:xfrm>
            <a:prstGeom prst="rect">
              <a:avLst/>
            </a:prstGeom>
            <a:solidFill>
              <a:srgbClr val="FF000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cxnSp>
          <p:nvCxnSpPr>
            <p:cNvPr id="34" name="Straight Arrow Connector 33"/>
            <p:cNvCxnSpPr/>
            <p:nvPr/>
          </p:nvCxnSpPr>
          <p:spPr>
            <a:xfrm>
              <a:off x="6372224" y="4984727"/>
              <a:ext cx="1743075" cy="0"/>
            </a:xfrm>
            <a:prstGeom prst="straightConnector1">
              <a:avLst/>
            </a:prstGeom>
            <a:ln w="3175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" name="TextBox 34"/>
            <p:cNvSpPr txBox="1"/>
            <p:nvPr/>
          </p:nvSpPr>
          <p:spPr>
            <a:xfrm>
              <a:off x="6557961" y="5047952"/>
              <a:ext cx="1095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GB" dirty="0"/>
            </a:p>
          </p:txBody>
        </p:sp>
        <p:sp>
          <p:nvSpPr>
            <p:cNvPr id="48" name="TextBox 47"/>
            <p:cNvSpPr txBox="1"/>
            <p:nvPr/>
          </p:nvSpPr>
          <p:spPr>
            <a:xfrm>
              <a:off x="7786686" y="4525221"/>
              <a:ext cx="1095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 </a:t>
              </a:r>
              <a:r>
                <a:rPr lang="en-US" dirty="0" err="1" smtClean="0">
                  <a:latin typeface="Symbol" panose="05050102010706020507" pitchFamily="18" charset="2"/>
                </a:rPr>
                <a:t>m</a:t>
              </a:r>
              <a:r>
                <a:rPr lang="en-US" dirty="0" err="1" smtClean="0"/>
                <a:t>Sv</a:t>
              </a:r>
              <a:endParaRPr lang="en-GB" dirty="0"/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6515099" y="4087844"/>
              <a:ext cx="1095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33 </a:t>
              </a:r>
              <a:r>
                <a:rPr lang="en-US" dirty="0" err="1" smtClean="0">
                  <a:latin typeface="Symbol" panose="05050102010706020507" pitchFamily="18" charset="2"/>
                </a:rPr>
                <a:t>m</a:t>
              </a:r>
              <a:r>
                <a:rPr lang="en-US" dirty="0" err="1" smtClean="0"/>
                <a:t>Sv</a:t>
              </a:r>
              <a:endParaRPr lang="en-GB" dirty="0"/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7424736" y="3693289"/>
              <a:ext cx="1095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12 </a:t>
              </a:r>
              <a:r>
                <a:rPr lang="en-US" dirty="0" err="1" smtClean="0">
                  <a:latin typeface="Symbol" panose="05050102010706020507" pitchFamily="18" charset="2"/>
                </a:rPr>
                <a:t>m</a:t>
              </a:r>
              <a:r>
                <a:rPr lang="en-US" dirty="0" err="1" smtClean="0"/>
                <a:t>Sv</a:t>
              </a:r>
              <a:endParaRPr lang="en-GB" dirty="0"/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6710361" y="3351636"/>
              <a:ext cx="1095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2 </a:t>
              </a:r>
              <a:r>
                <a:rPr lang="en-US" dirty="0" err="1" smtClean="0">
                  <a:latin typeface="Symbol" panose="05050102010706020507" pitchFamily="18" charset="2"/>
                </a:rPr>
                <a:t>m</a:t>
              </a:r>
              <a:r>
                <a:rPr lang="en-US" dirty="0" err="1" smtClean="0"/>
                <a:t>Sv</a:t>
              </a:r>
              <a:endParaRPr lang="en-GB" dirty="0"/>
            </a:p>
          </p:txBody>
        </p:sp>
        <p:sp>
          <p:nvSpPr>
            <p:cNvPr id="54" name="TextBox 53"/>
            <p:cNvSpPr txBox="1"/>
            <p:nvPr/>
          </p:nvSpPr>
          <p:spPr>
            <a:xfrm>
              <a:off x="601978" y="5678505"/>
              <a:ext cx="1855469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List of activities </a:t>
              </a:r>
              <a:endParaRPr lang="en-GB" dirty="0"/>
            </a:p>
          </p:txBody>
        </p:sp>
        <p:sp>
          <p:nvSpPr>
            <p:cNvPr id="55" name="TextBox 54"/>
            <p:cNvSpPr txBox="1"/>
            <p:nvPr/>
          </p:nvSpPr>
          <p:spPr>
            <a:xfrm>
              <a:off x="3321366" y="5678505"/>
              <a:ext cx="2256473" cy="9233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Planning of activities</a:t>
              </a:r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WORK PLANNING </a:t>
              </a:r>
              <a:endParaRPr lang="en-GB" dirty="0"/>
            </a:p>
          </p:txBody>
        </p:sp>
        <p:sp>
          <p:nvSpPr>
            <p:cNvPr id="56" name="TextBox 55"/>
            <p:cNvSpPr txBox="1"/>
            <p:nvPr/>
          </p:nvSpPr>
          <p:spPr>
            <a:xfrm>
              <a:off x="6129811" y="5678505"/>
              <a:ext cx="2256473" cy="120032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dirty="0" smtClean="0"/>
                <a:t>Planning of activities</a:t>
              </a:r>
            </a:p>
            <a:p>
              <a:pPr algn="ctr"/>
              <a:endParaRPr lang="en-US" dirty="0" smtClean="0"/>
            </a:p>
            <a:p>
              <a:pPr algn="ctr"/>
              <a:r>
                <a:rPr lang="en-US" dirty="0" smtClean="0"/>
                <a:t>WORK AND DOSE PLANNING </a:t>
              </a:r>
              <a:endParaRPr lang="en-GB" dirty="0"/>
            </a:p>
          </p:txBody>
        </p:sp>
        <p:cxnSp>
          <p:nvCxnSpPr>
            <p:cNvPr id="60" name="Straight Arrow Connector 59"/>
            <p:cNvCxnSpPr/>
            <p:nvPr/>
          </p:nvCxnSpPr>
          <p:spPr>
            <a:xfrm>
              <a:off x="9432607" y="4984727"/>
              <a:ext cx="1743075" cy="0"/>
            </a:xfrm>
            <a:prstGeom prst="straightConnector1">
              <a:avLst/>
            </a:prstGeom>
            <a:ln w="3175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TextBox 60"/>
            <p:cNvSpPr txBox="1"/>
            <p:nvPr/>
          </p:nvSpPr>
          <p:spPr>
            <a:xfrm>
              <a:off x="9732645" y="5047952"/>
              <a:ext cx="1095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Time</a:t>
              </a:r>
              <a:endParaRPr lang="en-GB" dirty="0"/>
            </a:p>
          </p:txBody>
        </p:sp>
        <p:cxnSp>
          <p:nvCxnSpPr>
            <p:cNvPr id="62" name="Straight Arrow Connector 61"/>
            <p:cNvCxnSpPr/>
            <p:nvPr/>
          </p:nvCxnSpPr>
          <p:spPr>
            <a:xfrm flipV="1">
              <a:off x="9444987" y="3582856"/>
              <a:ext cx="21909" cy="1416126"/>
            </a:xfrm>
            <a:prstGeom prst="straightConnector1">
              <a:avLst/>
            </a:prstGeom>
            <a:ln w="31750" cmpd="sng">
              <a:solidFill>
                <a:schemeClr val="tx1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6" name="TextBox 65"/>
            <p:cNvSpPr txBox="1"/>
            <p:nvPr/>
          </p:nvSpPr>
          <p:spPr>
            <a:xfrm>
              <a:off x="8908253" y="3127047"/>
              <a:ext cx="109537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Dose</a:t>
              </a:r>
              <a:endParaRPr lang="en-GB" dirty="0"/>
            </a:p>
          </p:txBody>
        </p:sp>
        <p:cxnSp>
          <p:nvCxnSpPr>
            <p:cNvPr id="68" name="Straight Connector 67"/>
            <p:cNvCxnSpPr/>
            <p:nvPr/>
          </p:nvCxnSpPr>
          <p:spPr>
            <a:xfrm flipV="1">
              <a:off x="9444987" y="4722146"/>
              <a:ext cx="716283" cy="208453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flipV="1">
              <a:off x="10161270" y="4327879"/>
              <a:ext cx="360042" cy="39426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flipV="1">
              <a:off x="10521312" y="4229368"/>
              <a:ext cx="410526" cy="118565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flipV="1">
              <a:off x="10941367" y="3839117"/>
              <a:ext cx="360042" cy="394267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7444670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Graphique 6"/>
          <p:cNvGraphicFramePr/>
          <p:nvPr>
            <p:extLst>
              <p:ext uri="{D42A27DB-BD31-4B8C-83A1-F6EECF244321}">
                <p14:modId xmlns:p14="http://schemas.microsoft.com/office/powerpoint/2010/main" val="2634930277"/>
              </p:ext>
            </p:extLst>
          </p:nvPr>
        </p:nvGraphicFramePr>
        <p:xfrm>
          <a:off x="928657" y="523859"/>
          <a:ext cx="8643998" cy="52673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20096971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26845" y="877252"/>
            <a:ext cx="7600950" cy="4943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7498080" y="6206490"/>
            <a:ext cx="325755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Courtesy of Pierre Bonnal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31484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851660" y="1943100"/>
            <a:ext cx="2125980" cy="155448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" name="TextBox 2"/>
          <p:cNvSpPr txBox="1"/>
          <p:nvPr/>
        </p:nvSpPr>
        <p:spPr>
          <a:xfrm>
            <a:off x="2451735" y="2535674"/>
            <a:ext cx="3051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Process</a:t>
            </a:r>
            <a:endParaRPr lang="en-GB" dirty="0"/>
          </a:p>
        </p:txBody>
      </p:sp>
      <p:cxnSp>
        <p:nvCxnSpPr>
          <p:cNvPr id="9" name="Straight Arrow Connector 8"/>
          <p:cNvCxnSpPr/>
          <p:nvPr/>
        </p:nvCxnSpPr>
        <p:spPr>
          <a:xfrm>
            <a:off x="628650" y="2689860"/>
            <a:ext cx="12230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Arrow Connector 9"/>
          <p:cNvCxnSpPr/>
          <p:nvPr/>
        </p:nvCxnSpPr>
        <p:spPr>
          <a:xfrm>
            <a:off x="628650" y="3192780"/>
            <a:ext cx="12230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3977640" y="2905006"/>
            <a:ext cx="12230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3977640" y="3175516"/>
            <a:ext cx="12230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28650" y="1760697"/>
            <a:ext cx="3051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Inputs</a:t>
            </a:r>
            <a:endParaRPr lang="en-GB" dirty="0"/>
          </a:p>
        </p:txBody>
      </p:sp>
      <p:sp>
        <p:nvSpPr>
          <p:cNvPr id="14" name="TextBox 13"/>
          <p:cNvSpPr txBox="1"/>
          <p:nvPr/>
        </p:nvSpPr>
        <p:spPr>
          <a:xfrm>
            <a:off x="4095750" y="2455783"/>
            <a:ext cx="305181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Outputs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977640" y="2404110"/>
            <a:ext cx="1223010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1851660" y="4206240"/>
            <a:ext cx="318897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Increasing :</a:t>
            </a:r>
            <a:endParaRPr lang="en-US" dirty="0"/>
          </a:p>
          <a:p>
            <a:endParaRPr lang="en-US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Effectiveness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Efficiency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1062990" y="888446"/>
            <a:ext cx="42519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>
                <a:solidFill>
                  <a:schemeClr val="accent1">
                    <a:lumMod val="50000"/>
                  </a:schemeClr>
                </a:solidFill>
              </a:rPr>
              <a:t>ALARA Framework and processes</a:t>
            </a:r>
            <a:endParaRPr lang="en-GB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6377940" y="888446"/>
            <a:ext cx="5814060" cy="3140926"/>
            <a:chOff x="6377940" y="888446"/>
            <a:chExt cx="5814060" cy="3140926"/>
          </a:xfrm>
        </p:grpSpPr>
        <p:sp>
          <p:nvSpPr>
            <p:cNvPr id="18" name="TextBox 17"/>
            <p:cNvSpPr txBox="1"/>
            <p:nvPr/>
          </p:nvSpPr>
          <p:spPr>
            <a:xfrm>
              <a:off x="7513320" y="888446"/>
              <a:ext cx="42519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</a:rPr>
                <a:t>Value and Principles</a:t>
              </a:r>
              <a:endParaRPr lang="en-GB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7940040" y="1257778"/>
              <a:ext cx="425196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just"/>
              <a:r>
                <a:rPr lang="en-US" b="1" dirty="0" smtClean="0">
                  <a:solidFill>
                    <a:schemeClr val="accent1">
                      <a:lumMod val="50000"/>
                    </a:schemeClr>
                  </a:solidFill>
                </a:rPr>
                <a:t>Change your Mindset !</a:t>
              </a:r>
              <a:endParaRPr lang="en-GB" b="1" dirty="0">
                <a:solidFill>
                  <a:schemeClr val="accent1">
                    <a:lumMod val="50000"/>
                  </a:schemeClr>
                </a:solidFill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6377940" y="1998047"/>
              <a:ext cx="5497830" cy="20313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Process driven 	vs	Value Driven</a:t>
              </a:r>
            </a:p>
            <a:p>
              <a:r>
                <a:rPr lang="en-US" dirty="0" smtClean="0"/>
                <a:t>More processes 	vs	Freedom to add value</a:t>
              </a:r>
            </a:p>
            <a:p>
              <a:r>
                <a:rPr lang="en-US" dirty="0"/>
                <a:t>P</a:t>
              </a:r>
              <a:r>
                <a:rPr lang="en-US" dirty="0" smtClean="0"/>
                <a:t>rocesses &amp;tools 	vs	Individuals &amp; interactions</a:t>
              </a:r>
            </a:p>
            <a:p>
              <a:r>
                <a:rPr lang="en-US" dirty="0" smtClean="0"/>
                <a:t>Working beamline	vs 	Exhaustive documentation</a:t>
              </a:r>
            </a:p>
            <a:p>
              <a:r>
                <a:rPr lang="en-US" dirty="0" smtClean="0"/>
                <a:t>Collaboration	vs	Working in silos</a:t>
              </a:r>
            </a:p>
            <a:p>
              <a:r>
                <a:rPr lang="en-US" dirty="0" smtClean="0"/>
                <a:t>Responding to change    vs	Execute the plan</a:t>
              </a:r>
            </a:p>
            <a:p>
              <a:endParaRPr lang="en-GB" dirty="0"/>
            </a:p>
          </p:txBody>
        </p:sp>
      </p:grpSp>
    </p:spTree>
    <p:extLst>
      <p:ext uri="{BB962C8B-B14F-4D97-AF65-F5344CB8AC3E}">
        <p14:creationId xmlns:p14="http://schemas.microsoft.com/office/powerpoint/2010/main" val="14407289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/>
          <p:cNvSpPr/>
          <p:nvPr/>
        </p:nvSpPr>
        <p:spPr>
          <a:xfrm>
            <a:off x="3979718" y="1911927"/>
            <a:ext cx="2982191" cy="2951018"/>
          </a:xfrm>
          <a:prstGeom prst="ellipse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6" name="TextBox 5"/>
          <p:cNvSpPr txBox="1"/>
          <p:nvPr/>
        </p:nvSpPr>
        <p:spPr>
          <a:xfrm>
            <a:off x="4710896" y="3095048"/>
            <a:ext cx="168990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Mindset</a:t>
            </a:r>
            <a:endParaRPr lang="en-GB" sz="3200" dirty="0"/>
          </a:p>
        </p:txBody>
      </p:sp>
      <p:sp>
        <p:nvSpPr>
          <p:cNvPr id="7" name="TextBox 6"/>
          <p:cNvSpPr txBox="1"/>
          <p:nvPr/>
        </p:nvSpPr>
        <p:spPr>
          <a:xfrm>
            <a:off x="1782501" y="1203768"/>
            <a:ext cx="140053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LEAN</a:t>
            </a:r>
            <a:endParaRPr lang="en-GB" dirty="0"/>
          </a:p>
        </p:txBody>
      </p:sp>
      <p:sp>
        <p:nvSpPr>
          <p:cNvPr id="8" name="TextBox 7"/>
          <p:cNvSpPr txBox="1"/>
          <p:nvPr/>
        </p:nvSpPr>
        <p:spPr>
          <a:xfrm>
            <a:off x="7550549" y="1203768"/>
            <a:ext cx="140053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DSDM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550549" y="2556948"/>
            <a:ext cx="140053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mtClean="0"/>
              <a:t>Crystal</a:t>
            </a:r>
            <a:endParaRPr lang="en-GB" dirty="0"/>
          </a:p>
        </p:txBody>
      </p:sp>
      <p:sp>
        <p:nvSpPr>
          <p:cNvPr id="10" name="TextBox 9"/>
          <p:cNvSpPr txBox="1"/>
          <p:nvPr/>
        </p:nvSpPr>
        <p:spPr>
          <a:xfrm>
            <a:off x="1782501" y="2529069"/>
            <a:ext cx="140053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XP</a:t>
            </a:r>
            <a:endParaRPr lang="en-GB" dirty="0"/>
          </a:p>
        </p:txBody>
      </p:sp>
      <p:sp>
        <p:nvSpPr>
          <p:cNvPr id="11" name="TextBox 10"/>
          <p:cNvSpPr txBox="1"/>
          <p:nvPr/>
        </p:nvSpPr>
        <p:spPr>
          <a:xfrm>
            <a:off x="4855579" y="834436"/>
            <a:ext cx="140053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KANBAN</a:t>
            </a:r>
            <a:endParaRPr lang="en-GB" dirty="0"/>
          </a:p>
        </p:txBody>
      </p:sp>
      <p:sp>
        <p:nvSpPr>
          <p:cNvPr id="12" name="TextBox 11"/>
          <p:cNvSpPr txBox="1"/>
          <p:nvPr/>
        </p:nvSpPr>
        <p:spPr>
          <a:xfrm>
            <a:off x="1782500" y="4203540"/>
            <a:ext cx="140053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SRUM</a:t>
            </a:r>
            <a:endParaRPr lang="en-GB" dirty="0"/>
          </a:p>
        </p:txBody>
      </p:sp>
      <p:sp>
        <p:nvSpPr>
          <p:cNvPr id="13" name="TextBox 12"/>
          <p:cNvSpPr txBox="1"/>
          <p:nvPr/>
        </p:nvSpPr>
        <p:spPr>
          <a:xfrm>
            <a:off x="7550550" y="4203540"/>
            <a:ext cx="1400537" cy="369332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FDD</a:t>
            </a:r>
            <a:endParaRPr lang="en-GB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402957" y="1573100"/>
            <a:ext cx="798653" cy="6723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3323602" y="2617454"/>
            <a:ext cx="478681" cy="18658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V="1">
            <a:off x="3466551" y="3958542"/>
            <a:ext cx="335732" cy="2781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5542375" y="1332022"/>
            <a:ext cx="9460" cy="48215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 flipV="1">
            <a:off x="7036310" y="4058242"/>
            <a:ext cx="439837" cy="29059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>
            <a:off x="7036310" y="2700323"/>
            <a:ext cx="377314" cy="1980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/>
          <p:nvPr/>
        </p:nvCxnSpPr>
        <p:spPr>
          <a:xfrm flipH="1">
            <a:off x="6560947" y="1573100"/>
            <a:ext cx="852678" cy="5070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651699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135239" y="895989"/>
            <a:ext cx="269124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chemeClr val="accent1">
                    <a:lumMod val="60000"/>
                    <a:lumOff val="40000"/>
                  </a:schemeClr>
                </a:solidFill>
              </a:rPr>
              <a:t>Flow based method</a:t>
            </a:r>
            <a:endParaRPr lang="en-GB" sz="2400" b="1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1745673" y="3013364"/>
            <a:ext cx="6808018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 flipH="1">
            <a:off x="2992582" y="2653145"/>
            <a:ext cx="6927" cy="1932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4249881" y="3013364"/>
            <a:ext cx="13854" cy="15724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/>
          <p:cNvCxnSpPr/>
          <p:nvPr/>
        </p:nvCxnSpPr>
        <p:spPr>
          <a:xfrm>
            <a:off x="5500253" y="3013364"/>
            <a:ext cx="13854" cy="1572491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 flipH="1">
            <a:off x="6747161" y="2653145"/>
            <a:ext cx="6927" cy="193271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1745673" y="2400300"/>
            <a:ext cx="1132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To do</a:t>
            </a:r>
            <a:endParaRPr lang="en-GB" dirty="0"/>
          </a:p>
        </p:txBody>
      </p:sp>
      <p:sp>
        <p:nvSpPr>
          <p:cNvPr id="15" name="TextBox 14"/>
          <p:cNvSpPr txBox="1"/>
          <p:nvPr/>
        </p:nvSpPr>
        <p:spPr>
          <a:xfrm>
            <a:off x="3969329" y="2522166"/>
            <a:ext cx="195521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Work in Progress</a:t>
            </a:r>
            <a:endParaRPr lang="en-GB" dirty="0"/>
          </a:p>
        </p:txBody>
      </p:sp>
      <p:sp>
        <p:nvSpPr>
          <p:cNvPr id="16" name="TextBox 15"/>
          <p:cNvSpPr txBox="1"/>
          <p:nvPr/>
        </p:nvSpPr>
        <p:spPr>
          <a:xfrm>
            <a:off x="3081769" y="3079173"/>
            <a:ext cx="1132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done </a:t>
            </a:r>
          </a:p>
          <a:p>
            <a:pPr algn="ctr"/>
            <a:r>
              <a:rPr lang="en-US" dirty="0" smtClean="0"/>
              <a:t>yesterday</a:t>
            </a:r>
            <a:endParaRPr lang="en-GB" dirty="0"/>
          </a:p>
        </p:txBody>
      </p:sp>
      <p:sp>
        <p:nvSpPr>
          <p:cNvPr id="17" name="TextBox 16"/>
          <p:cNvSpPr txBox="1"/>
          <p:nvPr/>
        </p:nvSpPr>
        <p:spPr>
          <a:xfrm>
            <a:off x="4314823" y="3086739"/>
            <a:ext cx="1132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to do today</a:t>
            </a:r>
            <a:endParaRPr lang="en-GB" dirty="0"/>
          </a:p>
        </p:txBody>
      </p:sp>
      <p:sp>
        <p:nvSpPr>
          <p:cNvPr id="18" name="TextBox 17"/>
          <p:cNvSpPr txBox="1"/>
          <p:nvPr/>
        </p:nvSpPr>
        <p:spPr>
          <a:xfrm>
            <a:off x="5614552" y="3094305"/>
            <a:ext cx="113260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will do tomorrow</a:t>
            </a:r>
            <a:endParaRPr lang="en-GB" dirty="0"/>
          </a:p>
        </p:txBody>
      </p:sp>
      <p:sp>
        <p:nvSpPr>
          <p:cNvPr id="19" name="TextBox 18"/>
          <p:cNvSpPr txBox="1"/>
          <p:nvPr/>
        </p:nvSpPr>
        <p:spPr>
          <a:xfrm>
            <a:off x="7060621" y="2463923"/>
            <a:ext cx="11326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Done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358704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90</Words>
  <Application>Microsoft Office PowerPoint</Application>
  <PresentationFormat>Widescreen</PresentationFormat>
  <Paragraphs>54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2" baseType="lpstr">
      <vt:lpstr>Arial</vt:lpstr>
      <vt:lpstr>Calibri</vt:lpstr>
      <vt:lpstr>Calibri Light</vt:lpstr>
      <vt:lpstr>Symbol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Thijs Wijnands</dc:creator>
  <cp:lastModifiedBy>Thijs Wijnands</cp:lastModifiedBy>
  <cp:revision>19</cp:revision>
  <dcterms:created xsi:type="dcterms:W3CDTF">2017-11-20T07:46:52Z</dcterms:created>
  <dcterms:modified xsi:type="dcterms:W3CDTF">2017-11-21T09:45:04Z</dcterms:modified>
</cp:coreProperties>
</file>