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9" r:id="rId3"/>
    <p:sldId id="266" r:id="rId4"/>
    <p:sldId id="281" r:id="rId5"/>
    <p:sldId id="273" r:id="rId6"/>
    <p:sldId id="267" r:id="rId7"/>
    <p:sldId id="275" r:id="rId8"/>
    <p:sldId id="276" r:id="rId9"/>
    <p:sldId id="278" r:id="rId10"/>
    <p:sldId id="280" r:id="rId11"/>
    <p:sldId id="274" r:id="rId12"/>
    <p:sldId id="279" r:id="rId13"/>
    <p:sldId id="277" r:id="rId14"/>
    <p:sldId id="282" r:id="rId15"/>
    <p:sldId id="261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C99709"/>
    <a:srgbClr val="9966FF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11"/>
    <p:restoredTop sz="94690"/>
  </p:normalViewPr>
  <p:slideViewPr>
    <p:cSldViewPr snapToGrid="0" snapToObjects="1">
      <p:cViewPr>
        <p:scale>
          <a:sx n="125" d="100"/>
          <a:sy n="125" d="100"/>
        </p:scale>
        <p:origin x="149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1896-5006-4313-9200-CA66A84B20F7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72B56-0AA1-4C34-B435-72E163C0DF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819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7EF0E-6369-F947-9D85-E9163B40487B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8F4FA-5F84-B843-9919-3204B44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6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8F4FA-5F84-B843-9919-3204B44DD2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04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Fermeture</a:t>
            </a:r>
            <a:r>
              <a:rPr lang="en-GB" baseline="0" dirty="0" smtClean="0"/>
              <a:t> du PS le 16 </a:t>
            </a:r>
            <a:r>
              <a:rPr lang="en-GB" baseline="0" dirty="0" err="1" smtClean="0"/>
              <a:t>Fevrier</a:t>
            </a:r>
            <a:r>
              <a:rPr lang="en-GB" baseline="0" dirty="0" smtClean="0"/>
              <a:t>. -&gt; shit 2p no night , no week-end</a:t>
            </a:r>
          </a:p>
          <a:p>
            <a:r>
              <a:rPr lang="en-GB" baseline="0" dirty="0" smtClean="0"/>
              <a:t>3 </a:t>
            </a:r>
            <a:r>
              <a:rPr lang="en-GB" baseline="0" dirty="0" err="1" smtClean="0"/>
              <a:t>semaines</a:t>
            </a:r>
            <a:r>
              <a:rPr lang="en-GB" baseline="0" dirty="0" smtClean="0"/>
              <a:t> des HW test Cold check-out.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8F4FA-5F84-B843-9919-3204B44DD2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78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8F4FA-5F84-B843-9919-3204B44DD2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16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8F4FA-5F84-B843-9919-3204B44DD2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41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34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16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8F4FA-5F84-B843-9919-3204B44DD2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71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FOM - 28 November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Rende Steerenberg, BE-OP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FOM - 28 November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Rende Steerenberg, BE-OP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FOM - 28 November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Rende Steerenberg, BE-OP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24.11.2017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BCWG meeting - post-LS2 injector beam  commissioning Working Group, R. Alemany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BBB3-78ED-434C-B8A0-EC4FCDB8B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57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FOM - 28 November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Rende Steerenberg, BE-OP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FOM - 28 November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Rende Steerenberg, BE-OP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FOM - 28 November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Rende Steerenberg, BE-OP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FOM - 28 November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Rende Steerenberg, BE-OP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FOM - 28 November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Rende Steerenberg, BE-OP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7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emf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75" y="1250198"/>
            <a:ext cx="41222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External condition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Trains (B, C, RF, REV)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Synchro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SIS interlocks </a:t>
            </a: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Applications: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MTG </a:t>
            </a: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</a:rPr>
              <a:t>Diag</a:t>
            </a:r>
            <a:endParaRPr lang="en-US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TGM Video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CBCM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</a:rPr>
              <a:t>TIMDiag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6865" y="647799"/>
            <a:ext cx="1871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  <a:sym typeface="Wingdings"/>
              </a:rPr>
              <a:t>CO systems</a:t>
            </a:r>
            <a:r>
              <a:rPr lang="en-US" dirty="0" smtClean="0">
                <a:sym typeface="Wingdings"/>
              </a:rPr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3656836" y="1250198"/>
            <a:ext cx="55947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Correctors :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50xPR.DHZ, 20xPR.DVT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Check </a:t>
            </a:r>
            <a:r>
              <a:rPr lang="en-US" dirty="0" smtClean="0"/>
              <a:t>Low Energy Quads :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40xPR.QD/QF</a:t>
            </a:r>
          </a:p>
          <a:p>
            <a:pPr lvl="2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	PR.QDW18 reverse polarity</a:t>
            </a:r>
            <a:r>
              <a:rPr lang="en-US" dirty="0" smtClean="0"/>
              <a:t>  </a:t>
            </a:r>
            <a:endParaRPr lang="en-US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Skew Quads : 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40xPR.QSK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Multipoles : </a:t>
            </a:r>
            <a:r>
              <a:rPr lang="en-US" b="1" dirty="0" smtClean="0">
                <a:solidFill>
                  <a:schemeClr val="accent5"/>
                </a:solidFill>
              </a:rPr>
              <a:t>10 circuits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Bumpers/QKE : </a:t>
            </a:r>
            <a:r>
              <a:rPr lang="en-US" b="1" dirty="0" smtClean="0">
                <a:solidFill>
                  <a:schemeClr val="accent5"/>
                </a:solidFill>
              </a:rPr>
              <a:t>15 circuits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Transition DB/TR : </a:t>
            </a:r>
            <a:r>
              <a:rPr lang="en-US" b="1" dirty="0" smtClean="0">
                <a:solidFill>
                  <a:schemeClr val="accent5"/>
                </a:solidFill>
              </a:rPr>
              <a:t>4 circuits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lvl="1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Check also polarity on OASIS !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  <a:p>
            <a:pPr lvl="1"/>
            <a:endParaRPr lang="en-US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04620" y="647799"/>
            <a:ext cx="2033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</a:rPr>
              <a:t>Polarity Tests</a:t>
            </a:r>
            <a:r>
              <a:rPr lang="en-US" dirty="0" smtClean="0"/>
              <a:t>:</a:t>
            </a:r>
          </a:p>
        </p:txBody>
      </p:sp>
      <p:sp>
        <p:nvSpPr>
          <p:cNvPr id="49" name="Text Box 53"/>
          <p:cNvSpPr txBox="1">
            <a:spLocks noChangeArrowheads="1"/>
          </p:cNvSpPr>
          <p:nvPr/>
        </p:nvSpPr>
        <p:spPr bwMode="auto">
          <a:xfrm>
            <a:off x="5240560" y="5221995"/>
            <a:ext cx="175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800" b="1" dirty="0">
                <a:solidFill>
                  <a:schemeClr val="bg1"/>
                </a:solidFill>
                <a:latin typeface="Constantia" panose="02030602050306030303" pitchFamily="18" charset="0"/>
              </a:rPr>
              <a:t>40 MHz</a:t>
            </a:r>
          </a:p>
        </p:txBody>
      </p:sp>
      <p:sp>
        <p:nvSpPr>
          <p:cNvPr id="53" name="Text Box 56"/>
          <p:cNvSpPr txBox="1">
            <a:spLocks noChangeArrowheads="1"/>
          </p:cNvSpPr>
          <p:nvPr/>
        </p:nvSpPr>
        <p:spPr bwMode="auto">
          <a:xfrm>
            <a:off x="5630656" y="5631602"/>
            <a:ext cx="20351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 smtClean="0">
                <a:latin typeface="Constantia" panose="02030602050306030303" pitchFamily="18" charset="0"/>
              </a:rPr>
              <a:t>Polarity check list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  <p:sp>
        <p:nvSpPr>
          <p:cNvPr id="54" name="Text Box 52"/>
          <p:cNvSpPr txBox="1">
            <a:spLocks noChangeArrowheads="1"/>
          </p:cNvSpPr>
          <p:nvPr/>
        </p:nvSpPr>
        <p:spPr bwMode="auto">
          <a:xfrm>
            <a:off x="4281294" y="5301502"/>
            <a:ext cx="1123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8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20 </a:t>
            </a:r>
            <a:r>
              <a:rPr lang="en-US" altLang="en-US" sz="1800" b="1" dirty="0">
                <a:solidFill>
                  <a:schemeClr val="bg1"/>
                </a:solidFill>
                <a:latin typeface="Constantia" panose="02030602050306030303" pitchFamily="18" charset="0"/>
              </a:rPr>
              <a:t>MHz</a:t>
            </a:r>
          </a:p>
        </p:txBody>
      </p:sp>
      <p:pic>
        <p:nvPicPr>
          <p:cNvPr id="50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2756" y="3921090"/>
            <a:ext cx="2752894" cy="1667618"/>
          </a:xfrm>
          <a:prstGeom prst="rect">
            <a:avLst/>
          </a:prstGeom>
          <a:noFill/>
          <a:ln w="50800">
            <a:solidFill>
              <a:srgbClr val="984807"/>
            </a:solidFill>
          </a:ln>
          <a:extLst/>
        </p:spPr>
      </p:pic>
      <p:sp>
        <p:nvSpPr>
          <p:cNvPr id="51" name="Text Box 52"/>
          <p:cNvSpPr txBox="1">
            <a:spLocks noChangeArrowheads="1"/>
          </p:cNvSpPr>
          <p:nvPr/>
        </p:nvSpPr>
        <p:spPr bwMode="auto">
          <a:xfrm>
            <a:off x="7202488" y="5218919"/>
            <a:ext cx="1752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800" b="1" dirty="0">
                <a:solidFill>
                  <a:schemeClr val="bg1"/>
                </a:solidFill>
                <a:latin typeface="Constantia" panose="02030602050306030303" pitchFamily="18" charset="0"/>
              </a:rPr>
              <a:t>80 MHz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6845" y="6313888"/>
            <a:ext cx="3694496" cy="506012"/>
          </a:xfrm>
          <a:prstGeom prst="rect">
            <a:avLst/>
          </a:prstGeom>
        </p:spPr>
      </p:pic>
      <p:sp>
        <p:nvSpPr>
          <p:cNvPr id="5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it-IT" dirty="0" smtClean="0"/>
              <a:t>Denis Cotte, BE-OP</a:t>
            </a:r>
            <a:endParaRPr lang="en-US" dirty="0"/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10</a:t>
            </a:r>
            <a:endParaRPr lang="en-US" dirty="0" smtClean="0"/>
          </a:p>
        </p:txBody>
      </p:sp>
      <p:sp>
        <p:nvSpPr>
          <p:cNvPr id="31" name="Rectangle 30"/>
          <p:cNvSpPr/>
          <p:nvPr/>
        </p:nvSpPr>
        <p:spPr>
          <a:xfrm>
            <a:off x="556865" y="4179124"/>
            <a:ext cx="2259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  <a:sym typeface="Wingdings"/>
              </a:rPr>
              <a:t>INCA/LSA cycle</a:t>
            </a:r>
            <a:r>
              <a:rPr lang="en-US" dirty="0" smtClean="0">
                <a:sym typeface="Wingdings"/>
              </a:rPr>
              <a:t>: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29684" y="4620299"/>
            <a:ext cx="41222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Optics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Incorporation Rules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</a:t>
            </a: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</a:rPr>
              <a:t>MakeRules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2756" y="1804811"/>
            <a:ext cx="313004" cy="31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47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514" y="159742"/>
            <a:ext cx="8226854" cy="5285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PS 2018 commissioning part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362339" y="1102855"/>
            <a:ext cx="1328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Week 11</a:t>
            </a:r>
            <a:endParaRPr lang="en-US" sz="2000" b="1" dirty="0" smtClean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52026" y="3466701"/>
            <a:ext cx="1556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0000"/>
                </a:solidFill>
              </a:rPr>
              <a:t>SFTPRO,  and LHCINDIV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61453" y="3916577"/>
            <a:ext cx="21428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Re-commissioning of H8/H16 Beam Control with MHS-CRS.</a:t>
            </a:r>
          </a:p>
          <a:p>
            <a:r>
              <a:rPr lang="en-US" sz="1000" dirty="0" smtClean="0">
                <a:solidFill>
                  <a:srgbClr val="000000"/>
                </a:solidFill>
              </a:rPr>
              <a:t>Setting </a:t>
            </a:r>
            <a:r>
              <a:rPr lang="en-US" sz="1000" dirty="0" smtClean="0">
                <a:solidFill>
                  <a:srgbClr val="000000"/>
                </a:solidFill>
              </a:rPr>
              <a:t>up of 2 MTE type beams requested by SPS. </a:t>
            </a:r>
          </a:p>
          <a:p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        Transverse feedback</a:t>
            </a:r>
          </a:p>
          <a:p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        needed</a:t>
            </a:r>
            <a:endParaRPr lang="en-US" sz="1000" dirty="0">
              <a:solidFill>
                <a:srgbClr val="000000"/>
              </a:solidFill>
            </a:endParaRPr>
          </a:p>
          <a:p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b="1" dirty="0" smtClean="0">
                <a:solidFill>
                  <a:srgbClr val="000000"/>
                </a:solidFill>
              </a:rPr>
              <a:t>LHCINDIV:</a:t>
            </a:r>
          </a:p>
          <a:p>
            <a:r>
              <a:rPr lang="en-US" sz="1000" b="1" dirty="0" smtClean="0">
                <a:solidFill>
                  <a:srgbClr val="000000"/>
                </a:solidFill>
              </a:rPr>
              <a:t>Energy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b="1" dirty="0" smtClean="0">
                <a:solidFill>
                  <a:srgbClr val="000000"/>
                </a:solidFill>
              </a:rPr>
              <a:t>matching</a:t>
            </a:r>
            <a:r>
              <a:rPr lang="en-US" sz="1000" dirty="0" smtClean="0">
                <a:solidFill>
                  <a:srgbClr val="000000"/>
                </a:solidFill>
              </a:rPr>
              <a:t> with </a:t>
            </a:r>
            <a:r>
              <a:rPr lang="en-US" sz="1000" dirty="0" smtClean="0">
                <a:solidFill>
                  <a:srgbClr val="000000"/>
                </a:solidFill>
              </a:rPr>
              <a:t>PSB </a:t>
            </a:r>
            <a:endParaRPr lang="en-US" sz="1000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46221" y="2465700"/>
            <a:ext cx="8605339" cy="61784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85099" y="2527483"/>
            <a:ext cx="0" cy="691979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385095" y="1855507"/>
            <a:ext cx="4120" cy="671978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172562" y="936654"/>
            <a:ext cx="1448489" cy="946176"/>
            <a:chOff x="400111" y="1758746"/>
            <a:chExt cx="1023567" cy="946176"/>
          </a:xfrm>
        </p:grpSpPr>
        <p:grpSp>
          <p:nvGrpSpPr>
            <p:cNvPr id="27" name="Group 26"/>
            <p:cNvGrpSpPr/>
            <p:nvPr/>
          </p:nvGrpSpPr>
          <p:grpSpPr>
            <a:xfrm>
              <a:off x="400111" y="1840003"/>
              <a:ext cx="1009512" cy="864919"/>
              <a:chOff x="395412" y="4297610"/>
              <a:chExt cx="1556955" cy="864919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395412" y="4297610"/>
                <a:ext cx="155695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  <a:latin typeface="Courier New" charset="0"/>
                    <a:ea typeface="Courier New" charset="0"/>
                    <a:cs typeface="Courier New" charset="0"/>
                  </a:rPr>
                  <a:t>Mar 09, 2018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95414" y="4458812"/>
                <a:ext cx="15569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u="sng" dirty="0" smtClean="0">
                    <a:solidFill>
                      <a:srgbClr val="000000"/>
                    </a:solidFill>
                  </a:rPr>
                  <a:t>Start beam commissioning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95413" y="4916308"/>
                <a:ext cx="15569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1" name="Frame 80"/>
            <p:cNvSpPr/>
            <p:nvPr/>
          </p:nvSpPr>
          <p:spPr>
            <a:xfrm>
              <a:off x="414167" y="1758746"/>
              <a:ext cx="1009511" cy="918853"/>
            </a:xfrm>
            <a:prstGeom prst="frame">
              <a:avLst>
                <a:gd name="adj1" fmla="val 1017"/>
              </a:avLst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644221" y="942258"/>
            <a:ext cx="2408741" cy="1074612"/>
            <a:chOff x="6990649" y="1881908"/>
            <a:chExt cx="1149527" cy="1074612"/>
          </a:xfrm>
        </p:grpSpPr>
        <p:grpSp>
          <p:nvGrpSpPr>
            <p:cNvPr id="37" name="Group 36"/>
            <p:cNvGrpSpPr/>
            <p:nvPr/>
          </p:nvGrpSpPr>
          <p:grpSpPr>
            <a:xfrm>
              <a:off x="6990651" y="1881909"/>
              <a:ext cx="1087705" cy="946032"/>
              <a:chOff x="395412" y="4297610"/>
              <a:chExt cx="1556955" cy="946032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95412" y="4297610"/>
                <a:ext cx="155695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  <a:latin typeface="Courier New" charset="0"/>
                    <a:ea typeface="Courier New" charset="0"/>
                    <a:cs typeface="Courier New" charset="0"/>
                  </a:rPr>
                  <a:t>Mar 16, 2018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95413" y="4458812"/>
                <a:ext cx="1556954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u="sng" dirty="0" smtClean="0">
                    <a:solidFill>
                      <a:srgbClr val="000000"/>
                    </a:solidFill>
                  </a:rPr>
                  <a:t>SFTPRO (MTE) to SPS </a:t>
                </a:r>
                <a:r>
                  <a:rPr lang="en-US" sz="1050" b="1" u="sng" dirty="0" smtClean="0">
                    <a:solidFill>
                      <a:srgbClr val="000000"/>
                    </a:solidFill>
                  </a:rPr>
                  <a:t>Ip~200e10 (10us) island + core</a:t>
                </a:r>
              </a:p>
              <a:p>
                <a:r>
                  <a:rPr lang="en-US" sz="1050" b="1" u="sng" dirty="0" smtClean="0">
                    <a:solidFill>
                      <a:srgbClr val="000000"/>
                    </a:solidFill>
                  </a:rPr>
                  <a:t>Ip~50e10 (2us) core only</a:t>
                </a:r>
              </a:p>
              <a:p>
                <a:r>
                  <a:rPr lang="en-US" sz="1200" b="1" u="sng" dirty="0" smtClean="0">
                    <a:solidFill>
                      <a:srgbClr val="000000"/>
                    </a:solidFill>
                  </a:rPr>
                  <a:t>LHCINDIV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95413" y="4916308"/>
                <a:ext cx="15569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8" name="Frame 37"/>
            <p:cNvSpPr/>
            <p:nvPr/>
          </p:nvSpPr>
          <p:spPr>
            <a:xfrm>
              <a:off x="6990649" y="1881908"/>
              <a:ext cx="1149527" cy="1074612"/>
            </a:xfrm>
            <a:prstGeom prst="frame">
              <a:avLst>
                <a:gd name="adj1" fmla="val 1017"/>
              </a:avLst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Straight Connector 41"/>
          <p:cNvCxnSpPr/>
          <p:nvPr/>
        </p:nvCxnSpPr>
        <p:spPr>
          <a:xfrm flipV="1">
            <a:off x="6947035" y="2016870"/>
            <a:ext cx="0" cy="464188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3060322" y="2524447"/>
            <a:ext cx="2" cy="745250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80138" y="3309407"/>
            <a:ext cx="11914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Mar 09,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2018</a:t>
            </a:r>
            <a:endParaRPr lang="en-US" sz="900" dirty="0" smtClean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0138" y="3473599"/>
            <a:ext cx="2259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0000"/>
                </a:solidFill>
              </a:rPr>
              <a:t>TOF-like cycle (or MTE H8)</a:t>
            </a:r>
          </a:p>
          <a:p>
            <a:r>
              <a:rPr lang="en-US" sz="1200" b="1" u="sng" dirty="0" smtClean="0">
                <a:solidFill>
                  <a:srgbClr val="000000"/>
                </a:solidFill>
              </a:rPr>
              <a:t>LHCINDIV(H16Li)</a:t>
            </a:r>
            <a:endParaRPr lang="en-US" sz="1200" b="1" u="sng" dirty="0" smtClean="0">
              <a:solidFill>
                <a:srgbClr val="0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5502" y="3864606"/>
            <a:ext cx="2041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</a:rPr>
              <a:t>Establish </a:t>
            </a:r>
            <a:r>
              <a:rPr lang="en-GB" sz="1000" b="1" dirty="0">
                <a:solidFill>
                  <a:srgbClr val="C00000"/>
                </a:solidFill>
                <a:latin typeface="Calibri" panose="020F0502020204030204" pitchFamily="34" charset="0"/>
              </a:rPr>
              <a:t>injection, </a:t>
            </a:r>
            <a:r>
              <a:rPr lang="en-GB" sz="1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acceleration to 14/20 and 26 </a:t>
            </a:r>
            <a:r>
              <a:rPr lang="en-GB" sz="1000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Gev</a:t>
            </a:r>
            <a:r>
              <a:rPr lang="en-GB" sz="1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, fast extraction</a:t>
            </a:r>
          </a:p>
          <a:p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Check all pick-up </a:t>
            </a:r>
            <a:r>
              <a:rPr 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signals with beam (BPMOPS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) 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5102935" y="2501272"/>
            <a:ext cx="0" cy="736686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7694431" y="2823102"/>
            <a:ext cx="1390827" cy="864919"/>
            <a:chOff x="6990649" y="1881909"/>
            <a:chExt cx="1149527" cy="864919"/>
          </a:xfrm>
        </p:grpSpPr>
        <p:grpSp>
          <p:nvGrpSpPr>
            <p:cNvPr id="56" name="Group 55"/>
            <p:cNvGrpSpPr/>
            <p:nvPr/>
          </p:nvGrpSpPr>
          <p:grpSpPr>
            <a:xfrm>
              <a:off x="6990651" y="1881909"/>
              <a:ext cx="1087705" cy="864919"/>
              <a:chOff x="395412" y="4297610"/>
              <a:chExt cx="1556955" cy="864919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395412" y="4297610"/>
                <a:ext cx="155695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  <a:latin typeface="Courier New" charset="0"/>
                    <a:ea typeface="Courier New" charset="0"/>
                    <a:cs typeface="Courier New" charset="0"/>
                  </a:rPr>
                  <a:t>Mar 20, 2018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95413" y="4458812"/>
                <a:ext cx="15569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u="sng" dirty="0" smtClean="0">
                    <a:solidFill>
                      <a:srgbClr val="000000"/>
                    </a:solidFill>
                  </a:rPr>
                  <a:t>LHCPROBE (PILOT) to SPS 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95413" y="4916308"/>
                <a:ext cx="15569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7" name="Frame 56"/>
            <p:cNvSpPr/>
            <p:nvPr/>
          </p:nvSpPr>
          <p:spPr>
            <a:xfrm>
              <a:off x="6990649" y="1881909"/>
              <a:ext cx="1149527" cy="676250"/>
            </a:xfrm>
            <a:prstGeom prst="frame">
              <a:avLst>
                <a:gd name="adj1" fmla="val 1017"/>
              </a:avLst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80" name="Straight Connector 79"/>
          <p:cNvCxnSpPr/>
          <p:nvPr/>
        </p:nvCxnSpPr>
        <p:spPr>
          <a:xfrm>
            <a:off x="8512070" y="2474202"/>
            <a:ext cx="0" cy="342138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Date Placeholder 2"/>
          <p:cNvSpPr>
            <a:spLocks noGrp="1"/>
          </p:cNvSpPr>
          <p:nvPr>
            <p:ph type="dt" sz="half" idx="2"/>
          </p:nvPr>
        </p:nvSpPr>
        <p:spPr>
          <a:xfrm>
            <a:off x="1411111" y="6362377"/>
            <a:ext cx="3691824" cy="365125"/>
          </a:xfrm>
        </p:spPr>
        <p:txBody>
          <a:bodyPr/>
          <a:lstStyle/>
          <a:p>
            <a:r>
              <a:rPr lang="en-GB" b="1" dirty="0"/>
              <a:t>LIU beam commissioning Coordination </a:t>
            </a:r>
            <a:r>
              <a:rPr lang="en-GB" b="1" dirty="0" smtClean="0"/>
              <a:t>meeting</a:t>
            </a:r>
            <a:r>
              <a:rPr lang="en-US" dirty="0" smtClean="0"/>
              <a:t>  15 December 2017</a:t>
            </a:r>
            <a:endParaRPr lang="en-US" dirty="0"/>
          </a:p>
        </p:txBody>
      </p:sp>
      <p:sp>
        <p:nvSpPr>
          <p:cNvPr id="10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it-IT" dirty="0" smtClean="0"/>
              <a:t>Denis Cotte, BE-OP</a:t>
            </a:r>
            <a:endParaRPr lang="en-US" dirty="0"/>
          </a:p>
        </p:txBody>
      </p:sp>
      <p:sp>
        <p:nvSpPr>
          <p:cNvPr id="103" name="Oval 102"/>
          <p:cNvSpPr/>
          <p:nvPr/>
        </p:nvSpPr>
        <p:spPr>
          <a:xfrm>
            <a:off x="455914" y="2424876"/>
            <a:ext cx="915640" cy="200546"/>
          </a:xfrm>
          <a:prstGeom prst="ellipse">
            <a:avLst/>
          </a:prstGeom>
          <a:noFill/>
          <a:ln w="158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481766" y="1903236"/>
            <a:ext cx="1139285" cy="461665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</a:rPr>
              <a:t>Week-end: Polarity </a:t>
            </a:r>
            <a:r>
              <a:rPr lang="en-US" sz="800" dirty="0" smtClean="0">
                <a:solidFill>
                  <a:srgbClr val="000000"/>
                </a:solidFill>
              </a:rPr>
              <a:t>checks of LEQ and DHZ/DVT with beam</a:t>
            </a:r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7252" y="4722738"/>
            <a:ext cx="313004" cy="313004"/>
          </a:xfrm>
          <a:prstGeom prst="rect">
            <a:avLst/>
          </a:prstGeom>
        </p:spPr>
      </p:pic>
      <p:sp>
        <p:nvSpPr>
          <p:cNvPr id="113" name="Oval 112"/>
          <p:cNvSpPr/>
          <p:nvPr/>
        </p:nvSpPr>
        <p:spPr>
          <a:xfrm>
            <a:off x="2696207" y="2370588"/>
            <a:ext cx="6227215" cy="231143"/>
          </a:xfrm>
          <a:prstGeom prst="ellipse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1388305" y="2411911"/>
            <a:ext cx="1280998" cy="231143"/>
          </a:xfrm>
          <a:prstGeom prst="ellipse">
            <a:avLst/>
          </a:prstGeom>
          <a:noFill/>
          <a:ln w="15875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3403993" y="1984226"/>
            <a:ext cx="1710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TT2 kick response.</a:t>
            </a:r>
            <a:endParaRPr lang="en-US" sz="1000" dirty="0">
              <a:solidFill>
                <a:srgbClr val="000000"/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 flipH="1" flipV="1">
            <a:off x="3924058" y="2239510"/>
            <a:ext cx="1" cy="250782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 flipV="1">
            <a:off x="4706171" y="2259342"/>
            <a:ext cx="270" cy="233418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4671458" y="1994541"/>
            <a:ext cx="1250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Test </a:t>
            </a:r>
            <a:r>
              <a:rPr lang="en-US" sz="1000" dirty="0" smtClean="0">
                <a:solidFill>
                  <a:srgbClr val="000000"/>
                </a:solidFill>
              </a:rPr>
              <a:t>C40/80MHz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2453" y="4773908"/>
            <a:ext cx="14241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Week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e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nd 10-11 Mar </a:t>
            </a:r>
            <a:endParaRPr lang="en-US" sz="900" dirty="0" smtClean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92453" y="4896937"/>
            <a:ext cx="2041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Check </a:t>
            </a:r>
            <a:r>
              <a:rPr lang="en-GB" sz="1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realignment </a:t>
            </a:r>
            <a:r>
              <a:rPr 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performed during YEST with MU73. (@14Gev with YASP)</a:t>
            </a:r>
          </a:p>
          <a:p>
            <a:r>
              <a:rPr 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Do we need another iteration ?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522395" y="2707686"/>
            <a:ext cx="11914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Mar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12, 2018</a:t>
            </a:r>
            <a:endParaRPr lang="en-US" sz="900" dirty="0" smtClean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2005622" y="2503499"/>
            <a:ext cx="2" cy="208700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503907" y="3303397"/>
            <a:ext cx="11914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Mar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13, 2018</a:t>
            </a:r>
            <a:endParaRPr lang="en-US" sz="900" dirty="0" smtClean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352605" y="2905513"/>
            <a:ext cx="1392033" cy="246221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Possible realignment </a:t>
            </a:r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34136" y="3303397"/>
            <a:ext cx="11914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Mar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15, 2018</a:t>
            </a:r>
            <a:endParaRPr lang="en-US" sz="900" dirty="0" smtClean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6947033" y="2492708"/>
            <a:ext cx="2" cy="745250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438728" y="3292176"/>
            <a:ext cx="11914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Mar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16, 2018</a:t>
            </a:r>
            <a:endParaRPr lang="en-US" sz="900" dirty="0" smtClean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449418" y="3683414"/>
            <a:ext cx="27983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Phasing of 40MHz</a:t>
            </a:r>
          </a:p>
          <a:p>
            <a:r>
              <a:rPr lang="en-US" sz="1000" dirty="0" smtClean="0">
                <a:solidFill>
                  <a:srgbClr val="000000"/>
                </a:solidFill>
              </a:rPr>
              <a:t>Phasing of 80MHz</a:t>
            </a:r>
          </a:p>
          <a:p>
            <a:r>
              <a:rPr lang="en-US" sz="1000" dirty="0" smtClean="0">
                <a:solidFill>
                  <a:srgbClr val="000000"/>
                </a:solidFill>
              </a:rPr>
              <a:t>Complete longitudinal setting-up of LHCINDIV</a:t>
            </a:r>
            <a:endParaRPr lang="en-US" sz="1000" b="1" dirty="0" smtClean="0">
              <a:solidFill>
                <a:srgbClr val="00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438728" y="3427836"/>
            <a:ext cx="1556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0000"/>
                </a:solidFill>
              </a:rPr>
              <a:t>LHCINDIV</a:t>
            </a:r>
            <a:endParaRPr lang="en-US" sz="1200" b="1" u="sng" dirty="0" smtClean="0">
              <a:solidFill>
                <a:srgbClr val="00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29232" y="3899682"/>
            <a:ext cx="19782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Phasing of 200MHz</a:t>
            </a:r>
          </a:p>
          <a:p>
            <a:r>
              <a:rPr lang="en-US" sz="1000" dirty="0" smtClean="0">
                <a:solidFill>
                  <a:srgbClr val="000000"/>
                </a:solidFill>
              </a:rPr>
              <a:t>Blow-up operational</a:t>
            </a:r>
          </a:p>
          <a:p>
            <a:endParaRPr lang="en-US" sz="1000" dirty="0" smtClean="0">
              <a:solidFill>
                <a:srgbClr val="000000"/>
              </a:solidFill>
            </a:endParaRPr>
          </a:p>
          <a:p>
            <a:endParaRPr lang="en-US" sz="1000" b="1" dirty="0" smtClean="0">
              <a:solidFill>
                <a:srgbClr val="000000"/>
              </a:solidFill>
            </a:endParaRPr>
          </a:p>
          <a:p>
            <a:r>
              <a:rPr lang="en-US" sz="1000" b="1" dirty="0" smtClean="0">
                <a:solidFill>
                  <a:srgbClr val="000000"/>
                </a:solidFill>
              </a:rPr>
              <a:t>LHCINDIV:</a:t>
            </a:r>
            <a:endParaRPr lang="en-US" sz="1000" b="1" dirty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Recommissioning of MHS-CRS for H16Li Beam control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529232" y="3466701"/>
            <a:ext cx="1556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0000"/>
                </a:solidFill>
              </a:rPr>
              <a:t>SFTPRO(MTE) </a:t>
            </a:r>
          </a:p>
          <a:p>
            <a:r>
              <a:rPr lang="en-US" sz="1200" b="1" u="sng" dirty="0" smtClean="0">
                <a:solidFill>
                  <a:srgbClr val="000000"/>
                </a:solidFill>
              </a:rPr>
              <a:t>Ip~1e13</a:t>
            </a:r>
            <a:endParaRPr lang="en-US" sz="1200" b="1" u="sng" dirty="0" smtClean="0">
              <a:solidFill>
                <a:srgbClr val="00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825552" y="5261035"/>
            <a:ext cx="2345955" cy="86177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Adjust and improve the </a:t>
            </a:r>
            <a:r>
              <a:rPr lang="en-US" sz="1000" b="1" dirty="0">
                <a:solidFill>
                  <a:srgbClr val="000000"/>
                </a:solidFill>
              </a:rPr>
              <a:t>Shadowing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TPS15 - SMH16 with </a:t>
            </a:r>
            <a:r>
              <a:rPr lang="en-US" sz="1000" dirty="0">
                <a:solidFill>
                  <a:srgbClr val="000000"/>
                </a:solidFill>
              </a:rPr>
              <a:t>Diamond </a:t>
            </a:r>
            <a:r>
              <a:rPr lang="en-US" sz="1000" dirty="0" smtClean="0">
                <a:solidFill>
                  <a:srgbClr val="000000"/>
                </a:solidFill>
              </a:rPr>
              <a:t>BLMs &amp; High Energy orbit correctors </a:t>
            </a:r>
            <a:r>
              <a:rPr lang="en-US" sz="1000" dirty="0">
                <a:solidFill>
                  <a:srgbClr val="000000"/>
                </a:solidFill>
              </a:rPr>
              <a:t>DHZ_OC</a:t>
            </a:r>
          </a:p>
          <a:p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660903" y="4339342"/>
            <a:ext cx="11914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Mar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14, 2018</a:t>
            </a:r>
            <a:endParaRPr lang="en-US" sz="900" dirty="0" smtClean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16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570" y="129006"/>
            <a:ext cx="8226854" cy="5285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PS 2018 commissioning part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60386" y="2465700"/>
            <a:ext cx="8605339" cy="61784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72779" y="2527485"/>
            <a:ext cx="12544" cy="2187793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89215" y="1928991"/>
            <a:ext cx="0" cy="598494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83" idx="2"/>
          </p:cNvCxnSpPr>
          <p:nvPr/>
        </p:nvCxnSpPr>
        <p:spPr>
          <a:xfrm flipV="1">
            <a:off x="4077718" y="1820277"/>
            <a:ext cx="1" cy="693943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613193" y="2521335"/>
            <a:ext cx="0" cy="1792589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233004" y="1010138"/>
            <a:ext cx="1448489" cy="946176"/>
            <a:chOff x="400111" y="1758746"/>
            <a:chExt cx="1023567" cy="946176"/>
          </a:xfrm>
        </p:grpSpPr>
        <p:grpSp>
          <p:nvGrpSpPr>
            <p:cNvPr id="27" name="Group 26"/>
            <p:cNvGrpSpPr/>
            <p:nvPr/>
          </p:nvGrpSpPr>
          <p:grpSpPr>
            <a:xfrm>
              <a:off x="400111" y="1840003"/>
              <a:ext cx="1009512" cy="864919"/>
              <a:chOff x="395412" y="4297610"/>
              <a:chExt cx="1556955" cy="864919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395412" y="4297610"/>
                <a:ext cx="155695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  <a:latin typeface="Courier New" charset="0"/>
                    <a:ea typeface="Courier New" charset="0"/>
                    <a:cs typeface="Courier New" charset="0"/>
                  </a:rPr>
                  <a:t>Mar 09, 2018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95414" y="4458812"/>
                <a:ext cx="15569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u="sng" dirty="0" smtClean="0">
                    <a:solidFill>
                      <a:srgbClr val="000000"/>
                    </a:solidFill>
                  </a:rPr>
                  <a:t>Start beam commissioning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95413" y="4916308"/>
                <a:ext cx="15569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1" name="Frame 80"/>
            <p:cNvSpPr/>
            <p:nvPr/>
          </p:nvSpPr>
          <p:spPr>
            <a:xfrm>
              <a:off x="414167" y="1758746"/>
              <a:ext cx="1009511" cy="918853"/>
            </a:xfrm>
            <a:prstGeom prst="frame">
              <a:avLst>
                <a:gd name="adj1" fmla="val 1017"/>
              </a:avLst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434792" y="922984"/>
            <a:ext cx="1285853" cy="1147632"/>
            <a:chOff x="6990649" y="1881909"/>
            <a:chExt cx="1147079" cy="864919"/>
          </a:xfrm>
        </p:grpSpPr>
        <p:grpSp>
          <p:nvGrpSpPr>
            <p:cNvPr id="68" name="Group 67"/>
            <p:cNvGrpSpPr/>
            <p:nvPr/>
          </p:nvGrpSpPr>
          <p:grpSpPr>
            <a:xfrm>
              <a:off x="6990651" y="1881909"/>
              <a:ext cx="1087705" cy="864919"/>
              <a:chOff x="395412" y="4297610"/>
              <a:chExt cx="1556955" cy="864919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395412" y="4297610"/>
                <a:ext cx="155695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  <a:latin typeface="Courier New" charset="0"/>
                    <a:ea typeface="Courier New" charset="0"/>
                    <a:cs typeface="Courier New" charset="0"/>
                  </a:rPr>
                  <a:t>Mar 26, 2018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395413" y="4458812"/>
                <a:ext cx="1556954" cy="4871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u="sng" dirty="0" smtClean="0">
                    <a:solidFill>
                      <a:srgbClr val="000000"/>
                    </a:solidFill>
                  </a:rPr>
                  <a:t>LHC25ns standard 12b to SPS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395413" y="4916308"/>
                <a:ext cx="15569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3" name="Frame 82"/>
            <p:cNvSpPr/>
            <p:nvPr/>
          </p:nvSpPr>
          <p:spPr>
            <a:xfrm>
              <a:off x="6990649" y="1881909"/>
              <a:ext cx="1147079" cy="676250"/>
            </a:xfrm>
            <a:prstGeom prst="frame">
              <a:avLst>
                <a:gd name="adj1" fmla="val 1017"/>
              </a:avLst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2720456" y="4306809"/>
            <a:ext cx="1553073" cy="874326"/>
            <a:chOff x="7351190" y="4245841"/>
            <a:chExt cx="1553073" cy="874326"/>
          </a:xfrm>
        </p:grpSpPr>
        <p:grpSp>
          <p:nvGrpSpPr>
            <p:cNvPr id="72" name="Group 71"/>
            <p:cNvGrpSpPr/>
            <p:nvPr/>
          </p:nvGrpSpPr>
          <p:grpSpPr>
            <a:xfrm>
              <a:off x="7351193" y="4255248"/>
              <a:ext cx="1194725" cy="864919"/>
              <a:chOff x="395412" y="4297610"/>
              <a:chExt cx="1556955" cy="864919"/>
            </a:xfrm>
          </p:grpSpPr>
          <p:sp>
            <p:nvSpPr>
              <p:cNvPr id="73" name="TextBox 72"/>
              <p:cNvSpPr txBox="1"/>
              <p:nvPr/>
            </p:nvSpPr>
            <p:spPr>
              <a:xfrm>
                <a:off x="395412" y="4297610"/>
                <a:ext cx="155695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  <a:latin typeface="Courier New" charset="0"/>
                    <a:ea typeface="Courier New" charset="0"/>
                    <a:cs typeface="Courier New" charset="0"/>
                  </a:rPr>
                  <a:t>Mar 23, 2018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395415" y="4458812"/>
                <a:ext cx="155695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u="sng" dirty="0" smtClean="0">
                    <a:solidFill>
                      <a:srgbClr val="000000"/>
                    </a:solidFill>
                  </a:rPr>
                  <a:t>Protons to  EA, </a:t>
                </a:r>
                <a:r>
                  <a:rPr lang="en-US" sz="1200" b="1" u="sng" dirty="0" err="1" smtClean="0">
                    <a:solidFill>
                      <a:srgbClr val="000000"/>
                    </a:solidFill>
                  </a:rPr>
                  <a:t>nTOF</a:t>
                </a:r>
                <a:r>
                  <a:rPr lang="en-US" sz="1200" b="1" u="sng" dirty="0" smtClean="0">
                    <a:solidFill>
                      <a:srgbClr val="000000"/>
                    </a:solidFill>
                  </a:rPr>
                  <a:t>, AD </a:t>
                </a:r>
                <a:r>
                  <a:rPr lang="en-US" sz="1200" b="1" u="sng" dirty="0" smtClean="0">
                    <a:solidFill>
                      <a:srgbClr val="000000"/>
                    </a:solidFill>
                  </a:rPr>
                  <a:t>targets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95413" y="4916308"/>
                <a:ext cx="15569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5" name="Frame 84"/>
            <p:cNvSpPr/>
            <p:nvPr/>
          </p:nvSpPr>
          <p:spPr>
            <a:xfrm>
              <a:off x="7351190" y="4245841"/>
              <a:ext cx="1553073" cy="816939"/>
            </a:xfrm>
            <a:prstGeom prst="frame">
              <a:avLst>
                <a:gd name="adj1" fmla="val 1017"/>
              </a:avLst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824552" y="939574"/>
            <a:ext cx="1087705" cy="864919"/>
            <a:chOff x="395412" y="4297610"/>
            <a:chExt cx="1556955" cy="864919"/>
          </a:xfrm>
        </p:grpSpPr>
        <p:sp>
          <p:nvSpPr>
            <p:cNvPr id="77" name="TextBox 76"/>
            <p:cNvSpPr txBox="1"/>
            <p:nvPr/>
          </p:nvSpPr>
          <p:spPr>
            <a:xfrm>
              <a:off x="395412" y="4297610"/>
              <a:ext cx="15569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  <a:latin typeface="Courier New" charset="0"/>
                  <a:ea typeface="Courier New" charset="0"/>
                  <a:cs typeface="Courier New" charset="0"/>
                </a:rPr>
                <a:t>Mar </a:t>
              </a:r>
              <a:r>
                <a:rPr lang="en-US" sz="900" dirty="0" smtClean="0">
                  <a:solidFill>
                    <a:srgbClr val="000000"/>
                  </a:solidFill>
                  <a:latin typeface="Courier New" charset="0"/>
                  <a:ea typeface="Courier New" charset="0"/>
                  <a:cs typeface="Courier New" charset="0"/>
                </a:rPr>
                <a:t>30, </a:t>
              </a:r>
              <a:r>
                <a:rPr lang="en-US" sz="900" dirty="0" smtClean="0">
                  <a:solidFill>
                    <a:srgbClr val="000000"/>
                  </a:solidFill>
                  <a:latin typeface="Courier New" charset="0"/>
                  <a:ea typeface="Courier New" charset="0"/>
                  <a:cs typeface="Courier New" charset="0"/>
                </a:rPr>
                <a:t>2018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95413" y="4458812"/>
              <a:ext cx="15569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u="sng" dirty="0" smtClean="0">
                  <a:solidFill>
                    <a:srgbClr val="000000"/>
                  </a:solidFill>
                </a:rPr>
                <a:t>Start of </a:t>
              </a:r>
              <a:r>
                <a:rPr lang="en-US" sz="1200" b="1" u="sng" dirty="0" err="1" smtClean="0">
                  <a:solidFill>
                    <a:srgbClr val="000000"/>
                  </a:solidFill>
                </a:rPr>
                <a:t>nTOF</a:t>
              </a:r>
              <a:r>
                <a:rPr lang="en-US" sz="1200" b="1" u="sng" dirty="0" smtClean="0">
                  <a:solidFill>
                    <a:srgbClr val="000000"/>
                  </a:solidFill>
                </a:rPr>
                <a:t>, </a:t>
              </a:r>
              <a:r>
                <a:rPr lang="en-US" sz="1200" b="1" u="sng" dirty="0" smtClean="0">
                  <a:solidFill>
                    <a:srgbClr val="000000"/>
                  </a:solidFill>
                </a:rPr>
                <a:t>EA,  </a:t>
              </a:r>
              <a:r>
                <a:rPr lang="en-US" sz="1200" b="1" u="sng" dirty="0" smtClean="0">
                  <a:solidFill>
                    <a:srgbClr val="000000"/>
                  </a:solidFill>
                </a:rPr>
                <a:t>physics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95413" y="4916308"/>
              <a:ext cx="155695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87" name="Frame 86"/>
          <p:cNvSpPr/>
          <p:nvPr/>
        </p:nvSpPr>
        <p:spPr>
          <a:xfrm>
            <a:off x="4792360" y="914261"/>
            <a:ext cx="1061152" cy="1007391"/>
          </a:xfrm>
          <a:prstGeom prst="frame">
            <a:avLst>
              <a:gd name="adj1" fmla="val 1017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887977" y="5631788"/>
            <a:ext cx="6077748" cy="58477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Setting up of TOF, </a:t>
            </a:r>
            <a:r>
              <a:rPr lang="en-US" sz="1600" dirty="0" err="1" smtClean="0">
                <a:solidFill>
                  <a:srgbClr val="000000"/>
                </a:solidFill>
              </a:rPr>
              <a:t>EAST_Irrad</a:t>
            </a:r>
            <a:r>
              <a:rPr lang="en-US" sz="1600" dirty="0" smtClean="0">
                <a:solidFill>
                  <a:srgbClr val="000000"/>
                </a:solidFill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</a:rPr>
              <a:t>EAST_North</a:t>
            </a:r>
            <a:r>
              <a:rPr lang="en-US" sz="1600" dirty="0" smtClean="0">
                <a:solidFill>
                  <a:srgbClr val="000000"/>
                </a:solidFill>
              </a:rPr>
              <a:t>, AD, </a:t>
            </a:r>
            <a:r>
              <a:rPr lang="en-US" sz="1600" dirty="0" smtClean="0">
                <a:solidFill>
                  <a:srgbClr val="000000"/>
                </a:solidFill>
              </a:rPr>
              <a:t>LHC25ns12b</a:t>
            </a:r>
          </a:p>
        </p:txBody>
      </p:sp>
      <p:cxnSp>
        <p:nvCxnSpPr>
          <p:cNvPr id="90" name="Straight Connector 89"/>
          <p:cNvCxnSpPr/>
          <p:nvPr/>
        </p:nvCxnSpPr>
        <p:spPr>
          <a:xfrm flipH="1" flipV="1">
            <a:off x="5451976" y="1910140"/>
            <a:ext cx="9899" cy="596813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5185435" y="2496592"/>
            <a:ext cx="0" cy="691979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/>
        </p:nvGrpSpPr>
        <p:grpSpPr>
          <a:xfrm>
            <a:off x="4416181" y="3171041"/>
            <a:ext cx="1572120" cy="880676"/>
            <a:chOff x="7351193" y="4239491"/>
            <a:chExt cx="1572120" cy="880676"/>
          </a:xfrm>
        </p:grpSpPr>
        <p:grpSp>
          <p:nvGrpSpPr>
            <p:cNvPr id="93" name="Group 92"/>
            <p:cNvGrpSpPr/>
            <p:nvPr/>
          </p:nvGrpSpPr>
          <p:grpSpPr>
            <a:xfrm>
              <a:off x="7351193" y="4255248"/>
              <a:ext cx="1194725" cy="864919"/>
              <a:chOff x="395412" y="4297610"/>
              <a:chExt cx="1556955" cy="864919"/>
            </a:xfrm>
          </p:grpSpPr>
          <p:sp>
            <p:nvSpPr>
              <p:cNvPr id="95" name="TextBox 94"/>
              <p:cNvSpPr txBox="1"/>
              <p:nvPr/>
            </p:nvSpPr>
            <p:spPr>
              <a:xfrm>
                <a:off x="395412" y="4297610"/>
                <a:ext cx="155695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  <a:latin typeface="Courier New" charset="0"/>
                    <a:ea typeface="Courier New" charset="0"/>
                    <a:cs typeface="Courier New" charset="0"/>
                  </a:rPr>
                  <a:t>Mar </a:t>
                </a:r>
                <a:r>
                  <a:rPr lang="en-US" sz="900" dirty="0" smtClean="0">
                    <a:solidFill>
                      <a:srgbClr val="000000"/>
                    </a:solidFill>
                    <a:latin typeface="Courier New" charset="0"/>
                    <a:ea typeface="Courier New" charset="0"/>
                    <a:cs typeface="Courier New" charset="0"/>
                  </a:rPr>
                  <a:t>29, </a:t>
                </a:r>
                <a:r>
                  <a:rPr lang="en-US" sz="900" dirty="0" smtClean="0">
                    <a:solidFill>
                      <a:srgbClr val="000000"/>
                    </a:solidFill>
                    <a:latin typeface="Courier New" charset="0"/>
                    <a:ea typeface="Courier New" charset="0"/>
                    <a:cs typeface="Courier New" charset="0"/>
                  </a:rPr>
                  <a:t>2018</a:t>
                </a: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395415" y="4458812"/>
                <a:ext cx="15569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u="sng" dirty="0" smtClean="0">
                    <a:solidFill>
                      <a:srgbClr val="000000"/>
                    </a:solidFill>
                  </a:rPr>
                  <a:t>Start AD physics</a:t>
                </a:r>
                <a:endParaRPr lang="en-US" sz="1200" b="1" u="sng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95413" y="4916308"/>
                <a:ext cx="15569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4" name="Frame 93"/>
            <p:cNvSpPr/>
            <p:nvPr/>
          </p:nvSpPr>
          <p:spPr>
            <a:xfrm>
              <a:off x="7370240" y="4239491"/>
              <a:ext cx="1553073" cy="816939"/>
            </a:xfrm>
            <a:prstGeom prst="frame">
              <a:avLst>
                <a:gd name="adj1" fmla="val 1017"/>
              </a:avLst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4350116" y="5213631"/>
            <a:ext cx="4615610" cy="338554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Vacuum sublimation start  </a:t>
            </a:r>
          </a:p>
        </p:txBody>
      </p:sp>
      <p:sp>
        <p:nvSpPr>
          <p:cNvPr id="108" name="Date Placeholder 2"/>
          <p:cNvSpPr>
            <a:spLocks noGrp="1"/>
          </p:cNvSpPr>
          <p:nvPr>
            <p:ph type="dt" sz="half" idx="2"/>
          </p:nvPr>
        </p:nvSpPr>
        <p:spPr>
          <a:xfrm>
            <a:off x="1411111" y="6362377"/>
            <a:ext cx="3691824" cy="365125"/>
          </a:xfrm>
        </p:spPr>
        <p:txBody>
          <a:bodyPr/>
          <a:lstStyle/>
          <a:p>
            <a:r>
              <a:rPr lang="en-GB" b="1" dirty="0"/>
              <a:t>LIU beam commissioning Coordination </a:t>
            </a:r>
            <a:r>
              <a:rPr lang="en-GB" b="1" dirty="0" smtClean="0"/>
              <a:t>meeting</a:t>
            </a:r>
            <a:r>
              <a:rPr lang="en-US" dirty="0" smtClean="0"/>
              <a:t>  15 December 2017</a:t>
            </a:r>
            <a:endParaRPr lang="en-US" dirty="0"/>
          </a:p>
        </p:txBody>
      </p:sp>
      <p:sp>
        <p:nvSpPr>
          <p:cNvPr id="10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it-IT" dirty="0" smtClean="0"/>
              <a:t>Denis Cotte, BE-OP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513767" y="2359548"/>
            <a:ext cx="176733" cy="34578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611178" y="2359548"/>
            <a:ext cx="176733" cy="34578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Oval 106"/>
          <p:cNvSpPr/>
          <p:nvPr/>
        </p:nvSpPr>
        <p:spPr>
          <a:xfrm>
            <a:off x="885323" y="2413810"/>
            <a:ext cx="3192396" cy="231143"/>
          </a:xfrm>
          <a:prstGeom prst="ellipse">
            <a:avLst/>
          </a:prstGeom>
          <a:noFill/>
          <a:ln w="15875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/>
          <p:cNvCxnSpPr/>
          <p:nvPr/>
        </p:nvCxnSpPr>
        <p:spPr>
          <a:xfrm flipH="1">
            <a:off x="5765146" y="2325923"/>
            <a:ext cx="176733" cy="34578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H="1">
            <a:off x="5853512" y="2334157"/>
            <a:ext cx="176733" cy="34578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6218706" y="968705"/>
            <a:ext cx="1448489" cy="946176"/>
            <a:chOff x="400111" y="1758746"/>
            <a:chExt cx="1023567" cy="946176"/>
          </a:xfrm>
        </p:grpSpPr>
        <p:grpSp>
          <p:nvGrpSpPr>
            <p:cNvPr id="116" name="Group 115"/>
            <p:cNvGrpSpPr/>
            <p:nvPr/>
          </p:nvGrpSpPr>
          <p:grpSpPr>
            <a:xfrm>
              <a:off x="400111" y="1840003"/>
              <a:ext cx="1009512" cy="864919"/>
              <a:chOff x="395412" y="4297610"/>
              <a:chExt cx="1556955" cy="864919"/>
            </a:xfrm>
          </p:grpSpPr>
          <p:sp>
            <p:nvSpPr>
              <p:cNvPr id="118" name="TextBox 117"/>
              <p:cNvSpPr txBox="1"/>
              <p:nvPr/>
            </p:nvSpPr>
            <p:spPr>
              <a:xfrm>
                <a:off x="395412" y="4297610"/>
                <a:ext cx="155695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  <a:latin typeface="Courier New" charset="0"/>
                    <a:ea typeface="Courier New" charset="0"/>
                    <a:cs typeface="Courier New" charset="0"/>
                  </a:rPr>
                  <a:t>Apr 30, 2018</a:t>
                </a: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395414" y="4458812"/>
                <a:ext cx="155695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u="sng" dirty="0" smtClean="0">
                    <a:solidFill>
                      <a:srgbClr val="000000"/>
                    </a:solidFill>
                  </a:rPr>
                  <a:t>Start beam commissioning for </a:t>
                </a:r>
                <a:r>
                  <a:rPr lang="en-US" sz="1200" b="1" u="sng" dirty="0" err="1" smtClean="0">
                    <a:solidFill>
                      <a:srgbClr val="000000"/>
                    </a:solidFill>
                  </a:rPr>
                  <a:t>Pb</a:t>
                </a:r>
                <a:endParaRPr lang="en-US" sz="1200" b="1" u="sng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395413" y="4916308"/>
                <a:ext cx="15569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7" name="Frame 116"/>
            <p:cNvSpPr/>
            <p:nvPr/>
          </p:nvSpPr>
          <p:spPr>
            <a:xfrm>
              <a:off x="414167" y="1758746"/>
              <a:ext cx="1009511" cy="918853"/>
            </a:xfrm>
            <a:prstGeom prst="frame">
              <a:avLst>
                <a:gd name="adj1" fmla="val 1017"/>
              </a:avLst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21" name="Straight Connector 120"/>
          <p:cNvCxnSpPr/>
          <p:nvPr/>
        </p:nvCxnSpPr>
        <p:spPr>
          <a:xfrm flipV="1">
            <a:off x="6626605" y="1880943"/>
            <a:ext cx="0" cy="598494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6058234" y="2378660"/>
            <a:ext cx="196815" cy="200546"/>
          </a:xfrm>
          <a:prstGeom prst="ellipse">
            <a:avLst/>
          </a:prstGeom>
          <a:noFill/>
          <a:ln w="158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/>
          <p:cNvSpPr txBox="1"/>
          <p:nvPr/>
        </p:nvSpPr>
        <p:spPr>
          <a:xfrm>
            <a:off x="6361109" y="3107686"/>
            <a:ext cx="1761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Apr 30, 2018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361111" y="3268888"/>
            <a:ext cx="2023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0000"/>
                </a:solidFill>
              </a:rPr>
              <a:t>Check new destination LEIRDUMP when we play </a:t>
            </a:r>
            <a:r>
              <a:rPr lang="en-US" sz="1200" b="1" u="sng" dirty="0" smtClean="0">
                <a:solidFill>
                  <a:srgbClr val="000000"/>
                </a:solidFill>
              </a:rPr>
              <a:t> </a:t>
            </a:r>
            <a:r>
              <a:rPr lang="en-US" sz="1200" b="1" u="sng" dirty="0" smtClean="0">
                <a:solidFill>
                  <a:srgbClr val="000000"/>
                </a:solidFill>
              </a:rPr>
              <a:t>spare </a:t>
            </a:r>
            <a:r>
              <a:rPr lang="en-US" sz="1200" b="1" u="sng" dirty="0" smtClean="0">
                <a:solidFill>
                  <a:srgbClr val="000000"/>
                </a:solidFill>
              </a:rPr>
              <a:t>cycles</a:t>
            </a:r>
            <a:endParaRPr lang="en-US" sz="1200" b="1" u="sng" dirty="0" smtClean="0">
              <a:solidFill>
                <a:srgbClr val="000000"/>
              </a:solidFill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>
            <a:off x="6626605" y="2479437"/>
            <a:ext cx="0" cy="548072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6383055" y="3923153"/>
            <a:ext cx="18149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Tuning of one C80MHz cavity for ions.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6698321" y="2356135"/>
            <a:ext cx="2046109" cy="231143"/>
          </a:xfrm>
          <a:prstGeom prst="ellipse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128" name="Group 127"/>
          <p:cNvGrpSpPr/>
          <p:nvPr/>
        </p:nvGrpSpPr>
        <p:grpSpPr>
          <a:xfrm>
            <a:off x="7669771" y="975476"/>
            <a:ext cx="1448489" cy="946176"/>
            <a:chOff x="400111" y="1758746"/>
            <a:chExt cx="1023567" cy="946176"/>
          </a:xfrm>
        </p:grpSpPr>
        <p:grpSp>
          <p:nvGrpSpPr>
            <p:cNvPr id="129" name="Group 128"/>
            <p:cNvGrpSpPr/>
            <p:nvPr/>
          </p:nvGrpSpPr>
          <p:grpSpPr>
            <a:xfrm>
              <a:off x="400111" y="1840003"/>
              <a:ext cx="1009512" cy="864919"/>
              <a:chOff x="395412" y="4297610"/>
              <a:chExt cx="1556955" cy="864919"/>
            </a:xfrm>
          </p:grpSpPr>
          <p:sp>
            <p:nvSpPr>
              <p:cNvPr id="131" name="TextBox 130"/>
              <p:cNvSpPr txBox="1"/>
              <p:nvPr/>
            </p:nvSpPr>
            <p:spPr>
              <a:xfrm>
                <a:off x="395412" y="4297610"/>
                <a:ext cx="155695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  <a:latin typeface="Courier New" charset="0"/>
                    <a:ea typeface="Courier New" charset="0"/>
                    <a:cs typeface="Courier New" charset="0"/>
                  </a:rPr>
                  <a:t>June 4, 2018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395414" y="4458812"/>
                <a:ext cx="15569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u="sng" dirty="0" err="1" smtClean="0">
                    <a:solidFill>
                      <a:srgbClr val="000000"/>
                    </a:solidFill>
                  </a:rPr>
                  <a:t>Pb</a:t>
                </a:r>
                <a:r>
                  <a:rPr lang="en-US" sz="1200" b="1" u="sng" dirty="0" smtClean="0">
                    <a:solidFill>
                      <a:srgbClr val="000000"/>
                    </a:solidFill>
                  </a:rPr>
                  <a:t> beam to SPS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395413" y="4916308"/>
                <a:ext cx="15569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30" name="Frame 129"/>
            <p:cNvSpPr/>
            <p:nvPr/>
          </p:nvSpPr>
          <p:spPr>
            <a:xfrm>
              <a:off x="414167" y="1758746"/>
              <a:ext cx="1009511" cy="918853"/>
            </a:xfrm>
            <a:prstGeom prst="frame">
              <a:avLst>
                <a:gd name="adj1" fmla="val 1017"/>
              </a:avLst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 flipV="1">
            <a:off x="8744430" y="1898550"/>
            <a:ext cx="0" cy="567150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H="1">
            <a:off x="7614603" y="2300861"/>
            <a:ext cx="176733" cy="34578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H="1">
            <a:off x="7702969" y="2309095"/>
            <a:ext cx="176733" cy="34578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4350115" y="4739215"/>
            <a:ext cx="4624031" cy="33855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Setting up of EARLY/NOMINAL beams in PS</a:t>
            </a:r>
          </a:p>
        </p:txBody>
      </p:sp>
      <p:cxnSp>
        <p:nvCxnSpPr>
          <p:cNvPr id="138" name="Straight Connector 137"/>
          <p:cNvCxnSpPr/>
          <p:nvPr/>
        </p:nvCxnSpPr>
        <p:spPr>
          <a:xfrm flipV="1">
            <a:off x="1773947" y="2235964"/>
            <a:ext cx="0" cy="280148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94165" y="4953330"/>
            <a:ext cx="2259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0000"/>
                </a:solidFill>
              </a:rPr>
              <a:t>TOF-EAST-AD cycle</a:t>
            </a:r>
            <a:endParaRPr lang="en-US" sz="1200" b="1" u="sng" dirty="0" smtClean="0">
              <a:solidFill>
                <a:srgbClr val="0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94165" y="5157600"/>
            <a:ext cx="20419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</a:rPr>
              <a:t>Establish </a:t>
            </a:r>
            <a:r>
              <a:rPr lang="en-GB" sz="1000" b="1" dirty="0">
                <a:solidFill>
                  <a:srgbClr val="C00000"/>
                </a:solidFill>
                <a:latin typeface="Calibri" panose="020F0502020204030204" pitchFamily="34" charset="0"/>
              </a:rPr>
              <a:t>injection, </a:t>
            </a:r>
            <a:r>
              <a:rPr lang="en-GB" sz="1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acceleration to 20/24 and 26 </a:t>
            </a:r>
            <a:r>
              <a:rPr lang="en-GB" sz="1000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Gev</a:t>
            </a:r>
            <a:endParaRPr lang="en-GB" sz="10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r>
              <a:rPr 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Basic setting-up by OP 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647784" y="1946603"/>
            <a:ext cx="1978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Phasing of 20MHz cavities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41414" y="1768499"/>
            <a:ext cx="2130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0000"/>
                </a:solidFill>
              </a:rPr>
              <a:t>LHC25ns(multi-bunches) </a:t>
            </a:r>
          </a:p>
          <a:p>
            <a:endParaRPr lang="en-US" sz="1200" b="1" u="sng" dirty="0" smtClean="0">
              <a:solidFill>
                <a:srgbClr val="00000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16388" y="4800442"/>
            <a:ext cx="1194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Mar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17/18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2018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1016601" y="3761817"/>
            <a:ext cx="1978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b="1" dirty="0" smtClean="0">
              <a:solidFill>
                <a:srgbClr val="000000"/>
              </a:solidFill>
            </a:endParaRPr>
          </a:p>
          <a:p>
            <a:r>
              <a:rPr lang="en-US" sz="1000" b="1" dirty="0" smtClean="0">
                <a:solidFill>
                  <a:srgbClr val="000000"/>
                </a:solidFill>
              </a:rPr>
              <a:t>AD:</a:t>
            </a:r>
            <a:endParaRPr lang="en-US" sz="1000" b="1" dirty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Recommissioning of MHS-CRS for HSWP Beam control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1411111" y="2527485"/>
            <a:ext cx="0" cy="1225392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1029666" y="3752877"/>
            <a:ext cx="1194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Mar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19,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2018</a:t>
            </a:r>
          </a:p>
        </p:txBody>
      </p:sp>
      <p:cxnSp>
        <p:nvCxnSpPr>
          <p:cNvPr id="113" name="Straight Connector 112"/>
          <p:cNvCxnSpPr/>
          <p:nvPr/>
        </p:nvCxnSpPr>
        <p:spPr>
          <a:xfrm>
            <a:off x="2252734" y="2514220"/>
            <a:ext cx="0" cy="419480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  <a:headEnd type="oval" w="lg" len="lg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1532819" y="2922568"/>
            <a:ext cx="1194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Mar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20, </a:t>
            </a:r>
            <a:r>
              <a:rPr lang="en-US" sz="900" dirty="0" smtClean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2018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1518744" y="2892209"/>
            <a:ext cx="1978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b="1" dirty="0" smtClean="0">
              <a:solidFill>
                <a:srgbClr val="000000"/>
              </a:solidFill>
            </a:endParaRPr>
          </a:p>
          <a:p>
            <a:r>
              <a:rPr lang="en-US" sz="1000" b="1" dirty="0" smtClean="0">
                <a:solidFill>
                  <a:srgbClr val="000000"/>
                </a:solidFill>
              </a:rPr>
              <a:t>LHC25#12b:</a:t>
            </a:r>
            <a:endParaRPr lang="en-US" sz="1000" b="1" dirty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Recommissioning of MHS-CRS for LHC Beam control</a:t>
            </a:r>
          </a:p>
        </p:txBody>
      </p:sp>
    </p:spTree>
    <p:extLst>
      <p:ext uri="{BB962C8B-B14F-4D97-AF65-F5344CB8AC3E}">
        <p14:creationId xmlns:p14="http://schemas.microsoft.com/office/powerpoint/2010/main" val="199591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9946" y="56524"/>
            <a:ext cx="81163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Milestone or improvement for 2018</a:t>
            </a:r>
            <a:endParaRPr lang="en-GB" sz="40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13</a:t>
            </a:r>
            <a:endParaRPr lang="en-US" dirty="0" smtClean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411111" y="6362377"/>
            <a:ext cx="3691824" cy="365125"/>
          </a:xfrm>
        </p:spPr>
        <p:txBody>
          <a:bodyPr/>
          <a:lstStyle/>
          <a:p>
            <a:r>
              <a:rPr lang="en-GB" b="1" dirty="0"/>
              <a:t>LIU beam commissioning Coordination </a:t>
            </a:r>
            <a:r>
              <a:rPr lang="en-GB" b="1" dirty="0" smtClean="0"/>
              <a:t>meeting</a:t>
            </a:r>
            <a:r>
              <a:rPr lang="en-US" dirty="0" smtClean="0"/>
              <a:t>  15 December 2017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25"/>
            <a:ext cx="2895600" cy="365125"/>
          </a:xfrm>
        </p:spPr>
        <p:txBody>
          <a:bodyPr/>
          <a:lstStyle/>
          <a:p>
            <a:r>
              <a:rPr lang="it-IT" dirty="0" smtClean="0"/>
              <a:t>Denis Cotte, BE-OP</a:t>
            </a:r>
            <a:endParaRPr lang="en-US" dirty="0"/>
          </a:p>
        </p:txBody>
      </p:sp>
      <p:sp>
        <p:nvSpPr>
          <p:cNvPr id="11" name="Content Placeholder 8"/>
          <p:cNvSpPr txBox="1">
            <a:spLocks/>
          </p:cNvSpPr>
          <p:nvPr/>
        </p:nvSpPr>
        <p:spPr>
          <a:xfrm>
            <a:off x="459946" y="910831"/>
            <a:ext cx="8226854" cy="58539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en-US"/>
            </a:defPPr>
            <a:lvl1pPr marL="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</a:rPr>
              <a:t>New tools coming from </a:t>
            </a:r>
            <a:r>
              <a:rPr lang="en-US" b="1" dirty="0" smtClean="0">
                <a:solidFill>
                  <a:schemeClr val="accent5"/>
                </a:solidFill>
              </a:rPr>
              <a:t>Injector settings </a:t>
            </a:r>
            <a:r>
              <a:rPr lang="en-US" b="1" dirty="0" smtClean="0">
                <a:solidFill>
                  <a:schemeClr val="accent5"/>
                </a:solidFill>
              </a:rPr>
              <a:t>management WG 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</a:rPr>
              <a:t>Cycle Generation : </a:t>
            </a:r>
            <a:r>
              <a:rPr lang="en-US" dirty="0" smtClean="0">
                <a:solidFill>
                  <a:srgbClr val="0055A0"/>
                </a:solidFill>
              </a:rPr>
              <a:t>move the </a:t>
            </a:r>
            <a:r>
              <a:rPr lang="en-GB" dirty="0" smtClean="0"/>
              <a:t>generation </a:t>
            </a:r>
            <a:r>
              <a:rPr lang="en-GB" dirty="0"/>
              <a:t>of </a:t>
            </a:r>
            <a:r>
              <a:rPr lang="en-GB" dirty="0" smtClean="0"/>
              <a:t>PFW basic </a:t>
            </a:r>
            <a:r>
              <a:rPr lang="en-GB" dirty="0"/>
              <a:t>functions </a:t>
            </a:r>
            <a:r>
              <a:rPr lang="en-GB" dirty="0" smtClean="0"/>
              <a:t>and drive </a:t>
            </a:r>
            <a:r>
              <a:rPr lang="en-GB" dirty="0" smtClean="0"/>
              <a:t>tune </a:t>
            </a:r>
            <a:r>
              <a:rPr lang="en-GB" dirty="0"/>
              <a:t>and </a:t>
            </a:r>
            <a:r>
              <a:rPr lang="en-GB" dirty="0" smtClean="0"/>
              <a:t>chromaticity </a:t>
            </a:r>
            <a:r>
              <a:rPr lang="en-GB" dirty="0" smtClean="0"/>
              <a:t>directly </a:t>
            </a:r>
            <a:r>
              <a:rPr lang="en-US" dirty="0" smtClean="0">
                <a:solidFill>
                  <a:srgbClr val="0055A0"/>
                </a:solidFill>
              </a:rPr>
              <a:t>into </a:t>
            </a:r>
            <a:r>
              <a:rPr lang="en-US" dirty="0" smtClean="0">
                <a:solidFill>
                  <a:srgbClr val="0055A0"/>
                </a:solidFill>
              </a:rPr>
              <a:t>LSA. (high level parameter)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Use </a:t>
            </a:r>
            <a:r>
              <a:rPr lang="en-GB" dirty="0"/>
              <a:t>the </a:t>
            </a:r>
            <a:r>
              <a:rPr lang="en-GB" b="1" dirty="0">
                <a:solidFill>
                  <a:schemeClr val="accent5"/>
                </a:solidFill>
              </a:rPr>
              <a:t>particle type</a:t>
            </a:r>
            <a:r>
              <a:rPr lang="en-GB" dirty="0"/>
              <a:t>, </a:t>
            </a:r>
            <a:r>
              <a:rPr lang="en-GB" b="1" dirty="0">
                <a:solidFill>
                  <a:schemeClr val="accent5"/>
                </a:solidFill>
              </a:rPr>
              <a:t>charge</a:t>
            </a:r>
            <a:r>
              <a:rPr lang="en-GB" dirty="0"/>
              <a:t> and </a:t>
            </a:r>
            <a:r>
              <a:rPr lang="en-GB" b="1" dirty="0">
                <a:solidFill>
                  <a:schemeClr val="accent5"/>
                </a:solidFill>
              </a:rPr>
              <a:t>mass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/>
              <a:t>to automatically </a:t>
            </a:r>
            <a:r>
              <a:rPr lang="en-GB" b="1" dirty="0">
                <a:solidFill>
                  <a:schemeClr val="accent5"/>
                </a:solidFill>
              </a:rPr>
              <a:t>generate settings dependent on charge to mass ratio</a:t>
            </a:r>
            <a:r>
              <a:rPr lang="en-GB" dirty="0"/>
              <a:t>; incorporate the </a:t>
            </a:r>
            <a:r>
              <a:rPr lang="en-GB" b="1" dirty="0" err="1">
                <a:solidFill>
                  <a:schemeClr val="accent5"/>
                </a:solidFill>
              </a:rPr>
              <a:t>Brho</a:t>
            </a:r>
            <a:r>
              <a:rPr lang="en-GB" b="1" dirty="0">
                <a:solidFill>
                  <a:schemeClr val="accent5"/>
                </a:solidFill>
              </a:rPr>
              <a:t> in the transfer line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/>
              <a:t>beam process type to get the settings automatically generated according to </a:t>
            </a:r>
            <a:r>
              <a:rPr lang="en-GB" dirty="0" smtClean="0"/>
              <a:t>this. (like in SPS and LEIR)</a:t>
            </a:r>
            <a:endParaRPr lang="en-US" dirty="0" smtClean="0">
              <a:solidFill>
                <a:srgbClr val="0055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5"/>
                </a:solidFill>
              </a:rPr>
              <a:t>Auto-Q</a:t>
            </a:r>
            <a:r>
              <a:rPr lang="en-GB" dirty="0" smtClean="0">
                <a:solidFill>
                  <a:schemeClr val="accent5"/>
                </a:solidFill>
              </a:rPr>
              <a:t> : </a:t>
            </a:r>
            <a:r>
              <a:rPr lang="en-GB" dirty="0" smtClean="0">
                <a:solidFill>
                  <a:srgbClr val="0055A0"/>
                </a:solidFill>
              </a:rPr>
              <a:t>used in 2017 to stabilize the tune at low energy. -&gt; to be done with PFW </a:t>
            </a:r>
            <a:r>
              <a:rPr lang="en-GB" dirty="0" smtClean="0">
                <a:solidFill>
                  <a:srgbClr val="0055A0"/>
                </a:solidFill>
              </a:rPr>
              <a:t>for high energy part. </a:t>
            </a:r>
            <a:endParaRPr lang="en-GB" dirty="0" smtClean="0">
              <a:solidFill>
                <a:srgbClr val="0055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5"/>
                </a:solidFill>
              </a:rPr>
              <a:t>New </a:t>
            </a:r>
            <a:r>
              <a:rPr lang="en-GB" b="1" dirty="0">
                <a:solidFill>
                  <a:schemeClr val="accent5"/>
                </a:solidFill>
              </a:rPr>
              <a:t>tools to be tried out together with PSB</a:t>
            </a:r>
            <a:r>
              <a:rPr lang="en-GB" dirty="0"/>
              <a:t>: injection steering with line </a:t>
            </a:r>
            <a:r>
              <a:rPr lang="en-GB" dirty="0" smtClean="0"/>
              <a:t>optimisation </a:t>
            </a:r>
            <a:r>
              <a:rPr lang="en-GB" dirty="0"/>
              <a:t>between PSB and PS. </a:t>
            </a:r>
            <a:r>
              <a:rPr lang="en-GB" dirty="0" smtClean="0"/>
              <a:t> (YASP)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5"/>
                </a:solidFill>
              </a:rPr>
              <a:t>LHC Beams : </a:t>
            </a:r>
            <a:r>
              <a:rPr lang="en-GB" dirty="0" smtClean="0">
                <a:solidFill>
                  <a:srgbClr val="0055A0"/>
                </a:solidFill>
              </a:rPr>
              <a:t>Last turn logging (need an extra WCM), BQM in PS ?, automatic energy matching </a:t>
            </a:r>
            <a:r>
              <a:rPr lang="en-GB" dirty="0" smtClean="0">
                <a:solidFill>
                  <a:srgbClr val="0055A0"/>
                </a:solidFill>
              </a:rPr>
              <a:t>measurement. </a:t>
            </a:r>
            <a:endParaRPr lang="en-GB" dirty="0" smtClean="0">
              <a:solidFill>
                <a:srgbClr val="0055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55A0"/>
                </a:solidFill>
              </a:rPr>
              <a:t>High level parameter showing the successive </a:t>
            </a:r>
            <a:r>
              <a:rPr lang="en-GB" b="1" dirty="0" smtClean="0">
                <a:solidFill>
                  <a:schemeClr val="accent5"/>
                </a:solidFill>
              </a:rPr>
              <a:t>harmonic </a:t>
            </a:r>
            <a:r>
              <a:rPr lang="en-GB" b="1" dirty="0" smtClean="0">
                <a:solidFill>
                  <a:schemeClr val="accent5"/>
                </a:solidFill>
              </a:rPr>
              <a:t>changes</a:t>
            </a:r>
            <a:r>
              <a:rPr lang="en-GB" dirty="0" smtClean="0">
                <a:solidFill>
                  <a:srgbClr val="0055A0"/>
                </a:solidFill>
              </a:rPr>
              <a:t> during the </a:t>
            </a:r>
            <a:r>
              <a:rPr lang="en-GB" dirty="0" smtClean="0">
                <a:solidFill>
                  <a:srgbClr val="0055A0"/>
                </a:solidFill>
              </a:rPr>
              <a:t>cycle </a:t>
            </a:r>
            <a:r>
              <a:rPr lang="en-GB" dirty="0" smtClean="0">
                <a:solidFill>
                  <a:srgbClr val="0055A0"/>
                </a:solidFill>
              </a:rPr>
              <a:t>-&gt; </a:t>
            </a:r>
            <a:r>
              <a:rPr lang="en-GB" dirty="0" smtClean="0">
                <a:solidFill>
                  <a:srgbClr val="0055A0"/>
                </a:solidFill>
              </a:rPr>
              <a:t>then a stable </a:t>
            </a:r>
            <a:r>
              <a:rPr lang="en-GB" dirty="0" smtClean="0">
                <a:solidFill>
                  <a:srgbClr val="0055A0"/>
                </a:solidFill>
              </a:rPr>
              <a:t>phase calculation.  </a:t>
            </a:r>
            <a:endParaRPr lang="en-GB" dirty="0" smtClean="0">
              <a:solidFill>
                <a:srgbClr val="0055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accent5"/>
                </a:solidFill>
              </a:rPr>
              <a:t>Framework</a:t>
            </a:r>
            <a:r>
              <a:rPr lang="en-GB" dirty="0" smtClean="0">
                <a:solidFill>
                  <a:srgbClr val="0055A0"/>
                </a:solidFill>
              </a:rPr>
              <a:t>  to measure and store references for power converter</a:t>
            </a:r>
            <a:r>
              <a:rPr lang="en-GB" b="1" dirty="0" smtClean="0">
                <a:solidFill>
                  <a:srgbClr val="0055A0"/>
                </a:solidFill>
              </a:rPr>
              <a:t>.</a:t>
            </a:r>
            <a:r>
              <a:rPr lang="en-GB" b="1" dirty="0" smtClean="0">
                <a:solidFill>
                  <a:srgbClr val="0055A0"/>
                </a:solidFill>
              </a:rPr>
              <a:t> </a:t>
            </a:r>
            <a:r>
              <a:rPr lang="en-GB" dirty="0" smtClean="0">
                <a:solidFill>
                  <a:srgbClr val="0055A0"/>
                </a:solidFill>
              </a:rPr>
              <a:t>(already available in CTF)</a:t>
            </a:r>
            <a:endParaRPr lang="en-GB" dirty="0">
              <a:solidFill>
                <a:srgbClr val="0055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accent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0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27713" y="56524"/>
            <a:ext cx="2380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Summary</a:t>
            </a:r>
            <a:endParaRPr lang="en-GB" sz="40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14</a:t>
            </a:r>
            <a:endParaRPr lang="en-US" dirty="0" smtClean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411111" y="6362377"/>
            <a:ext cx="3691824" cy="365125"/>
          </a:xfrm>
        </p:spPr>
        <p:txBody>
          <a:bodyPr/>
          <a:lstStyle/>
          <a:p>
            <a:r>
              <a:rPr lang="en-GB" b="1" dirty="0"/>
              <a:t>LIU beam commissioning Coordination </a:t>
            </a:r>
            <a:r>
              <a:rPr lang="en-GB" b="1" dirty="0" smtClean="0"/>
              <a:t>meeting</a:t>
            </a:r>
            <a:r>
              <a:rPr lang="en-US" dirty="0" smtClean="0"/>
              <a:t>  15 December 2017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25"/>
            <a:ext cx="2895600" cy="365125"/>
          </a:xfrm>
        </p:spPr>
        <p:txBody>
          <a:bodyPr/>
          <a:lstStyle/>
          <a:p>
            <a:r>
              <a:rPr lang="it-IT" dirty="0" smtClean="0"/>
              <a:t>Denis Cotte, BE-OP</a:t>
            </a:r>
            <a:endParaRPr lang="en-US" dirty="0"/>
          </a:p>
        </p:txBody>
      </p:sp>
      <p:sp>
        <p:nvSpPr>
          <p:cNvPr id="12" name="TextBox 10"/>
          <p:cNvSpPr txBox="1"/>
          <p:nvPr/>
        </p:nvSpPr>
        <p:spPr>
          <a:xfrm>
            <a:off x="349875" y="797203"/>
            <a:ext cx="8634105" cy="58785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  <a:latin typeface="+mj-lt"/>
              </a:rPr>
              <a:t>Tight HW test planning</a:t>
            </a:r>
            <a:endParaRPr lang="en-GB" b="1" dirty="0" smtClean="0">
              <a:solidFill>
                <a:schemeClr val="accent5"/>
              </a:solidFill>
              <a:latin typeface="+mj-lt"/>
            </a:endParaRPr>
          </a:p>
          <a:p>
            <a:pPr lvl="1"/>
            <a:r>
              <a:rPr lang="en-GB" sz="1600" b="1" dirty="0" smtClean="0">
                <a:solidFill>
                  <a:srgbClr val="C00000"/>
                </a:solidFill>
                <a:latin typeface="+mj-lt"/>
              </a:rPr>
              <a:t>Constraint due to late lock-out, which prevents the equipment testing before the HW commissioning.</a:t>
            </a:r>
            <a:r>
              <a:rPr lang="en-GB" sz="1600" dirty="0" smtClean="0">
                <a:latin typeface="+mj-lt"/>
              </a:rPr>
              <a:t> Once the power is back it takes time to get back operational conditions (water, vacuum, etc.,.)</a:t>
            </a:r>
          </a:p>
          <a:p>
            <a:pPr lvl="1"/>
            <a:r>
              <a:rPr lang="en-GB" sz="1600" dirty="0" smtClean="0">
                <a:latin typeface="+mj-lt"/>
              </a:rPr>
              <a:t>In future, </a:t>
            </a:r>
            <a:r>
              <a:rPr lang="en-GB" sz="1600" dirty="0">
                <a:latin typeface="+mj-lt"/>
              </a:rPr>
              <a:t>we must </a:t>
            </a:r>
            <a:r>
              <a:rPr lang="en-GB" sz="1600" b="1" u="sng" dirty="0">
                <a:solidFill>
                  <a:schemeClr val="tx2"/>
                </a:solidFill>
                <a:latin typeface="+mj-lt"/>
              </a:rPr>
              <a:t>make sure to allocate sufficient time</a:t>
            </a:r>
            <a:r>
              <a:rPr lang="en-GB" sz="16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GB" sz="1600" dirty="0">
                <a:latin typeface="+mj-lt"/>
              </a:rPr>
              <a:t>for equipment experts to test their equipment. </a:t>
            </a:r>
            <a:r>
              <a:rPr lang="en-GB" sz="1600" dirty="0" smtClean="0">
                <a:latin typeface="+mj-lt"/>
              </a:rPr>
              <a:t>(same as PSB)</a:t>
            </a:r>
          </a:p>
          <a:p>
            <a:endParaRPr lang="en-GB" sz="1600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accent5"/>
                </a:solidFill>
                <a:latin typeface="+mj-lt"/>
              </a:rPr>
              <a:t>Special attention on </a:t>
            </a:r>
            <a:r>
              <a:rPr lang="en-US" sz="1600" b="1" u="sng" dirty="0">
                <a:solidFill>
                  <a:schemeClr val="accent5"/>
                </a:solidFill>
                <a:latin typeface="+mj-lt"/>
              </a:rPr>
              <a:t>Central Building equipment </a:t>
            </a:r>
            <a:r>
              <a:rPr lang="en-US" sz="1600" b="1" dirty="0" smtClean="0">
                <a:solidFill>
                  <a:srgbClr val="0055A0"/>
                </a:solidFill>
                <a:latin typeface="+mj-lt"/>
              </a:rPr>
              <a:t>EN/EL Cabling/</a:t>
            </a:r>
            <a:r>
              <a:rPr lang="en-US" sz="1600" b="1" dirty="0" err="1" smtClean="0">
                <a:solidFill>
                  <a:srgbClr val="0055A0"/>
                </a:solidFill>
                <a:latin typeface="+mj-lt"/>
              </a:rPr>
              <a:t>Decabling</a:t>
            </a:r>
            <a:r>
              <a:rPr lang="en-US" sz="1600" b="1" dirty="0" smtClean="0">
                <a:solidFill>
                  <a:srgbClr val="0055A0"/>
                </a:solidFill>
                <a:latin typeface="+mj-lt"/>
              </a:rPr>
              <a:t> campaign</a:t>
            </a:r>
          </a:p>
          <a:p>
            <a:pPr lvl="1"/>
            <a:r>
              <a:rPr lang="en-GB" sz="1600" b="1" dirty="0" smtClean="0">
                <a:solidFill>
                  <a:srgbClr val="C00000"/>
                </a:solidFill>
                <a:latin typeface="+mj-lt"/>
              </a:rPr>
              <a:t>We </a:t>
            </a:r>
            <a:r>
              <a:rPr lang="en-GB" sz="1600" b="1" dirty="0">
                <a:solidFill>
                  <a:srgbClr val="C00000"/>
                </a:solidFill>
                <a:latin typeface="+mj-lt"/>
              </a:rPr>
              <a:t>will surely find several cables to be </a:t>
            </a:r>
            <a:r>
              <a:rPr lang="en-GB" sz="1600" b="1" dirty="0" smtClean="0">
                <a:solidFill>
                  <a:srgbClr val="C00000"/>
                </a:solidFill>
                <a:latin typeface="+mj-lt"/>
              </a:rPr>
              <a:t>repair/pull</a:t>
            </a:r>
            <a:r>
              <a:rPr lang="en-GB" sz="1600" b="1" dirty="0">
                <a:solidFill>
                  <a:srgbClr val="C00000"/>
                </a:solidFill>
                <a:latin typeface="+mj-lt"/>
              </a:rPr>
              <a:t>. This extra </a:t>
            </a:r>
            <a:r>
              <a:rPr lang="en-GB" sz="1600" b="1" dirty="0" smtClean="0">
                <a:solidFill>
                  <a:srgbClr val="C00000"/>
                </a:solidFill>
                <a:latin typeface="+mj-lt"/>
              </a:rPr>
              <a:t>work </a:t>
            </a:r>
            <a:r>
              <a:rPr lang="en-GB" sz="1600" b="1" dirty="0">
                <a:solidFill>
                  <a:srgbClr val="C00000"/>
                </a:solidFill>
                <a:latin typeface="+mj-lt"/>
              </a:rPr>
              <a:t>can delay the planning.</a:t>
            </a:r>
            <a:r>
              <a:rPr lang="en-GB" sz="1600" dirty="0">
                <a:latin typeface="+mj-lt"/>
              </a:rPr>
              <a:t> </a:t>
            </a:r>
            <a:endParaRPr lang="en-GB" sz="1600" dirty="0" smtClean="0">
              <a:latin typeface="+mj-lt"/>
            </a:endParaRPr>
          </a:p>
          <a:p>
            <a:endParaRPr lang="en-GB" sz="1600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  <a:latin typeface="+mj-lt"/>
              </a:rPr>
              <a:t>Much less migration from POWM1553 </a:t>
            </a:r>
            <a:r>
              <a:rPr lang="en-US" b="1" dirty="0">
                <a:solidFill>
                  <a:schemeClr val="accent5"/>
                </a:solidFill>
                <a:latin typeface="+mj-lt"/>
              </a:rPr>
              <a:t>to </a:t>
            </a:r>
            <a:r>
              <a:rPr lang="en-US" b="1" dirty="0" smtClean="0">
                <a:solidFill>
                  <a:schemeClr val="accent5"/>
                </a:solidFill>
                <a:latin typeface="+mj-lt"/>
              </a:rPr>
              <a:t>FGC this year compared to 2017 </a:t>
            </a:r>
            <a:r>
              <a:rPr lang="en-US" b="1" dirty="0">
                <a:solidFill>
                  <a:schemeClr val="accent5"/>
                </a:solidFill>
                <a:latin typeface="+mj-lt"/>
              </a:rPr>
              <a:t>and 2016</a:t>
            </a:r>
            <a:r>
              <a:rPr lang="en-US" b="1" dirty="0" smtClean="0">
                <a:solidFill>
                  <a:schemeClr val="accent5"/>
                </a:solidFill>
                <a:latin typeface="+mj-lt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b="1" dirty="0" smtClean="0">
              <a:solidFill>
                <a:srgbClr val="0055A0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5"/>
                </a:solidFill>
                <a:latin typeface="+mj-lt"/>
              </a:rPr>
              <a:t>Tight beam commissioning schedule.</a:t>
            </a:r>
          </a:p>
          <a:p>
            <a:pPr lvl="1"/>
            <a:r>
              <a:rPr lang="en-GB" sz="1600" b="1" dirty="0" smtClean="0">
                <a:solidFill>
                  <a:srgbClr val="C00000"/>
                </a:solidFill>
                <a:latin typeface="+mj-lt"/>
              </a:rPr>
              <a:t>It mainly depends on the need to realign the PS machine.</a:t>
            </a:r>
            <a:endParaRPr lang="en-GB" sz="1600" b="1" dirty="0">
              <a:solidFill>
                <a:srgbClr val="C00000"/>
              </a:solidFill>
              <a:latin typeface="+mj-lt"/>
            </a:endParaRPr>
          </a:p>
          <a:p>
            <a:pPr marL="285750" indent="-285750">
              <a:buFont typeface="Symbol" panose="05050102010706020507" pitchFamily="18" charset="2"/>
              <a:buChar char="®"/>
            </a:pPr>
            <a:endParaRPr lang="en-GB" sz="1600" dirty="0" smtClean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r>
              <a:rPr lang="en-GB" sz="1600" dirty="0">
                <a:latin typeface="+mj-lt"/>
              </a:rPr>
              <a:t>Many new </a:t>
            </a:r>
            <a:r>
              <a:rPr lang="en-GB" sz="1600" dirty="0" smtClean="0">
                <a:latin typeface="+mj-lt"/>
              </a:rPr>
              <a:t>improvements foreseen in </a:t>
            </a:r>
            <a:r>
              <a:rPr lang="en-GB" sz="1600" dirty="0">
                <a:latin typeface="+mj-lt"/>
              </a:rPr>
              <a:t>2018 to facilitate operation, beam commissioning and HW tests.</a:t>
            </a:r>
          </a:p>
          <a:p>
            <a:endParaRPr lang="en-US" sz="1600" b="1" dirty="0">
              <a:solidFill>
                <a:srgbClr val="0055A0"/>
              </a:solidFill>
            </a:endParaRPr>
          </a:p>
          <a:p>
            <a:pPr marL="285750" indent="-285750">
              <a:buFont typeface="Symbol" panose="05050102010706020507" pitchFamily="18" charset="2"/>
              <a:buChar char="®"/>
            </a:pPr>
            <a:endParaRPr lang="en-GB" sz="1600" dirty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74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948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/>
              <a:t>PS: Start up procedure and desiderata for 2018 as test case for post-LS2</a:t>
            </a:r>
            <a:br>
              <a:rPr lang="en-GB" sz="4400" dirty="0"/>
            </a:br>
            <a:endParaRPr lang="en-US" sz="31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411111" y="6362377"/>
            <a:ext cx="3691824" cy="365125"/>
          </a:xfrm>
        </p:spPr>
        <p:txBody>
          <a:bodyPr/>
          <a:lstStyle/>
          <a:p>
            <a:r>
              <a:rPr lang="en-GB" b="1" dirty="0"/>
              <a:t>LIU beam commissioning Coordination </a:t>
            </a:r>
            <a:r>
              <a:rPr lang="en-GB" b="1" dirty="0" smtClean="0"/>
              <a:t>meeting</a:t>
            </a:r>
            <a:r>
              <a:rPr lang="en-US" dirty="0" smtClean="0"/>
              <a:t>  15 December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 smtClean="0"/>
              <a:t>Denis Cotte,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948648"/>
            <a:ext cx="7621156" cy="1126782"/>
          </a:xfrm>
        </p:spPr>
        <p:txBody>
          <a:bodyPr/>
          <a:lstStyle/>
          <a:p>
            <a:r>
              <a:rPr lang="de-DE" dirty="0" smtClean="0"/>
              <a:t>Denis </a:t>
            </a:r>
            <a:r>
              <a:rPr lang="de-DE" dirty="0" smtClean="0"/>
              <a:t>Cotte, </a:t>
            </a:r>
            <a:r>
              <a:rPr lang="de-DE" dirty="0"/>
              <a:t>Frank </a:t>
            </a:r>
            <a:r>
              <a:rPr lang="de-DE" dirty="0" smtClean="0"/>
              <a:t>Tecker, Alexander Huschauer, Marc </a:t>
            </a:r>
            <a:r>
              <a:rPr lang="de-DE" dirty="0" smtClean="0"/>
              <a:t>Delrieux, O.Hans, H.Damerau and the BE-OP-PS</a:t>
            </a:r>
            <a:r>
              <a:rPr lang="en-US" dirty="0" smtClean="0">
                <a:latin typeface="Calibri" panose="020F0502020204030204" pitchFamily="34" charset="0"/>
                <a:cs typeface="Arial"/>
              </a:rPr>
              <a:t> </a:t>
            </a:r>
            <a:r>
              <a:rPr lang="en-US" dirty="0">
                <a:cs typeface="Arial"/>
              </a:rPr>
              <a:t>crew</a:t>
            </a:r>
          </a:p>
          <a:p>
            <a:r>
              <a:rPr lang="de-DE" dirty="0" smtClean="0"/>
              <a:t> 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04146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Draft 2018 Injectors schedule - Q1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783" y="3665551"/>
            <a:ext cx="8799219" cy="2369489"/>
          </a:xfrm>
        </p:spPr>
        <p:txBody>
          <a:bodyPr>
            <a:normAutofit fontScale="92500"/>
          </a:bodyPr>
          <a:lstStyle/>
          <a:p>
            <a:pPr marL="361950" indent="-325438">
              <a:lnSpc>
                <a:spcPct val="120000"/>
              </a:lnSpc>
            </a:pPr>
            <a:r>
              <a:rPr lang="en-US" sz="1600" b="1" dirty="0" smtClean="0">
                <a:solidFill>
                  <a:srgbClr val="C99709"/>
                </a:solidFill>
              </a:rPr>
              <a:t>HW test/commissioning + Cold Check-out </a:t>
            </a:r>
            <a:r>
              <a:rPr lang="en-US" sz="1600" dirty="0" smtClean="0">
                <a:solidFill>
                  <a:srgbClr val="0055A0"/>
                </a:solidFill>
              </a:rPr>
              <a:t>: tight planning for PS-RF following EN/EL works.</a:t>
            </a:r>
          </a:p>
          <a:p>
            <a:pPr marL="361950" indent="-325438">
              <a:lnSpc>
                <a:spcPct val="120000"/>
              </a:lnSpc>
            </a:pPr>
            <a:r>
              <a:rPr lang="en-US" sz="1600" dirty="0" smtClean="0">
                <a:solidFill>
                  <a:srgbClr val="0055A0"/>
                </a:solidFill>
              </a:rPr>
              <a:t>No access in </a:t>
            </a:r>
            <a:r>
              <a:rPr lang="en-US" sz="1600" b="1" dirty="0" smtClean="0">
                <a:solidFill>
                  <a:srgbClr val="C99709"/>
                </a:solidFill>
              </a:rPr>
              <a:t>PS-SWY</a:t>
            </a:r>
            <a:r>
              <a:rPr lang="en-US" sz="1600" dirty="0" smtClean="0">
                <a:solidFill>
                  <a:srgbClr val="C99709"/>
                </a:solidFill>
              </a:rPr>
              <a:t> </a:t>
            </a:r>
            <a:r>
              <a:rPr lang="en-US" sz="1600" dirty="0" smtClean="0">
                <a:solidFill>
                  <a:srgbClr val="0055A0"/>
                </a:solidFill>
              </a:rPr>
              <a:t>from the </a:t>
            </a:r>
            <a:r>
              <a:rPr lang="en-US" sz="1600" b="1" dirty="0" smtClean="0">
                <a:solidFill>
                  <a:srgbClr val="C99709"/>
                </a:solidFill>
              </a:rPr>
              <a:t>27</a:t>
            </a:r>
            <a:r>
              <a:rPr lang="en-US" sz="1600" b="1" baseline="30000" dirty="0" smtClean="0">
                <a:solidFill>
                  <a:srgbClr val="C99709"/>
                </a:solidFill>
              </a:rPr>
              <a:t>th</a:t>
            </a:r>
            <a:r>
              <a:rPr lang="en-US" sz="1600" b="1" dirty="0" smtClean="0">
                <a:solidFill>
                  <a:srgbClr val="C99709"/>
                </a:solidFill>
              </a:rPr>
              <a:t> March</a:t>
            </a:r>
            <a:r>
              <a:rPr lang="en-US" sz="1600" dirty="0" smtClean="0">
                <a:solidFill>
                  <a:srgbClr val="C99709"/>
                </a:solidFill>
              </a:rPr>
              <a:t>. </a:t>
            </a:r>
            <a:r>
              <a:rPr lang="en-US" sz="1600" dirty="0" smtClean="0">
                <a:solidFill>
                  <a:srgbClr val="0055A0"/>
                </a:solidFill>
              </a:rPr>
              <a:t>(detailed </a:t>
            </a:r>
            <a:r>
              <a:rPr lang="en-US" sz="1600" dirty="0" smtClean="0">
                <a:solidFill>
                  <a:srgbClr val="0055A0"/>
                </a:solidFill>
              </a:rPr>
              <a:t>planning next slide </a:t>
            </a:r>
            <a:r>
              <a:rPr lang="en-US" sz="1600" dirty="0" smtClean="0">
                <a:solidFill>
                  <a:srgbClr val="0055A0"/>
                </a:solidFill>
              </a:rPr>
              <a:t>by </a:t>
            </a:r>
            <a:r>
              <a:rPr lang="en-US" sz="1600" dirty="0" err="1" smtClean="0">
                <a:solidFill>
                  <a:srgbClr val="0055A0"/>
                </a:solidFill>
              </a:rPr>
              <a:t>O.Hans</a:t>
            </a:r>
            <a:r>
              <a:rPr lang="en-US" sz="1600" dirty="0" smtClean="0">
                <a:solidFill>
                  <a:srgbClr val="0055A0"/>
                </a:solidFill>
              </a:rPr>
              <a:t> / </a:t>
            </a:r>
            <a:r>
              <a:rPr lang="en-US" sz="1600" dirty="0" err="1" smtClean="0">
                <a:solidFill>
                  <a:srgbClr val="0055A0"/>
                </a:solidFill>
              </a:rPr>
              <a:t>M.Delrieux</a:t>
            </a:r>
            <a:r>
              <a:rPr lang="en-US" sz="1600" dirty="0" smtClean="0">
                <a:solidFill>
                  <a:srgbClr val="0055A0"/>
                </a:solidFill>
              </a:rPr>
              <a:t>)</a:t>
            </a:r>
            <a:endParaRPr lang="en-US" sz="1600" dirty="0" smtClean="0">
              <a:solidFill>
                <a:srgbClr val="C99709"/>
              </a:solidFill>
            </a:endParaRPr>
          </a:p>
          <a:p>
            <a:pPr marL="361950" indent="-325438">
              <a:lnSpc>
                <a:spcPct val="120000"/>
              </a:lnSpc>
            </a:pPr>
            <a:r>
              <a:rPr lang="en-US" sz="1600" dirty="0" smtClean="0">
                <a:solidFill>
                  <a:srgbClr val="0055A0"/>
                </a:solidFill>
              </a:rPr>
              <a:t>First beam expected </a:t>
            </a:r>
            <a:r>
              <a:rPr lang="en-US" sz="1600" b="1" dirty="0" smtClean="0">
                <a:solidFill>
                  <a:srgbClr val="C00000"/>
                </a:solidFill>
              </a:rPr>
              <a:t>Friday 9/03/2017 </a:t>
            </a:r>
            <a:r>
              <a:rPr lang="en-US" sz="1600" dirty="0" smtClean="0">
                <a:solidFill>
                  <a:srgbClr val="0055A0"/>
                </a:solidFill>
              </a:rPr>
              <a:t>in PS</a:t>
            </a:r>
            <a:r>
              <a:rPr lang="en-US" sz="1600" dirty="0" smtClean="0">
                <a:solidFill>
                  <a:srgbClr val="002060"/>
                </a:solidFill>
              </a:rPr>
              <a:t>.</a:t>
            </a:r>
          </a:p>
          <a:p>
            <a:pPr marL="361950" indent="-325438">
              <a:lnSpc>
                <a:spcPct val="120000"/>
              </a:lnSpc>
            </a:pPr>
            <a:r>
              <a:rPr lang="en-US" sz="1600" b="1" dirty="0" smtClean="0">
                <a:solidFill>
                  <a:srgbClr val="9966FF"/>
                </a:solidFill>
              </a:rPr>
              <a:t>Beam Commissioning </a:t>
            </a:r>
            <a:r>
              <a:rPr lang="en-US" sz="1600" dirty="0" smtClean="0"/>
              <a:t>: Setting up of </a:t>
            </a:r>
            <a:r>
              <a:rPr lang="en-US" sz="1600" b="1" dirty="0" smtClean="0">
                <a:solidFill>
                  <a:srgbClr val="9966FF"/>
                </a:solidFill>
              </a:rPr>
              <a:t>MTE</a:t>
            </a:r>
            <a:r>
              <a:rPr lang="en-US" sz="1600" dirty="0" smtClean="0"/>
              <a:t> and </a:t>
            </a:r>
            <a:r>
              <a:rPr lang="en-US" sz="1600" b="1" dirty="0" smtClean="0">
                <a:solidFill>
                  <a:srgbClr val="9966FF"/>
                </a:solidFill>
              </a:rPr>
              <a:t>LHCINDIV</a:t>
            </a:r>
            <a:r>
              <a:rPr lang="en-US" sz="1600" dirty="0" smtClean="0"/>
              <a:t> as first beam for SPS on the </a:t>
            </a:r>
            <a:r>
              <a:rPr lang="en-US" sz="1600" b="1" dirty="0" smtClean="0">
                <a:solidFill>
                  <a:srgbClr val="0055A0"/>
                </a:solidFill>
              </a:rPr>
              <a:t>16/03.</a:t>
            </a:r>
          </a:p>
          <a:p>
            <a:pPr marL="361950" indent="-325438">
              <a:lnSpc>
                <a:spcPct val="120000"/>
              </a:lnSpc>
            </a:pPr>
            <a:r>
              <a:rPr lang="en-US" sz="1600" dirty="0" smtClean="0"/>
              <a:t>Check PS-MU realignment (14Gev Orbit) performed during </a:t>
            </a:r>
            <a:r>
              <a:rPr lang="en-US" sz="1600" dirty="0" smtClean="0">
                <a:solidFill>
                  <a:srgbClr val="00B050"/>
                </a:solidFill>
              </a:rPr>
              <a:t>YETS</a:t>
            </a:r>
            <a:r>
              <a:rPr lang="en-US" sz="1600" b="1" dirty="0" smtClean="0"/>
              <a:t>. -&gt; MU73 </a:t>
            </a:r>
            <a:endParaRPr lang="en-US" sz="1600" b="1" dirty="0" smtClean="0"/>
          </a:p>
          <a:p>
            <a:pPr marL="361950" indent="-325438">
              <a:lnSpc>
                <a:spcPct val="120000"/>
              </a:lnSpc>
            </a:pPr>
            <a:r>
              <a:rPr lang="en-US" sz="1600" b="1" dirty="0">
                <a:solidFill>
                  <a:srgbClr val="9966FF"/>
                </a:solidFill>
              </a:rPr>
              <a:t>Beam Commissioning </a:t>
            </a:r>
            <a:r>
              <a:rPr lang="en-US" sz="1600" b="1" dirty="0" smtClean="0">
                <a:solidFill>
                  <a:srgbClr val="9966FF"/>
                </a:solidFill>
              </a:rPr>
              <a:t>: </a:t>
            </a:r>
            <a:r>
              <a:rPr lang="en-US" sz="1600" dirty="0" smtClean="0"/>
              <a:t>Setting up of </a:t>
            </a:r>
            <a:r>
              <a:rPr lang="en-US" sz="1600" b="1" dirty="0" smtClean="0">
                <a:solidFill>
                  <a:srgbClr val="9966FF"/>
                </a:solidFill>
              </a:rPr>
              <a:t>AD</a:t>
            </a:r>
            <a:r>
              <a:rPr lang="en-US" sz="1600" dirty="0" smtClean="0">
                <a:solidFill>
                  <a:srgbClr val="9966FF"/>
                </a:solidFill>
              </a:rPr>
              <a:t>, </a:t>
            </a:r>
            <a:r>
              <a:rPr lang="en-US" sz="1600" b="1" dirty="0" smtClean="0">
                <a:solidFill>
                  <a:srgbClr val="9966FF"/>
                </a:solidFill>
              </a:rPr>
              <a:t>East Area</a:t>
            </a:r>
            <a:r>
              <a:rPr lang="en-US" sz="1600" dirty="0" smtClean="0">
                <a:solidFill>
                  <a:srgbClr val="9966FF"/>
                </a:solidFill>
              </a:rPr>
              <a:t>, </a:t>
            </a:r>
            <a:r>
              <a:rPr lang="en-US" sz="1600" b="1" dirty="0" err="1" smtClean="0">
                <a:solidFill>
                  <a:srgbClr val="9966FF"/>
                </a:solidFill>
              </a:rPr>
              <a:t>nTOF</a:t>
            </a:r>
            <a:r>
              <a:rPr lang="en-US" sz="1600" dirty="0" smtClean="0">
                <a:solidFill>
                  <a:srgbClr val="9966FF"/>
                </a:solidFill>
              </a:rPr>
              <a:t> </a:t>
            </a:r>
            <a:r>
              <a:rPr lang="en-US" sz="1600" dirty="0" smtClean="0"/>
              <a:t>beams from the </a:t>
            </a:r>
            <a:r>
              <a:rPr lang="en-US" sz="1600" b="1" dirty="0" smtClean="0">
                <a:solidFill>
                  <a:srgbClr val="9966FF"/>
                </a:solidFill>
              </a:rPr>
              <a:t>23</a:t>
            </a:r>
            <a:r>
              <a:rPr lang="en-US" sz="1600" b="1" baseline="30000" dirty="0" smtClean="0">
                <a:solidFill>
                  <a:srgbClr val="9966FF"/>
                </a:solidFill>
              </a:rPr>
              <a:t>rd</a:t>
            </a:r>
            <a:r>
              <a:rPr lang="en-US" sz="1600" b="1" dirty="0" smtClean="0">
                <a:solidFill>
                  <a:srgbClr val="9966FF"/>
                </a:solidFill>
              </a:rPr>
              <a:t> of March</a:t>
            </a:r>
            <a:r>
              <a:rPr lang="en-US" sz="1600" dirty="0" smtClean="0"/>
              <a:t>.</a:t>
            </a:r>
          </a:p>
          <a:p>
            <a:pPr marL="361950" indent="-325438">
              <a:lnSpc>
                <a:spcPct val="120000"/>
              </a:lnSpc>
            </a:pPr>
            <a:r>
              <a:rPr lang="en-US" sz="1600" b="1" dirty="0" err="1" smtClean="0"/>
              <a:t>Pb</a:t>
            </a:r>
            <a:r>
              <a:rPr lang="en-US" sz="1600" dirty="0" smtClean="0"/>
              <a:t> in PS from the 30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of April 2017. </a:t>
            </a:r>
            <a:r>
              <a:rPr lang="en-US" sz="1600" b="1" dirty="0" err="1"/>
              <a:t>Pb</a:t>
            </a:r>
            <a:r>
              <a:rPr lang="en-US" sz="1600" dirty="0"/>
              <a:t> </a:t>
            </a:r>
            <a:r>
              <a:rPr lang="en-US" sz="1600" dirty="0" smtClean="0"/>
              <a:t>to SPS on the 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of June.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27" y="1063661"/>
            <a:ext cx="8686800" cy="2438221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1411111" y="6362377"/>
            <a:ext cx="3691824" cy="365125"/>
          </a:xfrm>
        </p:spPr>
        <p:txBody>
          <a:bodyPr/>
          <a:lstStyle/>
          <a:p>
            <a:r>
              <a:rPr lang="en-GB" b="1" dirty="0"/>
              <a:t>LIU beam commissioning Coordination </a:t>
            </a:r>
            <a:r>
              <a:rPr lang="en-GB" b="1" dirty="0" smtClean="0"/>
              <a:t>meeting</a:t>
            </a:r>
            <a:r>
              <a:rPr lang="en-US" dirty="0" smtClean="0"/>
              <a:t>  15 December 2017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it-IT" dirty="0"/>
              <a:t>Denis </a:t>
            </a:r>
            <a:r>
              <a:rPr lang="it-IT" dirty="0" smtClean="0"/>
              <a:t>Cotte, BE-OP</a:t>
            </a:r>
            <a:endParaRPr lang="en-US" dirty="0"/>
          </a:p>
        </p:txBody>
      </p:sp>
      <p:sp>
        <p:nvSpPr>
          <p:cNvPr id="14" name="Freeform 13"/>
          <p:cNvSpPr/>
          <p:nvPr/>
        </p:nvSpPr>
        <p:spPr>
          <a:xfrm>
            <a:off x="4533900" y="1804988"/>
            <a:ext cx="2486025" cy="1195387"/>
          </a:xfrm>
          <a:custGeom>
            <a:avLst/>
            <a:gdLst>
              <a:gd name="connsiteX0" fmla="*/ 0 w 2486025"/>
              <a:gd name="connsiteY0" fmla="*/ 952500 h 1195387"/>
              <a:gd name="connsiteX1" fmla="*/ 623888 w 2486025"/>
              <a:gd name="connsiteY1" fmla="*/ 957262 h 1195387"/>
              <a:gd name="connsiteX2" fmla="*/ 623888 w 2486025"/>
              <a:gd name="connsiteY2" fmla="*/ 4762 h 1195387"/>
              <a:gd name="connsiteX3" fmla="*/ 2476500 w 2486025"/>
              <a:gd name="connsiteY3" fmla="*/ 0 h 1195387"/>
              <a:gd name="connsiteX4" fmla="*/ 2486025 w 2486025"/>
              <a:gd name="connsiteY4" fmla="*/ 928687 h 1195387"/>
              <a:gd name="connsiteX5" fmla="*/ 1852613 w 2486025"/>
              <a:gd name="connsiteY5" fmla="*/ 938212 h 1195387"/>
              <a:gd name="connsiteX6" fmla="*/ 1852613 w 2486025"/>
              <a:gd name="connsiteY6" fmla="*/ 1195387 h 1195387"/>
              <a:gd name="connsiteX7" fmla="*/ 4763 w 2486025"/>
              <a:gd name="connsiteY7" fmla="*/ 1195387 h 1195387"/>
              <a:gd name="connsiteX8" fmla="*/ 0 w 2486025"/>
              <a:gd name="connsiteY8" fmla="*/ 952500 h 119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025" h="1195387">
                <a:moveTo>
                  <a:pt x="0" y="952500"/>
                </a:moveTo>
                <a:lnTo>
                  <a:pt x="623888" y="957262"/>
                </a:lnTo>
                <a:lnTo>
                  <a:pt x="623888" y="4762"/>
                </a:lnTo>
                <a:lnTo>
                  <a:pt x="2476500" y="0"/>
                </a:lnTo>
                <a:lnTo>
                  <a:pt x="2486025" y="928687"/>
                </a:lnTo>
                <a:lnTo>
                  <a:pt x="1852613" y="938212"/>
                </a:lnTo>
                <a:lnTo>
                  <a:pt x="1852613" y="1195387"/>
                </a:lnTo>
                <a:lnTo>
                  <a:pt x="4763" y="1195387"/>
                </a:lnTo>
                <a:cubicBezTo>
                  <a:pt x="3175" y="1117600"/>
                  <a:pt x="1588" y="1039812"/>
                  <a:pt x="0" y="952500"/>
                </a:cubicBezTo>
                <a:close/>
              </a:path>
            </a:pathLst>
          </a:custGeom>
          <a:solidFill>
            <a:srgbClr val="FFC000">
              <a:alpha val="13000"/>
            </a:srgbClr>
          </a:solidFill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371993" y="3468491"/>
            <a:ext cx="764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C99709"/>
                </a:solidFill>
              </a:rPr>
              <a:t>HW Test</a:t>
            </a:r>
            <a:endParaRPr lang="en-GB" sz="1200" dirty="0">
              <a:solidFill>
                <a:srgbClr val="C99709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69855" y="3468492"/>
            <a:ext cx="1951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9966FF"/>
                </a:solidFill>
              </a:rPr>
              <a:t>Beam Commissioning</a:t>
            </a:r>
            <a:endParaRPr lang="en-GB" sz="1200" dirty="0">
              <a:solidFill>
                <a:srgbClr val="9966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12232" y="3038478"/>
            <a:ext cx="607693" cy="432450"/>
          </a:xfrm>
          <a:prstGeom prst="rect">
            <a:avLst/>
          </a:prstGeom>
          <a:solidFill>
            <a:srgbClr val="9966FF">
              <a:alpha val="20000"/>
            </a:srgbClr>
          </a:solidFill>
          <a:ln w="25400">
            <a:solidFill>
              <a:srgbClr val="99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037072" y="1804987"/>
            <a:ext cx="607693" cy="958215"/>
          </a:xfrm>
          <a:prstGeom prst="rect">
            <a:avLst/>
          </a:prstGeom>
          <a:solidFill>
            <a:srgbClr val="9966FF">
              <a:alpha val="20000"/>
            </a:srgbClr>
          </a:solidFill>
          <a:ln w="25400">
            <a:solidFill>
              <a:srgbClr val="99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412232" y="2763203"/>
            <a:ext cx="624840" cy="25146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innerShdw blurRad="114300">
              <a:srgbClr val="0055A0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800850" y="1063661"/>
            <a:ext cx="452438" cy="3317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7396163" y="1173935"/>
            <a:ext cx="581025" cy="407215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7047753" y="2697016"/>
            <a:ext cx="581025" cy="364262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77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Draft 2018 Injectors schedule - Q1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228" y="2004104"/>
            <a:ext cx="8686800" cy="2438221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1411111" y="6362377"/>
            <a:ext cx="3691824" cy="365125"/>
          </a:xfrm>
        </p:spPr>
        <p:txBody>
          <a:bodyPr/>
          <a:lstStyle/>
          <a:p>
            <a:r>
              <a:rPr lang="en-GB" b="1" dirty="0"/>
              <a:t>LIU beam commissioning Coordination </a:t>
            </a:r>
            <a:r>
              <a:rPr lang="en-GB" b="1" dirty="0" smtClean="0"/>
              <a:t>meeting</a:t>
            </a:r>
            <a:r>
              <a:rPr lang="en-US" dirty="0" smtClean="0"/>
              <a:t>  15 December 2017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it-IT" dirty="0"/>
              <a:t>Denis </a:t>
            </a:r>
            <a:r>
              <a:rPr lang="it-IT" dirty="0" smtClean="0"/>
              <a:t>Cotte, BE-OP</a:t>
            </a:r>
            <a:endParaRPr lang="en-US" dirty="0"/>
          </a:p>
        </p:txBody>
      </p:sp>
      <p:sp>
        <p:nvSpPr>
          <p:cNvPr id="14" name="Freeform 13"/>
          <p:cNvSpPr/>
          <p:nvPr/>
        </p:nvSpPr>
        <p:spPr>
          <a:xfrm>
            <a:off x="5427901" y="2761352"/>
            <a:ext cx="2486025" cy="1195387"/>
          </a:xfrm>
          <a:custGeom>
            <a:avLst/>
            <a:gdLst>
              <a:gd name="connsiteX0" fmla="*/ 0 w 2486025"/>
              <a:gd name="connsiteY0" fmla="*/ 952500 h 1195387"/>
              <a:gd name="connsiteX1" fmla="*/ 623888 w 2486025"/>
              <a:gd name="connsiteY1" fmla="*/ 957262 h 1195387"/>
              <a:gd name="connsiteX2" fmla="*/ 623888 w 2486025"/>
              <a:gd name="connsiteY2" fmla="*/ 4762 h 1195387"/>
              <a:gd name="connsiteX3" fmla="*/ 2476500 w 2486025"/>
              <a:gd name="connsiteY3" fmla="*/ 0 h 1195387"/>
              <a:gd name="connsiteX4" fmla="*/ 2486025 w 2486025"/>
              <a:gd name="connsiteY4" fmla="*/ 928687 h 1195387"/>
              <a:gd name="connsiteX5" fmla="*/ 1852613 w 2486025"/>
              <a:gd name="connsiteY5" fmla="*/ 938212 h 1195387"/>
              <a:gd name="connsiteX6" fmla="*/ 1852613 w 2486025"/>
              <a:gd name="connsiteY6" fmla="*/ 1195387 h 1195387"/>
              <a:gd name="connsiteX7" fmla="*/ 4763 w 2486025"/>
              <a:gd name="connsiteY7" fmla="*/ 1195387 h 1195387"/>
              <a:gd name="connsiteX8" fmla="*/ 0 w 2486025"/>
              <a:gd name="connsiteY8" fmla="*/ 952500 h 119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6025" h="1195387">
                <a:moveTo>
                  <a:pt x="0" y="952500"/>
                </a:moveTo>
                <a:lnTo>
                  <a:pt x="623888" y="957262"/>
                </a:lnTo>
                <a:lnTo>
                  <a:pt x="623888" y="4762"/>
                </a:lnTo>
                <a:lnTo>
                  <a:pt x="2476500" y="0"/>
                </a:lnTo>
                <a:lnTo>
                  <a:pt x="2486025" y="928687"/>
                </a:lnTo>
                <a:lnTo>
                  <a:pt x="1852613" y="938212"/>
                </a:lnTo>
                <a:lnTo>
                  <a:pt x="1852613" y="1195387"/>
                </a:lnTo>
                <a:lnTo>
                  <a:pt x="4763" y="1195387"/>
                </a:lnTo>
                <a:cubicBezTo>
                  <a:pt x="3175" y="1117600"/>
                  <a:pt x="1588" y="1039812"/>
                  <a:pt x="0" y="952500"/>
                </a:cubicBezTo>
                <a:close/>
              </a:path>
            </a:pathLst>
          </a:custGeom>
          <a:solidFill>
            <a:srgbClr val="FFC000">
              <a:alpha val="13000"/>
            </a:srgbClr>
          </a:solidFill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289086" y="3701554"/>
            <a:ext cx="624840" cy="25146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innerShdw blurRad="114300">
              <a:srgbClr val="0055A0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0" y="1804988"/>
            <a:ext cx="4699753" cy="4197456"/>
          </a:xfrm>
          <a:prstGeom prst="rect">
            <a:avLst/>
          </a:prstGeom>
          <a:ln w="53975">
            <a:solidFill>
              <a:schemeClr val="bg2">
                <a:lumMod val="10000"/>
              </a:schemeClr>
            </a:solidFill>
          </a:ln>
          <a:effectLst>
            <a:outerShdw blurRad="50800" dist="50800" dir="5400000" algn="ctr" rotWithShape="0">
              <a:schemeClr val="accent1">
                <a:lumMod val="10000"/>
              </a:schemeClr>
            </a:outerShdw>
          </a:effectLst>
        </p:spPr>
      </p:pic>
      <p:cxnSp>
        <p:nvCxnSpPr>
          <p:cNvPr id="8" name="Straight Connector 7"/>
          <p:cNvCxnSpPr>
            <a:stCxn id="14" idx="7"/>
          </p:cNvCxnSpPr>
          <p:nvPr/>
        </p:nvCxnSpPr>
        <p:spPr>
          <a:xfrm flipH="1">
            <a:off x="1121228" y="3956739"/>
            <a:ext cx="4311436" cy="381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17939" y="1214222"/>
            <a:ext cx="7026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10000"/>
                  </a:schemeClr>
                </a:solidFill>
              </a:rPr>
              <a:t>HW </a:t>
            </a:r>
            <a:r>
              <a:rPr lang="en-US" sz="2400" b="1" dirty="0" smtClean="0">
                <a:solidFill>
                  <a:schemeClr val="accent1">
                    <a:lumMod val="10000"/>
                  </a:schemeClr>
                </a:solidFill>
              </a:rPr>
              <a:t>test &amp; </a:t>
            </a:r>
            <a:r>
              <a:rPr lang="en-US" sz="2400" b="1" dirty="0">
                <a:solidFill>
                  <a:schemeClr val="accent1">
                    <a:lumMod val="10000"/>
                  </a:schemeClr>
                </a:solidFill>
              </a:rPr>
              <a:t>Cold </a:t>
            </a:r>
            <a:r>
              <a:rPr lang="en-US" sz="2400" b="1" dirty="0" smtClean="0">
                <a:solidFill>
                  <a:schemeClr val="accent1">
                    <a:lumMod val="10000"/>
                  </a:schemeClr>
                </a:solidFill>
              </a:rPr>
              <a:t>Check-out planning by </a:t>
            </a:r>
            <a:r>
              <a:rPr 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O.Hans</a:t>
            </a:r>
            <a:endParaRPr lang="en-GB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4764253" y="3953014"/>
            <a:ext cx="3149673" cy="2142986"/>
          </a:xfrm>
          <a:prstGeom prst="line">
            <a:avLst/>
          </a:prstGeom>
          <a:ln>
            <a:solidFill>
              <a:srgbClr val="C9970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14" idx="2"/>
          </p:cNvCxnSpPr>
          <p:nvPr/>
        </p:nvCxnSpPr>
        <p:spPr>
          <a:xfrm>
            <a:off x="4764253" y="1804988"/>
            <a:ext cx="1287536" cy="961126"/>
          </a:xfrm>
          <a:prstGeom prst="line">
            <a:avLst/>
          </a:prstGeom>
          <a:ln>
            <a:solidFill>
              <a:srgbClr val="C9970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80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Draft 2018 Injectors schedule - Q1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27" y="1063661"/>
            <a:ext cx="8686800" cy="2438221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1411111" y="6362377"/>
            <a:ext cx="3691824" cy="365125"/>
          </a:xfrm>
        </p:spPr>
        <p:txBody>
          <a:bodyPr/>
          <a:lstStyle/>
          <a:p>
            <a:r>
              <a:rPr lang="en-GB" b="1" dirty="0"/>
              <a:t>LIU beam commissioning Coordination </a:t>
            </a:r>
            <a:r>
              <a:rPr lang="en-GB" b="1" dirty="0" smtClean="0"/>
              <a:t>meeting</a:t>
            </a:r>
            <a:r>
              <a:rPr lang="en-US" dirty="0" smtClean="0"/>
              <a:t>  15 December 2017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it-IT" dirty="0"/>
              <a:t>Denis Cotte, </a:t>
            </a:r>
            <a:r>
              <a:rPr lang="it-IT" dirty="0" smtClean="0"/>
              <a:t>BE-OP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412232" y="2763203"/>
            <a:ext cx="624840" cy="25146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innerShdw blurRad="114300">
              <a:srgbClr val="0055A0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800850" y="1063661"/>
            <a:ext cx="452438" cy="3317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229864" y="4249881"/>
            <a:ext cx="4684163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From Week 10</a:t>
            </a:r>
            <a:r>
              <a:rPr lang="en-US" dirty="0" smtClean="0"/>
              <a:t>: play all cycle that will be </a:t>
            </a:r>
            <a:r>
              <a:rPr lang="en-US" dirty="0" smtClean="0"/>
              <a:t>used LHCPROBE</a:t>
            </a:r>
            <a:r>
              <a:rPr lang="en-US" dirty="0" smtClean="0"/>
              <a:t>, LHCINDIV, </a:t>
            </a:r>
            <a:r>
              <a:rPr lang="en-US" dirty="0" smtClean="0"/>
              <a:t>MTE </a:t>
            </a:r>
            <a:r>
              <a:rPr lang="en-US" dirty="0" smtClean="0"/>
              <a:t>and also everything that can be done w/o beam</a:t>
            </a:r>
            <a:r>
              <a:rPr lang="en-US" dirty="0"/>
              <a:t>.</a:t>
            </a:r>
          </a:p>
        </p:txBody>
      </p:sp>
      <p:cxnSp>
        <p:nvCxnSpPr>
          <p:cNvPr id="24" name="Straight Arrow Connector 23"/>
          <p:cNvCxnSpPr>
            <a:stCxn id="18" idx="0"/>
          </p:cNvCxnSpPr>
          <p:nvPr/>
        </p:nvCxnSpPr>
        <p:spPr>
          <a:xfrm flipV="1">
            <a:off x="6571946" y="1970315"/>
            <a:ext cx="128531" cy="2279566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7200" y="4025906"/>
            <a:ext cx="343535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All 2017 operational cycles will be </a:t>
            </a:r>
            <a:r>
              <a:rPr lang="en-US" b="1" dirty="0" smtClean="0"/>
              <a:t>cloned</a:t>
            </a:r>
            <a:r>
              <a:rPr lang="en-US" dirty="0" smtClean="0"/>
              <a:t> (2018) with only 1 year of setting history.</a:t>
            </a:r>
          </a:p>
          <a:p>
            <a:r>
              <a:rPr lang="en-US" dirty="0" smtClean="0"/>
              <a:t>Other cycles  (ex : no-MHS) will be deleted or archived.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36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30054" cy="1292164"/>
          </a:xfrm>
        </p:spPr>
        <p:txBody>
          <a:bodyPr>
            <a:noAutofit/>
          </a:bodyPr>
          <a:lstStyle/>
          <a:p>
            <a:r>
              <a:rPr lang="en-GB" sz="4000" dirty="0"/>
              <a:t>MAIN </a:t>
            </a:r>
            <a:r>
              <a:rPr lang="en-GB" sz="4000" dirty="0" smtClean="0"/>
              <a:t>YETS17-18 WORKS impacting  </a:t>
            </a:r>
            <a:r>
              <a:rPr lang="en-GB" sz="4000" dirty="0"/>
              <a:t>HW COMMISSIONING </a:t>
            </a:r>
            <a:r>
              <a:rPr lang="en-GB" sz="4000" dirty="0" smtClean="0"/>
              <a:t> 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9946" y="4945987"/>
            <a:ext cx="874552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chemeClr val="accent5"/>
                </a:solidFill>
              </a:rPr>
              <a:t>5 (+1 spare) power converters </a:t>
            </a:r>
            <a:r>
              <a:rPr lang="en-US" sz="1600" dirty="0" smtClean="0"/>
              <a:t>(C40/C80) will be </a:t>
            </a:r>
            <a:r>
              <a:rPr lang="en-US" sz="1600" b="1" dirty="0" smtClean="0">
                <a:solidFill>
                  <a:schemeClr val="accent5"/>
                </a:solidFill>
              </a:rPr>
              <a:t>upgraded to FGC3 – </a:t>
            </a:r>
            <a:r>
              <a:rPr lang="en-US" sz="1600" b="1" dirty="0" smtClean="0">
                <a:solidFill>
                  <a:schemeClr val="accent5"/>
                </a:solidFill>
              </a:rPr>
              <a:t>(TE-EPC/BE-RF)</a:t>
            </a:r>
            <a:endParaRPr lang="en-US" sz="1600" dirty="0" smtClean="0">
              <a:solidFill>
                <a:schemeClr val="accent5"/>
              </a:solidFill>
            </a:endParaRP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459946" y="1694601"/>
            <a:ext cx="8226854" cy="880241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en-US"/>
            </a:defPPr>
            <a:lvl1pPr marL="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chemeClr val="accent5"/>
                </a:solidFill>
              </a:rPr>
              <a:t>Very </a:t>
            </a:r>
            <a:r>
              <a:rPr lang="en-US" sz="1600" b="1" dirty="0">
                <a:solidFill>
                  <a:schemeClr val="accent5"/>
                </a:solidFill>
              </a:rPr>
              <a:t>special </a:t>
            </a:r>
            <a:r>
              <a:rPr lang="en-US" sz="1600" b="1" dirty="0" smtClean="0">
                <a:solidFill>
                  <a:schemeClr val="accent5"/>
                </a:solidFill>
              </a:rPr>
              <a:t>attention on Central Building equipment due to </a:t>
            </a:r>
            <a:r>
              <a:rPr lang="en-US" sz="1600" b="1" dirty="0" err="1" smtClean="0">
                <a:solidFill>
                  <a:srgbClr val="0055A0"/>
                </a:solidFill>
              </a:rPr>
              <a:t>decabling</a:t>
            </a:r>
            <a:r>
              <a:rPr lang="en-US" sz="1600" b="1" dirty="0" smtClean="0">
                <a:solidFill>
                  <a:srgbClr val="0055A0"/>
                </a:solidFill>
              </a:rPr>
              <a:t>/cabling</a:t>
            </a:r>
            <a:r>
              <a:rPr lang="en-US" sz="1600" b="1" dirty="0" smtClean="0">
                <a:solidFill>
                  <a:schemeClr val="accent5"/>
                </a:solidFill>
              </a:rPr>
              <a:t> </a:t>
            </a:r>
            <a:r>
              <a:rPr lang="en-US" sz="1600" b="1" dirty="0" smtClean="0">
                <a:solidFill>
                  <a:schemeClr val="accent5"/>
                </a:solidFill>
              </a:rPr>
              <a:t>campaign </a:t>
            </a:r>
            <a:r>
              <a:rPr lang="en-US" sz="1600" dirty="0" smtClean="0"/>
              <a:t>(all equipment in B353 &amp; B359 can be impacted) </a:t>
            </a:r>
            <a:r>
              <a:rPr lang="en-US" sz="1600" b="1" dirty="0" smtClean="0">
                <a:solidFill>
                  <a:schemeClr val="accent5"/>
                </a:solidFill>
              </a:rPr>
              <a:t>.(EN-EL)</a:t>
            </a:r>
            <a:endParaRPr lang="en-US" sz="1600" dirty="0">
              <a:solidFill>
                <a:schemeClr val="accent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chemeClr val="accent5"/>
              </a:solidFill>
            </a:endParaRPr>
          </a:p>
        </p:txBody>
      </p:sp>
      <p:sp>
        <p:nvSpPr>
          <p:cNvPr id="13" name="Content Placeholder 8"/>
          <p:cNvSpPr txBox="1">
            <a:spLocks/>
          </p:cNvSpPr>
          <p:nvPr/>
        </p:nvSpPr>
        <p:spPr>
          <a:xfrm>
            <a:off x="459946" y="3410397"/>
            <a:ext cx="8430054" cy="670953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en-US"/>
            </a:defPPr>
            <a:lvl1pPr marL="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chemeClr val="accent5"/>
                </a:solidFill>
              </a:rPr>
              <a:t>Extraction kicker FESA class </a:t>
            </a:r>
            <a:r>
              <a:rPr lang="en-US" sz="1600" b="1" dirty="0">
                <a:solidFill>
                  <a:schemeClr val="accent5"/>
                </a:solidFill>
              </a:rPr>
              <a:t>upgraded </a:t>
            </a:r>
            <a:r>
              <a:rPr lang="en-US" sz="1600" dirty="0" smtClean="0"/>
              <a:t>(KFA71) + external condition + SIS interlock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accent5"/>
              </a:solidFill>
            </a:endParaRPr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459946" y="3922595"/>
            <a:ext cx="8633012" cy="63402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en-US"/>
            </a:defPPr>
            <a:lvl1pPr marL="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chemeClr val="accent5"/>
                </a:solidFill>
              </a:rPr>
              <a:t>Septum 16,23,42 replacement</a:t>
            </a:r>
            <a:r>
              <a:rPr lang="en-US" sz="1600" b="1" dirty="0" smtClean="0">
                <a:solidFill>
                  <a:schemeClr val="accent5"/>
                </a:solidFill>
              </a:rPr>
              <a:t>. (TE-ABT)</a:t>
            </a:r>
          </a:p>
          <a:p>
            <a:pPr indent="0">
              <a:buNone/>
            </a:pPr>
            <a:r>
              <a:rPr lang="en-US" sz="1600" b="1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1411111" y="6362377"/>
            <a:ext cx="3691824" cy="365125"/>
          </a:xfrm>
        </p:spPr>
        <p:txBody>
          <a:bodyPr/>
          <a:lstStyle/>
          <a:p>
            <a:r>
              <a:rPr lang="en-GB" b="1" dirty="0"/>
              <a:t>LIU beam commissioning Coordination </a:t>
            </a:r>
            <a:r>
              <a:rPr lang="en-GB" b="1" dirty="0" smtClean="0"/>
              <a:t>meeting</a:t>
            </a:r>
            <a:r>
              <a:rPr lang="en-US" dirty="0" smtClean="0"/>
              <a:t>  15 December 2017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it-IT" dirty="0"/>
              <a:t>Denis </a:t>
            </a:r>
            <a:r>
              <a:rPr lang="it-IT" dirty="0" smtClean="0"/>
              <a:t>Cotte, BE-OP</a:t>
            </a:r>
            <a:endParaRPr lang="en-US" dirty="0"/>
          </a:p>
        </p:txBody>
      </p:sp>
      <p:sp>
        <p:nvSpPr>
          <p:cNvPr id="17" name="Content Placeholder 8"/>
          <p:cNvSpPr txBox="1">
            <a:spLocks/>
          </p:cNvSpPr>
          <p:nvPr/>
        </p:nvSpPr>
        <p:spPr>
          <a:xfrm>
            <a:off x="452863" y="2457948"/>
            <a:ext cx="8430054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en-US"/>
            </a:defPPr>
            <a:lvl1pPr marL="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chemeClr val="accent5"/>
                </a:solidFill>
              </a:rPr>
              <a:t>BE-BI equipment </a:t>
            </a:r>
            <a:r>
              <a:rPr lang="en-US" sz="1600" b="1" dirty="0" smtClean="0">
                <a:solidFill>
                  <a:schemeClr val="accent5"/>
                </a:solidFill>
              </a:rPr>
              <a:t>:</a:t>
            </a:r>
            <a:r>
              <a:rPr lang="en-US" sz="1600" dirty="0" smtClean="0">
                <a:solidFill>
                  <a:srgbClr val="0055A0"/>
                </a:solidFill>
              </a:rPr>
              <a:t> </a:t>
            </a:r>
            <a:r>
              <a:rPr lang="en-US" sz="1600" dirty="0">
                <a:solidFill>
                  <a:srgbClr val="0055A0"/>
                </a:solidFill>
              </a:rPr>
              <a:t>new PI.BTVI42(one cable), new FWS54(electronic 09/18), new SemGrid48/52/54(electronic 10/18), SemFil277(repair), BGI82(chip3), exchange of FWS85V(calibrated)</a:t>
            </a:r>
            <a:endParaRPr lang="en-US" sz="1600" dirty="0" smtClean="0">
              <a:solidFill>
                <a:schemeClr val="accent5"/>
              </a:solidFill>
            </a:endParaRPr>
          </a:p>
        </p:txBody>
      </p:sp>
      <p:sp>
        <p:nvSpPr>
          <p:cNvPr id="19" name="Content Placeholder 8"/>
          <p:cNvSpPr txBox="1">
            <a:spLocks/>
          </p:cNvSpPr>
          <p:nvPr/>
        </p:nvSpPr>
        <p:spPr>
          <a:xfrm>
            <a:off x="447989" y="5368907"/>
            <a:ext cx="8430054" cy="92948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en-US"/>
            </a:defPPr>
            <a:lvl1pPr marL="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solidFill>
                  <a:srgbClr val="0055A0"/>
                </a:solidFill>
              </a:rPr>
              <a:t>Installation </a:t>
            </a:r>
            <a:r>
              <a:rPr lang="en-GB" sz="1600" b="1" dirty="0">
                <a:solidFill>
                  <a:srgbClr val="0055A0"/>
                </a:solidFill>
              </a:rPr>
              <a:t>and test of PSC10 400W Driver amplifiers </a:t>
            </a:r>
            <a:r>
              <a:rPr lang="en-GB" sz="1600" b="1" dirty="0">
                <a:solidFill>
                  <a:schemeClr val="accent5"/>
                </a:solidFill>
              </a:rPr>
              <a:t>(BE-RF)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rgbClr val="008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chemeClr val="accent5"/>
              </a:solidFill>
            </a:endParaRPr>
          </a:p>
        </p:txBody>
      </p:sp>
      <p:sp>
        <p:nvSpPr>
          <p:cNvPr id="18" name="Content Placeholder 8"/>
          <p:cNvSpPr txBox="1">
            <a:spLocks/>
          </p:cNvSpPr>
          <p:nvPr/>
        </p:nvSpPr>
        <p:spPr>
          <a:xfrm>
            <a:off x="452863" y="4459583"/>
            <a:ext cx="8633012" cy="63402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en-US"/>
            </a:defPPr>
            <a:lvl1pPr marL="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chemeClr val="accent5"/>
                </a:solidFill>
              </a:rPr>
              <a:t>Replacement </a:t>
            </a:r>
            <a:r>
              <a:rPr lang="en-US" sz="1600" b="1" dirty="0" smtClean="0">
                <a:solidFill>
                  <a:srgbClr val="0055A0"/>
                </a:solidFill>
              </a:rPr>
              <a:t>of 16 Magnets (QDN) in TT2</a:t>
            </a:r>
            <a:r>
              <a:rPr lang="en-US" sz="1600" b="1" dirty="0" smtClean="0">
                <a:solidFill>
                  <a:schemeClr val="accent5"/>
                </a:solidFill>
              </a:rPr>
              <a:t>.(TE-MSC, TE-VSC)</a:t>
            </a:r>
          </a:p>
          <a:p>
            <a:pPr indent="0">
              <a:buNone/>
            </a:pPr>
            <a:r>
              <a:rPr lang="en-US" sz="1600" b="1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20" name="Content Placeholder 8"/>
          <p:cNvSpPr txBox="1">
            <a:spLocks/>
          </p:cNvSpPr>
          <p:nvPr/>
        </p:nvSpPr>
        <p:spPr>
          <a:xfrm>
            <a:off x="459946" y="5791990"/>
            <a:ext cx="8430054" cy="92948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en-US"/>
            </a:defPPr>
            <a:lvl1pPr marL="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4572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3429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1" dirty="0" smtClean="0">
                <a:solidFill>
                  <a:schemeClr val="accent5"/>
                </a:solidFill>
              </a:rPr>
              <a:t>Interlock renovation </a:t>
            </a:r>
            <a:r>
              <a:rPr lang="en-GB" sz="1600" b="1" dirty="0" smtClean="0">
                <a:solidFill>
                  <a:srgbClr val="0055A0"/>
                </a:solidFill>
              </a:rPr>
              <a:t>via PLC for 200MHz(+power), 20MHz</a:t>
            </a:r>
            <a:r>
              <a:rPr lang="en-GB" sz="1600" b="1" dirty="0" smtClean="0">
                <a:solidFill>
                  <a:schemeClr val="accent5"/>
                </a:solidFill>
              </a:rPr>
              <a:t>  </a:t>
            </a:r>
            <a:r>
              <a:rPr lang="en-GB" sz="1600" b="1" dirty="0">
                <a:solidFill>
                  <a:schemeClr val="accent5"/>
                </a:solidFill>
              </a:rPr>
              <a:t>(BE-RF)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rgbClr val="008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469951" y="2951209"/>
            <a:ext cx="1643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I</a:t>
            </a:r>
            <a:r>
              <a:rPr lang="en-GB" sz="1200" dirty="0" smtClean="0">
                <a:solidFill>
                  <a:schemeClr val="bg1"/>
                </a:solidFill>
              </a:rPr>
              <a:t>njection septum ER.SMH11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43144" y="739956"/>
            <a:ext cx="3162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53 power converters in the ring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17 (old) power converters in transfer line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24064" y="1131652"/>
            <a:ext cx="63169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control</a:t>
            </a:r>
            <a:r>
              <a:rPr lang="en-US" dirty="0" smtClean="0">
                <a:sym typeface="Wingdings"/>
              </a:rPr>
              <a:t> of the devices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from CCC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: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working sets, Knobs, </a:t>
            </a: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Makerules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…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acquisition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AQN value, OASIS (+ samplers)</a:t>
            </a:r>
            <a:endParaRPr lang="en-US" dirty="0" smtClean="0">
              <a:solidFill>
                <a:schemeClr val="accent4">
                  <a:lumMod val="75000"/>
                </a:schemeClr>
              </a:solidFill>
              <a:sym typeface="Wingdings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PFW regulation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 overshoots, ripples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SIS protection for QFNs, QDN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s</a:t>
            </a:r>
            <a:endParaRPr lang="en-US" b="1" dirty="0" smtClean="0">
              <a:solidFill>
                <a:schemeClr val="accent4">
                  <a:lumMod val="75000"/>
                </a:schemeClr>
              </a:solidFill>
              <a:sym typeface="Wingdings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For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kickers</a:t>
            </a:r>
            <a:r>
              <a:rPr lang="en-US" dirty="0" smtClean="0">
                <a:sym typeface="Wingdings"/>
              </a:rPr>
              <a:t> check timings,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fine delays, OASIS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logging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46687" y="782422"/>
            <a:ext cx="91306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  <a:sym typeface="Wingdings"/>
              </a:rPr>
              <a:t>Power converters </a:t>
            </a:r>
            <a:r>
              <a:rPr lang="en-US" dirty="0" smtClean="0">
                <a:sym typeface="Wingdings"/>
              </a:rPr>
              <a:t>(mainly POWM1553, FGC53, FGC61) :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71930" y="68048"/>
            <a:ext cx="5689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EXISTING HARDWARE</a:t>
            </a:r>
            <a:endParaRPr lang="en-GB" sz="4000" dirty="0"/>
          </a:p>
        </p:txBody>
      </p:sp>
      <p:sp>
        <p:nvSpPr>
          <p:cNvPr id="42" name="Rectangle 41"/>
          <p:cNvSpPr/>
          <p:nvPr/>
        </p:nvSpPr>
        <p:spPr>
          <a:xfrm>
            <a:off x="146687" y="3347987"/>
            <a:ext cx="91306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  <a:sym typeface="Wingdings"/>
              </a:rPr>
              <a:t>Septum </a:t>
            </a:r>
            <a:r>
              <a:rPr lang="en-US" dirty="0" smtClean="0">
                <a:sym typeface="Wingdings"/>
              </a:rPr>
              <a:t>(STEP-V, </a:t>
            </a:r>
            <a:r>
              <a:rPr lang="en-US" dirty="0" err="1" smtClean="0">
                <a:sym typeface="Wingdings"/>
              </a:rPr>
              <a:t>ABT_SeptaMotion</a:t>
            </a:r>
            <a:r>
              <a:rPr lang="en-US" dirty="0" smtClean="0">
                <a:sym typeface="Wingdings"/>
              </a:rPr>
              <a:t>, Tps15RemMov) :</a:t>
            </a:r>
          </a:p>
        </p:txBody>
      </p:sp>
      <p:sp>
        <p:nvSpPr>
          <p:cNvPr id="43" name="Rectangle 42"/>
          <p:cNvSpPr/>
          <p:nvPr/>
        </p:nvSpPr>
        <p:spPr>
          <a:xfrm>
            <a:off x="-24064" y="3694869"/>
            <a:ext cx="63169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control</a:t>
            </a:r>
            <a:r>
              <a:rPr lang="en-US" dirty="0" smtClean="0">
                <a:sym typeface="Wingdings"/>
              </a:rPr>
              <a:t> of the devices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from CCC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acquisition and motion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logging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46687" y="4723700"/>
            <a:ext cx="91306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  <a:sym typeface="Wingdings"/>
              </a:rPr>
              <a:t>Kickers </a:t>
            </a:r>
            <a:r>
              <a:rPr lang="en-US" dirty="0" err="1" smtClean="0">
                <a:sym typeface="Wingdings"/>
              </a:rPr>
              <a:t>inj</a:t>
            </a:r>
            <a:r>
              <a:rPr lang="en-US" dirty="0" smtClean="0">
                <a:sym typeface="Wingdings"/>
              </a:rPr>
              <a:t> (KFA45, KFA28), </a:t>
            </a:r>
            <a:r>
              <a:rPr lang="en-US" dirty="0" err="1" smtClean="0">
                <a:sym typeface="Wingdings"/>
              </a:rPr>
              <a:t>ej</a:t>
            </a:r>
            <a:r>
              <a:rPr lang="en-US" dirty="0" smtClean="0">
                <a:sym typeface="Wingdings"/>
              </a:rPr>
              <a:t>(KFA71-79), MTE(KFA4,13,21, BFA9P) :</a:t>
            </a:r>
          </a:p>
        </p:txBody>
      </p:sp>
      <p:sp>
        <p:nvSpPr>
          <p:cNvPr id="45" name="Rectangle 44"/>
          <p:cNvSpPr/>
          <p:nvPr/>
        </p:nvSpPr>
        <p:spPr>
          <a:xfrm>
            <a:off x="-30415" y="5013432"/>
            <a:ext cx="83298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control</a:t>
            </a:r>
            <a:r>
              <a:rPr lang="en-US" dirty="0" smtClean="0">
                <a:sym typeface="Wingdings"/>
              </a:rPr>
              <a:t> of the devices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from CCC (spec app or </a:t>
            </a: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Wset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/</a:t>
            </a: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knobs+Makerules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acquisition and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OASIS</a:t>
            </a:r>
            <a:endParaRPr lang="en-US" dirty="0" smtClean="0">
              <a:solidFill>
                <a:schemeClr val="accent4">
                  <a:lumMod val="75000"/>
                </a:schemeClr>
              </a:solidFill>
              <a:sym typeface="Wingdings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logging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845" y="6313888"/>
            <a:ext cx="3694496" cy="506012"/>
          </a:xfrm>
          <a:prstGeom prst="rect">
            <a:avLst/>
          </a:prstGeom>
        </p:spPr>
      </p:pic>
      <p:sp>
        <p:nvSpPr>
          <p:cNvPr id="5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150" y="6356350"/>
            <a:ext cx="501650" cy="365125"/>
          </a:xfrm>
        </p:spPr>
        <p:txBody>
          <a:bodyPr/>
          <a:lstStyle/>
          <a:p>
            <a:r>
              <a:rPr lang="en-US" dirty="0"/>
              <a:t>7</a:t>
            </a:r>
            <a:endParaRPr lang="en-US" dirty="0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954" y="1188777"/>
            <a:ext cx="2810592" cy="1937177"/>
          </a:xfrm>
          <a:prstGeom prst="rect">
            <a:avLst/>
          </a:prstGeom>
        </p:spPr>
      </p:pic>
      <p:pic>
        <p:nvPicPr>
          <p:cNvPr id="57" name="Picture 2" descr="\\cern.ch\dfs\Users\t\tmasson\Public\Jan\smh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811552" y="3231455"/>
            <a:ext cx="1947096" cy="1256891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395" y="5065806"/>
            <a:ext cx="1338580" cy="1003935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1474" y="6343842"/>
            <a:ext cx="2895851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5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5682" y="492413"/>
            <a:ext cx="8880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  <a:sym typeface="Wingdings"/>
              </a:rPr>
              <a:t>Beam instrumentation: </a:t>
            </a:r>
            <a:r>
              <a:rPr lang="en-US" b="1" dirty="0" smtClean="0">
                <a:solidFill>
                  <a:srgbClr val="0055A0"/>
                </a:solidFill>
                <a:sym typeface="Wingdings"/>
              </a:rPr>
              <a:t>FWS, </a:t>
            </a:r>
            <a:r>
              <a:rPr lang="en-US" b="1" dirty="0" err="1" smtClean="0">
                <a:solidFill>
                  <a:srgbClr val="0055A0"/>
                </a:solidFill>
                <a:sym typeface="Wingdings"/>
              </a:rPr>
              <a:t>SemFil</a:t>
            </a:r>
            <a:r>
              <a:rPr lang="en-US" b="1" dirty="0" smtClean="0">
                <a:solidFill>
                  <a:srgbClr val="0055A0"/>
                </a:solidFill>
                <a:sym typeface="Wingdings"/>
              </a:rPr>
              <a:t>, </a:t>
            </a:r>
            <a:r>
              <a:rPr lang="en-US" b="1" dirty="0" err="1" smtClean="0">
                <a:solidFill>
                  <a:srgbClr val="0055A0"/>
                </a:solidFill>
                <a:sym typeface="Wingdings"/>
              </a:rPr>
              <a:t>SemGrids</a:t>
            </a:r>
            <a:r>
              <a:rPr lang="en-US" dirty="0" smtClean="0">
                <a:solidFill>
                  <a:srgbClr val="0055A0"/>
                </a:solidFill>
                <a:sym typeface="Wingdings"/>
              </a:rPr>
              <a:t>, </a:t>
            </a:r>
            <a:r>
              <a:rPr lang="en-US" b="1" dirty="0" smtClean="0">
                <a:solidFill>
                  <a:srgbClr val="0055A0"/>
                </a:solidFill>
                <a:sym typeface="Wingdings"/>
              </a:rPr>
              <a:t>BTV</a:t>
            </a:r>
            <a:r>
              <a:rPr lang="en-US" dirty="0" smtClean="0">
                <a:solidFill>
                  <a:srgbClr val="0055A0"/>
                </a:solidFill>
                <a:sym typeface="Wingdings"/>
              </a:rPr>
              <a:t>, </a:t>
            </a:r>
            <a:r>
              <a:rPr lang="en-US" b="1" dirty="0" smtClean="0">
                <a:solidFill>
                  <a:srgbClr val="0055A0"/>
                </a:solidFill>
                <a:sym typeface="Wingdings"/>
              </a:rPr>
              <a:t>BCT</a:t>
            </a:r>
            <a:r>
              <a:rPr lang="en-US" dirty="0" smtClean="0">
                <a:solidFill>
                  <a:srgbClr val="0055A0"/>
                </a:solidFill>
                <a:sym typeface="Wingdings"/>
              </a:rPr>
              <a:t>, </a:t>
            </a:r>
            <a:r>
              <a:rPr lang="en-US" b="1" dirty="0" smtClean="0">
                <a:solidFill>
                  <a:srgbClr val="0055A0"/>
                </a:solidFill>
                <a:sym typeface="Wingdings"/>
              </a:rPr>
              <a:t>BPMPS</a:t>
            </a:r>
            <a:r>
              <a:rPr lang="en-US" dirty="0" smtClean="0">
                <a:solidFill>
                  <a:srgbClr val="0055A0"/>
                </a:solidFill>
                <a:sym typeface="Wingdings"/>
              </a:rPr>
              <a:t>, </a:t>
            </a:r>
            <a:r>
              <a:rPr lang="en-US" b="1" dirty="0" smtClean="0">
                <a:solidFill>
                  <a:srgbClr val="0055A0"/>
                </a:solidFill>
                <a:sym typeface="Wingdings"/>
              </a:rPr>
              <a:t>BBQ</a:t>
            </a:r>
            <a:r>
              <a:rPr lang="en-US" dirty="0" smtClean="0">
                <a:solidFill>
                  <a:srgbClr val="0055A0"/>
                </a:solidFill>
                <a:sym typeface="Wingdings"/>
              </a:rPr>
              <a:t>, </a:t>
            </a:r>
            <a:r>
              <a:rPr lang="en-US" b="1" dirty="0" smtClean="0">
                <a:solidFill>
                  <a:srgbClr val="0055A0"/>
                </a:solidFill>
                <a:sym typeface="Wingdings"/>
              </a:rPr>
              <a:t>BSM, BLM (ACEM, IC, DIAMOND), BGI </a:t>
            </a:r>
            <a:r>
              <a:rPr lang="en-US" dirty="0" smtClean="0">
                <a:sym typeface="Wingdings"/>
              </a:rPr>
              <a:t>:</a:t>
            </a:r>
          </a:p>
        </p:txBody>
      </p:sp>
      <p:sp>
        <p:nvSpPr>
          <p:cNvPr id="3" name="Rectangle 2"/>
          <p:cNvSpPr/>
          <p:nvPr/>
        </p:nvSpPr>
        <p:spPr>
          <a:xfrm>
            <a:off x="159603" y="1190703"/>
            <a:ext cx="55245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control</a:t>
            </a:r>
            <a:r>
              <a:rPr lang="en-US" dirty="0" smtClean="0">
                <a:sym typeface="Wingdings"/>
              </a:rPr>
              <a:t> and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applications from CCC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logging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OASIS</a:t>
            </a:r>
            <a:r>
              <a:rPr lang="en-US" dirty="0" smtClean="0">
                <a:sym typeface="Wingdings"/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BGI kick compensation</a:t>
            </a:r>
            <a:endParaRPr lang="en-US" dirty="0" smtClean="0">
              <a:sym typeface="Wingding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1" y="4664024"/>
            <a:ext cx="3452813" cy="1475309"/>
          </a:xfrm>
          <a:prstGeom prst="rect">
            <a:avLst/>
          </a:prstGeom>
        </p:spPr>
      </p:pic>
      <p:sp>
        <p:nvSpPr>
          <p:cNvPr id="26" name="Text Box 56"/>
          <p:cNvSpPr txBox="1">
            <a:spLocks noChangeArrowheads="1"/>
          </p:cNvSpPr>
          <p:nvPr/>
        </p:nvSpPr>
        <p:spPr bwMode="auto">
          <a:xfrm>
            <a:off x="1299653" y="4739939"/>
            <a:ext cx="20351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 smtClean="0">
                <a:latin typeface="Constantia" panose="02030602050306030303" pitchFamily="18" charset="0"/>
              </a:rPr>
              <a:t>BGI82 H 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399" y="3955078"/>
            <a:ext cx="2500041" cy="2118060"/>
          </a:xfrm>
          <a:prstGeom prst="rect">
            <a:avLst/>
          </a:prstGeom>
        </p:spPr>
      </p:pic>
      <p:sp>
        <p:nvSpPr>
          <p:cNvPr id="29" name="Text Box 56"/>
          <p:cNvSpPr txBox="1">
            <a:spLocks noChangeArrowheads="1"/>
          </p:cNvSpPr>
          <p:nvPr/>
        </p:nvSpPr>
        <p:spPr bwMode="auto">
          <a:xfrm>
            <a:off x="4110849" y="3639272"/>
            <a:ext cx="246521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 smtClean="0">
                <a:latin typeface="Constantia" panose="02030602050306030303" pitchFamily="18" charset="0"/>
              </a:rPr>
              <a:t>BLMs + DIAMOND  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72" y="4256047"/>
            <a:ext cx="1816768" cy="1736401"/>
          </a:xfrm>
          <a:prstGeom prst="rect">
            <a:avLst/>
          </a:prstGeom>
        </p:spPr>
      </p:pic>
      <p:sp>
        <p:nvSpPr>
          <p:cNvPr id="31" name="Text Box 56"/>
          <p:cNvSpPr txBox="1">
            <a:spLocks noChangeArrowheads="1"/>
          </p:cNvSpPr>
          <p:nvPr/>
        </p:nvSpPr>
        <p:spPr bwMode="auto">
          <a:xfrm>
            <a:off x="7121992" y="3955078"/>
            <a:ext cx="246521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 smtClean="0">
                <a:latin typeface="Constantia" panose="02030602050306030303" pitchFamily="18" charset="0"/>
              </a:rPr>
              <a:t>Q meter  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  <p:sp>
        <p:nvSpPr>
          <p:cNvPr id="32" name="Text Box 56"/>
          <p:cNvSpPr txBox="1">
            <a:spLocks noChangeArrowheads="1"/>
          </p:cNvSpPr>
          <p:nvPr/>
        </p:nvSpPr>
        <p:spPr bwMode="auto">
          <a:xfrm>
            <a:off x="6581238" y="1392675"/>
            <a:ext cx="246521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 smtClean="0">
                <a:latin typeface="Constantia" panose="02030602050306030303" pitchFamily="18" charset="0"/>
              </a:rPr>
              <a:t>BPMPS (TMS)  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820" y="1711431"/>
            <a:ext cx="2490651" cy="2179319"/>
          </a:xfrm>
          <a:prstGeom prst="rect">
            <a:avLst/>
          </a:prstGeom>
        </p:spPr>
      </p:pic>
      <p:sp>
        <p:nvSpPr>
          <p:cNvPr id="34" name="Text Box 56"/>
          <p:cNvSpPr txBox="1">
            <a:spLocks noChangeArrowheads="1"/>
          </p:cNvSpPr>
          <p:nvPr/>
        </p:nvSpPr>
        <p:spPr bwMode="auto">
          <a:xfrm>
            <a:off x="4993217" y="1749937"/>
            <a:ext cx="246521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 smtClean="0">
                <a:latin typeface="Constantia" panose="02030602050306030303" pitchFamily="18" charset="0"/>
              </a:rPr>
              <a:t>BTV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232" y="2070939"/>
            <a:ext cx="2146443" cy="1585885"/>
          </a:xfrm>
          <a:prstGeom prst="rect">
            <a:avLst/>
          </a:prstGeom>
        </p:spPr>
      </p:pic>
      <p:sp>
        <p:nvSpPr>
          <p:cNvPr id="36" name="Text Box 56"/>
          <p:cNvSpPr txBox="1">
            <a:spLocks noChangeArrowheads="1"/>
          </p:cNvSpPr>
          <p:nvPr/>
        </p:nvSpPr>
        <p:spPr bwMode="auto">
          <a:xfrm>
            <a:off x="67047" y="2283310"/>
            <a:ext cx="246521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 err="1" smtClean="0">
                <a:latin typeface="Constantia" panose="02030602050306030303" pitchFamily="18" charset="0"/>
              </a:rPr>
              <a:t>SemGrids</a:t>
            </a:r>
            <a:r>
              <a:rPr lang="en-US" altLang="en-US" sz="1600" b="1" dirty="0" smtClean="0">
                <a:latin typeface="Constantia" panose="02030602050306030303" pitchFamily="18" charset="0"/>
              </a:rPr>
              <a:t> 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1" y="2621864"/>
            <a:ext cx="2110784" cy="2042159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938" y="3059199"/>
            <a:ext cx="1936773" cy="1350091"/>
          </a:xfrm>
          <a:prstGeom prst="rect">
            <a:avLst/>
          </a:prstGeom>
        </p:spPr>
      </p:pic>
      <p:sp>
        <p:nvSpPr>
          <p:cNvPr id="39" name="Text Box 56"/>
          <p:cNvSpPr txBox="1">
            <a:spLocks noChangeArrowheads="1"/>
          </p:cNvSpPr>
          <p:nvPr/>
        </p:nvSpPr>
        <p:spPr bwMode="auto">
          <a:xfrm>
            <a:off x="2334811" y="2704210"/>
            <a:ext cx="246521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 err="1" smtClean="0">
                <a:latin typeface="Constantia" panose="02030602050306030303" pitchFamily="18" charset="0"/>
              </a:rPr>
              <a:t>WireScanners</a:t>
            </a:r>
            <a:r>
              <a:rPr lang="en-US" altLang="en-US" sz="1600" b="1" dirty="0" smtClean="0">
                <a:latin typeface="Constantia" panose="02030602050306030303" pitchFamily="18" charset="0"/>
              </a:rPr>
              <a:t> 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  <p:sp>
        <p:nvSpPr>
          <p:cNvPr id="40" name="Date Placeholder 2"/>
          <p:cNvSpPr>
            <a:spLocks noGrp="1"/>
          </p:cNvSpPr>
          <p:nvPr>
            <p:ph type="dt" sz="half" idx="2"/>
          </p:nvPr>
        </p:nvSpPr>
        <p:spPr>
          <a:xfrm>
            <a:off x="1411111" y="6362377"/>
            <a:ext cx="3691824" cy="365125"/>
          </a:xfrm>
        </p:spPr>
        <p:txBody>
          <a:bodyPr/>
          <a:lstStyle/>
          <a:p>
            <a:r>
              <a:rPr lang="en-GB" b="1" dirty="0"/>
              <a:t>LIU beam commissioning Coordination </a:t>
            </a:r>
            <a:r>
              <a:rPr lang="en-GB" b="1" dirty="0" smtClean="0"/>
              <a:t>meeting</a:t>
            </a:r>
            <a:r>
              <a:rPr lang="en-US" dirty="0" smtClean="0"/>
              <a:t>  15 December 2017</a:t>
            </a:r>
            <a:endParaRPr lang="en-US" dirty="0"/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it-IT" dirty="0" smtClean="0"/>
              <a:t>Denis Cotte, BE-OP</a:t>
            </a:r>
            <a:endParaRPr lang="en-US" dirty="0"/>
          </a:p>
        </p:txBody>
      </p:sp>
      <p:sp>
        <p:nvSpPr>
          <p:cNvPr id="4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61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17" descr="200MHzCaviti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063" y="309889"/>
            <a:ext cx="2057400" cy="1543050"/>
          </a:xfrm>
          <a:prstGeom prst="rect">
            <a:avLst/>
          </a:prstGeom>
          <a:noFill/>
          <a:ln w="508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8" descr="10MHzCavityss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427" y="372347"/>
            <a:ext cx="1714888" cy="1371600"/>
          </a:xfrm>
          <a:prstGeom prst="rect">
            <a:avLst/>
          </a:prstGeom>
          <a:noFill/>
          <a:ln w="50800">
            <a:solidFill>
              <a:srgbClr val="8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39" descr="40MHzCavityss7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819" y="4068716"/>
            <a:ext cx="1742488" cy="1543050"/>
          </a:xfrm>
          <a:prstGeom prst="rect">
            <a:avLst/>
          </a:prstGeom>
          <a:noFill/>
          <a:ln w="508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119118" y="1017131"/>
            <a:ext cx="41222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/>
              </a:rPr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control from CCC</a:t>
            </a:r>
            <a:r>
              <a:rPr lang="en-US" dirty="0" smtClean="0">
                <a:sym typeface="Wingdings"/>
              </a:rPr>
              <a:t>: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working sets / Knobs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Check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OASIS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Logging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149" y="527370"/>
            <a:ext cx="3076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  <a:sym typeface="Wingdings"/>
              </a:rPr>
              <a:t>Internal </a:t>
            </a:r>
            <a:r>
              <a:rPr lang="en-US" b="1" dirty="0" smtClean="0">
                <a:solidFill>
                  <a:schemeClr val="accent5"/>
                </a:solidFill>
                <a:sym typeface="Wingdings"/>
              </a:rPr>
              <a:t>dump </a:t>
            </a:r>
            <a:r>
              <a:rPr lang="en-US" b="1" dirty="0" smtClean="0">
                <a:solidFill>
                  <a:schemeClr val="accent5"/>
                </a:solidFill>
                <a:sym typeface="Wingdings"/>
              </a:rPr>
              <a:t>TDI47/48</a:t>
            </a:r>
            <a:r>
              <a:rPr lang="en-US" dirty="0" smtClean="0">
                <a:sym typeface="Wingdings"/>
              </a:rPr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3885302" y="2587244"/>
            <a:ext cx="52031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control from CCC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working sets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Check </a:t>
            </a: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</a:rPr>
              <a:t>MakeRules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 / Samplers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Check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OASIS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178827" y="2168735"/>
            <a:ext cx="3986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accent5"/>
                </a:solidFill>
              </a:rPr>
              <a:t>RF system </a:t>
            </a:r>
            <a:r>
              <a:rPr lang="en-US" b="1" dirty="0" smtClean="0">
                <a:solidFill>
                  <a:schemeClr val="accent5"/>
                </a:solidFill>
              </a:rPr>
              <a:t>High Level and TFB </a:t>
            </a:r>
            <a:r>
              <a:rPr lang="en-US" dirty="0" smtClean="0"/>
              <a:t>:</a:t>
            </a:r>
            <a:endParaRPr lang="en-US" dirty="0" smtClean="0"/>
          </a:p>
        </p:txBody>
      </p:sp>
      <p:grpSp>
        <p:nvGrpSpPr>
          <p:cNvPr id="33" name="Group 32"/>
          <p:cNvGrpSpPr/>
          <p:nvPr/>
        </p:nvGrpSpPr>
        <p:grpSpPr>
          <a:xfrm>
            <a:off x="166294" y="2601928"/>
            <a:ext cx="3378052" cy="3267785"/>
            <a:chOff x="2143876" y="3892777"/>
            <a:chExt cx="3378052" cy="3267785"/>
          </a:xfrm>
        </p:grpSpPr>
        <p:grpSp>
          <p:nvGrpSpPr>
            <p:cNvPr id="34" name="Group 33"/>
            <p:cNvGrpSpPr/>
            <p:nvPr/>
          </p:nvGrpSpPr>
          <p:grpSpPr>
            <a:xfrm>
              <a:off x="2143876" y="3892777"/>
              <a:ext cx="3378052" cy="2871529"/>
              <a:chOff x="2289852" y="2612095"/>
              <a:chExt cx="3378052" cy="2871529"/>
            </a:xfrm>
          </p:grpSpPr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89852" y="2612095"/>
                <a:ext cx="3378052" cy="2871529"/>
              </a:xfrm>
              <a:prstGeom prst="rect">
                <a:avLst/>
              </a:prstGeom>
            </p:spPr>
          </p:pic>
          <p:sp>
            <p:nvSpPr>
              <p:cNvPr id="41" name="Arc 40"/>
              <p:cNvSpPr/>
              <p:nvPr/>
            </p:nvSpPr>
            <p:spPr>
              <a:xfrm rot="4045889">
                <a:off x="4412800" y="3291788"/>
                <a:ext cx="1215741" cy="1140172"/>
              </a:xfrm>
              <a:prstGeom prst="arc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sp>
          <p:nvSpPr>
            <p:cNvPr id="35" name="TextBox 26"/>
            <p:cNvSpPr txBox="1"/>
            <p:nvPr/>
          </p:nvSpPr>
          <p:spPr>
            <a:xfrm>
              <a:off x="2680815" y="6883563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 smtClean="0"/>
                <a:t>Mechanism</a:t>
              </a:r>
              <a:endParaRPr lang="en-GB" sz="1200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3366623" y="5718065"/>
              <a:ext cx="103337" cy="11798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28"/>
            <p:cNvSpPr txBox="1"/>
            <p:nvPr/>
          </p:nvSpPr>
          <p:spPr>
            <a:xfrm>
              <a:off x="4358234" y="6876480"/>
              <a:ext cx="8722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/>
                <a:t>Dump core</a:t>
              </a:r>
            </a:p>
          </p:txBody>
        </p:sp>
        <p:cxnSp>
          <p:nvCxnSpPr>
            <p:cNvPr id="38" name="Straight Arrow Connector 37"/>
            <p:cNvCxnSpPr>
              <a:stCxn id="37" idx="0"/>
            </p:cNvCxnSpPr>
            <p:nvPr/>
          </p:nvCxnSpPr>
          <p:spPr>
            <a:xfrm flipV="1">
              <a:off x="4794349" y="5593133"/>
              <a:ext cx="80347" cy="128334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0"/>
            <p:cNvSpPr txBox="1"/>
            <p:nvPr/>
          </p:nvSpPr>
          <p:spPr>
            <a:xfrm>
              <a:off x="4511940" y="4572845"/>
              <a:ext cx="953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/>
                <a:t>Dumping movement</a:t>
              </a:r>
            </a:p>
          </p:txBody>
        </p:sp>
      </p:grpSp>
      <p:sp>
        <p:nvSpPr>
          <p:cNvPr id="43" name="Text Box 48"/>
          <p:cNvSpPr txBox="1">
            <a:spLocks noChangeArrowheads="1"/>
          </p:cNvSpPr>
          <p:nvPr/>
        </p:nvSpPr>
        <p:spPr bwMode="auto">
          <a:xfrm>
            <a:off x="4249544" y="1809783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600" b="1">
                <a:latin typeface="Constantia" panose="02030602050306030303" pitchFamily="18" charset="0"/>
              </a:rPr>
              <a:t>Acceleration </a:t>
            </a:r>
          </a:p>
        </p:txBody>
      </p:sp>
      <p:sp>
        <p:nvSpPr>
          <p:cNvPr id="44" name="Text Box 49"/>
          <p:cNvSpPr txBox="1">
            <a:spLocks noChangeArrowheads="1"/>
          </p:cNvSpPr>
          <p:nvPr/>
        </p:nvSpPr>
        <p:spPr bwMode="auto">
          <a:xfrm>
            <a:off x="4325744" y="492158"/>
            <a:ext cx="167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800" b="1">
                <a:solidFill>
                  <a:schemeClr val="bg1"/>
                </a:solidFill>
                <a:latin typeface="Constantia" panose="02030602050306030303" pitchFamily="18" charset="0"/>
              </a:rPr>
              <a:t>2.8 – 10 MHz</a:t>
            </a:r>
          </a:p>
        </p:txBody>
      </p:sp>
      <p:sp>
        <p:nvSpPr>
          <p:cNvPr id="46" name="Text Box 50"/>
          <p:cNvSpPr txBox="1">
            <a:spLocks noChangeArrowheads="1"/>
          </p:cNvSpPr>
          <p:nvPr/>
        </p:nvSpPr>
        <p:spPr bwMode="auto">
          <a:xfrm>
            <a:off x="6939323" y="1526045"/>
            <a:ext cx="167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800" b="1">
                <a:solidFill>
                  <a:schemeClr val="bg1"/>
                </a:solidFill>
                <a:latin typeface="Constantia" panose="02030602050306030303" pitchFamily="18" charset="0"/>
              </a:rPr>
              <a:t>200 MHz</a:t>
            </a:r>
          </a:p>
        </p:txBody>
      </p:sp>
      <p:sp>
        <p:nvSpPr>
          <p:cNvPr id="47" name="Text Box 54"/>
          <p:cNvSpPr txBox="1">
            <a:spLocks noChangeArrowheads="1"/>
          </p:cNvSpPr>
          <p:nvPr/>
        </p:nvSpPr>
        <p:spPr bwMode="auto">
          <a:xfrm>
            <a:off x="6482123" y="1868945"/>
            <a:ext cx="2362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>
                <a:latin typeface="Constantia" panose="02030602050306030303" pitchFamily="18" charset="0"/>
              </a:rPr>
              <a:t>Longitudinal blow-up</a:t>
            </a:r>
          </a:p>
        </p:txBody>
      </p:sp>
      <p:sp>
        <p:nvSpPr>
          <p:cNvPr id="49" name="Text Box 53"/>
          <p:cNvSpPr txBox="1">
            <a:spLocks noChangeArrowheads="1"/>
          </p:cNvSpPr>
          <p:nvPr/>
        </p:nvSpPr>
        <p:spPr bwMode="auto">
          <a:xfrm>
            <a:off x="5240560" y="5221995"/>
            <a:ext cx="175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800" b="1" dirty="0">
                <a:solidFill>
                  <a:schemeClr val="bg1"/>
                </a:solidFill>
                <a:latin typeface="Constantia" panose="02030602050306030303" pitchFamily="18" charset="0"/>
              </a:rPr>
              <a:t>40 MHz</a:t>
            </a:r>
          </a:p>
        </p:txBody>
      </p:sp>
      <p:pic>
        <p:nvPicPr>
          <p:cNvPr id="52" name="Picture 19" descr="20MHzCavityss9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744" y="3858464"/>
            <a:ext cx="1317625" cy="1746250"/>
          </a:xfrm>
          <a:prstGeom prst="rect">
            <a:avLst/>
          </a:prstGeom>
          <a:noFill/>
          <a:ln w="50800">
            <a:solidFill>
              <a:srgbClr val="2C5D7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 Box 56"/>
          <p:cNvSpPr txBox="1">
            <a:spLocks noChangeArrowheads="1"/>
          </p:cNvSpPr>
          <p:nvPr/>
        </p:nvSpPr>
        <p:spPr bwMode="auto">
          <a:xfrm>
            <a:off x="5688460" y="5741879"/>
            <a:ext cx="20351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>
                <a:latin typeface="Constantia" panose="02030602050306030303" pitchFamily="18" charset="0"/>
              </a:rPr>
              <a:t>RF Manipulations</a:t>
            </a:r>
          </a:p>
        </p:txBody>
      </p:sp>
      <p:sp>
        <p:nvSpPr>
          <p:cNvPr id="54" name="Text Box 52"/>
          <p:cNvSpPr txBox="1">
            <a:spLocks noChangeArrowheads="1"/>
          </p:cNvSpPr>
          <p:nvPr/>
        </p:nvSpPr>
        <p:spPr bwMode="auto">
          <a:xfrm>
            <a:off x="4281294" y="5301502"/>
            <a:ext cx="1123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800" b="1" smtClean="0">
                <a:solidFill>
                  <a:schemeClr val="bg1"/>
                </a:solidFill>
                <a:latin typeface="Constantia" panose="02030602050306030303" pitchFamily="18" charset="0"/>
              </a:rPr>
              <a:t>20 </a:t>
            </a:r>
            <a:r>
              <a:rPr lang="en-US" altLang="en-US" sz="1800" b="1">
                <a:solidFill>
                  <a:schemeClr val="bg1"/>
                </a:solidFill>
                <a:latin typeface="Constantia" panose="02030602050306030303" pitchFamily="18" charset="0"/>
              </a:rPr>
              <a:t>MHz</a:t>
            </a:r>
          </a:p>
        </p:txBody>
      </p:sp>
      <p:pic>
        <p:nvPicPr>
          <p:cNvPr id="50" name="Picture 38" descr="80MHzCavityss8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118" y="3963257"/>
            <a:ext cx="1481327" cy="1653420"/>
          </a:xfrm>
          <a:prstGeom prst="rect">
            <a:avLst/>
          </a:prstGeom>
          <a:noFill/>
          <a:ln w="50800">
            <a:solidFill>
              <a:srgbClr val="984807"/>
            </a:solidFill>
          </a:ln>
          <a:extLst/>
        </p:spPr>
      </p:pic>
      <p:sp>
        <p:nvSpPr>
          <p:cNvPr id="51" name="Text Box 52"/>
          <p:cNvSpPr txBox="1">
            <a:spLocks noChangeArrowheads="1"/>
          </p:cNvSpPr>
          <p:nvPr/>
        </p:nvSpPr>
        <p:spPr bwMode="auto">
          <a:xfrm>
            <a:off x="7202488" y="5218919"/>
            <a:ext cx="1752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800" b="1" dirty="0">
                <a:solidFill>
                  <a:schemeClr val="bg1"/>
                </a:solidFill>
                <a:latin typeface="Constantia" panose="02030602050306030303" pitchFamily="18" charset="0"/>
              </a:rPr>
              <a:t>80 MHz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26845" y="6313888"/>
            <a:ext cx="3694496" cy="506012"/>
          </a:xfrm>
          <a:prstGeom prst="rect">
            <a:avLst/>
          </a:prstGeom>
        </p:spPr>
      </p:pic>
      <p:sp>
        <p:nvSpPr>
          <p:cNvPr id="5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it-IT" dirty="0" smtClean="0"/>
              <a:t>Denis Cotte, BE-OP</a:t>
            </a:r>
            <a:endParaRPr lang="en-US" dirty="0"/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9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5861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Corporate4-3" id="{22EDDE6D-AE34-7541-9B81-611186F461FC}" vid="{87D53F25-0A06-4841-9532-2F507ABAA3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20832</TotalTime>
  <Words>1562</Words>
  <Application>Microsoft Office PowerPoint</Application>
  <PresentationFormat>On-screen Show (4:3)</PresentationFormat>
  <Paragraphs>261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Constantia</vt:lpstr>
      <vt:lpstr>Courier New</vt:lpstr>
      <vt:lpstr>Symbol</vt:lpstr>
      <vt:lpstr>Wingdings</vt:lpstr>
      <vt:lpstr>CERNCorporate4-3</vt:lpstr>
      <vt:lpstr>PowerPoint Presentation</vt:lpstr>
      <vt:lpstr>PS: Start up procedure and desiderata for 2018 as test case for post-LS2 </vt:lpstr>
      <vt:lpstr>Draft 2018 Injectors schedule - Q1</vt:lpstr>
      <vt:lpstr>Draft 2018 Injectors schedule - Q1</vt:lpstr>
      <vt:lpstr>Draft 2018 Injectors schedule - Q1</vt:lpstr>
      <vt:lpstr>MAIN YETS17-18 WORKS impacting  HW COMMISSIONING  </vt:lpstr>
      <vt:lpstr>PowerPoint Presentation</vt:lpstr>
      <vt:lpstr>PowerPoint Presentation</vt:lpstr>
      <vt:lpstr>PowerPoint Presentation</vt:lpstr>
      <vt:lpstr>PowerPoint Presentation</vt:lpstr>
      <vt:lpstr>PS 2018 commissioning part 1</vt:lpstr>
      <vt:lpstr>PS 2018 commissioning part 2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Denis Gerard Cotte</cp:lastModifiedBy>
  <cp:revision>224</cp:revision>
  <cp:lastPrinted>2017-12-15T07:57:58Z</cp:lastPrinted>
  <dcterms:created xsi:type="dcterms:W3CDTF">2017-05-03T07:52:23Z</dcterms:created>
  <dcterms:modified xsi:type="dcterms:W3CDTF">2017-12-15T08:02:56Z</dcterms:modified>
</cp:coreProperties>
</file>