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media/image4.jpg" ContentType="image/gif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78" r:id="rId2"/>
    <p:sldId id="262" r:id="rId3"/>
    <p:sldId id="264" r:id="rId4"/>
    <p:sldId id="274" r:id="rId5"/>
    <p:sldId id="275" r:id="rId6"/>
    <p:sldId id="276" r:id="rId7"/>
    <p:sldId id="277" r:id="rId8"/>
    <p:sldId id="280" r:id="rId9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3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2E4510-9DC4-4661-B46E-B08129DEAF7D}" type="datetimeFigureOut">
              <a:rPr lang="hu-HU" smtClean="0"/>
              <a:t>2018. 04. 09.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2CD722-2ADA-4B60-B2BC-55BFEE3466C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974538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EB8F3-D0A8-4869-975E-5438E6223FF2}" type="datetime1">
              <a:rPr lang="hu-HU" smtClean="0"/>
              <a:t>2018. 04. 09.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21776-BC45-47C8-A1B1-9E699B39DD2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89450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E3286-9D53-4DC2-966C-C481839B1CAE}" type="datetime1">
              <a:rPr lang="hu-HU" smtClean="0"/>
              <a:t>2018. 04. 09.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21776-BC45-47C8-A1B1-9E699B39DD2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93632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BB8A1-96AC-421B-927B-E06E7A29EF9E}" type="datetime1">
              <a:rPr lang="hu-HU" smtClean="0"/>
              <a:t>2018. 04. 09.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21776-BC45-47C8-A1B1-9E699B39DD2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28153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9D18E-C419-4AB0-984E-D09800061C4E}" type="datetime1">
              <a:rPr lang="hu-HU" smtClean="0"/>
              <a:t>2018. 04. 09.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21776-BC45-47C8-A1B1-9E699B39DD2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74387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B5E24-5990-4060-A517-8F659322C0E9}" type="datetime1">
              <a:rPr lang="hu-HU" smtClean="0"/>
              <a:t>2018. 04. 09.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21776-BC45-47C8-A1B1-9E699B39DD2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11188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CB3BF-2337-4482-A690-E08673675CE1}" type="datetime1">
              <a:rPr lang="hu-HU" smtClean="0"/>
              <a:t>2018. 04. 09.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21776-BC45-47C8-A1B1-9E699B39DD2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47538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90660-7034-42AE-B52B-EA827D1EFD78}" type="datetime1">
              <a:rPr lang="hu-HU" smtClean="0"/>
              <a:t>2018. 04. 09.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21776-BC45-47C8-A1B1-9E699B39DD2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16495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1FF93-CAB4-44F8-B709-1208EDDEBA64}" type="datetime1">
              <a:rPr lang="hu-HU" smtClean="0"/>
              <a:t>2018. 04. 09.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21776-BC45-47C8-A1B1-9E699B39DD2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3222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4C935-F41E-4344-8224-7DD594FD6FCB}" type="datetime1">
              <a:rPr lang="hu-HU" smtClean="0"/>
              <a:t>2018. 04. 09.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21776-BC45-47C8-A1B1-9E699B39DD2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95779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8B4A1-8535-4401-9944-6A483E9C8869}" type="datetime1">
              <a:rPr lang="hu-HU" smtClean="0"/>
              <a:t>2018. 04. 09.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21776-BC45-47C8-A1B1-9E699B39DD2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25872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11ED0-DC95-4601-89C7-265B2C62A8F5}" type="datetime1">
              <a:rPr lang="hu-HU" smtClean="0"/>
              <a:t>2018. 04. 09.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21776-BC45-47C8-A1B1-9E699B39DD2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75879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6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744F6F-1D81-48B4-B33B-48FA129DB295}" type="datetime1">
              <a:rPr lang="hu-HU" smtClean="0"/>
              <a:t>2018. 04. 09.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21776-BC45-47C8-A1B1-9E699B39DD2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51426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arxiv.org/ftp/arxiv/papers/1102/1102.3284.pdf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96884" y="1703652"/>
            <a:ext cx="13984126" cy="3175562"/>
          </a:xfrm>
          <a:prstGeom prst="rect">
            <a:avLst/>
          </a:prstGeom>
          <a:noFill/>
        </p:spPr>
      </p:pic>
      <p:pic>
        <p:nvPicPr>
          <p:cNvPr id="2" name="Kép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5355" y="139041"/>
            <a:ext cx="8405295" cy="6304785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0" y="2506603"/>
            <a:ext cx="118321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9600" dirty="0" smtClean="0">
                <a:latin typeface="Rockwell Condensed" panose="02060603050405020104" pitchFamily="18" charset="0"/>
              </a:rPr>
              <a:t>X-</a:t>
            </a:r>
            <a:r>
              <a:rPr lang="hu-HU" sz="9600" dirty="0" err="1" smtClean="0">
                <a:latin typeface="Rockwell Condensed" panose="02060603050405020104" pitchFamily="18" charset="0"/>
              </a:rPr>
              <a:t>ray</a:t>
            </a:r>
            <a:r>
              <a:rPr lang="hu-HU" sz="9600" dirty="0" smtClean="0">
                <a:latin typeface="Rockwell Condensed" panose="02060603050405020104" pitchFamily="18" charset="0"/>
              </a:rPr>
              <a:t> </a:t>
            </a:r>
            <a:r>
              <a:rPr lang="hu-HU" sz="9600" dirty="0" err="1" smtClean="0">
                <a:latin typeface="Rockwell Condensed" panose="02060603050405020104" pitchFamily="18" charset="0"/>
              </a:rPr>
              <a:t>coming</a:t>
            </a:r>
            <a:endParaRPr lang="hu-HU" sz="9600" dirty="0">
              <a:latin typeface="Rockwell Condensed" panose="02060603050405020104" pitchFamily="18" charset="0"/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5803" y="5265282"/>
            <a:ext cx="1135737" cy="11357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7301" y="5265282"/>
            <a:ext cx="1497254" cy="122134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60156"/>
            <a:ext cx="3140816" cy="3140816"/>
          </a:xfrm>
          <a:prstGeom prst="rect">
            <a:avLst/>
          </a:prstGeom>
        </p:spPr>
      </p:pic>
      <p:sp>
        <p:nvSpPr>
          <p:cNvPr id="8" name="Dia számának hely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21776-BC45-47C8-A1B1-9E699B39DD2A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97571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9500" dirty="0" smtClean="0">
                <a:latin typeface="Rockwell Condensed" panose="02060603050405020104" pitchFamily="18" charset="0"/>
              </a:rPr>
              <a:t>Statistics</a:t>
            </a:r>
            <a:r>
              <a:rPr lang="hu-HU" sz="9500" dirty="0" smtClean="0">
                <a:latin typeface="Rockwell Condensed" panose="02060603050405020104" pitchFamily="18" charset="0"/>
              </a:rPr>
              <a:t> (in Europe)</a:t>
            </a:r>
            <a:endParaRPr lang="hu-HU" sz="9500" dirty="0">
              <a:latin typeface="Rockwell Condensed" panose="02060603050405020104" pitchFamily="18" charset="0"/>
            </a:endParaRPr>
          </a:p>
        </p:txBody>
      </p:sp>
      <p:sp>
        <p:nvSpPr>
          <p:cNvPr id="6" name="Lekerekített téglalap 5"/>
          <p:cNvSpPr/>
          <p:nvPr/>
        </p:nvSpPr>
        <p:spPr>
          <a:xfrm>
            <a:off x="1045029" y="1690688"/>
            <a:ext cx="10058400" cy="5036683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7" name="Picture 2" descr="KÃ©ptalÃ¡lat a kÃ¶vetkezÅre: âmedical linacâ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6394" y="2027928"/>
            <a:ext cx="4861146" cy="4362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zövegdoboz 7"/>
          <p:cNvSpPr txBox="1"/>
          <p:nvPr/>
        </p:nvSpPr>
        <p:spPr>
          <a:xfrm>
            <a:off x="1066800" y="1939033"/>
            <a:ext cx="10058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GB" sz="3200" dirty="0" smtClean="0">
                <a:latin typeface="Rockwell Condensed" panose="02060603050405020104" pitchFamily="18" charset="0"/>
              </a:rPr>
              <a:t>Almost 4M cancer cases/y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GB" sz="3200" dirty="0">
                <a:latin typeface="Rockwell Condensed" panose="02060603050405020104" pitchFamily="18" charset="0"/>
              </a:rPr>
              <a:t>S</a:t>
            </a:r>
            <a:r>
              <a:rPr lang="en-GB" sz="3200" dirty="0" smtClean="0">
                <a:latin typeface="Rockwell Condensed" panose="02060603050405020104" pitchFamily="18" charset="0"/>
              </a:rPr>
              <a:t>urgery</a:t>
            </a:r>
            <a:r>
              <a:rPr lang="en-GB" sz="3200" dirty="0">
                <a:latin typeface="Rockwell Condensed" panose="02060603050405020104" pitchFamily="18" charset="0"/>
              </a:rPr>
              <a:t>, </a:t>
            </a:r>
            <a:endParaRPr lang="en-GB" sz="3200" dirty="0" smtClean="0">
              <a:latin typeface="Rockwell Condensed" panose="02060603050405020104" pitchFamily="18" charset="0"/>
            </a:endParaRP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GB" sz="3200" dirty="0" smtClean="0">
                <a:latin typeface="Rockwell Condensed" panose="02060603050405020104" pitchFamily="18" charset="0"/>
              </a:rPr>
              <a:t>Chemotherapy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GB" sz="3200" dirty="0">
                <a:latin typeface="Rockwell Condensed" panose="02060603050405020104" pitchFamily="18" charset="0"/>
              </a:rPr>
              <a:t>Radiotherapy</a:t>
            </a:r>
          </a:p>
          <a:p>
            <a:pPr marL="1371600" lvl="2" indent="-457200">
              <a:buFont typeface="Courier New" panose="02070309020205020404" pitchFamily="49" charset="0"/>
              <a:buChar char="o"/>
            </a:pPr>
            <a:r>
              <a:rPr lang="en-GB" sz="3200" dirty="0" smtClean="0">
                <a:latin typeface="Rockwell Condensed" panose="02060603050405020104" pitchFamily="18" charset="0"/>
              </a:rPr>
              <a:t>Gamma therapy</a:t>
            </a:r>
          </a:p>
          <a:p>
            <a:pPr marL="1371600" lvl="2" indent="-457200">
              <a:buFont typeface="Courier New" panose="02070309020205020404" pitchFamily="49" charset="0"/>
              <a:buChar char="o"/>
            </a:pPr>
            <a:r>
              <a:rPr lang="en-GB" sz="3200" dirty="0" smtClean="0">
                <a:latin typeface="Rockwell Condensed" panose="02060603050405020104" pitchFamily="18" charset="0"/>
              </a:rPr>
              <a:t>Hadron therapy</a:t>
            </a:r>
          </a:p>
          <a:p>
            <a:pPr marL="1371600" lvl="2" indent="-457200">
              <a:buFont typeface="Courier New" panose="02070309020205020404" pitchFamily="49" charset="0"/>
              <a:buChar char="o"/>
            </a:pPr>
            <a:r>
              <a:rPr lang="en-GB" sz="3200" dirty="0" smtClean="0">
                <a:solidFill>
                  <a:srgbClr val="FF0000"/>
                </a:solidFill>
                <a:latin typeface="Rockwell Condensed" panose="02060603050405020104" pitchFamily="18" charset="0"/>
              </a:rPr>
              <a:t>X-ray therapy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hu-HU" sz="3200" dirty="0" smtClean="0">
                <a:solidFill>
                  <a:srgbClr val="FF0000"/>
                </a:solidFill>
                <a:latin typeface="Rockwell Condensed" panose="02060603050405020104" pitchFamily="18" charset="0"/>
              </a:rPr>
              <a:t>2000+ </a:t>
            </a:r>
            <a:r>
              <a:rPr lang="en-GB" sz="3200" dirty="0" smtClean="0">
                <a:solidFill>
                  <a:srgbClr val="FF0000"/>
                </a:solidFill>
                <a:latin typeface="Rockwell Condensed" panose="02060603050405020104" pitchFamily="18" charset="0"/>
              </a:rPr>
              <a:t>medical accelerator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hu-HU" sz="3200" dirty="0" smtClean="0">
                <a:solidFill>
                  <a:srgbClr val="FF0000"/>
                </a:solidFill>
                <a:latin typeface="Rockwell Condensed" panose="02060603050405020104" pitchFamily="18" charset="0"/>
              </a:rPr>
              <a:t>Over 1M </a:t>
            </a:r>
            <a:r>
              <a:rPr lang="en-GB" sz="3200" dirty="0" smtClean="0">
                <a:solidFill>
                  <a:srgbClr val="FF0000"/>
                </a:solidFill>
                <a:latin typeface="Rockwell Condensed" panose="02060603050405020104" pitchFamily="18" charset="0"/>
              </a:rPr>
              <a:t>treatments/y</a:t>
            </a:r>
            <a:endParaRPr lang="en-GB" sz="3200" dirty="0">
              <a:solidFill>
                <a:srgbClr val="FF0000"/>
              </a:solidFill>
              <a:latin typeface="Rockwell Condensed" panose="02060603050405020104" pitchFamily="18" charset="0"/>
            </a:endParaRPr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21776-BC45-47C8-A1B1-9E699B39DD2A}" type="slidenum">
              <a:rPr lang="hu-HU" sz="1800" smtClean="0">
                <a:solidFill>
                  <a:schemeClr val="bg1"/>
                </a:solidFill>
              </a:rPr>
              <a:t>2</a:t>
            </a:fld>
            <a:endParaRPr lang="hu-HU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837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hu-HU" sz="9500" dirty="0" smtClean="0">
                <a:latin typeface="Rockwell Condensed" panose="02060603050405020104" pitchFamily="18" charset="0"/>
              </a:rPr>
              <a:t>X-</a:t>
            </a:r>
            <a:r>
              <a:rPr lang="hu-HU" sz="9500" dirty="0" err="1" smtClean="0">
                <a:latin typeface="Rockwell Condensed" panose="02060603050405020104" pitchFamily="18" charset="0"/>
              </a:rPr>
              <a:t>ray</a:t>
            </a:r>
            <a:r>
              <a:rPr lang="hu-HU" sz="9500" dirty="0" smtClean="0">
                <a:latin typeface="Rockwell Condensed" panose="02060603050405020104" pitchFamily="18" charset="0"/>
              </a:rPr>
              <a:t> </a:t>
            </a:r>
            <a:r>
              <a:rPr lang="hu-HU" sz="9500" dirty="0" err="1" smtClean="0">
                <a:latin typeface="Rockwell Condensed" panose="02060603050405020104" pitchFamily="18" charset="0"/>
              </a:rPr>
              <a:t>therapy</a:t>
            </a:r>
            <a:r>
              <a:rPr lang="hu-HU" sz="9500" dirty="0" smtClean="0">
                <a:latin typeface="Rockwell Condensed" panose="02060603050405020104" pitchFamily="18" charset="0"/>
              </a:rPr>
              <a:t> </a:t>
            </a:r>
            <a:r>
              <a:rPr lang="hu-HU" sz="9500" dirty="0" smtClean="0">
                <a:latin typeface="Rockwell Condensed" panose="02060603050405020104" pitchFamily="18" charset="0"/>
              </a:rPr>
              <a:t>(in Europe)</a:t>
            </a:r>
            <a:endParaRPr lang="hu-HU" sz="9500" dirty="0">
              <a:latin typeface="Rockwell Condensed" panose="02060603050405020104" pitchFamily="18" charset="0"/>
            </a:endParaRPr>
          </a:p>
        </p:txBody>
      </p:sp>
      <p:sp>
        <p:nvSpPr>
          <p:cNvPr id="6" name="Lekerekített téglalap 5"/>
          <p:cNvSpPr/>
          <p:nvPr/>
        </p:nvSpPr>
        <p:spPr>
          <a:xfrm>
            <a:off x="1045029" y="1690688"/>
            <a:ext cx="10058400" cy="5036683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9" name="Kép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5"/>
          <a:stretch/>
        </p:blipFill>
        <p:spPr>
          <a:xfrm>
            <a:off x="5900615" y="3763008"/>
            <a:ext cx="4885902" cy="2823941"/>
          </a:xfrm>
          <a:prstGeom prst="rect">
            <a:avLst/>
          </a:prstGeom>
        </p:spPr>
      </p:pic>
      <p:sp>
        <p:nvSpPr>
          <p:cNvPr id="8" name="Szövegdoboz 7"/>
          <p:cNvSpPr txBox="1"/>
          <p:nvPr/>
        </p:nvSpPr>
        <p:spPr>
          <a:xfrm>
            <a:off x="1066799" y="1760581"/>
            <a:ext cx="914790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GB" sz="3200" dirty="0" smtClean="0">
                <a:latin typeface="Rockwell Condensed" panose="02060603050405020104" pitchFamily="18" charset="0"/>
              </a:rPr>
              <a:t>Over 1M treatments/y 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GB" sz="3200" dirty="0" smtClean="0">
                <a:latin typeface="Rockwell Condensed" panose="02060603050405020104" pitchFamily="18" charset="0"/>
              </a:rPr>
              <a:t>1% in beam efficiency means 10k </a:t>
            </a:r>
            <a:r>
              <a:rPr lang="en-GB" sz="3200" b="1" u="sng" dirty="0" smtClean="0">
                <a:latin typeface="Rockwell Condensed" panose="02060603050405020104" pitchFamily="18" charset="0"/>
              </a:rPr>
              <a:t>more treatments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GB" sz="3200" dirty="0" smtClean="0">
                <a:latin typeface="Rockwell Condensed" panose="02060603050405020104" pitchFamily="18" charset="0"/>
              </a:rPr>
              <a:t>1</a:t>
            </a:r>
            <a:r>
              <a:rPr lang="en-GB" sz="3200" dirty="0">
                <a:latin typeface="Rockwell Condensed" panose="02060603050405020104" pitchFamily="18" charset="0"/>
              </a:rPr>
              <a:t>% beam size reduction </a:t>
            </a:r>
            <a:r>
              <a:rPr lang="en-GB" sz="3200" dirty="0" smtClean="0">
                <a:latin typeface="Rockwell Condensed" panose="02060603050405020104" pitchFamily="18" charset="0"/>
              </a:rPr>
              <a:t>(by reducing the side effects) can cause </a:t>
            </a:r>
            <a:r>
              <a:rPr lang="en-GB" sz="3200" b="1" u="sng" dirty="0" smtClean="0">
                <a:latin typeface="Rockwell Condensed" panose="02060603050405020104" pitchFamily="18" charset="0"/>
              </a:rPr>
              <a:t>better life</a:t>
            </a:r>
            <a:r>
              <a:rPr lang="en-GB" sz="3200" b="1" dirty="0" smtClean="0">
                <a:latin typeface="Rockwell Condensed" panose="02060603050405020104" pitchFamily="18" charset="0"/>
              </a:rPr>
              <a:t> </a:t>
            </a:r>
            <a:r>
              <a:rPr lang="en-GB" sz="3200" dirty="0" smtClean="0">
                <a:latin typeface="Rockwell Condensed" panose="02060603050405020104" pitchFamily="18" charset="0"/>
              </a:rPr>
              <a:t>for thousands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Rockwell Condensed" panose="02060603050405020104" pitchFamily="18" charset="0"/>
              </a:rPr>
              <a:t>RF technology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Rockwell Condensed" panose="02060603050405020104" pitchFamily="18" charset="0"/>
              </a:rPr>
              <a:t>Accelerator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Rockwell Condensed" panose="02060603050405020104" pitchFamily="18" charset="0"/>
              </a:rPr>
              <a:t>Beam manipulation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Rockwell Condensed" panose="02060603050405020104" pitchFamily="18" charset="0"/>
              </a:rPr>
              <a:t>Beam monitoring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Rockwell Condensed" panose="02060603050405020104" pitchFamily="18" charset="0"/>
              </a:rPr>
              <a:t>Particle interaction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Rockwell Condensed" panose="02060603050405020104" pitchFamily="18" charset="0"/>
              </a:rPr>
              <a:t>Simulations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Rockwell Condensed" panose="02060603050405020104" pitchFamily="18" charset="0"/>
              </a:rPr>
              <a:t>…</a:t>
            </a:r>
            <a:endParaRPr lang="en-GB" sz="2800" dirty="0">
              <a:latin typeface="Rockwell Condensed" panose="02060603050405020104" pitchFamily="18" charset="0"/>
            </a:endParaRPr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21776-BC45-47C8-A1B1-9E699B39DD2A}" type="slidenum">
              <a:rPr lang="hu-HU" sz="1800" smtClean="0">
                <a:solidFill>
                  <a:schemeClr val="bg1"/>
                </a:solidFill>
              </a:rPr>
              <a:t>3</a:t>
            </a:fld>
            <a:endParaRPr lang="hu-HU" sz="1800" dirty="0">
              <a:solidFill>
                <a:schemeClr val="bg1"/>
              </a:solidFill>
            </a:endParaRPr>
          </a:p>
        </p:txBody>
      </p:sp>
      <p:sp>
        <p:nvSpPr>
          <p:cNvPr id="4" name="Téglalap 3"/>
          <p:cNvSpPr/>
          <p:nvPr/>
        </p:nvSpPr>
        <p:spPr>
          <a:xfrm>
            <a:off x="6037545" y="4835047"/>
            <a:ext cx="501041" cy="275572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" name="Téglalap 9"/>
          <p:cNvSpPr/>
          <p:nvPr/>
        </p:nvSpPr>
        <p:spPr>
          <a:xfrm>
            <a:off x="6841299" y="5851743"/>
            <a:ext cx="501041" cy="275572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Téglalap 10"/>
          <p:cNvSpPr/>
          <p:nvPr/>
        </p:nvSpPr>
        <p:spPr>
          <a:xfrm>
            <a:off x="7549168" y="5864269"/>
            <a:ext cx="733856" cy="39874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2" name="Téglalap 11"/>
          <p:cNvSpPr/>
          <p:nvPr/>
        </p:nvSpPr>
        <p:spPr>
          <a:xfrm>
            <a:off x="9308926" y="5824604"/>
            <a:ext cx="927552" cy="470328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3" name="Téglalap 12"/>
          <p:cNvSpPr/>
          <p:nvPr/>
        </p:nvSpPr>
        <p:spPr>
          <a:xfrm>
            <a:off x="8883041" y="4941778"/>
            <a:ext cx="837156" cy="63230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09634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hu-HU" sz="9500" dirty="0" err="1" smtClean="0">
                <a:latin typeface="Rockwell Condensed" panose="02060603050405020104" pitchFamily="18" charset="0"/>
              </a:rPr>
              <a:t>Efficiency</a:t>
            </a:r>
            <a:r>
              <a:rPr lang="hu-HU" sz="9500" dirty="0" smtClean="0">
                <a:latin typeface="Rockwell Condensed" panose="02060603050405020104" pitchFamily="18" charset="0"/>
              </a:rPr>
              <a:t>, </a:t>
            </a:r>
            <a:r>
              <a:rPr lang="hu-HU" sz="9500" dirty="0" err="1" smtClean="0">
                <a:latin typeface="Rockwell Condensed" panose="02060603050405020104" pitchFamily="18" charset="0"/>
              </a:rPr>
              <a:t>beam</a:t>
            </a:r>
            <a:r>
              <a:rPr lang="hu-HU" sz="9500" dirty="0" smtClean="0">
                <a:latin typeface="Rockwell Condensed" panose="02060603050405020104" pitchFamily="18" charset="0"/>
              </a:rPr>
              <a:t> </a:t>
            </a:r>
            <a:r>
              <a:rPr lang="hu-HU" sz="9500" dirty="0" err="1" smtClean="0">
                <a:latin typeface="Rockwell Condensed" panose="02060603050405020104" pitchFamily="18" charset="0"/>
              </a:rPr>
              <a:t>quality</a:t>
            </a:r>
            <a:endParaRPr lang="hu-HU" sz="9500" dirty="0">
              <a:latin typeface="Rockwell Condensed" panose="02060603050405020104" pitchFamily="18" charset="0"/>
            </a:endParaRPr>
          </a:p>
        </p:txBody>
      </p:sp>
      <p:sp>
        <p:nvSpPr>
          <p:cNvPr id="6" name="Lekerekített téglalap 5"/>
          <p:cNvSpPr/>
          <p:nvPr/>
        </p:nvSpPr>
        <p:spPr>
          <a:xfrm>
            <a:off x="1045029" y="1690688"/>
            <a:ext cx="10058400" cy="5036683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" name="Szövegdoboz 7"/>
          <p:cNvSpPr txBox="1"/>
          <p:nvPr/>
        </p:nvSpPr>
        <p:spPr>
          <a:xfrm>
            <a:off x="1251243" y="1853242"/>
            <a:ext cx="97378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GB" sz="3200" dirty="0" smtClean="0">
                <a:latin typeface="Rockwell Condensed" panose="02060603050405020104" pitchFamily="18" charset="0"/>
              </a:rPr>
              <a:t>GEANT: electron (6MeV) target (cone + cylinder)</a:t>
            </a: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3450" y="2600571"/>
            <a:ext cx="4879980" cy="3517220"/>
          </a:xfrm>
          <a:prstGeom prst="rect">
            <a:avLst/>
          </a:prstGeom>
        </p:spPr>
      </p:pic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21776-BC45-47C8-A1B1-9E699B39DD2A}" type="slidenum">
              <a:rPr lang="hu-HU" sz="1800" smtClean="0">
                <a:solidFill>
                  <a:schemeClr val="bg1"/>
                </a:solidFill>
              </a:rPr>
              <a:t>4</a:t>
            </a:fld>
            <a:endParaRPr lang="hu-HU" sz="1800" dirty="0">
              <a:solidFill>
                <a:schemeClr val="bg1"/>
              </a:solidFill>
            </a:endParaRPr>
          </a:p>
        </p:txBody>
      </p:sp>
      <p:pic>
        <p:nvPicPr>
          <p:cNvPr id="7" name="anim_new_final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668646" y="2303705"/>
            <a:ext cx="4554803" cy="4417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163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5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800" dirty="0" smtClean="0">
                <a:latin typeface="Rockwell Condensed" panose="02060603050405020104" pitchFamily="18" charset="0"/>
              </a:rPr>
              <a:t>GEANT simulation = find the key parameters </a:t>
            </a:r>
            <a:endParaRPr lang="hu-HU" sz="4800" dirty="0">
              <a:latin typeface="Rockwell Condensed" panose="02060603050405020104" pitchFamily="18" charset="0"/>
            </a:endParaRPr>
          </a:p>
        </p:txBody>
      </p:sp>
      <p:sp>
        <p:nvSpPr>
          <p:cNvPr id="6" name="Lekerekített téglalap 5"/>
          <p:cNvSpPr/>
          <p:nvPr/>
        </p:nvSpPr>
        <p:spPr>
          <a:xfrm>
            <a:off x="1045029" y="1690688"/>
            <a:ext cx="10058400" cy="5036683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8" name="Szövegdoboz 7"/>
          <p:cNvSpPr txBox="1"/>
          <p:nvPr/>
        </p:nvSpPr>
        <p:spPr>
          <a:xfrm>
            <a:off x="1251243" y="1853242"/>
            <a:ext cx="973788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GB" sz="3200" dirty="0" smtClean="0">
                <a:latin typeface="Rockwell Condensed" panose="02060603050405020104" pitchFamily="18" charset="0"/>
              </a:rPr>
              <a:t>Build up a real device (from drawings/CAD) 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GB" sz="3200" dirty="0" smtClean="0">
                <a:latin typeface="Rockwell Condensed" panose="02060603050405020104" pitchFamily="18" charset="0"/>
              </a:rPr>
              <a:t>Run several simulations with different parameters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GB" sz="3200" dirty="0" smtClean="0">
                <a:latin typeface="Rockwell Condensed" panose="02060603050405020104" pitchFamily="18" charset="0"/>
              </a:rPr>
              <a:t>Declare what a good beam is (not easy)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GB" sz="3200" dirty="0" smtClean="0">
                <a:latin typeface="Rockwell Condensed" panose="02060603050405020104" pitchFamily="18" charset="0"/>
              </a:rPr>
              <a:t>Show what parameters are important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GB" sz="3200" dirty="0">
              <a:latin typeface="Rockwell Condensed" panose="02060603050405020104" pitchFamily="18" charset="0"/>
            </a:endParaRP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GB" sz="3200" dirty="0" smtClean="0">
                <a:latin typeface="Rockwell Condensed" panose="02060603050405020104" pitchFamily="18" charset="0"/>
              </a:rPr>
              <a:t>Or try new concept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GB" sz="3200" dirty="0" smtClean="0">
              <a:latin typeface="Rockwell Condensed" panose="02060603050405020104" pitchFamily="18" charset="0"/>
            </a:endParaRPr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GB" sz="3200" dirty="0" smtClean="0">
              <a:latin typeface="Rockwell Condensed" panose="02060603050405020104" pitchFamily="18" charset="0"/>
            </a:endParaRP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3999" y="4037003"/>
            <a:ext cx="4155552" cy="2590160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8215" y="4911356"/>
            <a:ext cx="1694230" cy="1491429"/>
          </a:xfrm>
          <a:prstGeom prst="rect">
            <a:avLst/>
          </a:prstGeom>
        </p:spPr>
      </p:pic>
      <p:sp>
        <p:nvSpPr>
          <p:cNvPr id="5" name="Szövegdoboz 4"/>
          <p:cNvSpPr txBox="1"/>
          <p:nvPr/>
        </p:nvSpPr>
        <p:spPr>
          <a:xfrm>
            <a:off x="1508387" y="6335666"/>
            <a:ext cx="41987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hlinkClick r:id="rId4"/>
              </a:rPr>
              <a:t>https://arxiv.org/ftp/arxiv/papers/1102/1102.3284.pdf</a:t>
            </a:r>
            <a:endParaRPr lang="en-GB" sz="1400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21776-BC45-47C8-A1B1-9E699B39DD2A}" type="slidenum">
              <a:rPr lang="hu-HU" sz="1800" smtClean="0">
                <a:solidFill>
                  <a:schemeClr val="bg1"/>
                </a:solidFill>
              </a:rPr>
              <a:t>5</a:t>
            </a:fld>
            <a:endParaRPr lang="hu-HU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3429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9500" dirty="0" smtClean="0">
                <a:latin typeface="Rockwell Condensed" panose="02060603050405020104" pitchFamily="18" charset="0"/>
              </a:rPr>
              <a:t>Beam monitoring, QA</a:t>
            </a:r>
            <a:endParaRPr lang="hu-HU" sz="9500" dirty="0">
              <a:latin typeface="Rockwell Condensed" panose="02060603050405020104" pitchFamily="18" charset="0"/>
            </a:endParaRPr>
          </a:p>
        </p:txBody>
      </p:sp>
      <p:sp>
        <p:nvSpPr>
          <p:cNvPr id="6" name="Lekerekített téglalap 5"/>
          <p:cNvSpPr/>
          <p:nvPr/>
        </p:nvSpPr>
        <p:spPr>
          <a:xfrm>
            <a:off x="1045029" y="1690688"/>
            <a:ext cx="10058400" cy="5036683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" name="Szövegdoboz 7"/>
          <p:cNvSpPr txBox="1"/>
          <p:nvPr/>
        </p:nvSpPr>
        <p:spPr>
          <a:xfrm>
            <a:off x="1251243" y="1853242"/>
            <a:ext cx="97378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GB" sz="3200" dirty="0" smtClean="0">
                <a:latin typeface="Rockwell Condensed" panose="02060603050405020104" pitchFamily="18" charset="0"/>
              </a:rPr>
              <a:t>At CERN, we trust GEANT result, but…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GB" sz="3200" dirty="0" smtClean="0">
                <a:latin typeface="Rockwell Condensed" panose="02060603050405020104" pitchFamily="18" charset="0"/>
              </a:rPr>
              <a:t>Show the beam quality by measuring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GB" sz="3200" b="1" u="sng" dirty="0" smtClean="0">
                <a:latin typeface="Rockwell Condensed" panose="02060603050405020104" pitchFamily="18" charset="0"/>
              </a:rPr>
              <a:t>Energy spectrum at different position </a:t>
            </a:r>
            <a:r>
              <a:rPr lang="en-GB" sz="2000" dirty="0" smtClean="0">
                <a:latin typeface="Rockwell Condensed" panose="02060603050405020104" pitchFamily="18" charset="0"/>
              </a:rPr>
              <a:t>(vs. ionization chamber)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21776-BC45-47C8-A1B1-9E699B39DD2A}" type="slidenum">
              <a:rPr lang="hu-HU" sz="1800" smtClean="0">
                <a:solidFill>
                  <a:schemeClr val="bg1"/>
                </a:solidFill>
              </a:rPr>
              <a:t>6</a:t>
            </a:fld>
            <a:endParaRPr lang="hu-HU" sz="1800" dirty="0">
              <a:solidFill>
                <a:schemeClr val="bg1"/>
              </a:solidFill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0874" y="3396661"/>
            <a:ext cx="5826710" cy="3274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594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9500" dirty="0" smtClean="0">
                <a:latin typeface="Rockwell Condensed" panose="02060603050405020104" pitchFamily="18" charset="0"/>
              </a:rPr>
              <a:t>Timeline</a:t>
            </a:r>
            <a:endParaRPr lang="hu-HU" sz="9500" dirty="0">
              <a:latin typeface="Rockwell Condensed" panose="02060603050405020104" pitchFamily="18" charset="0"/>
            </a:endParaRPr>
          </a:p>
        </p:txBody>
      </p:sp>
      <p:sp>
        <p:nvSpPr>
          <p:cNvPr id="6" name="Lekerekített téglalap 5"/>
          <p:cNvSpPr/>
          <p:nvPr/>
        </p:nvSpPr>
        <p:spPr>
          <a:xfrm>
            <a:off x="1045029" y="1690688"/>
            <a:ext cx="10058400" cy="5036683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" name="Szövegdoboz 7"/>
          <p:cNvSpPr txBox="1"/>
          <p:nvPr/>
        </p:nvSpPr>
        <p:spPr>
          <a:xfrm>
            <a:off x="1205286" y="3426911"/>
            <a:ext cx="973788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3200" dirty="0" smtClean="0">
              <a:latin typeface="Rockwell Condensed" panose="02060603050405020104" pitchFamily="18" charset="0"/>
            </a:endParaRP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GB" sz="3200" dirty="0" smtClean="0">
                <a:latin typeface="Rockwell Condensed" panose="02060603050405020104" pitchFamily="18" charset="0"/>
              </a:rPr>
              <a:t>Build up a real treatment device in GEANT and give useful answers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GB" sz="3200" dirty="0" smtClean="0">
                <a:latin typeface="Rockwell Condensed" panose="02060603050405020104" pitchFamily="18" charset="0"/>
              </a:rPr>
              <a:t>Test new ideas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GB" sz="3200" dirty="0" smtClean="0">
                <a:latin typeface="Rockwell Condensed" panose="02060603050405020104" pitchFamily="18" charset="0"/>
              </a:rPr>
              <a:t>Launch the QA detector </a:t>
            </a: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9" t="40720" r="3064" b="40433"/>
          <a:stretch/>
        </p:blipFill>
        <p:spPr>
          <a:xfrm>
            <a:off x="1377863" y="1853242"/>
            <a:ext cx="9419574" cy="851771"/>
          </a:xfrm>
          <a:prstGeom prst="rect">
            <a:avLst/>
          </a:prstGeom>
        </p:spPr>
      </p:pic>
      <p:sp>
        <p:nvSpPr>
          <p:cNvPr id="5" name="Szövegdoboz 4"/>
          <p:cNvSpPr txBox="1"/>
          <p:nvPr/>
        </p:nvSpPr>
        <p:spPr>
          <a:xfrm>
            <a:off x="1045029" y="2804558"/>
            <a:ext cx="10843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3200" dirty="0" smtClean="0">
                <a:latin typeface="Rockwell Condensed" panose="02060603050405020104" pitchFamily="18" charset="0"/>
              </a:rPr>
              <a:t>NOW</a:t>
            </a:r>
            <a:endParaRPr lang="hu-HU" sz="3200" dirty="0">
              <a:latin typeface="Rockwell Condensed" panose="02060603050405020104" pitchFamily="18" charset="0"/>
            </a:endParaRPr>
          </a:p>
        </p:txBody>
      </p:sp>
      <p:sp>
        <p:nvSpPr>
          <p:cNvPr id="9" name="Szövegdoboz 8"/>
          <p:cNvSpPr txBox="1"/>
          <p:nvPr/>
        </p:nvSpPr>
        <p:spPr>
          <a:xfrm>
            <a:off x="1859221" y="2804558"/>
            <a:ext cx="237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3200" dirty="0" smtClean="0">
                <a:latin typeface="Rockwell Condensed" panose="02060603050405020104" pitchFamily="18" charset="0"/>
              </a:rPr>
              <a:t>1 WEEK</a:t>
            </a:r>
            <a:endParaRPr lang="hu-HU" sz="3200" dirty="0">
              <a:latin typeface="Rockwell Condensed" panose="02060603050405020104" pitchFamily="18" charset="0"/>
            </a:endParaRPr>
          </a:p>
        </p:txBody>
      </p:sp>
      <p:sp>
        <p:nvSpPr>
          <p:cNvPr id="10" name="Szövegdoboz 9"/>
          <p:cNvSpPr txBox="1"/>
          <p:nvPr/>
        </p:nvSpPr>
        <p:spPr>
          <a:xfrm>
            <a:off x="3813281" y="2804558"/>
            <a:ext cx="1898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3200" dirty="0" smtClean="0">
                <a:latin typeface="Rockwell Condensed" panose="02060603050405020104" pitchFamily="18" charset="0"/>
              </a:rPr>
              <a:t>1 MONTH</a:t>
            </a:r>
            <a:endParaRPr lang="hu-HU" sz="3200" dirty="0">
              <a:latin typeface="Rockwell Condensed" panose="02060603050405020104" pitchFamily="18" charset="0"/>
            </a:endParaRPr>
          </a:p>
        </p:txBody>
      </p:sp>
      <p:sp>
        <p:nvSpPr>
          <p:cNvPr id="11" name="Szövegdoboz 10"/>
          <p:cNvSpPr txBox="1"/>
          <p:nvPr/>
        </p:nvSpPr>
        <p:spPr>
          <a:xfrm>
            <a:off x="8118608" y="2804558"/>
            <a:ext cx="21777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3200" dirty="0" smtClean="0">
                <a:latin typeface="Rockwell Condensed" panose="02060603050405020104" pitchFamily="18" charset="0"/>
              </a:rPr>
              <a:t>1 YEAR</a:t>
            </a:r>
            <a:endParaRPr lang="hu-HU" sz="3200" dirty="0">
              <a:latin typeface="Rockwell Condensed" panose="02060603050405020104" pitchFamily="18" charset="0"/>
            </a:endParaRPr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9506" y="3269447"/>
            <a:ext cx="5749445" cy="3557469"/>
          </a:xfrm>
          <a:prstGeom prst="rect">
            <a:avLst/>
          </a:prstGeom>
        </p:spPr>
      </p:pic>
      <p:sp>
        <p:nvSpPr>
          <p:cNvPr id="14" name="Szövegdoboz 13"/>
          <p:cNvSpPr txBox="1"/>
          <p:nvPr/>
        </p:nvSpPr>
        <p:spPr>
          <a:xfrm>
            <a:off x="1205285" y="3424199"/>
            <a:ext cx="97378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3200" dirty="0" smtClean="0">
              <a:latin typeface="Rockwell Condensed" panose="02060603050405020104" pitchFamily="18" charset="0"/>
            </a:endParaRP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GB" sz="3200" dirty="0" smtClean="0">
                <a:latin typeface="Rockwell Condensed" panose="02060603050405020104" pitchFamily="18" charset="0"/>
              </a:rPr>
              <a:t>GEANT runs with real world parameters, analyse the result 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GB" sz="3200" dirty="0" smtClean="0">
                <a:latin typeface="Rockwell Condensed" panose="02060603050405020104" pitchFamily="18" charset="0"/>
              </a:rPr>
              <a:t>Prototype the QA detector</a:t>
            </a:r>
          </a:p>
        </p:txBody>
      </p:sp>
      <p:sp>
        <p:nvSpPr>
          <p:cNvPr id="15" name="Szövegdoboz 14"/>
          <p:cNvSpPr txBox="1"/>
          <p:nvPr/>
        </p:nvSpPr>
        <p:spPr>
          <a:xfrm>
            <a:off x="1660054" y="3420645"/>
            <a:ext cx="973788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3200" dirty="0" smtClean="0">
              <a:latin typeface="Rockwell Condensed" panose="02060603050405020104" pitchFamily="18" charset="0"/>
            </a:endParaRP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GB" sz="3200" dirty="0" smtClean="0">
                <a:latin typeface="Rockwell Condensed" panose="02060603050405020104" pitchFamily="18" charset="0"/>
              </a:rPr>
              <a:t>Would be nice to work with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3200" dirty="0" smtClean="0">
                <a:latin typeface="Rockwell Condensed" panose="02060603050405020104" pitchFamily="18" charset="0"/>
              </a:rPr>
              <a:t>GEANT experts (GEANT V)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3200" dirty="0" err="1" smtClean="0">
                <a:latin typeface="Rockwell Condensed" panose="02060603050405020104" pitchFamily="18" charset="0"/>
              </a:rPr>
              <a:t>Timepix</a:t>
            </a:r>
            <a:r>
              <a:rPr lang="en-GB" sz="3200" dirty="0" smtClean="0">
                <a:latin typeface="Rockwell Condensed" panose="02060603050405020104" pitchFamily="18" charset="0"/>
              </a:rPr>
              <a:t> experts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GB" sz="3200" dirty="0" smtClean="0">
                <a:latin typeface="Rockwell Condensed" panose="02060603050405020104" pitchFamily="18" charset="0"/>
              </a:rPr>
              <a:t>Develop the business model and find the key partners</a:t>
            </a:r>
            <a:endParaRPr lang="en-GB" sz="3200" dirty="0">
              <a:latin typeface="Rockwell Condensed" panose="02060603050405020104" pitchFamily="18" charset="0"/>
            </a:endParaRPr>
          </a:p>
        </p:txBody>
      </p:sp>
      <p:sp>
        <p:nvSpPr>
          <p:cNvPr id="16" name="Dia számának hely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21776-BC45-47C8-A1B1-9E699B39DD2A}" type="slidenum">
              <a:rPr lang="hu-HU" sz="1800" smtClean="0">
                <a:solidFill>
                  <a:schemeClr val="bg1"/>
                </a:solidFill>
              </a:rPr>
              <a:t>7</a:t>
            </a:fld>
            <a:endParaRPr lang="hu-HU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891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E6D4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E6D4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E6D4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E6D4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E6D4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E6D4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5" grpId="0"/>
      <p:bldP spid="5" grpId="1"/>
      <p:bldP spid="9" grpId="0"/>
      <p:bldP spid="9" grpId="1"/>
      <p:bldP spid="10" grpId="0"/>
      <p:bldP spid="10" grpId="1"/>
      <p:bldP spid="11" grpId="0"/>
      <p:bldP spid="11" grpId="1"/>
      <p:bldP spid="14" grpId="0"/>
      <p:bldP spid="14" grpId="1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ekerekített téglalap 5"/>
          <p:cNvSpPr/>
          <p:nvPr/>
        </p:nvSpPr>
        <p:spPr>
          <a:xfrm>
            <a:off x="1045029" y="1690688"/>
            <a:ext cx="10058400" cy="5036683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" name="Szövegdoboz 7"/>
          <p:cNvSpPr txBox="1"/>
          <p:nvPr/>
        </p:nvSpPr>
        <p:spPr>
          <a:xfrm>
            <a:off x="1251243" y="1853242"/>
            <a:ext cx="973788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9600" dirty="0" err="1" smtClean="0">
                <a:latin typeface="Rockwell Condensed" panose="02060603050405020104" pitchFamily="18" charset="0"/>
              </a:rPr>
              <a:t>Thanks</a:t>
            </a:r>
            <a:r>
              <a:rPr lang="hu-HU" sz="9600" dirty="0" smtClean="0">
                <a:latin typeface="Rockwell Condensed" panose="02060603050405020104" pitchFamily="18" charset="0"/>
              </a:rPr>
              <a:t>!</a:t>
            </a:r>
          </a:p>
          <a:p>
            <a:pPr algn="ctr"/>
            <a:endParaRPr lang="hu-HU" sz="9600" dirty="0">
              <a:latin typeface="Rockwell Condensed" panose="02060603050405020104" pitchFamily="18" charset="0"/>
            </a:endParaRPr>
          </a:p>
          <a:p>
            <a:pPr algn="ctr"/>
            <a:r>
              <a:rPr lang="hu-HU" sz="9600" dirty="0" err="1" smtClean="0">
                <a:latin typeface="Rockwell Condensed" panose="02060603050405020104" pitchFamily="18" charset="0"/>
              </a:rPr>
              <a:t>Question</a:t>
            </a:r>
            <a:r>
              <a:rPr lang="hu-HU" sz="9600" dirty="0" smtClean="0">
                <a:latin typeface="Rockwell Condensed" panose="02060603050405020104" pitchFamily="18" charset="0"/>
              </a:rPr>
              <a:t>?</a:t>
            </a:r>
            <a:endParaRPr lang="en-GB" sz="9600" dirty="0" smtClean="0">
              <a:latin typeface="Rockwell Condensed" panose="020606030504050201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0831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1053</TotalTime>
  <Words>241</Words>
  <Application>Microsoft Office PowerPoint</Application>
  <PresentationFormat>Szélesvásznú</PresentationFormat>
  <Paragraphs>63</Paragraphs>
  <Slides>8</Slides>
  <Notes>0</Notes>
  <HiddenSlides>0</HiddenSlides>
  <MMClips>1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Courier New</vt:lpstr>
      <vt:lpstr>Rockwell Condensed</vt:lpstr>
      <vt:lpstr>Office-téma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Korcsmáros Anna</dc:creator>
  <cp:lastModifiedBy>EED</cp:lastModifiedBy>
  <cp:revision>56</cp:revision>
  <dcterms:created xsi:type="dcterms:W3CDTF">2018-04-07T13:04:05Z</dcterms:created>
  <dcterms:modified xsi:type="dcterms:W3CDTF">2018-04-09T09:25:01Z</dcterms:modified>
</cp:coreProperties>
</file>