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3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1C2A52-0013-0A47-8572-EA86435F50FB}" type="datetimeFigureOut">
              <a:rPr lang="en-US" smtClean="0"/>
              <a:pPr/>
              <a:t>10/30/09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FDFA14-DD26-0040-B6E0-6B483EB5E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DD4E09-B5F8-054D-B44C-13ECEBDAA10C}" type="datetimeFigureOut">
              <a:rPr lang="en-US" smtClean="0"/>
              <a:pPr/>
              <a:t>10/30/09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F3733A-315A-3949-9E1E-FBB26F644A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2B385C-81F9-BF41-BD4B-FF44C2D44FE6}" type="slidenum">
              <a:rPr lang="en-US"/>
              <a:pPr/>
              <a:t>2</a:t>
            </a:fld>
            <a:endParaRPr lang="en-U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Drew Baden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A58C-C997-C64E-BF41-5FF039BE40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Drew Baden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A58C-C997-C64E-BF41-5FF039BE40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Drew Baden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A58C-C997-C64E-BF41-5FF039BE40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Drew Baden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A58C-C997-C64E-BF41-5FF039BE40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Drew Baden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A58C-C997-C64E-BF41-5FF039BE40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Drew Baden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A58C-C997-C64E-BF41-5FF039BE40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Drew Baden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A58C-C997-C64E-BF41-5FF039BE40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Drew Baden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A58C-C997-C64E-BF41-5FF039BE40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Drew Baden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A58C-C997-C64E-BF41-5FF039BE40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Drew Baden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A58C-C997-C64E-BF41-5FF039BE40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Drew Baden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A58C-C997-C64E-BF41-5FF039BE40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9480" y="131763"/>
            <a:ext cx="8097320" cy="836664"/>
          </a:xfrm>
          <a:prstGeom prst="rect">
            <a:avLst/>
          </a:prstGeom>
          <a:noFill/>
          <a:effectLst/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10/30/09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Drew Baden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1A58C-C997-C64E-BF41-5FF039BE407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5815" y="106107"/>
            <a:ext cx="1216306" cy="8623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8" name="Picture 23" descr="informal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309034" y="131763"/>
            <a:ext cx="839191" cy="824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9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FF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800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009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HCAL HF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</a:p>
          <a:p>
            <a:r>
              <a:rPr lang="en-US" dirty="0" smtClean="0"/>
              <a:t>FNAL October Upgrade Workshop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A58C-C997-C64E-BF41-5FF039BE4075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Drew Baden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2?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8427"/>
            <a:ext cx="9144000" cy="523441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HF likely radiation levels:</a:t>
            </a:r>
          </a:p>
          <a:p>
            <a:pPr lvl="1"/>
            <a:r>
              <a:rPr lang="en-US" sz="2000" dirty="0" smtClean="0"/>
              <a:t>1Grad/year at the absorber for inner rings</a:t>
            </a:r>
          </a:p>
          <a:p>
            <a:pPr lvl="1"/>
            <a:r>
              <a:rPr lang="en-US" sz="2000" dirty="0" smtClean="0"/>
              <a:t>100kRad/year at the electronics</a:t>
            </a:r>
          </a:p>
          <a:p>
            <a:r>
              <a:rPr lang="en-US" sz="2400" dirty="0" smtClean="0"/>
              <a:t>Lots of discussion and thinking and proposing on what to do, e.g.</a:t>
            </a:r>
          </a:p>
          <a:p>
            <a:pPr lvl="1"/>
            <a:r>
              <a:rPr lang="en-US" sz="2000" dirty="0" smtClean="0"/>
              <a:t>Replace quartz fibers?</a:t>
            </a:r>
          </a:p>
          <a:p>
            <a:pPr lvl="1"/>
            <a:r>
              <a:rPr lang="en-US" sz="2000" dirty="0" smtClean="0"/>
              <a:t>Replace entire HF?</a:t>
            </a:r>
          </a:p>
          <a:p>
            <a:pPr lvl="1"/>
            <a:r>
              <a:rPr lang="en-US" sz="2000" dirty="0" smtClean="0"/>
              <a:t>Run with a more limited pseudo-rapidity?</a:t>
            </a:r>
          </a:p>
          <a:p>
            <a:r>
              <a:rPr lang="en-US" sz="2400" dirty="0" smtClean="0"/>
              <a:t>Radiation measurements in next few years will be very important</a:t>
            </a:r>
          </a:p>
          <a:p>
            <a:pPr lvl="1"/>
            <a:r>
              <a:rPr lang="en-US" sz="2000" dirty="0" smtClean="0"/>
              <a:t>And verification with computer codes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Drew Baden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A58C-C997-C64E-BF41-5FF039BE4075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3400" y="4502150"/>
          <a:ext cx="8153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8350"/>
                <a:gridCol w="2038350"/>
                <a:gridCol w="2038350"/>
                <a:gridCol w="20383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Luminosity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Ring 1-5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Ring</a:t>
                      </a:r>
                      <a:r>
                        <a:rPr lang="en-US" baseline="0" dirty="0" smtClean="0"/>
                        <a:t> 6-9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Ring 10-13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LHC (at 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)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</a:t>
                      </a:r>
                      <a:r>
                        <a:rPr lang="en-US" dirty="0" err="1" smtClean="0"/>
                        <a:t>Mrad</a:t>
                      </a:r>
                      <a:r>
                        <a:rPr lang="en-US" dirty="0" smtClean="0"/>
                        <a:t>/year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</a:t>
                      </a:r>
                      <a:r>
                        <a:rPr lang="en-US" dirty="0" err="1" smtClean="0"/>
                        <a:t>Mrad</a:t>
                      </a:r>
                      <a:r>
                        <a:rPr lang="en-US" dirty="0" smtClean="0"/>
                        <a:t>/year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 </a:t>
                      </a:r>
                      <a:r>
                        <a:rPr lang="en-US" dirty="0" err="1" smtClean="0"/>
                        <a:t>Mrad</a:t>
                      </a:r>
                      <a:r>
                        <a:rPr lang="en-US" dirty="0" smtClean="0"/>
                        <a:t>/year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Phase</a:t>
                      </a:r>
                      <a:r>
                        <a:rPr lang="en-US" baseline="0" dirty="0" smtClean="0"/>
                        <a:t> I (1.5</a:t>
                      </a:r>
                      <a:r>
                        <a:rPr lang="en-US" dirty="0" smtClean="0"/>
                        <a:t> *10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 </a:t>
                      </a:r>
                      <a:r>
                        <a:rPr lang="en-US" dirty="0" err="1" smtClean="0"/>
                        <a:t>Mrad</a:t>
                      </a:r>
                      <a:r>
                        <a:rPr lang="en-US" dirty="0" smtClean="0"/>
                        <a:t>/year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</a:t>
                      </a:r>
                      <a:r>
                        <a:rPr lang="en-US" dirty="0" err="1" smtClean="0"/>
                        <a:t>Mrad</a:t>
                      </a:r>
                      <a:r>
                        <a:rPr lang="en-US" dirty="0" smtClean="0"/>
                        <a:t>/year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 </a:t>
                      </a:r>
                      <a:r>
                        <a:rPr lang="en-US" dirty="0" err="1" smtClean="0"/>
                        <a:t>Mrad</a:t>
                      </a:r>
                      <a:r>
                        <a:rPr lang="en-US" dirty="0" smtClean="0"/>
                        <a:t>/year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Phase II (</a:t>
                      </a:r>
                      <a:r>
                        <a:rPr lang="en-US" baseline="0" dirty="0" smtClean="0"/>
                        <a:t>3</a:t>
                      </a:r>
                      <a:r>
                        <a:rPr lang="en-US" dirty="0" smtClean="0"/>
                        <a:t> *10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</a:t>
                      </a:r>
                      <a:r>
                        <a:rPr lang="en-US" dirty="0" err="1" smtClean="0"/>
                        <a:t>Mrad</a:t>
                      </a:r>
                      <a:r>
                        <a:rPr lang="en-US" dirty="0" smtClean="0"/>
                        <a:t>/year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</a:t>
                      </a:r>
                      <a:r>
                        <a:rPr lang="en-US" dirty="0" err="1" smtClean="0"/>
                        <a:t>Mrad</a:t>
                      </a:r>
                      <a:r>
                        <a:rPr lang="en-US" dirty="0" smtClean="0"/>
                        <a:t>/year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 </a:t>
                      </a:r>
                      <a:r>
                        <a:rPr lang="en-US" dirty="0" err="1" smtClean="0"/>
                        <a:t>Mrad</a:t>
                      </a:r>
                      <a:r>
                        <a:rPr lang="en-US" dirty="0" smtClean="0"/>
                        <a:t>/year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SLHC (10</a:t>
                      </a:r>
                      <a:r>
                        <a:rPr lang="en-US" baseline="30000" dirty="0" smtClean="0"/>
                        <a:t>35</a:t>
                      </a:r>
                      <a:r>
                        <a:rPr lang="en-US" baseline="0" dirty="0" smtClean="0"/>
                        <a:t>)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</a:t>
                      </a:r>
                      <a:r>
                        <a:rPr lang="en-US" dirty="0" err="1" smtClean="0"/>
                        <a:t>Mrad</a:t>
                      </a:r>
                      <a:r>
                        <a:rPr lang="en-US" dirty="0" smtClean="0"/>
                        <a:t>/year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 </a:t>
                      </a:r>
                      <a:r>
                        <a:rPr lang="en-US" dirty="0" err="1" smtClean="0"/>
                        <a:t>Mrad</a:t>
                      </a:r>
                      <a:r>
                        <a:rPr lang="en-US" dirty="0" smtClean="0"/>
                        <a:t>/year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Grad/year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Fermilab HCAL Nov 2004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7A40-87F8-E44F-9F16-59E1A48F0D6A}" type="slidenum">
              <a:rPr lang="en-US"/>
              <a:pPr/>
              <a:t>2</a:t>
            </a:fld>
            <a:endParaRPr lang="en-US"/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HF Basics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76324"/>
            <a:ext cx="6943849" cy="545378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HF covers ~</a:t>
            </a:r>
            <a:r>
              <a:rPr lang="en-US" sz="2000" dirty="0" smtClean="0"/>
              <a:t>3 &lt; </a:t>
            </a:r>
            <a:r>
              <a:rPr lang="en-US" sz="2000" dirty="0" err="1" smtClean="0">
                <a:latin typeface="Symbol" charset="2"/>
              </a:rPr>
              <a:t>h</a:t>
            </a:r>
            <a:r>
              <a:rPr lang="en-US" sz="2000" dirty="0" smtClean="0">
                <a:latin typeface="Symbol" charset="2"/>
              </a:rPr>
              <a:t> </a:t>
            </a:r>
            <a:r>
              <a:rPr lang="en-US" sz="2000" dirty="0" smtClean="0"/>
              <a:t>&lt; 5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WBF forward </a:t>
            </a:r>
            <a:r>
              <a:rPr lang="en-US" sz="1600" dirty="0" err="1" smtClean="0"/>
              <a:t>partons</a:t>
            </a:r>
            <a:r>
              <a:rPr lang="en-US" sz="1600" dirty="0" smtClean="0"/>
              <a:t> peak at </a:t>
            </a:r>
            <a:r>
              <a:rPr lang="en-US" sz="1600" dirty="0" err="1" smtClean="0">
                <a:latin typeface="Symbol" charset="2"/>
                <a:cs typeface="Symbol" charset="2"/>
              </a:rPr>
              <a:t>h</a:t>
            </a:r>
            <a:r>
              <a:rPr lang="en-US" sz="1600" dirty="0" smtClean="0"/>
              <a:t> ~ 3!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Steel absorber and </a:t>
            </a:r>
            <a:r>
              <a:rPr lang="en-US" sz="2000" dirty="0" err="1"/>
              <a:t>rad</a:t>
            </a:r>
            <a:r>
              <a:rPr lang="en-US" sz="2000" dirty="0"/>
              <a:t> hard quartz fibers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Cerenkov light collected via </a:t>
            </a:r>
            <a:r>
              <a:rPr lang="en-US" sz="1800" dirty="0" smtClean="0"/>
              <a:t>phototubes, uniform </a:t>
            </a:r>
            <a:r>
              <a:rPr lang="en-US" sz="1800" dirty="0"/>
              <a:t>HCAL readout</a:t>
            </a: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36</a:t>
            </a:r>
            <a:r>
              <a:rPr lang="en-US" sz="2000" dirty="0" smtClean="0">
                <a:latin typeface="Symbol" charset="2"/>
              </a:rPr>
              <a:t>f</a:t>
            </a:r>
            <a:r>
              <a:rPr lang="en-US" sz="2000" dirty="0" smtClean="0"/>
              <a:t> </a:t>
            </a:r>
            <a:r>
              <a:rPr lang="en-US" sz="2000" dirty="0"/>
              <a:t>and 12</a:t>
            </a:r>
            <a:r>
              <a:rPr lang="en-US" sz="2000" dirty="0">
                <a:latin typeface="Symbol" charset="2"/>
              </a:rPr>
              <a:t>h</a:t>
            </a:r>
            <a:r>
              <a:rPr lang="en-US" sz="2000" dirty="0"/>
              <a:t> = 432 towers per side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 </a:t>
            </a:r>
            <a:r>
              <a:rPr lang="en-US" sz="1800" dirty="0" err="1">
                <a:latin typeface="Symbol" charset="2"/>
              </a:rPr>
              <a:t>Df</a:t>
            </a:r>
            <a:r>
              <a:rPr lang="en-US" sz="1800" dirty="0"/>
              <a:t>=10°  and </a:t>
            </a:r>
            <a:r>
              <a:rPr lang="en-US" sz="1800" dirty="0">
                <a:latin typeface="Symbol" charset="2"/>
              </a:rPr>
              <a:t>Dh</a:t>
            </a:r>
            <a:r>
              <a:rPr lang="en-US" sz="1800" dirty="0"/>
              <a:t>=0.166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Each tower has a long and a short fiber running along </a:t>
            </a:r>
            <a:r>
              <a:rPr lang="en-US" sz="2000" dirty="0" err="1"/>
              <a:t>z</a:t>
            </a: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1800" dirty="0"/>
              <a:t>Short is in the back ~ “ET</a:t>
            </a:r>
            <a:r>
              <a:rPr lang="en-US" sz="1800" baseline="-25000" dirty="0"/>
              <a:t>HAD</a:t>
            </a:r>
            <a:r>
              <a:rPr lang="en-US" sz="1800" dirty="0"/>
              <a:t>”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Long is front to back ~ “ET</a:t>
            </a:r>
            <a:r>
              <a:rPr lang="en-US" sz="1800" baseline="-25000" dirty="0"/>
              <a:t>EM+HAD</a:t>
            </a:r>
            <a:r>
              <a:rPr lang="en-US" sz="1800" dirty="0"/>
              <a:t>”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Makes 2x432=864 towers per side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Level 1 Trigger and HF</a:t>
            </a:r>
            <a:endParaRPr lang="en-US" sz="2000" dirty="0" smtClean="0"/>
          </a:p>
          <a:p>
            <a:pPr lvl="1">
              <a:lnSpc>
                <a:spcPct val="90000"/>
              </a:lnSpc>
            </a:pPr>
            <a:r>
              <a:rPr lang="en-US" sz="1800" dirty="0" err="1" smtClean="0"/>
              <a:t>TPGs</a:t>
            </a:r>
            <a:r>
              <a:rPr lang="en-US" sz="1800" dirty="0" smtClean="0"/>
              <a:t> are built inside </a:t>
            </a:r>
            <a:r>
              <a:rPr lang="en-US" sz="1800" dirty="0" err="1" smtClean="0"/>
              <a:t>HTRs</a:t>
            </a:r>
            <a:r>
              <a:rPr lang="en-US" sz="1800" dirty="0" smtClean="0"/>
              <a:t> for HF and transmitted to RCT, passed through to GT</a:t>
            </a:r>
          </a:p>
          <a:p>
            <a:pPr lvl="2">
              <a:lnSpc>
                <a:spcPct val="90000"/>
              </a:lnSpc>
            </a:pPr>
            <a:r>
              <a:rPr lang="en-US" sz="1400" dirty="0" smtClean="0"/>
              <a:t>Combines </a:t>
            </a:r>
            <a:r>
              <a:rPr lang="en-US" sz="1400" dirty="0"/>
              <a:t>2</a:t>
            </a:r>
            <a:r>
              <a:rPr lang="en-US" sz="1400" dirty="0">
                <a:latin typeface="Symbol" charset="2"/>
              </a:rPr>
              <a:t>f</a:t>
            </a:r>
            <a:r>
              <a:rPr lang="en-US" sz="1400" dirty="0"/>
              <a:t> </a:t>
            </a:r>
            <a:r>
              <a:rPr lang="en-US" sz="1400" dirty="0" err="1"/>
              <a:t>x</a:t>
            </a:r>
            <a:r>
              <a:rPr lang="en-US" sz="1400" dirty="0"/>
              <a:t> 3</a:t>
            </a:r>
            <a:r>
              <a:rPr lang="en-US" sz="1400" dirty="0">
                <a:latin typeface="Symbol" charset="2"/>
              </a:rPr>
              <a:t>h</a:t>
            </a:r>
            <a:r>
              <a:rPr lang="en-US" sz="1400" dirty="0"/>
              <a:t> = 6 towers = 1 trigger primitive (TPG)</a:t>
            </a:r>
            <a:endParaRPr lang="en-US" sz="1400" dirty="0" smtClean="0"/>
          </a:p>
          <a:p>
            <a:pPr lvl="2">
              <a:lnSpc>
                <a:spcPct val="90000"/>
              </a:lnSpc>
            </a:pPr>
            <a:r>
              <a:rPr lang="en-US" sz="1600" dirty="0" err="1" smtClean="0">
                <a:latin typeface="Symbol" charset="2"/>
              </a:rPr>
              <a:t>Df</a:t>
            </a:r>
            <a:r>
              <a:rPr lang="en-US" sz="1600" dirty="0"/>
              <a:t>=20°  and</a:t>
            </a:r>
            <a:r>
              <a:rPr lang="en-US" sz="1600" dirty="0" smtClean="0"/>
              <a:t> </a:t>
            </a:r>
            <a:r>
              <a:rPr lang="en-US" sz="1600" dirty="0" smtClean="0">
                <a:latin typeface="Symbol" charset="2"/>
              </a:rPr>
              <a:t>Dh</a:t>
            </a:r>
            <a:r>
              <a:rPr lang="en-US" sz="1600" dirty="0"/>
              <a:t>=</a:t>
            </a:r>
            <a:r>
              <a:rPr lang="en-US" sz="1600" dirty="0" smtClean="0"/>
              <a:t>0.5</a:t>
            </a:r>
            <a:endParaRPr lang="en-US" sz="1600" dirty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6553200" y="4489356"/>
            <a:ext cx="2300475" cy="2341032"/>
            <a:chOff x="4194" y="2782"/>
            <a:chExt cx="1571" cy="1538"/>
          </a:xfrm>
        </p:grpSpPr>
        <p:pic>
          <p:nvPicPr>
            <p:cNvPr id="132100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94" y="2782"/>
              <a:ext cx="1571" cy="1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2102" name="Text Box 6"/>
            <p:cNvSpPr txBox="1">
              <a:spLocks noChangeArrowheads="1"/>
            </p:cNvSpPr>
            <p:nvPr/>
          </p:nvSpPr>
          <p:spPr bwMode="auto">
            <a:xfrm>
              <a:off x="4374" y="2814"/>
              <a:ext cx="594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HF</a:t>
              </a:r>
            </a:p>
          </p:txBody>
        </p:sp>
      </p:grpSp>
      <p:pic>
        <p:nvPicPr>
          <p:cNvPr id="11" name="Picture 3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25980" y="968427"/>
            <a:ext cx="2560820" cy="1485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16862" y="2615412"/>
            <a:ext cx="2685919" cy="1722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162800" cy="838200"/>
          </a:xfrm>
        </p:spPr>
        <p:txBody>
          <a:bodyPr/>
          <a:lstStyle/>
          <a:p>
            <a:r>
              <a:rPr lang="fr-FR" dirty="0" err="1" smtClean="0"/>
              <a:t>My</a:t>
            </a:r>
            <a:r>
              <a:rPr lang="fr-FR" dirty="0" smtClean="0"/>
              <a:t> HF</a:t>
            </a:r>
            <a:endParaRPr lang="fr-FR" dirty="0"/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914400"/>
            <a:ext cx="7696200" cy="510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8276099" y="4186562"/>
            <a:ext cx="364202" cy="369332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IP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>
          <a:xfrm>
            <a:off x="8640301" y="4371228"/>
            <a:ext cx="503700" cy="1862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919543" y="4001896"/>
            <a:ext cx="104747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Absorber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919543" y="2700586"/>
            <a:ext cx="103698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Shielding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111524" y="6019800"/>
            <a:ext cx="133882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Light Guides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rot="16200000" flipV="1">
            <a:off x="2010407" y="4503919"/>
            <a:ext cx="2617001" cy="4147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64387" y="5987534"/>
            <a:ext cx="147989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PMT/Readout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rot="5400000" flipH="1" flipV="1">
            <a:off x="834504" y="4146497"/>
            <a:ext cx="2584733" cy="10973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a Nutshell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8427"/>
            <a:ext cx="9144000" cy="4938712"/>
          </a:xfrm>
        </p:spPr>
        <p:txBody>
          <a:bodyPr>
            <a:noAutofit/>
          </a:bodyPr>
          <a:lstStyle/>
          <a:p>
            <a:r>
              <a:rPr lang="en-US" sz="2800" dirty="0" smtClean="0"/>
              <a:t>HF will withstand Phase 1 with no trouble</a:t>
            </a:r>
          </a:p>
          <a:p>
            <a:pPr lvl="1"/>
            <a:r>
              <a:rPr lang="en-US" sz="2400" dirty="0" smtClean="0"/>
              <a:t>The device is inherently </a:t>
            </a:r>
            <a:r>
              <a:rPr lang="en-US" sz="2400" dirty="0" err="1" smtClean="0"/>
              <a:t>radhard</a:t>
            </a:r>
            <a:endParaRPr lang="en-US" sz="2400" dirty="0" smtClean="0"/>
          </a:p>
          <a:p>
            <a:r>
              <a:rPr lang="en-US" sz="2800" dirty="0" smtClean="0"/>
              <a:t>However, there will be significant pileup</a:t>
            </a:r>
          </a:p>
          <a:p>
            <a:pPr lvl="1"/>
            <a:r>
              <a:rPr lang="en-US" sz="2400" dirty="0" smtClean="0"/>
              <a:t>Note on current HF:  </a:t>
            </a:r>
          </a:p>
          <a:p>
            <a:pPr lvl="2"/>
            <a:r>
              <a:rPr lang="en-US" sz="2000" dirty="0" smtClean="0"/>
              <a:t>Quartz fibers produce a pulse that is quite fast with </a:t>
            </a:r>
            <a:r>
              <a:rPr lang="en-US" sz="2000" dirty="0" err="1" smtClean="0">
                <a:latin typeface="Symbol" charset="2"/>
                <a:cs typeface="Symbol" charset="2"/>
              </a:rPr>
              <a:t>D</a:t>
            </a:r>
            <a:r>
              <a:rPr lang="en-US" sz="2000" dirty="0" err="1" smtClean="0"/>
              <a:t>t</a:t>
            </a:r>
            <a:r>
              <a:rPr lang="en-US" sz="2000" dirty="0" smtClean="0"/>
              <a:t>&lt;25ns</a:t>
            </a:r>
          </a:p>
          <a:p>
            <a:pPr lvl="2"/>
            <a:r>
              <a:rPr lang="en-US" sz="2000" dirty="0" smtClean="0"/>
              <a:t>But there is no capability in current HF to measure time of arrival</a:t>
            </a:r>
          </a:p>
          <a:p>
            <a:pPr lvl="1"/>
            <a:r>
              <a:rPr lang="en-US" sz="2400" dirty="0" smtClean="0"/>
              <a:t>At higher luminosities we will be measuring rare processes, and need to have handles on non-</a:t>
            </a:r>
            <a:r>
              <a:rPr lang="en-US" sz="2400" dirty="0" err="1" smtClean="0"/>
              <a:t>bx</a:t>
            </a:r>
            <a:r>
              <a:rPr lang="en-US" sz="2400" dirty="0" smtClean="0"/>
              <a:t>-related backgrounds</a:t>
            </a:r>
          </a:p>
          <a:p>
            <a:pPr lvl="1"/>
            <a:r>
              <a:rPr lang="en-US" sz="2400" dirty="0" smtClean="0"/>
              <a:t>Therefore we are considering whether we can add a timing capability to HF by piggybacking </a:t>
            </a:r>
          </a:p>
          <a:p>
            <a:pPr lvl="1">
              <a:buNone/>
            </a:pPr>
            <a:r>
              <a:rPr lang="en-US" sz="2400" dirty="0" smtClean="0"/>
              <a:t>    on the HB/HE FE electronics effort.</a:t>
            </a:r>
          </a:p>
          <a:p>
            <a:pPr lvl="2"/>
            <a:r>
              <a:rPr lang="en-US" sz="2000" dirty="0" smtClean="0"/>
              <a:t>Would make for a better device to do physics!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Drew Baden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A58C-C997-C64E-BF41-5FF039BE407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 l="4843" t="54477" r="9686"/>
          <a:stretch>
            <a:fillRect/>
          </a:stretch>
        </p:blipFill>
        <p:spPr bwMode="auto">
          <a:xfrm>
            <a:off x="6382770" y="4778885"/>
            <a:ext cx="2706480" cy="2053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Phase 1 for HF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08242"/>
            <a:ext cx="9144000" cy="5148108"/>
          </a:xfrm>
        </p:spPr>
        <p:txBody>
          <a:bodyPr>
            <a:normAutofit/>
          </a:bodyPr>
          <a:lstStyle/>
          <a:p>
            <a:r>
              <a:rPr lang="en-US" dirty="0" smtClean="0"/>
              <a:t>If it makes sense to add timing…</a:t>
            </a:r>
          </a:p>
          <a:p>
            <a:pPr>
              <a:buNone/>
            </a:pPr>
            <a:r>
              <a:rPr lang="en-US" dirty="0" smtClean="0"/>
              <a:t>…and if the HB/HE FE effort yields electronics, </a:t>
            </a:r>
          </a:p>
          <a:p>
            <a:pPr>
              <a:buNone/>
            </a:pPr>
            <a:r>
              <a:rPr lang="en-US" dirty="0" smtClean="0"/>
              <a:t>we can apply this to HF</a:t>
            </a:r>
          </a:p>
          <a:p>
            <a:pPr lvl="1"/>
            <a:r>
              <a:rPr lang="en-US" dirty="0" smtClean="0"/>
              <a:t>We will be therefore have to understand the time profile of what we see in HF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Drew Baden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A58C-C997-C64E-BF41-5FF039BE4075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“PMT Window Events”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8428"/>
            <a:ext cx="8686800" cy="5157736"/>
          </a:xfrm>
        </p:spPr>
        <p:txBody>
          <a:bodyPr/>
          <a:lstStyle/>
          <a:p>
            <a:r>
              <a:rPr lang="en-US" dirty="0" smtClean="0"/>
              <a:t>Cerenkov light from charged particles radiating in the PMT window (aka “PMT window events”) has a lot of attention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Drew Baden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A58C-C997-C64E-BF41-5FF039BE407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9" name="Picture 4" descr="IMG_06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86338" y="2415627"/>
            <a:ext cx="252095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8"/>
          <p:cNvCxnSpPr>
            <a:cxnSpLocks noChangeShapeType="1"/>
          </p:cNvCxnSpPr>
          <p:nvPr/>
        </p:nvCxnSpPr>
        <p:spPr bwMode="auto">
          <a:xfrm flipV="1">
            <a:off x="2243138" y="3101427"/>
            <a:ext cx="5562600" cy="838200"/>
          </a:xfrm>
          <a:prstGeom prst="straightConnector1">
            <a:avLst/>
          </a:prstGeom>
          <a:noFill/>
          <a:ln w="12700" cmpd="sng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1" name="Straight Arrow Connector 10"/>
          <p:cNvCxnSpPr>
            <a:cxnSpLocks noChangeShapeType="1"/>
          </p:cNvCxnSpPr>
          <p:nvPr/>
        </p:nvCxnSpPr>
        <p:spPr bwMode="auto">
          <a:xfrm flipV="1">
            <a:off x="2471738" y="4625427"/>
            <a:ext cx="533400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arrow" w="med" len="med"/>
          </a:ln>
        </p:spPr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 rot="21082088">
            <a:off x="74549" y="3719476"/>
            <a:ext cx="3249613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Through </a:t>
            </a:r>
            <a:r>
              <a:rPr lang="en-US" i="1" dirty="0">
                <a:solidFill>
                  <a:srgbClr val="000090"/>
                </a:solidFill>
              </a:rPr>
              <a:t>thin </a:t>
            </a:r>
            <a:r>
              <a:rPr lang="en-US" dirty="0"/>
              <a:t>part of PMT glass, ~130 </a:t>
            </a:r>
            <a:r>
              <a:rPr lang="en-US" dirty="0" err="1"/>
              <a:t>GeV</a:t>
            </a:r>
            <a:endParaRPr lang="en-US" dirty="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 rot="21322621">
            <a:off x="453159" y="4428853"/>
            <a:ext cx="46365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Through </a:t>
            </a:r>
            <a:r>
              <a:rPr lang="en-US" i="1" dirty="0">
                <a:solidFill>
                  <a:srgbClr val="000090"/>
                </a:solidFill>
              </a:rPr>
              <a:t>thick</a:t>
            </a:r>
            <a:r>
              <a:rPr lang="en-US" dirty="0"/>
              <a:t> part of PMT glass, up to few </a:t>
            </a:r>
            <a:r>
              <a:rPr lang="en-US" dirty="0" err="1" smtClean="0"/>
              <a:t>TeV</a:t>
            </a:r>
            <a:r>
              <a:rPr lang="en-US" dirty="0" smtClean="0"/>
              <a:t>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8428"/>
            <a:ext cx="9144000" cy="5387922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There are 2 components</a:t>
            </a:r>
          </a:p>
          <a:p>
            <a:pPr lvl="1"/>
            <a:r>
              <a:rPr lang="en-US" sz="2000" dirty="0" smtClean="0"/>
              <a:t>“Peak” at ~30 </a:t>
            </a:r>
            <a:r>
              <a:rPr lang="en-US" sz="2000" dirty="0" smtClean="0">
                <a:latin typeface="Symbol" charset="2"/>
                <a:cs typeface="Symbol" charset="2"/>
              </a:rPr>
              <a:t>g</a:t>
            </a:r>
            <a:r>
              <a:rPr lang="en-US" sz="2000" dirty="0" smtClean="0"/>
              <a:t>’s, ~150 </a:t>
            </a:r>
            <a:r>
              <a:rPr lang="en-US" sz="2000" dirty="0" err="1" smtClean="0"/>
              <a:t>GeV</a:t>
            </a:r>
            <a:r>
              <a:rPr lang="en-US" sz="2000" dirty="0" smtClean="0"/>
              <a:t> in energy, rate ~10</a:t>
            </a:r>
            <a:r>
              <a:rPr lang="en-US" sz="2000" baseline="30000" dirty="0" smtClean="0"/>
              <a:t>-2-3</a:t>
            </a:r>
            <a:r>
              <a:rPr lang="en-US" sz="2000" dirty="0" smtClean="0"/>
              <a:t> </a:t>
            </a:r>
          </a:p>
          <a:p>
            <a:pPr lvl="2"/>
            <a:r>
              <a:rPr lang="en-US" sz="1800" dirty="0" smtClean="0"/>
              <a:t>Going through the glass at normal incidence</a:t>
            </a:r>
          </a:p>
          <a:p>
            <a:pPr lvl="1"/>
            <a:r>
              <a:rPr lang="en-US" sz="2000" dirty="0" smtClean="0"/>
              <a:t>Long tail going up to </a:t>
            </a:r>
            <a:r>
              <a:rPr lang="en-US" sz="2000" dirty="0" err="1" smtClean="0"/>
              <a:t>TeV</a:t>
            </a:r>
            <a:r>
              <a:rPr lang="en-US" sz="2000" dirty="0" smtClean="0"/>
              <a:t> energies, another factor ~10 drop in rate</a:t>
            </a:r>
          </a:p>
          <a:p>
            <a:pPr lvl="2"/>
            <a:r>
              <a:rPr lang="en-US" sz="1800" dirty="0" smtClean="0"/>
              <a:t>Going through thick part?  Multiple particles?  Charge exchange?  TBD</a:t>
            </a:r>
          </a:p>
          <a:p>
            <a:r>
              <a:rPr lang="en-US" sz="2600" dirty="0" smtClean="0"/>
              <a:t>Events in the peak &lt;10 </a:t>
            </a:r>
            <a:r>
              <a:rPr lang="en-US" sz="2600" dirty="0" err="1" smtClean="0"/>
              <a:t>GeV</a:t>
            </a:r>
            <a:r>
              <a:rPr lang="en-US" sz="2600" dirty="0" smtClean="0"/>
              <a:t> ET outer rings</a:t>
            </a:r>
          </a:p>
          <a:p>
            <a:pPr lvl="1"/>
            <a:r>
              <a:rPr lang="en-US" sz="2200" dirty="0" smtClean="0"/>
              <a:t>But will make MET suffer</a:t>
            </a:r>
          </a:p>
          <a:p>
            <a:r>
              <a:rPr lang="en-US" sz="2600" dirty="0" smtClean="0"/>
              <a:t>Events in the tail ~100GeV or more</a:t>
            </a:r>
          </a:p>
          <a:p>
            <a:pPr lvl="1"/>
            <a:r>
              <a:rPr lang="en-US" sz="2200" dirty="0" smtClean="0"/>
              <a:t>Risk that these will trigger</a:t>
            </a:r>
          </a:p>
          <a:p>
            <a:r>
              <a:rPr lang="en-US" sz="2600" dirty="0" smtClean="0"/>
              <a:t>We might be able to handle some of</a:t>
            </a:r>
          </a:p>
          <a:p>
            <a:pPr>
              <a:buNone/>
            </a:pPr>
            <a:r>
              <a:rPr lang="en-US" sz="2600" dirty="0" smtClean="0"/>
              <a:t>this in the </a:t>
            </a:r>
            <a:r>
              <a:rPr lang="en-US" sz="2600" dirty="0" err="1" smtClean="0"/>
              <a:t>HTRs</a:t>
            </a:r>
            <a:r>
              <a:rPr lang="en-US" sz="2600" dirty="0" smtClean="0"/>
              <a:t> where we make the TPG</a:t>
            </a:r>
          </a:p>
          <a:p>
            <a:pPr>
              <a:buNone/>
            </a:pPr>
            <a:r>
              <a:rPr lang="en-US" sz="2600" dirty="0" smtClean="0"/>
              <a:t>	TBD…</a:t>
            </a:r>
          </a:p>
          <a:p>
            <a:pPr>
              <a:buNone/>
            </a:pPr>
            <a:r>
              <a:rPr lang="en-US" sz="2600" dirty="0" smtClean="0"/>
              <a:t>But we would do well to not have this</a:t>
            </a:r>
          </a:p>
          <a:p>
            <a:pPr>
              <a:buNone/>
            </a:pPr>
            <a:r>
              <a:rPr lang="en-US" sz="2600" dirty="0" smtClean="0"/>
              <a:t>exposure, and we need handles </a:t>
            </a:r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10/30/09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Drew Baden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A58C-C997-C64E-BF41-5FF039BE407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/>
          <a:srcRect t="8654" r="9348"/>
          <a:stretch>
            <a:fillRect/>
          </a:stretch>
        </p:blipFill>
        <p:spPr bwMode="auto">
          <a:xfrm>
            <a:off x="5495112" y="2931516"/>
            <a:ext cx="3648888" cy="385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of Attack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8427"/>
            <a:ext cx="5605964" cy="4775071"/>
          </a:xfrm>
        </p:spPr>
        <p:txBody>
          <a:bodyPr/>
          <a:lstStyle/>
          <a:p>
            <a:r>
              <a:rPr lang="en-US" sz="2400" dirty="0" smtClean="0"/>
              <a:t>Consider new </a:t>
            </a:r>
            <a:r>
              <a:rPr lang="en-US" sz="2400" dirty="0" err="1" smtClean="0"/>
              <a:t>PMTs</a:t>
            </a:r>
            <a:r>
              <a:rPr lang="en-US" sz="2400" dirty="0" smtClean="0"/>
              <a:t> “</a:t>
            </a:r>
            <a:r>
              <a:rPr lang="en-US" sz="2400" dirty="0" err="1" smtClean="0"/>
              <a:t>MiniPMT</a:t>
            </a:r>
            <a:r>
              <a:rPr lang="en-US" sz="2400" dirty="0" smtClean="0"/>
              <a:t>”</a:t>
            </a:r>
          </a:p>
          <a:p>
            <a:pPr lvl="1"/>
            <a:r>
              <a:rPr lang="en-US" sz="2000" dirty="0" smtClean="0"/>
              <a:t>Thinner window, metal sides</a:t>
            </a:r>
          </a:p>
          <a:p>
            <a:pPr lvl="2"/>
            <a:r>
              <a:rPr lang="en-US" sz="1800" dirty="0" smtClean="0"/>
              <a:t>This means fewer photons from PMT window photons</a:t>
            </a:r>
          </a:p>
          <a:p>
            <a:pPr lvl="1"/>
            <a:r>
              <a:rPr lang="en-US" sz="2000" dirty="0" smtClean="0"/>
              <a:t>Higher QE (almost x2)</a:t>
            </a:r>
          </a:p>
          <a:p>
            <a:pPr lvl="2"/>
            <a:r>
              <a:rPr lang="en-US" sz="1800" dirty="0" smtClean="0"/>
              <a:t>Less </a:t>
            </a:r>
            <a:r>
              <a:rPr lang="en-US" sz="1800" dirty="0" err="1" smtClean="0"/>
              <a:t>GeV</a:t>
            </a:r>
            <a:r>
              <a:rPr lang="en-US" sz="1800" dirty="0" smtClean="0"/>
              <a:t>/photon calibration</a:t>
            </a:r>
          </a:p>
          <a:p>
            <a:r>
              <a:rPr lang="en-US" sz="2400" dirty="0" smtClean="0"/>
              <a:t>This solution is under study</a:t>
            </a:r>
          </a:p>
          <a:p>
            <a:r>
              <a:rPr lang="en-US" sz="2400" dirty="0" smtClean="0"/>
              <a:t>We will propose to put some of these new tubes in place in near future to compare to current tubes</a:t>
            </a:r>
          </a:p>
          <a:p>
            <a:pPr lvl="1"/>
            <a:r>
              <a:rPr lang="en-US" sz="2000" dirty="0" smtClean="0"/>
              <a:t>Working on this now…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Drew Baden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A58C-C997-C64E-BF41-5FF039BE407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9425" y="2206889"/>
            <a:ext cx="48545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-129911"/>
            <a:ext cx="172720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rcRect t="8555" r="7406"/>
          <a:stretch>
            <a:fillRect/>
          </a:stretch>
        </p:blipFill>
        <p:spPr bwMode="auto">
          <a:xfrm>
            <a:off x="6021680" y="3628177"/>
            <a:ext cx="3122320" cy="3229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21480" y="4736756"/>
            <a:ext cx="2700200" cy="189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PMT Window and Phase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6596"/>
            <a:ext cx="9144000" cy="520975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One of the possible new </a:t>
            </a:r>
            <a:r>
              <a:rPr lang="en-US" sz="2800" dirty="0" err="1" smtClean="0"/>
              <a:t>PMTs</a:t>
            </a:r>
            <a:r>
              <a:rPr lang="en-US" sz="2800" dirty="0" smtClean="0"/>
              <a:t> with multi-anode readout</a:t>
            </a:r>
          </a:p>
          <a:p>
            <a:pPr lvl="1"/>
            <a:r>
              <a:rPr lang="en-US" sz="2400" dirty="0" smtClean="0"/>
              <a:t>This would allow increased lateral segmentation</a:t>
            </a:r>
          </a:p>
          <a:p>
            <a:pPr lvl="1"/>
            <a:r>
              <a:rPr lang="en-US" sz="2400" dirty="0" smtClean="0"/>
              <a:t>Making use of this segmentation will allow additional firmware/software handles for this particular problem</a:t>
            </a:r>
          </a:p>
          <a:p>
            <a:r>
              <a:rPr lang="en-US" sz="2800" dirty="0" smtClean="0"/>
              <a:t>Necessitates sending x4 more data to USC55</a:t>
            </a:r>
          </a:p>
          <a:p>
            <a:pPr lvl="1"/>
            <a:r>
              <a:rPr lang="en-US" sz="2400" dirty="0" smtClean="0"/>
              <a:t>Fits in nicely with increased transmission capability for HB/HE given </a:t>
            </a:r>
            <a:r>
              <a:rPr lang="en-US" sz="2400" dirty="0" err="1" smtClean="0"/>
              <a:t>SiPM</a:t>
            </a:r>
            <a:r>
              <a:rPr lang="en-US" sz="2400" dirty="0" smtClean="0"/>
              <a:t>/longitudinal segmentation</a:t>
            </a:r>
          </a:p>
          <a:p>
            <a:r>
              <a:rPr lang="en-US" sz="2800" dirty="0" smtClean="0"/>
              <a:t>Summary:</a:t>
            </a:r>
          </a:p>
          <a:p>
            <a:pPr lvl="1"/>
            <a:r>
              <a:rPr lang="en-US" sz="2400" dirty="0" smtClean="0"/>
              <a:t>Timing considerations, and additional transverse segmentation, might mean upgrading HF front-end with new HB/HE front-end electronics</a:t>
            </a:r>
          </a:p>
          <a:p>
            <a:pPr lvl="2"/>
            <a:r>
              <a:rPr lang="en-US" sz="2000" dirty="0" smtClean="0"/>
              <a:t>With the new </a:t>
            </a:r>
            <a:r>
              <a:rPr lang="en-US" sz="2000" smtClean="0"/>
              <a:t>4</a:t>
            </a:r>
            <a:r>
              <a:rPr lang="en-US" sz="2000" smtClean="0"/>
              <a:t>-anode </a:t>
            </a:r>
            <a:r>
              <a:rPr lang="en-US" sz="2000" dirty="0" smtClean="0"/>
              <a:t>instead of single</a:t>
            </a:r>
            <a:r>
              <a:rPr lang="en-US" sz="2000" dirty="0" smtClean="0"/>
              <a:t>-anode </a:t>
            </a:r>
            <a:r>
              <a:rPr lang="en-US" sz="2000" dirty="0" err="1" smtClean="0"/>
              <a:t>PMTs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10/30/09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Drew Baden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1A58C-C997-C64E-BF41-5FF039BE407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870</Words>
  <Application>Microsoft Macintosh PowerPoint</Application>
  <PresentationFormat>On-screen Show (4:3)</PresentationFormat>
  <Paragraphs>136</Paragraphs>
  <Slides>10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HCAL HF</vt:lpstr>
      <vt:lpstr>HF Basics</vt:lpstr>
      <vt:lpstr>My HF</vt:lpstr>
      <vt:lpstr>In a Nutshell</vt:lpstr>
      <vt:lpstr>Summary of Phase 1 for HF</vt:lpstr>
      <vt:lpstr>“PMT Window Events”</vt:lpstr>
      <vt:lpstr>Window Events</vt:lpstr>
      <vt:lpstr>Plan of Attack</vt:lpstr>
      <vt:lpstr>PMT Window and Phase 1</vt:lpstr>
      <vt:lpstr>Phase 2?</vt:lpstr>
    </vt:vector>
  </TitlesOfParts>
  <Company>University of Maryland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HCAL HF</dc:title>
  <dc:creator>Drew Baden</dc:creator>
  <cp:lastModifiedBy>Drew Baden</cp:lastModifiedBy>
  <cp:revision>7</cp:revision>
  <dcterms:created xsi:type="dcterms:W3CDTF">2009-10-30T19:29:20Z</dcterms:created>
  <dcterms:modified xsi:type="dcterms:W3CDTF">2009-10-30T19:30:43Z</dcterms:modified>
</cp:coreProperties>
</file>