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handoutMasters/handoutMaster1.xml" ContentType="application/vnd.openxmlformats-officedocument.presentationml.handoutMaster+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4"/>
  </p:notesMasterIdLst>
  <p:handoutMasterIdLst>
    <p:handoutMasterId r:id="rId15"/>
  </p:handoutMasterIdLst>
  <p:sldIdLst>
    <p:sldId id="627" r:id="rId2"/>
    <p:sldId id="628" r:id="rId3"/>
    <p:sldId id="633" r:id="rId4"/>
    <p:sldId id="629" r:id="rId5"/>
    <p:sldId id="630" r:id="rId6"/>
    <p:sldId id="631" r:id="rId7"/>
    <p:sldId id="637" r:id="rId8"/>
    <p:sldId id="636" r:id="rId9"/>
    <p:sldId id="635" r:id="rId10"/>
    <p:sldId id="638" r:id="rId11"/>
    <p:sldId id="632" r:id="rId12"/>
    <p:sldId id="63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6100" autoAdjust="0"/>
    <p:restoredTop sz="96735" autoAdjust="0"/>
  </p:normalViewPr>
  <p:slideViewPr>
    <p:cSldViewPr snapToObjects="1" showGuides="1">
      <p:cViewPr>
        <p:scale>
          <a:sx n="100" d="100"/>
          <a:sy n="100" d="100"/>
        </p:scale>
        <p:origin x="-1104"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504"/>
    </p:cViewPr>
  </p:sorter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notesMaster" Target="notesMasters/notesMaster1.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C88E55-AF16-DF40-9476-266FF0E2E8EA}" type="datetimeFigureOut">
              <a:rPr lang="en-US" smtClean="0"/>
              <a:pPr/>
              <a:t>10/29/09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B230A3-B2F0-9148-8924-B65C46DECBE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D48CC2-8EA2-DF40-BEC5-69749D987E70}" type="datetimeFigureOut">
              <a:rPr lang="en-US" smtClean="0"/>
              <a:pPr/>
              <a:t>10/29/09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77FB2D-B93F-5948-A4E3-4E4FC48436D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4FD3A-1D96-5D47-8153-5E8AFD97F3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639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2"/>
            <a:ext cx="8229600" cy="4983163"/>
          </a:xfrm>
          <a:prstGeom prst="rect">
            <a:avLst/>
          </a:prstGeom>
          <a:solidFill>
            <a:schemeClr val="bg2">
              <a:lumMod val="75000"/>
            </a:schemeClr>
          </a:solidFill>
          <a:ln w="19050" cap="flat" cmpd="sng" algn="ctr">
            <a:solidFill>
              <a:schemeClr val="bg2">
                <a:lumMod val="40000"/>
                <a:lumOff val="60000"/>
              </a:schemeClr>
            </a:solidFill>
            <a:prstDash val="solid"/>
            <a:round/>
            <a:headEnd type="none" w="med" len="med"/>
            <a:tailEnd type="none" w="med" len="med"/>
          </a:ln>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4FD3A-1D96-5D47-8153-5E8AFD97F30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3600" b="1" kern="1200">
          <a:solidFill>
            <a:schemeClr val="tx1"/>
          </a:solidFill>
          <a:latin typeface="+mj-lt"/>
          <a:ea typeface="+mj-ea"/>
          <a:cs typeface="+mj-cs"/>
        </a:defRPr>
      </a:lvl1pPr>
    </p:titleStyle>
    <p:bodyStyle>
      <a:lvl1pPr marL="432000" indent="-432000" algn="l" defTabSz="457200" rtl="0" eaLnBrk="1" latinLnBrk="0" hangingPunct="1">
        <a:spcBef>
          <a:spcPts val="1200"/>
        </a:spcBef>
        <a:buFont typeface="Wingdings" charset="2"/>
        <a:buChar char="Ø"/>
        <a:defRPr sz="3200" kern="1200">
          <a:solidFill>
            <a:schemeClr val="tx1">
              <a:lumMod val="85000"/>
            </a:schemeClr>
          </a:solidFill>
          <a:latin typeface="+mn-lt"/>
          <a:ea typeface="+mn-ea"/>
          <a:cs typeface="+mn-cs"/>
        </a:defRPr>
      </a:lvl1pPr>
      <a:lvl2pPr marL="742950" indent="-285750" algn="l" defTabSz="457200" rtl="0" eaLnBrk="1" latinLnBrk="0" hangingPunct="1">
        <a:spcBef>
          <a:spcPts val="600"/>
        </a:spcBef>
        <a:buFont typeface="Arial"/>
        <a:buChar char="•"/>
        <a:defRPr sz="2800" kern="1200">
          <a:ln>
            <a:solidFill>
              <a:srgbClr val="8EB4E3"/>
            </a:solidFill>
          </a:ln>
          <a:solidFill>
            <a:schemeClr val="tx1"/>
          </a:solidFill>
          <a:latin typeface="+mn-lt"/>
          <a:ea typeface="+mn-ea"/>
          <a:cs typeface="+mn-cs"/>
        </a:defRPr>
      </a:lvl2pPr>
      <a:lvl3pPr marL="1143000" indent="-228600" algn="l" defTabSz="457200" rtl="0" eaLnBrk="1" latinLnBrk="0" hangingPunct="1">
        <a:spcBef>
          <a:spcPts val="400"/>
        </a:spcBef>
        <a:buFont typeface="Lucida Grande"/>
        <a:buChar char="-"/>
        <a:defRPr sz="2400" kern="1200">
          <a:solidFill>
            <a:schemeClr val="accent2">
              <a:lumMod val="40000"/>
              <a:lumOff val="60000"/>
            </a:schemeClr>
          </a:solidFill>
          <a:latin typeface="+mn-lt"/>
          <a:ea typeface="+mn-ea"/>
          <a:cs typeface="+mn-cs"/>
        </a:defRPr>
      </a:lvl3pPr>
      <a:lvl4pPr marL="1600200" indent="-228600" algn="l" defTabSz="457200" rtl="0" eaLnBrk="1" latinLnBrk="0" hangingPunct="1">
        <a:spcBef>
          <a:spcPts val="200"/>
        </a:spcBef>
        <a:buFont typeface="Lucida Grande"/>
        <a:buChar char="·"/>
        <a:defRPr sz="2000" kern="1200">
          <a:solidFill>
            <a:schemeClr val="tx1">
              <a:lumMod val="75000"/>
            </a:schemeClr>
          </a:solidFill>
          <a:latin typeface="+mn-lt"/>
          <a:ea typeface="+mn-ea"/>
          <a:cs typeface="+mn-cs"/>
        </a:defRPr>
      </a:lvl4pPr>
      <a:lvl5pPr marL="2057400" indent="-228600" algn="l" defTabSz="457200" rtl="0" eaLnBrk="1" latinLnBrk="0" hangingPunct="1">
        <a:spcBef>
          <a:spcPts val="0"/>
        </a:spcBef>
        <a:buFont typeface="Arial"/>
        <a:buChar char="⋄"/>
        <a:defRPr sz="1800" kern="1200">
          <a:solidFill>
            <a:schemeClr val="accent3">
              <a:lumMod val="60000"/>
              <a:lumOff val="4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4" Type="http://schemas.openxmlformats.org/officeDocument/2006/relationships/hyperlink" Target="mailto:jan.troska@cern.ch" TargetMode="External"/><Relationship Id="rId20" Type="http://schemas.openxmlformats.org/officeDocument/2006/relationships/hyperlink" Target="mailto:Panja.Luukka@cern.ch" TargetMode="External"/><Relationship Id="rId4" Type="http://schemas.openxmlformats.org/officeDocument/2006/relationships/hyperlink" Target="mailto:Gino.Bolla@cern.ch" TargetMode="External"/><Relationship Id="rId21" Type="http://schemas.openxmlformats.org/officeDocument/2006/relationships/hyperlink" Target="mailto:Francois.Vasey@cern.ch" TargetMode="External"/><Relationship Id="rId22" Type="http://schemas.openxmlformats.org/officeDocument/2006/relationships/hyperlink" Target="mailto:Antti.Onnela@cern.ch" TargetMode="External"/><Relationship Id="rId23" Type="http://schemas.openxmlformats.org/officeDocument/2006/relationships/hyperlink" Target="mailto:alberto.messineo@pi.infn.it" TargetMode="External"/><Relationship Id="rId7" Type="http://schemas.openxmlformats.org/officeDocument/2006/relationships/hyperlink" Target="mailto:Peter.Sharp@cern.ch" TargetMode="External"/><Relationship Id="rId11" Type="http://schemas.openxmlformats.org/officeDocument/2006/relationships/hyperlink" Target="mailto:geoff.hall@cern.ch" TargetMode="External"/><Relationship Id="rId1" Type="http://schemas.openxmlformats.org/officeDocument/2006/relationships/slideLayout" Target="../slideLayouts/slideLayout2.xml"/><Relationship Id="rId24" Type="http://schemas.openxmlformats.org/officeDocument/2006/relationships/hyperlink" Target="mailto:Duccio.Abbaneo@cern.ch" TargetMode="External"/><Relationship Id="rId6" Type="http://schemas.openxmlformats.org/officeDocument/2006/relationships/hyperlink" Target="mailto:Marcello.Mannelli@cern.ch" TargetMode="External"/><Relationship Id="rId16" Type="http://schemas.openxmlformats.org/officeDocument/2006/relationships/hyperlink" Target="mailto:anders.ryd@cornell.edu" TargetMode="External"/><Relationship Id="rId8" Type="http://schemas.openxmlformats.org/officeDocument/2006/relationships/hyperlink" Target="mailto:m.raymond@imperial.ac.uk" TargetMode="External"/><Relationship Id="rId13" Type="http://schemas.openxmlformats.org/officeDocument/2006/relationships/hyperlink" Target="mailto:Hans.Postema@cern.ch" TargetMode="External"/><Relationship Id="rId10" Type="http://schemas.openxmlformats.org/officeDocument/2006/relationships/hyperlink" Target="mailto:rlschmitt@fnal.gov" TargetMode="External"/><Relationship Id="rId5" Type="http://schemas.openxmlformats.org/officeDocument/2006/relationships/hyperlink" Target="mailto:Alessandro.Marchioro@cern.ch" TargetMode="External"/><Relationship Id="rId15" Type="http://schemas.openxmlformats.org/officeDocument/2006/relationships/hyperlink" Target="mailto:Alexander.Dierlamm@cern.ch" TargetMode="External"/><Relationship Id="rId12" Type="http://schemas.openxmlformats.org/officeDocument/2006/relationships/hyperlink" Target="mailto:Frank.Hartmann@cern.c" TargetMode="External"/><Relationship Id="rId17" Type="http://schemas.openxmlformats.org/officeDocument/2006/relationships/hyperlink" Target="mailto:Simon.Kwan@cern.ch" TargetMode="External"/><Relationship Id="rId19" Type="http://schemas.openxmlformats.org/officeDocument/2006/relationships/hyperlink" Target="mailto:Gian.Mario.Bilei@cern.ch" TargetMode="External"/><Relationship Id="rId2" Type="http://schemas.openxmlformats.org/officeDocument/2006/relationships/hyperlink" Target="mailto:hans-christian.kaestli@psi.ch" TargetMode="External"/><Relationship Id="rId9" Type="http://schemas.openxmlformats.org/officeDocument/2006/relationships/hyperlink" Target="mailto:arndt@physics.purdue.edu" TargetMode="External"/><Relationship Id="rId3" Type="http://schemas.openxmlformats.org/officeDocument/2006/relationships/hyperlink" Target="mailto:Katja.Klein@cern.ch" TargetMode="External"/><Relationship Id="rId18" Type="http://schemas.openxmlformats.org/officeDocument/2006/relationships/hyperlink" Target="mailto:Roland.Horisberger@cern.ch"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indico.cern.ch/categoryDisplay.py?categId=242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jpeg"/><Relationship Id="rId5"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Report from Tracker Upgrade Project Office</a:t>
            </a:r>
            <a:endParaRPr lang="en-US" sz="3200" dirty="0"/>
          </a:p>
        </p:txBody>
      </p:sp>
      <p:sp>
        <p:nvSpPr>
          <p:cNvPr id="3" name="Content Placeholder 2"/>
          <p:cNvSpPr>
            <a:spLocks noGrp="1"/>
          </p:cNvSpPr>
          <p:nvPr>
            <p:ph idx="1"/>
          </p:nvPr>
        </p:nvSpPr>
        <p:spPr>
          <a:xfrm>
            <a:off x="457200" y="1828800"/>
            <a:ext cx="8229600" cy="3840165"/>
          </a:xfrm>
        </p:spPr>
        <p:txBody>
          <a:bodyPr/>
          <a:lstStyle/>
          <a:p>
            <a:r>
              <a:rPr lang="en-US" dirty="0" smtClean="0"/>
              <a:t>Mandate of the TUPO</a:t>
            </a:r>
          </a:p>
          <a:p>
            <a:r>
              <a:rPr lang="en-US" dirty="0" smtClean="0"/>
              <a:t>Members</a:t>
            </a:r>
          </a:p>
          <a:p>
            <a:r>
              <a:rPr lang="en-US" dirty="0" smtClean="0"/>
              <a:t>Organization of meetings</a:t>
            </a:r>
          </a:p>
          <a:p>
            <a:r>
              <a:rPr lang="en-US" dirty="0" smtClean="0"/>
              <a:t>Topics</a:t>
            </a:r>
            <a:r>
              <a:rPr lang="en-US" dirty="0" smtClean="0"/>
              <a:t> discussed so </a:t>
            </a:r>
            <a:r>
              <a:rPr lang="en-US" dirty="0" smtClean="0"/>
              <a:t>far (brief overview)</a:t>
            </a:r>
            <a:endParaRPr lang="en-US" dirty="0" smtClean="0"/>
          </a:p>
          <a:p>
            <a:r>
              <a:rPr lang="en-US" dirty="0" smtClean="0"/>
              <a:t>Conclusions/Outlook</a:t>
            </a:r>
            <a:endParaRPr lang="en-US" dirty="0"/>
          </a:p>
        </p:txBody>
      </p:sp>
      <p:sp>
        <p:nvSpPr>
          <p:cNvPr id="4" name="Slide Number Placeholder 3"/>
          <p:cNvSpPr>
            <a:spLocks noGrp="1"/>
          </p:cNvSpPr>
          <p:nvPr>
            <p:ph type="sldNum" sz="quarter" idx="12"/>
          </p:nvPr>
        </p:nvSpPr>
        <p:spPr/>
        <p:txBody>
          <a:bodyPr/>
          <a:lstStyle/>
          <a:p>
            <a:fld id="{5634FD3A-1D96-5D47-8153-5E8AFD97F30C}"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Outlook for Outer Layers</a:t>
            </a:r>
            <a:endParaRPr lang="en-US" dirty="0"/>
          </a:p>
        </p:txBody>
      </p:sp>
      <p:sp>
        <p:nvSpPr>
          <p:cNvPr id="7" name="Content Placeholder 6"/>
          <p:cNvSpPr>
            <a:spLocks noGrp="1"/>
          </p:cNvSpPr>
          <p:nvPr>
            <p:ph idx="1"/>
          </p:nvPr>
        </p:nvSpPr>
        <p:spPr/>
        <p:txBody>
          <a:bodyPr>
            <a:normAutofit lnSpcReduction="10000"/>
          </a:bodyPr>
          <a:lstStyle/>
          <a:p>
            <a:r>
              <a:rPr lang="en-US" dirty="0" smtClean="0"/>
              <a:t>Refine and complete 3-d model</a:t>
            </a:r>
          </a:p>
          <a:p>
            <a:pPr lvl="1"/>
            <a:r>
              <a:rPr lang="en-US" dirty="0" smtClean="0"/>
              <a:t>Especially connectivity at the rod end</a:t>
            </a:r>
          </a:p>
          <a:p>
            <a:r>
              <a:rPr lang="en-US" dirty="0" smtClean="0"/>
              <a:t>Continue study of thermal performance</a:t>
            </a:r>
          </a:p>
          <a:p>
            <a:pPr lvl="1"/>
            <a:r>
              <a:rPr lang="en-US" dirty="0" smtClean="0"/>
              <a:t>Evolve the model</a:t>
            </a:r>
          </a:p>
          <a:p>
            <a:pPr lvl="1"/>
            <a:r>
              <a:rPr lang="en-US" dirty="0" smtClean="0"/>
              <a:t>Validate with experimental measurements on mechanical prototypes</a:t>
            </a:r>
          </a:p>
          <a:p>
            <a:r>
              <a:rPr lang="en-US" dirty="0" smtClean="0"/>
              <a:t>Implement changes and/or evaluate other options</a:t>
            </a:r>
          </a:p>
          <a:p>
            <a:pPr lvl="1"/>
            <a:r>
              <a:rPr lang="en-US" dirty="0" smtClean="0"/>
              <a:t>Depending on results</a:t>
            </a:r>
          </a:p>
          <a:p>
            <a:r>
              <a:rPr lang="en-US" dirty="0" smtClean="0"/>
              <a:t>Expect contributions from DESY as well</a:t>
            </a:r>
          </a:p>
          <a:p>
            <a:pPr lvl="2"/>
            <a:endParaRPr lang="en-US" dirty="0"/>
          </a:p>
        </p:txBody>
      </p:sp>
      <p:sp>
        <p:nvSpPr>
          <p:cNvPr id="5" name="Slide Number Placeholder 4"/>
          <p:cNvSpPr>
            <a:spLocks noGrp="1"/>
          </p:cNvSpPr>
          <p:nvPr>
            <p:ph type="sldNum" sz="quarter" idx="12"/>
          </p:nvPr>
        </p:nvSpPr>
        <p:spPr/>
        <p:txBody>
          <a:bodyPr/>
          <a:lstStyle/>
          <a:p>
            <a:fld id="{5634FD3A-1D96-5D47-8153-5E8AFD97F30C}"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Other topics discussed</a:t>
            </a:r>
            <a:endParaRPr lang="en-US" dirty="0"/>
          </a:p>
        </p:txBody>
      </p:sp>
      <p:sp>
        <p:nvSpPr>
          <p:cNvPr id="6" name="Content Placeholder 5"/>
          <p:cNvSpPr>
            <a:spLocks noGrp="1"/>
          </p:cNvSpPr>
          <p:nvPr>
            <p:ph idx="1"/>
          </p:nvPr>
        </p:nvSpPr>
        <p:spPr>
          <a:xfrm>
            <a:off x="304800" y="1143002"/>
            <a:ext cx="8610600" cy="5349873"/>
          </a:xfrm>
        </p:spPr>
        <p:txBody>
          <a:bodyPr>
            <a:normAutofit fontScale="70000" lnSpcReduction="20000"/>
          </a:bodyPr>
          <a:lstStyle/>
          <a:p>
            <a:r>
              <a:rPr lang="en-US" dirty="0" smtClean="0"/>
              <a:t>Powering, links, sensors</a:t>
            </a:r>
          </a:p>
          <a:p>
            <a:pPr lvl="1"/>
            <a:r>
              <a:rPr lang="en-US" dirty="0" smtClean="0"/>
              <a:t>Useful input for successive system studies</a:t>
            </a:r>
          </a:p>
          <a:p>
            <a:r>
              <a:rPr lang="en-US" dirty="0" smtClean="0"/>
              <a:t>R&amp;D on monolithic pixels</a:t>
            </a:r>
          </a:p>
          <a:p>
            <a:pPr lvl="1"/>
            <a:r>
              <a:rPr lang="en-US" dirty="0" smtClean="0"/>
              <a:t>Decided to postpone study of system aspects to after the first submission</a:t>
            </a:r>
          </a:p>
          <a:p>
            <a:r>
              <a:rPr lang="en-US" dirty="0" smtClean="0"/>
              <a:t>Irradiation facilities, beam telescope</a:t>
            </a:r>
          </a:p>
          <a:p>
            <a:pPr lvl="1"/>
            <a:r>
              <a:rPr lang="en-US" dirty="0" smtClean="0"/>
              <a:t>Information and open issues in view of sensor qualification</a:t>
            </a:r>
          </a:p>
          <a:p>
            <a:r>
              <a:rPr lang="en-US" dirty="0" smtClean="0"/>
              <a:t>Plan for HPK sensor work</a:t>
            </a:r>
          </a:p>
          <a:p>
            <a:pPr lvl="1"/>
            <a:r>
              <a:rPr lang="en-US" dirty="0" smtClean="0"/>
              <a:t>Discussion on organization, management, schedule</a:t>
            </a:r>
          </a:p>
          <a:p>
            <a:pPr lvl="1">
              <a:buClr>
                <a:schemeClr val="accent6">
                  <a:lumMod val="75000"/>
                </a:schemeClr>
              </a:buClr>
            </a:pPr>
            <a:r>
              <a:rPr lang="en-US" dirty="0" smtClean="0">
                <a:ln>
                  <a:noFill/>
                </a:ln>
                <a:solidFill>
                  <a:schemeClr val="accent6"/>
                </a:solidFill>
              </a:rPr>
              <a:t>Upcoming on November 24: traceability and database</a:t>
            </a:r>
          </a:p>
          <a:p>
            <a:r>
              <a:rPr lang="en-US" dirty="0" smtClean="0"/>
              <a:t>Integration of P</a:t>
            </a:r>
            <a:r>
              <a:rPr lang="en-US" baseline="-25000" dirty="0" smtClean="0"/>
              <a:t>T</a:t>
            </a:r>
            <a:r>
              <a:rPr lang="en-US" dirty="0" smtClean="0"/>
              <a:t> layers</a:t>
            </a:r>
          </a:p>
          <a:p>
            <a:pPr lvl="1"/>
            <a:r>
              <a:rPr lang="en-US" dirty="0" smtClean="0"/>
              <a:t>Compilation of part list, requirements on connectivity etc… </a:t>
            </a:r>
          </a:p>
          <a:p>
            <a:pPr lvl="1"/>
            <a:r>
              <a:rPr lang="en-US" dirty="0" smtClean="0"/>
              <a:t>Done with all the experts around the table (+EVO)</a:t>
            </a:r>
          </a:p>
          <a:p>
            <a:pPr lvl="2"/>
            <a:r>
              <a:rPr lang="en-US" dirty="0" smtClean="0"/>
              <a:t>Links, electronics, power…</a:t>
            </a:r>
          </a:p>
          <a:p>
            <a:pPr lvl="1"/>
            <a:r>
              <a:rPr lang="en-US" dirty="0" smtClean="0"/>
              <a:t>Will serve as basis for first integration and cooling studies</a:t>
            </a:r>
          </a:p>
          <a:p>
            <a:pPr>
              <a:buNone/>
            </a:pPr>
            <a:r>
              <a:rPr lang="en-US" u="sng" dirty="0" smtClean="0">
                <a:solidFill>
                  <a:schemeClr val="tx1"/>
                </a:solidFill>
              </a:rPr>
              <a:t>For each meeting minutes (or relevant document) attached to the agenda</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5634FD3A-1D96-5D47-8153-5E8AFD97F30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 and Outlook</a:t>
            </a:r>
            <a:endParaRPr lang="en-US" dirty="0"/>
          </a:p>
        </p:txBody>
      </p:sp>
      <p:sp>
        <p:nvSpPr>
          <p:cNvPr id="6" name="Content Placeholder 5"/>
          <p:cNvSpPr>
            <a:spLocks noGrp="1"/>
          </p:cNvSpPr>
          <p:nvPr>
            <p:ph idx="1"/>
          </p:nvPr>
        </p:nvSpPr>
        <p:spPr>
          <a:xfrm>
            <a:off x="304800" y="1219200"/>
            <a:ext cx="8610600" cy="5029197"/>
          </a:xfrm>
        </p:spPr>
        <p:txBody>
          <a:bodyPr>
            <a:normAutofit fontScale="85000" lnSpcReduction="20000"/>
          </a:bodyPr>
          <a:lstStyle/>
          <a:p>
            <a:r>
              <a:rPr lang="en-US" dirty="0" smtClean="0"/>
              <a:t>Working groups and Upgrade Project Office should (or could) ensure coordination and coherence in hardware R&amp;D activities for the upgrade</a:t>
            </a:r>
          </a:p>
          <a:p>
            <a:pPr lvl="1"/>
            <a:r>
              <a:rPr lang="en-US" dirty="0" smtClean="0"/>
              <a:t>Working groups: activities in the specific domains</a:t>
            </a:r>
          </a:p>
          <a:p>
            <a:pPr lvl="1"/>
            <a:r>
              <a:rPr lang="en-US" dirty="0" smtClean="0"/>
              <a:t>TUPO: coordination among </a:t>
            </a:r>
            <a:r>
              <a:rPr lang="en-US" dirty="0" err="1" smtClean="0"/>
              <a:t>WGs</a:t>
            </a:r>
            <a:r>
              <a:rPr lang="en-US" dirty="0" smtClean="0"/>
              <a:t> + system engineering</a:t>
            </a:r>
          </a:p>
          <a:p>
            <a:r>
              <a:rPr lang="en-US" dirty="0" smtClean="0"/>
              <a:t>Upgrade </a:t>
            </a:r>
            <a:r>
              <a:rPr lang="en-US" dirty="0" smtClean="0"/>
              <a:t>P</a:t>
            </a:r>
            <a:r>
              <a:rPr lang="en-US" dirty="0" smtClean="0"/>
              <a:t>roject Office</a:t>
            </a:r>
          </a:p>
          <a:p>
            <a:pPr lvl="1"/>
            <a:r>
              <a:rPr lang="en-US" dirty="0" smtClean="0"/>
              <a:t>Not many meetings so far, good ratio progress/# of meetings</a:t>
            </a:r>
          </a:p>
          <a:p>
            <a:pPr lvl="1"/>
            <a:r>
              <a:rPr lang="en-US" dirty="0" smtClean="0"/>
              <a:t>Good (or even excellent) response from some groups, but in general there is room for improvement</a:t>
            </a:r>
          </a:p>
          <a:p>
            <a:pPr lvl="2"/>
            <a:r>
              <a:rPr lang="en-US" dirty="0" smtClean="0"/>
              <a:t>In the first place need to improve reporting to Working Groups</a:t>
            </a:r>
          </a:p>
          <a:p>
            <a:pPr lvl="1"/>
            <a:r>
              <a:rPr lang="en-US" dirty="0" smtClean="0"/>
              <a:t>Coherence can (and will) be improved to the extent that people are willing to work coherently…</a:t>
            </a:r>
          </a:p>
          <a:p>
            <a:pPr lvl="2"/>
            <a:r>
              <a:rPr lang="en-US" dirty="0" smtClean="0"/>
              <a:t>Looking forward to making more progress and improve communication over the coming months</a:t>
            </a:r>
          </a:p>
        </p:txBody>
      </p:sp>
      <p:sp>
        <p:nvSpPr>
          <p:cNvPr id="4" name="Slide Number Placeholder 3"/>
          <p:cNvSpPr>
            <a:spLocks noGrp="1"/>
          </p:cNvSpPr>
          <p:nvPr>
            <p:ph type="sldNum" sz="quarter" idx="12"/>
          </p:nvPr>
        </p:nvSpPr>
        <p:spPr/>
        <p:txBody>
          <a:bodyPr/>
          <a:lstStyle/>
          <a:p>
            <a:fld id="{5634FD3A-1D96-5D47-8153-5E8AFD97F30C}" type="slidenum">
              <a:rPr lang="en-US" smtClean="0"/>
              <a:pPr/>
              <a:t>12</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Mandate of the TUPO</a:t>
            </a:r>
            <a:endParaRPr lang="en-US" dirty="0"/>
          </a:p>
        </p:txBody>
      </p:sp>
      <p:sp>
        <p:nvSpPr>
          <p:cNvPr id="3" name="Content Placeholder 2"/>
          <p:cNvSpPr>
            <a:spLocks noGrp="1"/>
          </p:cNvSpPr>
          <p:nvPr>
            <p:ph idx="1"/>
          </p:nvPr>
        </p:nvSpPr>
        <p:spPr>
          <a:xfrm>
            <a:off x="457200" y="1447802"/>
            <a:ext cx="8229600" cy="1219198"/>
          </a:xfrm>
        </p:spPr>
        <p:txBody>
          <a:bodyPr/>
          <a:lstStyle/>
          <a:p>
            <a:r>
              <a:rPr lang="en-US" dirty="0" smtClean="0"/>
              <a:t>Clear definition in the notes from the last Upgrade Steering Committee from GMB</a:t>
            </a:r>
          </a:p>
          <a:p>
            <a:endParaRPr lang="en-US" dirty="0" smtClean="0"/>
          </a:p>
        </p:txBody>
      </p:sp>
      <p:sp>
        <p:nvSpPr>
          <p:cNvPr id="4" name="Slide Number Placeholder 3"/>
          <p:cNvSpPr>
            <a:spLocks noGrp="1"/>
          </p:cNvSpPr>
          <p:nvPr>
            <p:ph type="sldNum" sz="quarter" idx="12"/>
          </p:nvPr>
        </p:nvSpPr>
        <p:spPr/>
        <p:txBody>
          <a:bodyPr/>
          <a:lstStyle/>
          <a:p>
            <a:fld id="{5634FD3A-1D96-5D47-8153-5E8AFD97F30C}" type="slidenum">
              <a:rPr lang="en-US" smtClean="0"/>
              <a:pPr/>
              <a:t>2</a:t>
            </a:fld>
            <a:endParaRPr lang="en-US"/>
          </a:p>
        </p:txBody>
      </p:sp>
      <p:sp>
        <p:nvSpPr>
          <p:cNvPr id="5" name="TextBox 4"/>
          <p:cNvSpPr txBox="1"/>
          <p:nvPr/>
        </p:nvSpPr>
        <p:spPr>
          <a:xfrm>
            <a:off x="1143000" y="2971800"/>
            <a:ext cx="6934200" cy="230832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just"/>
            <a:r>
              <a:rPr lang="en-US" sz="2400" b="1" dirty="0" smtClean="0">
                <a:solidFill>
                  <a:schemeClr val="bg1"/>
                </a:solidFill>
              </a:rPr>
              <a:t>The Upgrade Project Office has to overview the activities of the working groups, to coordinate the progress on integration issues that involve work from different working groups, and to possibly identify aspects that need attention and that may not be covered directly by any of the working groups. </a:t>
            </a:r>
            <a:endParaRPr lang="en-US" sz="2400"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Mandate of the TUPO</a:t>
            </a:r>
            <a:endParaRPr lang="en-US" dirty="0"/>
          </a:p>
        </p:txBody>
      </p:sp>
      <p:sp>
        <p:nvSpPr>
          <p:cNvPr id="3" name="Content Placeholder 2"/>
          <p:cNvSpPr>
            <a:spLocks noGrp="1"/>
          </p:cNvSpPr>
          <p:nvPr>
            <p:ph idx="1"/>
          </p:nvPr>
        </p:nvSpPr>
        <p:spPr>
          <a:xfrm>
            <a:off x="457200" y="1447802"/>
            <a:ext cx="8229600" cy="1219198"/>
          </a:xfrm>
        </p:spPr>
        <p:txBody>
          <a:bodyPr/>
          <a:lstStyle/>
          <a:p>
            <a:r>
              <a:rPr lang="en-US" dirty="0" smtClean="0"/>
              <a:t>Clear definition in the notes from the last Upgrade Steering Committee from GMB</a:t>
            </a:r>
          </a:p>
          <a:p>
            <a:endParaRPr lang="en-US" dirty="0" smtClean="0"/>
          </a:p>
        </p:txBody>
      </p:sp>
      <p:sp>
        <p:nvSpPr>
          <p:cNvPr id="4" name="Slide Number Placeholder 3"/>
          <p:cNvSpPr>
            <a:spLocks noGrp="1"/>
          </p:cNvSpPr>
          <p:nvPr>
            <p:ph type="sldNum" sz="quarter" idx="12"/>
          </p:nvPr>
        </p:nvSpPr>
        <p:spPr/>
        <p:txBody>
          <a:bodyPr/>
          <a:lstStyle/>
          <a:p>
            <a:fld id="{5634FD3A-1D96-5D47-8153-5E8AFD97F30C}" type="slidenum">
              <a:rPr lang="en-US" smtClean="0"/>
              <a:pPr/>
              <a:t>3</a:t>
            </a:fld>
            <a:endParaRPr lang="en-US"/>
          </a:p>
        </p:txBody>
      </p:sp>
      <p:sp>
        <p:nvSpPr>
          <p:cNvPr id="5" name="TextBox 4"/>
          <p:cNvSpPr txBox="1"/>
          <p:nvPr/>
        </p:nvSpPr>
        <p:spPr>
          <a:xfrm>
            <a:off x="1143000" y="2971800"/>
            <a:ext cx="6934200" cy="230832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just"/>
            <a:r>
              <a:rPr lang="en-US" sz="2400" b="1" dirty="0" smtClean="0">
                <a:solidFill>
                  <a:schemeClr val="bg1"/>
                </a:solidFill>
              </a:rPr>
              <a:t>The Upgrade Project Office has to overview the activities of the working groups, to coordinate the progress on integration issues that involve work from different working groups, and to possibly identify aspects that need attention and that may not be covered directly by any of the working groups. </a:t>
            </a:r>
            <a:endParaRPr lang="en-US" sz="2400" b="1" dirty="0">
              <a:solidFill>
                <a:schemeClr val="bg1"/>
              </a:solidFill>
            </a:endParaRPr>
          </a:p>
        </p:txBody>
      </p:sp>
      <p:sp>
        <p:nvSpPr>
          <p:cNvPr id="6" name="TextBox 5"/>
          <p:cNvSpPr txBox="1"/>
          <p:nvPr/>
        </p:nvSpPr>
        <p:spPr>
          <a:xfrm>
            <a:off x="1143000" y="5634335"/>
            <a:ext cx="6934200"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400" b="1" dirty="0" smtClean="0">
                <a:solidFill>
                  <a:schemeClr val="bg1"/>
                </a:solidFill>
              </a:rPr>
              <a:t>Coordination, communication, system engineering</a:t>
            </a:r>
            <a:endParaRPr lang="en-US" sz="2400" b="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of the TUPO</a:t>
            </a:r>
            <a:endParaRPr lang="en-US" dirty="0"/>
          </a:p>
        </p:txBody>
      </p:sp>
      <p:sp>
        <p:nvSpPr>
          <p:cNvPr id="3" name="Content Placeholder 2"/>
          <p:cNvSpPr>
            <a:spLocks noGrp="1"/>
          </p:cNvSpPr>
          <p:nvPr>
            <p:ph idx="1"/>
          </p:nvPr>
        </p:nvSpPr>
        <p:spPr>
          <a:xfrm>
            <a:off x="457200" y="1447802"/>
            <a:ext cx="8229600" cy="2514598"/>
          </a:xfrm>
        </p:spPr>
        <p:txBody>
          <a:bodyPr>
            <a:normAutofit fontScale="70000" lnSpcReduction="20000"/>
          </a:bodyPr>
          <a:lstStyle/>
          <a:p>
            <a:r>
              <a:rPr lang="en-US" dirty="0" smtClean="0"/>
              <a:t>Working group conveners</a:t>
            </a:r>
          </a:p>
          <a:p>
            <a:r>
              <a:rPr lang="en-US" dirty="0" smtClean="0"/>
              <a:t>Track trigger task force conveners</a:t>
            </a:r>
          </a:p>
          <a:p>
            <a:r>
              <a:rPr lang="en-US" dirty="0" smtClean="0"/>
              <a:t>Mechanics coordinator, Electronics coordinator, Review Manager</a:t>
            </a:r>
          </a:p>
          <a:p>
            <a:r>
              <a:rPr lang="en-US" dirty="0" smtClean="0"/>
              <a:t>Upgrade coordinators</a:t>
            </a:r>
          </a:p>
          <a:p>
            <a:r>
              <a:rPr lang="en-US" dirty="0" smtClean="0"/>
              <a:t>Tracker Project manager</a:t>
            </a:r>
          </a:p>
          <a:p>
            <a:r>
              <a:rPr lang="en-US" dirty="0" smtClean="0"/>
              <a:t>TUPO conveners</a:t>
            </a:r>
          </a:p>
          <a:p>
            <a:pPr>
              <a:buNone/>
            </a:pPr>
            <a:endParaRPr lang="en-US" dirty="0" smtClean="0"/>
          </a:p>
        </p:txBody>
      </p:sp>
      <p:sp>
        <p:nvSpPr>
          <p:cNvPr id="4" name="Slide Number Placeholder 3"/>
          <p:cNvSpPr>
            <a:spLocks noGrp="1"/>
          </p:cNvSpPr>
          <p:nvPr>
            <p:ph type="sldNum" sz="quarter" idx="12"/>
          </p:nvPr>
        </p:nvSpPr>
        <p:spPr/>
        <p:txBody>
          <a:bodyPr/>
          <a:lstStyle/>
          <a:p>
            <a:fld id="{5634FD3A-1D96-5D47-8153-5E8AFD97F30C}" type="slidenum">
              <a:rPr lang="en-US" smtClean="0"/>
              <a:pPr/>
              <a:t>4</a:t>
            </a:fld>
            <a:endParaRPr lang="en-US"/>
          </a:p>
        </p:txBody>
      </p:sp>
      <p:sp>
        <p:nvSpPr>
          <p:cNvPr id="6" name="TextBox 5"/>
          <p:cNvSpPr txBox="1"/>
          <p:nvPr/>
        </p:nvSpPr>
        <p:spPr>
          <a:xfrm>
            <a:off x="304800" y="4343400"/>
            <a:ext cx="8534400" cy="1569660"/>
          </a:xfrm>
          <a:prstGeom prst="rect">
            <a:avLst/>
          </a:prstGeom>
          <a:noFill/>
        </p:spPr>
        <p:txBody>
          <a:bodyPr wrap="square" rtlCol="0">
            <a:spAutoFit/>
          </a:bodyPr>
          <a:lstStyle/>
          <a:p>
            <a:r>
              <a:rPr lang="en-US" sz="1200" dirty="0" smtClean="0">
                <a:solidFill>
                  <a:srgbClr val="D99694"/>
                </a:solidFill>
                <a:latin typeface="Courier"/>
                <a:cs typeface="Courier"/>
                <a:hlinkClick r:id="rId2"/>
              </a:rPr>
              <a:t>hans-christian.kaestli@psi.ch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3"/>
              </a:rPr>
              <a:t>Katja.Klein@cern.ch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4"/>
              </a:rPr>
              <a:t>Gino.Bolla@cern.ch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5"/>
              </a:rPr>
              <a:t>Alessandro.Marchioro@cern.ch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6"/>
              </a:rPr>
              <a:t>Marcello.Mannelli@cern.ch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7"/>
              </a:rPr>
              <a:t>Peter.Sharp@cern.ch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8"/>
              </a:rPr>
              <a:t>m.raymond@imperial.ac.uk</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9"/>
              </a:rPr>
              <a:t>arndt@physics.purdue.edu</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0"/>
              </a:rPr>
              <a:t>rlschmitt@fnal.gov</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1"/>
              </a:rPr>
              <a:t>geoff.hall@cern.ch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2"/>
              </a:rPr>
              <a:t>Frank.Hartmann@cern.c</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3"/>
              </a:rPr>
              <a:t>Hans.Postema@cern.ch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4"/>
              </a:rPr>
              <a:t>jan.troska@cern.ch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5"/>
              </a:rPr>
              <a:t>Alexander.Dierlamm@cern.ch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6"/>
              </a:rPr>
              <a:t>anders.ryd@cornell.edu</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7"/>
              </a:rPr>
              <a:t>Simon.Kwan@cern.ch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8"/>
              </a:rPr>
              <a:t>Roland.Horisberger@cern.ch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19"/>
              </a:rPr>
              <a:t>Gian.Mario.Bilei@cern.ch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20"/>
              </a:rPr>
              <a:t>Panja.Luukka@cern.ch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21"/>
              </a:rPr>
              <a:t>Francois.Vasey@cern.ch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22"/>
              </a:rPr>
              <a:t>Antti.Onnela@cern.ch</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23"/>
              </a:rPr>
              <a:t>alberto.messineo@pi.infn.it</a:t>
            </a:r>
            <a:r>
              <a:rPr lang="en-US" sz="1200" dirty="0" smtClean="0">
                <a:solidFill>
                  <a:srgbClr val="D99694"/>
                </a:solidFill>
                <a:latin typeface="Courier"/>
                <a:cs typeface="Courier"/>
              </a:rPr>
              <a:t>, 		</a:t>
            </a:r>
            <a:r>
              <a:rPr lang="en-US" sz="1200" dirty="0" smtClean="0">
                <a:solidFill>
                  <a:srgbClr val="D99694"/>
                </a:solidFill>
                <a:latin typeface="Courier"/>
                <a:cs typeface="Courier"/>
                <a:hlinkClick r:id="rId24"/>
              </a:rPr>
              <a:t>Duccio.Abbaneo@cern.ch</a:t>
            </a:r>
            <a:endParaRPr lang="en-US" sz="1200" dirty="0">
              <a:solidFill>
                <a:srgbClr val="D99694"/>
              </a:solidFill>
              <a:latin typeface="Courier"/>
              <a:cs typeface="Couri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of meetings</a:t>
            </a:r>
            <a:endParaRPr lang="en-US" dirty="0"/>
          </a:p>
        </p:txBody>
      </p:sp>
      <p:sp>
        <p:nvSpPr>
          <p:cNvPr id="3" name="Content Placeholder 2"/>
          <p:cNvSpPr>
            <a:spLocks noGrp="1"/>
          </p:cNvSpPr>
          <p:nvPr>
            <p:ph idx="1"/>
          </p:nvPr>
        </p:nvSpPr>
        <p:spPr>
          <a:xfrm>
            <a:off x="228600" y="1143000"/>
            <a:ext cx="8686800" cy="5181600"/>
          </a:xfrm>
        </p:spPr>
        <p:txBody>
          <a:bodyPr>
            <a:normAutofit fontScale="70000" lnSpcReduction="20000"/>
          </a:bodyPr>
          <a:lstStyle/>
          <a:p>
            <a:r>
              <a:rPr lang="en-US" dirty="0" smtClean="0"/>
              <a:t>Meetings take place on Wednesday afternoon</a:t>
            </a:r>
          </a:p>
          <a:p>
            <a:pPr lvl="1"/>
            <a:r>
              <a:rPr lang="en-US" dirty="0" smtClean="0"/>
              <a:t>In weeks that do not contain other major meetings </a:t>
            </a:r>
          </a:p>
          <a:p>
            <a:pPr lvl="2"/>
            <a:r>
              <a:rPr lang="en-US" dirty="0" smtClean="0"/>
              <a:t>No </a:t>
            </a:r>
            <a:r>
              <a:rPr lang="en-US" dirty="0" err="1" smtClean="0"/>
              <a:t>TUPOs</a:t>
            </a:r>
            <a:r>
              <a:rPr lang="en-US" dirty="0" smtClean="0"/>
              <a:t> during TK days, CMS weeks, Upgrade workshops, major conferences</a:t>
            </a:r>
          </a:p>
          <a:p>
            <a:pPr lvl="2"/>
            <a:r>
              <a:rPr lang="en-US" dirty="0" smtClean="0"/>
              <a:t>Effectively ≈ 2 meetings /month </a:t>
            </a:r>
            <a:r>
              <a:rPr lang="en-US" smtClean="0"/>
              <a:t>on average</a:t>
            </a:r>
          </a:p>
          <a:p>
            <a:r>
              <a:rPr lang="en-US" dirty="0" smtClean="0"/>
              <a:t>Typically the meeting is divided in two sessions: 14:00-16:00 and 16:30-18:30, with one topic per session</a:t>
            </a:r>
          </a:p>
          <a:p>
            <a:pPr lvl="1"/>
            <a:r>
              <a:rPr lang="en-US" dirty="0" smtClean="0"/>
              <a:t>Sometimes there is only the second session</a:t>
            </a:r>
          </a:p>
          <a:p>
            <a:pPr lvl="2"/>
            <a:r>
              <a:rPr lang="en-US" dirty="0" smtClean="0"/>
              <a:t>Preferred because more US-friendly</a:t>
            </a:r>
          </a:p>
          <a:p>
            <a:r>
              <a:rPr lang="en-US" dirty="0" smtClean="0"/>
              <a:t>Try to keep the meeting useful: if the key people cannot be present, rather cancel/postpone</a:t>
            </a:r>
          </a:p>
          <a:p>
            <a:r>
              <a:rPr lang="en-US" dirty="0" smtClean="0"/>
              <a:t>Additional people are explicitly invited depending on the topic</a:t>
            </a:r>
          </a:p>
          <a:p>
            <a:pPr lvl="1"/>
            <a:r>
              <a:rPr lang="en-US" dirty="0" smtClean="0"/>
              <a:t>An EVO session is always booked, with no password</a:t>
            </a:r>
          </a:p>
          <a:p>
            <a:pPr lvl="1"/>
            <a:r>
              <a:rPr lang="en-US" dirty="0" smtClean="0"/>
              <a:t>The agenda (not protected) is available at </a:t>
            </a:r>
          </a:p>
          <a:p>
            <a:pPr lvl="2"/>
            <a:r>
              <a:rPr lang="en-US" dirty="0" smtClean="0">
                <a:hlinkClick r:id="rId2"/>
              </a:rPr>
              <a:t>http://indico.cern.ch/categoryDisplay.py?categId=2421</a:t>
            </a:r>
            <a:endParaRPr lang="en-US" dirty="0" smtClean="0"/>
          </a:p>
          <a:p>
            <a:r>
              <a:rPr lang="en-US" dirty="0" smtClean="0"/>
              <a:t>Anybody is always welcome to “spy” on the topics discussed and join the meeting</a:t>
            </a:r>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5634FD3A-1D96-5D47-8153-5E8AFD97F30C}"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Choice of topics and documents</a:t>
            </a:r>
            <a:endParaRPr lang="en-US" dirty="0"/>
          </a:p>
        </p:txBody>
      </p:sp>
      <p:sp>
        <p:nvSpPr>
          <p:cNvPr id="3" name="Content Placeholder 2"/>
          <p:cNvSpPr>
            <a:spLocks noGrp="1"/>
          </p:cNvSpPr>
          <p:nvPr>
            <p:ph idx="1"/>
          </p:nvPr>
        </p:nvSpPr>
        <p:spPr>
          <a:xfrm>
            <a:off x="228600" y="1143000"/>
            <a:ext cx="8686800" cy="5181600"/>
          </a:xfrm>
        </p:spPr>
        <p:txBody>
          <a:bodyPr>
            <a:normAutofit lnSpcReduction="10000"/>
          </a:bodyPr>
          <a:lstStyle/>
          <a:p>
            <a:r>
              <a:rPr lang="en-US" dirty="0" smtClean="0"/>
              <a:t>Topics are chosen with input from WG conveners</a:t>
            </a:r>
          </a:p>
          <a:p>
            <a:pPr lvl="1"/>
            <a:r>
              <a:rPr lang="en-US" dirty="0" smtClean="0"/>
              <a:t>Input not overwhelming, so far…</a:t>
            </a:r>
          </a:p>
          <a:p>
            <a:r>
              <a:rPr lang="en-US" dirty="0" smtClean="0"/>
              <a:t>Presentations and summary documents attached to the agenda</a:t>
            </a:r>
          </a:p>
          <a:p>
            <a:pPr lvl="1"/>
            <a:r>
              <a:rPr lang="en-US" dirty="0" smtClean="0"/>
              <a:t>Topics appear in the meeting title, to help finding back the info</a:t>
            </a:r>
          </a:p>
          <a:p>
            <a:pPr lvl="1"/>
            <a:r>
              <a:rPr lang="en-US" dirty="0" smtClean="0"/>
              <a:t>Dedicated web site may be needed at some point…</a:t>
            </a:r>
          </a:p>
          <a:p>
            <a:r>
              <a:rPr lang="en-US" dirty="0" smtClean="0"/>
              <a:t>Until now mostly focused on phase II strip upgrade</a:t>
            </a:r>
          </a:p>
          <a:p>
            <a:pPr lvl="1"/>
            <a:r>
              <a:rPr lang="en-US" dirty="0" smtClean="0"/>
              <a:t>Possibly to be evolved</a:t>
            </a:r>
          </a:p>
        </p:txBody>
      </p:sp>
      <p:sp>
        <p:nvSpPr>
          <p:cNvPr id="4" name="Slide Number Placeholder 3"/>
          <p:cNvSpPr>
            <a:spLocks noGrp="1"/>
          </p:cNvSpPr>
          <p:nvPr>
            <p:ph type="sldNum" sz="quarter" idx="12"/>
          </p:nvPr>
        </p:nvSpPr>
        <p:spPr/>
        <p:txBody>
          <a:bodyPr/>
          <a:lstStyle/>
          <a:p>
            <a:fld id="{5634FD3A-1D96-5D47-8153-5E8AFD97F30C}"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Modelling</a:t>
            </a:r>
            <a:r>
              <a:rPr lang="en-US" dirty="0" smtClean="0"/>
              <a:t> of outer layers</a:t>
            </a:r>
            <a:endParaRPr lang="en-US" dirty="0"/>
          </a:p>
        </p:txBody>
      </p:sp>
      <p:sp>
        <p:nvSpPr>
          <p:cNvPr id="3" name="Content Placeholder 2"/>
          <p:cNvSpPr>
            <a:spLocks noGrp="1"/>
          </p:cNvSpPr>
          <p:nvPr>
            <p:ph idx="1"/>
          </p:nvPr>
        </p:nvSpPr>
        <p:spPr>
          <a:xfrm>
            <a:off x="457200" y="1143002"/>
            <a:ext cx="8229600" cy="5349873"/>
          </a:xfrm>
        </p:spPr>
        <p:txBody>
          <a:bodyPr>
            <a:normAutofit lnSpcReduction="10000"/>
          </a:bodyPr>
          <a:lstStyle/>
          <a:p>
            <a:r>
              <a:rPr lang="en-US" dirty="0" smtClean="0"/>
              <a:t>Study of system aspects for outer layers</a:t>
            </a:r>
          </a:p>
          <a:p>
            <a:pPr lvl="1"/>
            <a:r>
              <a:rPr lang="en-US" dirty="0" smtClean="0"/>
              <a:t>Input from sensors, electronics, powering, mechanics</a:t>
            </a:r>
          </a:p>
          <a:p>
            <a:r>
              <a:rPr lang="en-US" dirty="0" smtClean="0"/>
              <a:t>First model for the integration</a:t>
            </a:r>
          </a:p>
          <a:p>
            <a:pPr lvl="1"/>
            <a:r>
              <a:rPr lang="en-US" dirty="0" smtClean="0"/>
              <a:t>Including electronics, mechanics, cooling</a:t>
            </a:r>
          </a:p>
          <a:p>
            <a:r>
              <a:rPr lang="en-US" dirty="0" smtClean="0"/>
              <a:t>Purposes</a:t>
            </a:r>
          </a:p>
          <a:p>
            <a:pPr lvl="1"/>
            <a:r>
              <a:rPr lang="en-US" dirty="0" smtClean="0"/>
              <a:t>Validate key aspects</a:t>
            </a:r>
          </a:p>
          <a:p>
            <a:pPr lvl="1"/>
            <a:r>
              <a:rPr lang="en-US" dirty="0" smtClean="0"/>
              <a:t>Identify possible weaknesses and correct if needed</a:t>
            </a:r>
          </a:p>
          <a:p>
            <a:pPr lvl="1"/>
            <a:r>
              <a:rPr lang="en-US" dirty="0" smtClean="0"/>
              <a:t>Keep as reference to evaluate alternative options and possible further improvements</a:t>
            </a:r>
          </a:p>
        </p:txBody>
      </p:sp>
      <p:sp>
        <p:nvSpPr>
          <p:cNvPr id="4" name="Slide Number Placeholder 3"/>
          <p:cNvSpPr>
            <a:spLocks noGrp="1"/>
          </p:cNvSpPr>
          <p:nvPr>
            <p:ph type="sldNum" sz="quarter" idx="12"/>
          </p:nvPr>
        </p:nvSpPr>
        <p:spPr/>
        <p:txBody>
          <a:bodyPr/>
          <a:lstStyle/>
          <a:p>
            <a:fld id="{5634FD3A-1D96-5D47-8153-5E8AFD97F30C}"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Autofit/>
          </a:bodyPr>
          <a:lstStyle/>
          <a:p>
            <a:r>
              <a:rPr lang="en-US" sz="3200" b="1" dirty="0" err="1" smtClean="0">
                <a:ea typeface="ＭＳ Ｐゴシック" pitchFamily="-65" charset="-128"/>
                <a:cs typeface="ＭＳ Ｐゴシック" pitchFamily="-65" charset="-128"/>
              </a:rPr>
              <a:t>Modelling</a:t>
            </a:r>
            <a:r>
              <a:rPr lang="en-US" sz="3200" b="1" dirty="0" smtClean="0">
                <a:ea typeface="ＭＳ Ｐゴシック" pitchFamily="-65" charset="-128"/>
                <a:cs typeface="ＭＳ Ｐゴシック" pitchFamily="-65" charset="-128"/>
              </a:rPr>
              <a:t> of Outer Layers (readout only)</a:t>
            </a:r>
            <a:endParaRPr lang="en-US" sz="3200" dirty="0"/>
          </a:p>
        </p:txBody>
      </p:sp>
      <p:sp>
        <p:nvSpPr>
          <p:cNvPr id="4" name="Slide Number Placeholder 3"/>
          <p:cNvSpPr>
            <a:spLocks noGrp="1"/>
          </p:cNvSpPr>
          <p:nvPr>
            <p:ph type="sldNum" sz="quarter" idx="12"/>
          </p:nvPr>
        </p:nvSpPr>
        <p:spPr/>
        <p:txBody>
          <a:bodyPr/>
          <a:lstStyle/>
          <a:p>
            <a:fld id="{5634FD3A-1D96-5D47-8153-5E8AFD97F30C}" type="slidenum">
              <a:rPr lang="en-US" smtClean="0"/>
              <a:pPr/>
              <a:t>8</a:t>
            </a:fld>
            <a:endParaRPr lang="en-US"/>
          </a:p>
        </p:txBody>
      </p:sp>
      <p:grpSp>
        <p:nvGrpSpPr>
          <p:cNvPr id="3" name="Group 4"/>
          <p:cNvGrpSpPr/>
          <p:nvPr/>
        </p:nvGrpSpPr>
        <p:grpSpPr>
          <a:xfrm>
            <a:off x="76200" y="609600"/>
            <a:ext cx="9017000" cy="5414642"/>
            <a:chOff x="127000" y="990600"/>
            <a:chExt cx="9017000" cy="5414642"/>
          </a:xfrm>
        </p:grpSpPr>
        <p:pic>
          <p:nvPicPr>
            <p:cNvPr id="6" name="Picture 2"/>
            <p:cNvPicPr>
              <a:picLocks noChangeAspect="1" noChangeArrowheads="1"/>
            </p:cNvPicPr>
            <p:nvPr/>
          </p:nvPicPr>
          <p:blipFill>
            <a:blip r:embed="rId2" cstate="print"/>
            <a:srcRect l="3750" t="17188" r="2500" b="12500"/>
            <a:stretch>
              <a:fillRect/>
            </a:stretch>
          </p:blipFill>
          <p:spPr bwMode="auto">
            <a:xfrm>
              <a:off x="127000" y="995042"/>
              <a:ext cx="9017000" cy="5410200"/>
            </a:xfrm>
            <a:prstGeom prst="rect">
              <a:avLst/>
            </a:prstGeom>
            <a:noFill/>
            <a:ln w="9525">
              <a:solidFill>
                <a:srgbClr val="4F81BD"/>
              </a:solidFill>
              <a:miter lim="800000"/>
              <a:headEnd/>
              <a:tailEnd/>
            </a:ln>
          </p:spPr>
        </p:pic>
        <p:pic>
          <p:nvPicPr>
            <p:cNvPr id="7" name="Picture 2"/>
            <p:cNvPicPr>
              <a:picLocks noChangeAspect="1" noChangeArrowheads="1"/>
            </p:cNvPicPr>
            <p:nvPr/>
          </p:nvPicPr>
          <p:blipFill>
            <a:blip r:embed="rId2" cstate="print"/>
            <a:srcRect l="39281" t="43445" r="40528" b="37258"/>
            <a:stretch>
              <a:fillRect/>
            </a:stretch>
          </p:blipFill>
          <p:spPr bwMode="auto">
            <a:xfrm>
              <a:off x="5486400" y="990600"/>
              <a:ext cx="3394362" cy="2595242"/>
            </a:xfrm>
            <a:prstGeom prst="rect">
              <a:avLst/>
            </a:prstGeom>
            <a:noFill/>
            <a:ln w="3175">
              <a:solidFill>
                <a:srgbClr val="000000"/>
              </a:solidFill>
              <a:miter lim="800000"/>
              <a:headEnd/>
              <a:tailEnd/>
            </a:ln>
          </p:spPr>
        </p:pic>
        <p:sp>
          <p:nvSpPr>
            <p:cNvPr id="8" name="Rectangle 7"/>
            <p:cNvSpPr/>
            <p:nvPr/>
          </p:nvSpPr>
          <p:spPr>
            <a:xfrm>
              <a:off x="2209800" y="2214242"/>
              <a:ext cx="1981200" cy="1524000"/>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2" cstate="print"/>
            <a:srcRect l="51519" t="51377" r="47393" b="47943"/>
            <a:stretch>
              <a:fillRect/>
            </a:stretch>
          </p:blipFill>
          <p:spPr bwMode="auto">
            <a:xfrm rot="19804756">
              <a:off x="6398955" y="1944096"/>
              <a:ext cx="982567" cy="271321"/>
            </a:xfrm>
            <a:prstGeom prst="rect">
              <a:avLst/>
            </a:prstGeom>
            <a:noFill/>
            <a:ln w="3175">
              <a:noFill/>
              <a:miter lim="800000"/>
              <a:headEnd/>
              <a:tailEnd/>
            </a:ln>
          </p:spPr>
        </p:pic>
        <p:pic>
          <p:nvPicPr>
            <p:cNvPr id="10" name="Picture 2"/>
            <p:cNvPicPr>
              <a:picLocks noChangeAspect="1" noChangeArrowheads="1"/>
            </p:cNvPicPr>
            <p:nvPr/>
          </p:nvPicPr>
          <p:blipFill>
            <a:blip r:embed="rId2" cstate="print"/>
            <a:srcRect l="51519" t="51377" r="47393" b="47943"/>
            <a:stretch>
              <a:fillRect/>
            </a:stretch>
          </p:blipFill>
          <p:spPr bwMode="auto">
            <a:xfrm rot="19804756">
              <a:off x="5793388" y="1603014"/>
              <a:ext cx="982567" cy="271321"/>
            </a:xfrm>
            <a:prstGeom prst="rect">
              <a:avLst/>
            </a:prstGeom>
            <a:noFill/>
            <a:ln w="3175">
              <a:noFill/>
              <a:miter lim="800000"/>
              <a:headEnd/>
              <a:tailEnd/>
            </a:ln>
          </p:spPr>
        </p:pic>
        <p:pic>
          <p:nvPicPr>
            <p:cNvPr id="11" name="Picture 2"/>
            <p:cNvPicPr>
              <a:picLocks noChangeAspect="1" noChangeArrowheads="1"/>
            </p:cNvPicPr>
            <p:nvPr/>
          </p:nvPicPr>
          <p:blipFill>
            <a:blip r:embed="rId2" cstate="print"/>
            <a:srcRect l="51519" t="51377" r="47393" b="47943"/>
            <a:stretch>
              <a:fillRect/>
            </a:stretch>
          </p:blipFill>
          <p:spPr bwMode="auto">
            <a:xfrm rot="19804756">
              <a:off x="6477857" y="1541093"/>
              <a:ext cx="384640" cy="106213"/>
            </a:xfrm>
            <a:prstGeom prst="rect">
              <a:avLst/>
            </a:prstGeom>
            <a:noFill/>
            <a:ln w="3175">
              <a:noFill/>
              <a:miter lim="800000"/>
              <a:headEnd/>
              <a:tailEnd/>
            </a:ln>
          </p:spPr>
        </p:pic>
        <p:pic>
          <p:nvPicPr>
            <p:cNvPr id="12" name="Picture 2"/>
            <p:cNvPicPr>
              <a:picLocks noChangeAspect="1" noChangeArrowheads="1"/>
            </p:cNvPicPr>
            <p:nvPr/>
          </p:nvPicPr>
          <p:blipFill>
            <a:blip r:embed="rId2" cstate="print"/>
            <a:srcRect l="51519" t="51377" r="47393" b="47943"/>
            <a:stretch>
              <a:fillRect/>
            </a:stretch>
          </p:blipFill>
          <p:spPr bwMode="auto">
            <a:xfrm rot="19804756">
              <a:off x="6325456" y="1769694"/>
              <a:ext cx="384640" cy="106213"/>
            </a:xfrm>
            <a:prstGeom prst="rect">
              <a:avLst/>
            </a:prstGeom>
            <a:noFill/>
            <a:ln w="3175">
              <a:noFill/>
              <a:miter lim="800000"/>
              <a:headEnd/>
              <a:tailEnd/>
            </a:ln>
          </p:spPr>
        </p:pic>
        <p:pic>
          <p:nvPicPr>
            <p:cNvPr id="13" name="Picture 2"/>
            <p:cNvPicPr>
              <a:picLocks noChangeAspect="1" noChangeArrowheads="1"/>
            </p:cNvPicPr>
            <p:nvPr/>
          </p:nvPicPr>
          <p:blipFill>
            <a:blip r:embed="rId2" cstate="print"/>
            <a:srcRect l="51519" t="51377" r="47393" b="47943"/>
            <a:stretch>
              <a:fillRect/>
            </a:stretch>
          </p:blipFill>
          <p:spPr bwMode="auto">
            <a:xfrm rot="19804756">
              <a:off x="7087457" y="1922093"/>
              <a:ext cx="384640" cy="106213"/>
            </a:xfrm>
            <a:prstGeom prst="rect">
              <a:avLst/>
            </a:prstGeom>
            <a:noFill/>
            <a:ln w="3175">
              <a:noFill/>
              <a:miter lim="800000"/>
              <a:headEnd/>
              <a:tailEnd/>
            </a:ln>
          </p:spPr>
        </p:pic>
        <p:pic>
          <p:nvPicPr>
            <p:cNvPr id="14" name="Picture 2"/>
            <p:cNvPicPr>
              <a:picLocks noChangeAspect="1" noChangeArrowheads="1"/>
            </p:cNvPicPr>
            <p:nvPr/>
          </p:nvPicPr>
          <p:blipFill>
            <a:blip r:embed="rId2" cstate="print"/>
            <a:srcRect l="51519" t="51377" r="47393" b="47943"/>
            <a:stretch>
              <a:fillRect/>
            </a:stretch>
          </p:blipFill>
          <p:spPr bwMode="auto">
            <a:xfrm rot="19804756">
              <a:off x="6325455" y="2150693"/>
              <a:ext cx="384640" cy="106213"/>
            </a:xfrm>
            <a:prstGeom prst="rect">
              <a:avLst/>
            </a:prstGeom>
            <a:noFill/>
            <a:ln w="3175">
              <a:noFill/>
              <a:miter lim="800000"/>
              <a:headEnd/>
              <a:tailEnd/>
            </a:ln>
          </p:spPr>
        </p:pic>
        <p:pic>
          <p:nvPicPr>
            <p:cNvPr id="15" name="Picture 2"/>
            <p:cNvPicPr>
              <a:picLocks noChangeAspect="1" noChangeArrowheads="1"/>
            </p:cNvPicPr>
            <p:nvPr/>
          </p:nvPicPr>
          <p:blipFill>
            <a:blip r:embed="rId2" cstate="print"/>
            <a:srcRect l="51519" t="51377" r="47393" b="47943"/>
            <a:stretch>
              <a:fillRect/>
            </a:stretch>
          </p:blipFill>
          <p:spPr bwMode="auto">
            <a:xfrm rot="19804756">
              <a:off x="6477855" y="2303093"/>
              <a:ext cx="384640" cy="106213"/>
            </a:xfrm>
            <a:prstGeom prst="rect">
              <a:avLst/>
            </a:prstGeom>
            <a:noFill/>
            <a:ln w="3175">
              <a:noFill/>
              <a:miter lim="800000"/>
              <a:headEnd/>
              <a:tailEnd/>
            </a:ln>
          </p:spPr>
        </p:pic>
        <p:pic>
          <p:nvPicPr>
            <p:cNvPr id="16" name="Picture 2"/>
            <p:cNvPicPr>
              <a:picLocks noChangeAspect="1" noChangeArrowheads="1"/>
            </p:cNvPicPr>
            <p:nvPr/>
          </p:nvPicPr>
          <p:blipFill>
            <a:blip r:embed="rId2" cstate="print"/>
            <a:srcRect l="51519" t="51377" r="47393" b="47943"/>
            <a:stretch>
              <a:fillRect/>
            </a:stretch>
          </p:blipFill>
          <p:spPr bwMode="auto">
            <a:xfrm rot="19804756">
              <a:off x="8079046" y="3015314"/>
              <a:ext cx="828887" cy="228885"/>
            </a:xfrm>
            <a:prstGeom prst="rect">
              <a:avLst/>
            </a:prstGeom>
            <a:noFill/>
            <a:ln w="3175">
              <a:noFill/>
              <a:miter lim="800000"/>
              <a:headEnd/>
              <a:tailEnd/>
            </a:ln>
          </p:spPr>
        </p:pic>
        <p:pic>
          <p:nvPicPr>
            <p:cNvPr id="17" name="Picture 2"/>
            <p:cNvPicPr>
              <a:picLocks noChangeAspect="1" noChangeArrowheads="1"/>
            </p:cNvPicPr>
            <p:nvPr/>
          </p:nvPicPr>
          <p:blipFill>
            <a:blip r:embed="rId2" cstate="print"/>
            <a:srcRect l="51519" t="51377" r="47393" b="47943"/>
            <a:stretch>
              <a:fillRect/>
            </a:stretch>
          </p:blipFill>
          <p:spPr bwMode="auto">
            <a:xfrm rot="19804756">
              <a:off x="8611170" y="3175790"/>
              <a:ext cx="255821" cy="70641"/>
            </a:xfrm>
            <a:prstGeom prst="rect">
              <a:avLst/>
            </a:prstGeom>
            <a:noFill/>
            <a:ln w="3175">
              <a:noFill/>
              <a:miter lim="800000"/>
              <a:headEnd/>
              <a:tailEnd/>
            </a:ln>
          </p:spPr>
        </p:pic>
        <p:cxnSp>
          <p:nvCxnSpPr>
            <p:cNvPr id="18" name="Straight Connector 17"/>
            <p:cNvCxnSpPr>
              <a:stCxn id="8" idx="3"/>
            </p:cNvCxnSpPr>
            <p:nvPr/>
          </p:nvCxnSpPr>
          <p:spPr>
            <a:xfrm flipV="1">
              <a:off x="4191000" y="2595242"/>
              <a:ext cx="1295400" cy="381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876800" y="6096000"/>
              <a:ext cx="2590800" cy="276999"/>
            </a:xfrm>
            <a:prstGeom prst="rect">
              <a:avLst/>
            </a:prstGeom>
            <a:noFill/>
          </p:spPr>
          <p:txBody>
            <a:bodyPr wrap="square" rtlCol="0">
              <a:spAutoFit/>
            </a:bodyPr>
            <a:lstStyle/>
            <a:p>
              <a:r>
                <a:rPr lang="en-US" sz="1200" dirty="0" smtClean="0"/>
                <a:t>3D design by Antonio Conde Garcia</a:t>
              </a:r>
              <a:endParaRPr lang="en-US" sz="1200" dirty="0"/>
            </a:p>
          </p:txBody>
        </p:sp>
      </p:grpSp>
      <p:pic>
        <p:nvPicPr>
          <p:cNvPr id="20" name="Content Placeholder 6" descr="Module-1.jpg"/>
          <p:cNvPicPr>
            <a:picLocks noGrp="1" noChangeAspect="1"/>
          </p:cNvPicPr>
          <p:nvPr>
            <p:ph sz="half" idx="4294967295"/>
          </p:nvPr>
        </p:nvPicPr>
        <p:blipFill>
          <a:blip r:embed="rId3"/>
          <a:srcRect l="11672" r="26991"/>
          <a:stretch>
            <a:fillRect/>
          </a:stretch>
        </p:blipFill>
        <p:spPr>
          <a:xfrm>
            <a:off x="76200" y="3048000"/>
            <a:ext cx="2867809" cy="3727128"/>
          </a:xfrm>
          <a:prstGeom prst="rect">
            <a:avLst/>
          </a:prstGeom>
          <a:ln>
            <a:solidFill>
              <a:srgbClr val="4F81BD"/>
            </a:solidFill>
          </a:ln>
        </p:spPr>
      </p:pic>
      <p:sp>
        <p:nvSpPr>
          <p:cNvPr id="21" name="Rectangle 3"/>
          <p:cNvSpPr txBox="1">
            <a:spLocks noChangeArrowheads="1"/>
          </p:cNvSpPr>
          <p:nvPr/>
        </p:nvSpPr>
        <p:spPr bwMode="auto">
          <a:xfrm>
            <a:off x="2514600" y="838201"/>
            <a:ext cx="2870200" cy="4616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0000" lvl="1" indent="-180000" defTabSz="914400" fontAlgn="base">
              <a:spcBef>
                <a:spcPts val="600"/>
              </a:spcBef>
              <a:spcAft>
                <a:spcPct val="0"/>
              </a:spcAft>
            </a:pPr>
            <a:r>
              <a:rPr lang="en-US" b="1" kern="0" dirty="0" smtClean="0">
                <a:solidFill>
                  <a:schemeClr val="bg1"/>
                </a:solidFill>
              </a:rPr>
              <a:t>Integration studies @CERN</a:t>
            </a:r>
            <a:endParaRPr lang="en-US" sz="2400" b="1" kern="0" dirty="0" smtClean="0">
              <a:solidFill>
                <a:srgbClr val="C3D69B"/>
              </a:solidFill>
            </a:endParaRPr>
          </a:p>
          <a:p>
            <a:pPr marL="180000" lvl="1" indent="-180000" defTabSz="914400" fontAlgn="base">
              <a:spcBef>
                <a:spcPts val="600"/>
              </a:spcBef>
              <a:spcAft>
                <a:spcPct val="0"/>
              </a:spcAft>
              <a:buFont typeface="Arial"/>
              <a:buChar char="•"/>
            </a:pPr>
            <a:endParaRPr kumimoji="0" lang="en-US" sz="1400" b="1" i="0" u="none" strike="noStrike" kern="0" cap="none" spc="0" normalizeH="0" baseline="0" noProof="0" dirty="0">
              <a:ln>
                <a:noFill/>
              </a:ln>
              <a:solidFill>
                <a:schemeClr val="bg1"/>
              </a:solidFill>
              <a:effectLst/>
              <a:uLnTx/>
              <a:uFillTx/>
              <a:ea typeface="+mn-ea"/>
              <a:cs typeface="+mn-cs"/>
            </a:endParaRPr>
          </a:p>
        </p:txBody>
      </p:sp>
      <p:sp>
        <p:nvSpPr>
          <p:cNvPr id="22" name="Rectangle 3"/>
          <p:cNvSpPr txBox="1">
            <a:spLocks noChangeArrowheads="1"/>
          </p:cNvSpPr>
          <p:nvPr/>
        </p:nvSpPr>
        <p:spPr bwMode="auto">
          <a:xfrm>
            <a:off x="76200" y="4641538"/>
            <a:ext cx="2438400" cy="4616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0000" lvl="1" indent="-180000" defTabSz="914400" fontAlgn="base">
              <a:spcBef>
                <a:spcPts val="600"/>
              </a:spcBef>
              <a:spcAft>
                <a:spcPct val="0"/>
              </a:spcAft>
            </a:pPr>
            <a:r>
              <a:rPr lang="en-US" b="1" kern="0" dirty="0" smtClean="0">
                <a:solidFill>
                  <a:schemeClr val="bg1"/>
                </a:solidFill>
              </a:rPr>
              <a:t>T</a:t>
            </a:r>
            <a:r>
              <a:rPr lang="en-US" sz="1400" b="1" kern="0" dirty="0" smtClean="0">
                <a:solidFill>
                  <a:schemeClr val="bg1"/>
                </a:solidFill>
              </a:rPr>
              <a:t>hermal </a:t>
            </a:r>
            <a:r>
              <a:rPr lang="en-US" sz="1400" b="1" kern="0" dirty="0" err="1" smtClean="0">
                <a:solidFill>
                  <a:schemeClr val="bg1"/>
                </a:solidFill>
              </a:rPr>
              <a:t>modelling</a:t>
            </a:r>
            <a:r>
              <a:rPr lang="en-US" sz="1400" b="1" kern="0" dirty="0" smtClean="0">
                <a:solidFill>
                  <a:schemeClr val="bg1"/>
                </a:solidFill>
              </a:rPr>
              <a:t> @ UCSB</a:t>
            </a:r>
            <a:endParaRPr lang="en-US" sz="1400" b="1" kern="0" dirty="0" smtClean="0">
              <a:solidFill>
                <a:srgbClr val="C3D69B"/>
              </a:solidFill>
            </a:endParaRPr>
          </a:p>
          <a:p>
            <a:pPr marL="180000" lvl="1" indent="-180000" defTabSz="914400" fontAlgn="base">
              <a:spcBef>
                <a:spcPts val="600"/>
              </a:spcBef>
              <a:spcAft>
                <a:spcPct val="0"/>
              </a:spcAft>
              <a:buFont typeface="Arial"/>
              <a:buChar char="•"/>
            </a:pPr>
            <a:endParaRPr kumimoji="0" lang="en-US" sz="1400" b="1" i="0" u="none" strike="noStrike" kern="0" cap="none" spc="0" normalizeH="0" baseline="0" noProof="0" dirty="0">
              <a:ln>
                <a:noFill/>
              </a:ln>
              <a:solidFill>
                <a:schemeClr val="bg1"/>
              </a:solidFill>
              <a:effectLst/>
              <a:uLnTx/>
              <a:uFillTx/>
              <a:ea typeface="+mn-ea"/>
              <a:cs typeface="+mn-cs"/>
            </a:endParaRPr>
          </a:p>
        </p:txBody>
      </p:sp>
      <p:pic>
        <p:nvPicPr>
          <p:cNvPr id="23" name="Content Placeholder 3" descr="Layout_baseline.png"/>
          <p:cNvPicPr>
            <a:picLocks noChangeAspect="1"/>
          </p:cNvPicPr>
          <p:nvPr/>
        </p:nvPicPr>
        <p:blipFill>
          <a:blip r:embed="rId4"/>
          <a:srcRect l="9821" t="42857" r="4278" b="12857"/>
          <a:stretch>
            <a:fillRect/>
          </a:stretch>
        </p:blipFill>
        <p:spPr bwMode="auto">
          <a:xfrm>
            <a:off x="2971800" y="4648200"/>
            <a:ext cx="3482191" cy="1741106"/>
          </a:xfrm>
          <a:prstGeom prst="rect">
            <a:avLst/>
          </a:prstGeom>
          <a:noFill/>
          <a:ln w="9525">
            <a:solidFill>
              <a:srgbClr val="4F81BD"/>
            </a:solidFill>
            <a:miter lim="800000"/>
            <a:headEnd/>
            <a:tailEnd/>
          </a:ln>
        </p:spPr>
      </p:pic>
      <p:sp>
        <p:nvSpPr>
          <p:cNvPr id="27" name="Freeform 26"/>
          <p:cNvSpPr/>
          <p:nvPr/>
        </p:nvSpPr>
        <p:spPr>
          <a:xfrm>
            <a:off x="3473450" y="3912806"/>
            <a:ext cx="641350" cy="1040194"/>
          </a:xfrm>
          <a:custGeom>
            <a:avLst/>
            <a:gdLst>
              <a:gd name="connsiteX0" fmla="*/ 641350 w 641350"/>
              <a:gd name="connsiteY0" fmla="*/ 0 h 1435100"/>
              <a:gd name="connsiteX1" fmla="*/ 82550 w 641350"/>
              <a:gd name="connsiteY1" fmla="*/ 304800 h 1435100"/>
              <a:gd name="connsiteX2" fmla="*/ 146050 w 641350"/>
              <a:gd name="connsiteY2" fmla="*/ 1435100 h 1435100"/>
            </a:gdLst>
            <a:ahLst/>
            <a:cxnLst>
              <a:cxn ang="0">
                <a:pos x="connsiteX0" y="connsiteY0"/>
              </a:cxn>
              <a:cxn ang="0">
                <a:pos x="connsiteX1" y="connsiteY1"/>
              </a:cxn>
              <a:cxn ang="0">
                <a:pos x="connsiteX2" y="connsiteY2"/>
              </a:cxn>
            </a:cxnLst>
            <a:rect l="l" t="t" r="r" b="b"/>
            <a:pathLst>
              <a:path w="641350" h="1435100">
                <a:moveTo>
                  <a:pt x="641350" y="0"/>
                </a:moveTo>
                <a:cubicBezTo>
                  <a:pt x="403225" y="32808"/>
                  <a:pt x="165100" y="65617"/>
                  <a:pt x="82550" y="304800"/>
                </a:cubicBezTo>
                <a:cubicBezTo>
                  <a:pt x="0" y="543983"/>
                  <a:pt x="146050" y="1435100"/>
                  <a:pt x="146050" y="1435100"/>
                </a:cubicBezTo>
              </a:path>
            </a:pathLst>
          </a:custGeom>
          <a:ln>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Freeform 27"/>
          <p:cNvSpPr/>
          <p:nvPr/>
        </p:nvSpPr>
        <p:spPr>
          <a:xfrm rot="2254319" flipV="1">
            <a:off x="829232" y="2308986"/>
            <a:ext cx="425558" cy="1614950"/>
          </a:xfrm>
          <a:custGeom>
            <a:avLst/>
            <a:gdLst>
              <a:gd name="connsiteX0" fmla="*/ 641350 w 641350"/>
              <a:gd name="connsiteY0" fmla="*/ 0 h 1435100"/>
              <a:gd name="connsiteX1" fmla="*/ 82550 w 641350"/>
              <a:gd name="connsiteY1" fmla="*/ 304800 h 1435100"/>
              <a:gd name="connsiteX2" fmla="*/ 146050 w 641350"/>
              <a:gd name="connsiteY2" fmla="*/ 1435100 h 1435100"/>
            </a:gdLst>
            <a:ahLst/>
            <a:cxnLst>
              <a:cxn ang="0">
                <a:pos x="connsiteX0" y="connsiteY0"/>
              </a:cxn>
              <a:cxn ang="0">
                <a:pos x="connsiteX1" y="connsiteY1"/>
              </a:cxn>
              <a:cxn ang="0">
                <a:pos x="connsiteX2" y="connsiteY2"/>
              </a:cxn>
            </a:cxnLst>
            <a:rect l="l" t="t" r="r" b="b"/>
            <a:pathLst>
              <a:path w="641350" h="1435100">
                <a:moveTo>
                  <a:pt x="641350" y="0"/>
                </a:moveTo>
                <a:cubicBezTo>
                  <a:pt x="403225" y="32808"/>
                  <a:pt x="165100" y="65617"/>
                  <a:pt x="82550" y="304800"/>
                </a:cubicBezTo>
                <a:cubicBezTo>
                  <a:pt x="0" y="543983"/>
                  <a:pt x="146050" y="1435100"/>
                  <a:pt x="146050" y="1435100"/>
                </a:cubicBezTo>
              </a:path>
            </a:pathLst>
          </a:custGeom>
          <a:ln>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6" name="Picture 25"/>
          <p:cNvPicPr>
            <a:picLocks noChangeAspect="1"/>
          </p:cNvPicPr>
          <p:nvPr/>
        </p:nvPicPr>
        <p:blipFill>
          <a:blip r:embed="rId5"/>
          <a:stretch>
            <a:fillRect/>
          </a:stretch>
        </p:blipFill>
        <p:spPr>
          <a:xfrm>
            <a:off x="5638800" y="5604510"/>
            <a:ext cx="3204210" cy="1253490"/>
          </a:xfrm>
          <a:prstGeom prst="rect">
            <a:avLst/>
          </a:prstGeom>
          <a:ln w="28575" cap="flat" cmpd="sng" algn="ctr">
            <a:solidFill>
              <a:srgbClr val="4F81BD"/>
            </a:solidFill>
            <a:prstDash val="solid"/>
            <a:round/>
            <a:headEnd type="none" w="med" len="med"/>
            <a:tailEnd type="none" w="med" len="med"/>
          </a:ln>
        </p:spPr>
      </p:pic>
      <p:sp>
        <p:nvSpPr>
          <p:cNvPr id="30" name="TextBox 29"/>
          <p:cNvSpPr txBox="1"/>
          <p:nvPr/>
        </p:nvSpPr>
        <p:spPr>
          <a:xfrm>
            <a:off x="137644" y="697468"/>
            <a:ext cx="1767356" cy="369332"/>
          </a:xfrm>
          <a:prstGeom prst="rect">
            <a:avLst/>
          </a:prstGeom>
          <a:solidFill>
            <a:schemeClr val="accent2">
              <a:lumMod val="50000"/>
            </a:schemeClr>
          </a:solidFill>
          <a:ln w="28575" cmpd="sng">
            <a:solidFill>
              <a:schemeClr val="tx1"/>
            </a:solidFill>
          </a:ln>
        </p:spPr>
        <p:txBody>
          <a:bodyPr wrap="none" rtlCol="0">
            <a:spAutoFit/>
          </a:bodyPr>
          <a:lstStyle/>
          <a:p>
            <a:r>
              <a:rPr lang="en-US" dirty="0" smtClean="0">
                <a:ln>
                  <a:solidFill>
                    <a:srgbClr val="DDD9C3"/>
                  </a:solidFill>
                </a:ln>
              </a:rPr>
              <a:t>Work in progress</a:t>
            </a:r>
            <a:endParaRPr lang="en-US" dirty="0">
              <a:ln>
                <a:solidFill>
                  <a:srgbClr val="DDD9C3"/>
                </a:solidFill>
              </a:l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685800"/>
          </a:xfrm>
        </p:spPr>
        <p:txBody>
          <a:bodyPr>
            <a:noAutofit/>
          </a:bodyPr>
          <a:lstStyle/>
          <a:p>
            <a:r>
              <a:rPr lang="en-US" sz="2400" dirty="0" smtClean="0"/>
              <a:t>Result of steady state thermal analysis</a:t>
            </a:r>
            <a:r>
              <a:rPr lang="en-US" sz="2400" dirty="0" smtClean="0"/>
              <a:t> for one of the options</a:t>
            </a:r>
            <a:endParaRPr lang="en-US" sz="2400" dirty="0"/>
          </a:p>
        </p:txBody>
      </p:sp>
      <p:pic>
        <p:nvPicPr>
          <p:cNvPr id="4" name="Content Placeholder 3" descr="Temperature-1.bmp"/>
          <p:cNvPicPr>
            <a:picLocks noGrp="1" noChangeAspect="1"/>
          </p:cNvPicPr>
          <p:nvPr>
            <p:ph sz="half" idx="1"/>
          </p:nvPr>
        </p:nvPicPr>
        <p:blipFill>
          <a:blip r:embed="rId2"/>
          <a:stretch>
            <a:fillRect/>
          </a:stretch>
        </p:blipFill>
        <p:spPr>
          <a:xfrm>
            <a:off x="381000" y="685801"/>
            <a:ext cx="5441807" cy="2895600"/>
          </a:xfrm>
        </p:spPr>
      </p:pic>
      <p:pic>
        <p:nvPicPr>
          <p:cNvPr id="6" name="Content Placeholder 5" descr="StaticFigure0068.png"/>
          <p:cNvPicPr>
            <a:picLocks noGrp="1" noChangeAspect="1"/>
          </p:cNvPicPr>
          <p:nvPr>
            <p:ph sz="half" idx="2"/>
          </p:nvPr>
        </p:nvPicPr>
        <p:blipFill>
          <a:blip r:embed="rId3"/>
          <a:stretch>
            <a:fillRect/>
          </a:stretch>
        </p:blipFill>
        <p:spPr>
          <a:xfrm>
            <a:off x="381000" y="3657600"/>
            <a:ext cx="5441808" cy="2895600"/>
          </a:xfrm>
        </p:spPr>
      </p:pic>
      <p:sp>
        <p:nvSpPr>
          <p:cNvPr id="8" name="TextBox 7"/>
          <p:cNvSpPr txBox="1"/>
          <p:nvPr/>
        </p:nvSpPr>
        <p:spPr>
          <a:xfrm>
            <a:off x="6096000" y="1044476"/>
            <a:ext cx="2743200" cy="230832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Max. Temperature: </a:t>
            </a:r>
          </a:p>
          <a:p>
            <a:r>
              <a:rPr lang="en-US" dirty="0" smtClean="0"/>
              <a:t>-28.0°C (at center chips)</a:t>
            </a:r>
          </a:p>
          <a:p>
            <a:endParaRPr lang="en-US" dirty="0" smtClean="0"/>
          </a:p>
          <a:p>
            <a:r>
              <a:rPr lang="en-US" dirty="0" smtClean="0"/>
              <a:t>Max Sensor Temperature: </a:t>
            </a:r>
          </a:p>
          <a:p>
            <a:r>
              <a:rPr lang="en-US" dirty="0" smtClean="0"/>
              <a:t>-28.8°C</a:t>
            </a:r>
          </a:p>
          <a:p>
            <a:endParaRPr lang="en-US" dirty="0" smtClean="0"/>
          </a:p>
          <a:p>
            <a:r>
              <a:rPr lang="en-US" dirty="0" smtClean="0"/>
              <a:t>ΔT between Cooling block and Sensor: 1.2°C</a:t>
            </a:r>
            <a:endParaRPr lang="en-US" dirty="0"/>
          </a:p>
        </p:txBody>
      </p:sp>
      <p:sp>
        <p:nvSpPr>
          <p:cNvPr id="7" name="TextBox 6"/>
          <p:cNvSpPr txBox="1"/>
          <p:nvPr/>
        </p:nvSpPr>
        <p:spPr>
          <a:xfrm>
            <a:off x="4190999" y="685801"/>
            <a:ext cx="163180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i="1" dirty="0" smtClean="0"/>
              <a:t>Analysis by </a:t>
            </a:r>
          </a:p>
          <a:p>
            <a:pPr algn="ctr"/>
            <a:r>
              <a:rPr lang="en-US" sz="1600" b="1" dirty="0" smtClean="0"/>
              <a:t>Susanne </a:t>
            </a:r>
            <a:r>
              <a:rPr lang="en-US" sz="1600" b="1" dirty="0" err="1" smtClean="0"/>
              <a:t>Kyre</a:t>
            </a:r>
            <a:r>
              <a:rPr lang="en-US" sz="1600" b="1" dirty="0" smtClean="0"/>
              <a:t> Dean White</a:t>
            </a:r>
          </a:p>
          <a:p>
            <a:pPr algn="ctr"/>
            <a:r>
              <a:rPr lang="en-US" sz="1400" b="1" dirty="0" smtClean="0"/>
              <a:t>UCSB</a:t>
            </a:r>
            <a:endParaRPr lang="en-US" sz="1600" b="1" dirty="0"/>
          </a:p>
        </p:txBody>
      </p:sp>
      <p:sp>
        <p:nvSpPr>
          <p:cNvPr id="9" name="TextBox 8"/>
          <p:cNvSpPr txBox="1"/>
          <p:nvPr/>
        </p:nvSpPr>
        <p:spPr>
          <a:xfrm>
            <a:off x="5975208" y="3954720"/>
            <a:ext cx="3016392" cy="236988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indent="-277200">
              <a:spcAft>
                <a:spcPts val="1200"/>
              </a:spcAft>
              <a:buFont typeface="Wingdings" charset="2"/>
              <a:buChar char="Ø"/>
            </a:pPr>
            <a:r>
              <a:rPr lang="en-US" sz="1600" dirty="0" smtClean="0">
                <a:solidFill>
                  <a:schemeClr val="bg1"/>
                </a:solidFill>
              </a:rPr>
              <a:t>Model to be evolved – results not yet to be taken at face value</a:t>
            </a:r>
          </a:p>
          <a:p>
            <a:pPr indent="-277200">
              <a:spcAft>
                <a:spcPts val="1200"/>
              </a:spcAft>
              <a:buFont typeface="Wingdings" charset="2"/>
              <a:buChar char="Ø"/>
            </a:pPr>
            <a:r>
              <a:rPr lang="en-US" sz="1600" dirty="0" smtClean="0">
                <a:solidFill>
                  <a:schemeClr val="bg1"/>
                </a:solidFill>
              </a:rPr>
              <a:t>Good indication that a TPG strip can efficiently remove heat from the hybrid (and the sensor)</a:t>
            </a:r>
          </a:p>
          <a:p>
            <a:pPr indent="-277200">
              <a:spcAft>
                <a:spcPts val="1200"/>
              </a:spcAft>
              <a:buFont typeface="Wingdings" charset="2"/>
              <a:buChar char="Ø"/>
            </a:pPr>
            <a:r>
              <a:rPr lang="en-US" sz="1600" dirty="0" smtClean="0">
                <a:solidFill>
                  <a:schemeClr val="bg1"/>
                </a:solidFill>
              </a:rPr>
              <a:t>Now planning prototyping and experimental measurements to validate the model</a:t>
            </a:r>
          </a:p>
        </p:txBody>
      </p:sp>
    </p:spTree>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A983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21672</TotalTime>
  <Words>1111</Words>
  <Application>Microsoft Macintosh PowerPoint</Application>
  <PresentationFormat>On-screen Show (4:3)</PresentationFormat>
  <Paragraphs>117</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Report from Tracker Upgrade Project Office</vt:lpstr>
      <vt:lpstr>Mandate of the TUPO</vt:lpstr>
      <vt:lpstr>Mandate of the TUPO</vt:lpstr>
      <vt:lpstr>Members of the TUPO</vt:lpstr>
      <vt:lpstr>Organization of meetings</vt:lpstr>
      <vt:lpstr>Choice of topics and documents</vt:lpstr>
      <vt:lpstr>Modelling of outer layers</vt:lpstr>
      <vt:lpstr>Modelling of Outer Layers (readout only)</vt:lpstr>
      <vt:lpstr>Result of steady state thermal analysis for one of the options</vt:lpstr>
      <vt:lpstr>Outlook for Outer Layers</vt:lpstr>
      <vt:lpstr>Other topics discussed</vt:lpstr>
      <vt:lpstr>Conclusions and Outlook</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Upgrade of the CMS Tracker   K Gill</dc:title>
  <dc:creator>karl gill</dc:creator>
  <cp:lastModifiedBy>Duccio Abbaneo</cp:lastModifiedBy>
  <cp:revision>203</cp:revision>
  <cp:lastPrinted>2009-09-17T12:06:45Z</cp:lastPrinted>
  <dcterms:created xsi:type="dcterms:W3CDTF">2009-10-29T19:10:39Z</dcterms:created>
  <dcterms:modified xsi:type="dcterms:W3CDTF">2009-10-30T04:30:15Z</dcterms:modified>
</cp:coreProperties>
</file>