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84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3" r:id="rId6"/>
    <p:sldId id="260" r:id="rId7"/>
    <p:sldId id="282" r:id="rId8"/>
    <p:sldId id="261" r:id="rId9"/>
    <p:sldId id="262" r:id="rId10"/>
    <p:sldId id="270" r:id="rId11"/>
    <p:sldId id="264" r:id="rId12"/>
    <p:sldId id="271" r:id="rId13"/>
    <p:sldId id="272" r:id="rId14"/>
    <p:sldId id="265" r:id="rId15"/>
    <p:sldId id="266" r:id="rId16"/>
    <p:sldId id="267" r:id="rId17"/>
    <p:sldId id="268" r:id="rId18"/>
    <p:sldId id="269" r:id="rId19"/>
    <p:sldId id="273" r:id="rId20"/>
    <p:sldId id="274" r:id="rId21"/>
    <p:sldId id="275" r:id="rId22"/>
    <p:sldId id="276" r:id="rId23"/>
    <p:sldId id="278" r:id="rId24"/>
    <p:sldId id="279" r:id="rId25"/>
    <p:sldId id="277" r:id="rId26"/>
    <p:sldId id="280" r:id="rId27"/>
    <p:sldId id="281" r:id="rId28"/>
  </p:sldIdLst>
  <p:sldSz cx="9144000" cy="6858000" type="screen4x3"/>
  <p:notesSz cx="6858000" cy="9144000"/>
  <p:embeddedFontLst>
    <p:embeddedFont>
      <p:font typeface="Calibri" pitchFamily="34" charset="0"/>
      <p:regular r:id="rId30"/>
      <p:bold r:id="rId31"/>
      <p:italic r:id="rId32"/>
      <p:boldItalic r:id="rId33"/>
    </p:embeddedFont>
    <p:embeddedFont>
      <p:font typeface="Cambria" pitchFamily="18" charset="0"/>
      <p:regular r:id="rId34"/>
      <p:bold r:id="rId35"/>
      <p:italic r:id="rId36"/>
      <p:boldItalic r:id="rId3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FFEADA"/>
    <a:srgbClr val="66FFFF"/>
    <a:srgbClr val="FFD889"/>
    <a:srgbClr val="00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-10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font" Target="fonts/font8.fntdata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D6F4CB-EEFC-4946-A175-7094277D5D7E}" type="datetimeFigureOut">
              <a:rPr lang="en-US" smtClean="0"/>
              <a:pPr/>
              <a:t>10/28/2009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2DB5E5-7DAF-4B0F-8761-6B9BCBFEAFB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DB5E5-7DAF-4B0F-8761-6B9BCBFEAFB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DB5E5-7DAF-4B0F-8761-6B9BCBFEAFB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DB5E5-7DAF-4B0F-8761-6B9BCBFEAFB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DB5E5-7DAF-4B0F-8761-6B9BCBFEAFB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DB5E5-7DAF-4B0F-8761-6B9BCBFEAFB8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DB5E5-7DAF-4B0F-8761-6B9BCBFEAFB8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DB5E5-7DAF-4B0F-8761-6B9BCBFEAFB8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DB5E5-7DAF-4B0F-8761-6B9BCBFEAFB8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DB5E5-7DAF-4B0F-8761-6B9BCBFEAFB8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DB5E5-7DAF-4B0F-8761-6B9BCBFEAFB8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DB5E5-7DAF-4B0F-8761-6B9BCBFEAFB8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DB5E5-7DAF-4B0F-8761-6B9BCBFEAFB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DB5E5-7DAF-4B0F-8761-6B9BCBFEAFB8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DB5E5-7DAF-4B0F-8761-6B9BCBFEAFB8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DB5E5-7DAF-4B0F-8761-6B9BCBFEAFB8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DB5E5-7DAF-4B0F-8761-6B9BCBFEAFB8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DB5E5-7DAF-4B0F-8761-6B9BCBFEAFB8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DB5E5-7DAF-4B0F-8761-6B9BCBFEAFB8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DB5E5-7DAF-4B0F-8761-6B9BCBFEAFB8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DB5E5-7DAF-4B0F-8761-6B9BCBFEAFB8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DB5E5-7DAF-4B0F-8761-6B9BCBFEAFB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DB5E5-7DAF-4B0F-8761-6B9BCBFEAFB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DB5E5-7DAF-4B0F-8761-6B9BCBFEAFB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DB5E5-7DAF-4B0F-8761-6B9BCBFEAFB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DB5E5-7DAF-4B0F-8761-6B9BCBFEAFB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DB5E5-7DAF-4B0F-8761-6B9BCBFEAFB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DB5E5-7DAF-4B0F-8761-6B9BCBFEAFB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200656" y="1057656"/>
            <a:ext cx="4742688" cy="4742688"/>
          </a:xfrm>
          <a:prstGeom prst="rect">
            <a:avLst/>
          </a:prstGeom>
          <a:blipFill dpi="0" rotWithShape="1">
            <a:blip r:embed="rId2" cstate="print">
              <a:alphaModFix amt="1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5776" y="2154809"/>
            <a:ext cx="7680960" cy="14700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5776" y="4020312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07264" y="6429502"/>
            <a:ext cx="2133600" cy="365125"/>
          </a:xfrm>
        </p:spPr>
        <p:txBody>
          <a:bodyPr/>
          <a:lstStyle/>
          <a:p>
            <a:r>
              <a:rPr lang="en-US" smtClean="0"/>
              <a:t>10/28/2009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03136" y="6429502"/>
            <a:ext cx="2133600" cy="365125"/>
          </a:xfrm>
        </p:spPr>
        <p:txBody>
          <a:bodyPr/>
          <a:lstStyle/>
          <a:p>
            <a:fld id="{C69F4076-28CB-417D-B502-E24C04574C4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FermiLogo_blue.gi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339592" y="6365982"/>
            <a:ext cx="2464816" cy="46763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Jacob Anderson - Upgrade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4076-28CB-417D-B502-E24C04574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Jacob Anderson - Upgrade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4076-28CB-417D-B502-E24C04574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10/28/2009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Jacob Anderson - Upgrade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4076-28CB-417D-B502-E24C04574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4076-28CB-417D-B502-E24C04574C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2200656" y="1057656"/>
            <a:ext cx="4742688" cy="4742688"/>
          </a:xfrm>
          <a:prstGeom prst="rect">
            <a:avLst/>
          </a:prstGeom>
          <a:blipFill dpi="0" rotWithShape="1">
            <a:blip r:embed="rId2" cstate="print">
              <a:alphaModFix amt="1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FermiLogo_blue.gi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339592" y="6365982"/>
            <a:ext cx="2464816" cy="46763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264" y="274638"/>
            <a:ext cx="7571232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7264" y="1600200"/>
            <a:ext cx="426415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8853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7264" y="6429502"/>
            <a:ext cx="2133600" cy="365125"/>
          </a:xfrm>
        </p:spPr>
        <p:txBody>
          <a:bodyPr/>
          <a:lstStyle/>
          <a:p>
            <a:r>
              <a:rPr lang="en-US" smtClean="0"/>
              <a:t>10/28/2009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Jacob Anderson - Upgrade Workshop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03136" y="6429502"/>
            <a:ext cx="2133600" cy="365125"/>
          </a:xfrm>
        </p:spPr>
        <p:txBody>
          <a:bodyPr/>
          <a:lstStyle/>
          <a:p>
            <a:fld id="{C69F4076-28CB-417D-B502-E24C04574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" y="1535113"/>
            <a:ext cx="427793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" y="2174875"/>
            <a:ext cx="427793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27951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27951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10/28/2009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Jacob Anderson - Upgrade Workshop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4076-28CB-417D-B502-E24C04574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10/28/2009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Jacob Anderson - Upgrade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4076-28CB-417D-B502-E24C04574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10/28/2009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Jacob Anderson - Upgrade Workshop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4076-28CB-417D-B502-E24C04574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Jacob Anderson - Upgrade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4076-28CB-417D-B502-E24C04574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Jacob Anderson - Upgrade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4076-28CB-417D-B502-E24C04574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7264" y="274638"/>
            <a:ext cx="7571232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7264" y="1600200"/>
            <a:ext cx="8729472" cy="47762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7264" y="642950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10/28/2009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3204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Jacob Anderson - Upgrade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03136" y="642950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9F4076-28CB-417D-B502-E24C04574C4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CMS_logo_col.gif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7774877" y="284607"/>
            <a:ext cx="1161859" cy="115891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0000"/>
        </a:buClr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0070C0"/>
        </a:buClr>
        <a:buFont typeface="Wingdings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FF0000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0070C0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SiPM will get the job done?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Jacob Anderson, Jim Freeman, Sergey Los, Julie Whitmore</a:t>
            </a:r>
          </a:p>
          <a:p>
            <a:r>
              <a:rPr lang="en-US" dirty="0" smtClean="0"/>
              <a:t>Fermilab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HB/HE upgrade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the future we would upgrade the current HPDs with a better </a:t>
            </a:r>
            <a:r>
              <a:rPr lang="en-US" dirty="0" err="1" smtClean="0"/>
              <a:t>photodetector</a:t>
            </a:r>
            <a:r>
              <a:rPr lang="en-US" dirty="0" smtClean="0"/>
              <a:t>.</a:t>
            </a:r>
          </a:p>
          <a:p>
            <a:r>
              <a:rPr lang="en-US" dirty="0" smtClean="0"/>
              <a:t>We would hopefully gain longitudinal depth segmentation in the barrel.</a:t>
            </a:r>
          </a:p>
          <a:p>
            <a:r>
              <a:rPr lang="en-US" dirty="0" smtClean="0"/>
              <a:t>We need to be able to operate in high luminosity conditions.</a:t>
            </a:r>
          </a:p>
          <a:p>
            <a:r>
              <a:rPr lang="en-US" dirty="0" smtClean="0"/>
              <a:t>Here I look at two options</a:t>
            </a:r>
          </a:p>
          <a:p>
            <a:pPr lvl="1"/>
            <a:r>
              <a:rPr lang="en-US" dirty="0" smtClean="0"/>
              <a:t>With electronic signal summing</a:t>
            </a:r>
          </a:p>
          <a:p>
            <a:pPr lvl="1"/>
            <a:r>
              <a:rPr lang="en-US" dirty="0" smtClean="0"/>
              <a:t>With optical signal summing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Jacob Anderson - Upgrade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4076-28CB-417D-B502-E24C04574C4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HB/HE with an EDU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potential upgrade would use 1x1 mm </a:t>
            </a:r>
            <a:r>
              <a:rPr lang="en-US" dirty="0" err="1" smtClean="0"/>
              <a:t>SiPMs</a:t>
            </a:r>
            <a:r>
              <a:rPr lang="en-US" dirty="0" smtClean="0"/>
              <a:t> to read out each layer individually.</a:t>
            </a:r>
          </a:p>
          <a:p>
            <a:r>
              <a:rPr lang="en-US" dirty="0" smtClean="0"/>
              <a:t>The SiPM signal would be electrically summed to form a readout cell allowing longitudinal segmentation of the HB.</a:t>
            </a:r>
          </a:p>
          <a:p>
            <a:r>
              <a:rPr lang="en-US" dirty="0" smtClean="0"/>
              <a:t>How is the signal from each layer affected by the dynamic range and recovery time of the SiPM device used?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Jacob Anderson - Upgrade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4076-28CB-417D-B502-E24C04574C4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Occupancy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HB and HE see between 2k and 10k </a:t>
            </a:r>
            <a:r>
              <a:rPr lang="en-US" dirty="0" err="1" smtClean="0"/>
              <a:t>p.e</a:t>
            </a:r>
            <a:r>
              <a:rPr lang="en-US" dirty="0" smtClean="0"/>
              <a:t>./ms/interaction/layer depending layer and location assuming 30 </a:t>
            </a:r>
            <a:r>
              <a:rPr lang="en-US" dirty="0" err="1" smtClean="0"/>
              <a:t>p.e</a:t>
            </a:r>
            <a:r>
              <a:rPr lang="en-US" dirty="0" smtClean="0"/>
              <a:t>./</a:t>
            </a:r>
            <a:r>
              <a:rPr lang="en-US" dirty="0" err="1" smtClean="0"/>
              <a:t>GeV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10/28/2009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Jacob Anderson - Upgrade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4076-28CB-417D-B502-E24C04574C4B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80073" y="3491032"/>
            <a:ext cx="8768882" cy="2630108"/>
            <a:chOff x="180073" y="3630732"/>
            <a:chExt cx="8768882" cy="2630108"/>
          </a:xfrm>
        </p:grpSpPr>
        <p:pic>
          <p:nvPicPr>
            <p:cNvPr id="9" name="Picture 8" descr="PedsDepth10Px40000PU100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096000" y="3630732"/>
              <a:ext cx="2852955" cy="2630108"/>
            </a:xfrm>
            <a:prstGeom prst="rect">
              <a:avLst/>
            </a:prstGeom>
          </p:spPr>
        </p:pic>
        <p:pic>
          <p:nvPicPr>
            <p:cNvPr id="10" name="Picture 9" descr="PedsDepth10Px40000PU1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80073" y="3630732"/>
              <a:ext cx="2852955" cy="2630108"/>
            </a:xfrm>
            <a:prstGeom prst="rect">
              <a:avLst/>
            </a:prstGeom>
          </p:spPr>
        </p:pic>
        <p:pic>
          <p:nvPicPr>
            <p:cNvPr id="11" name="Picture 10" descr="PedsDepth10Px40000PU20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138036" y="3630732"/>
              <a:ext cx="2852955" cy="2630108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Occupancy challenging layers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Inner layers are more problematic.</a:t>
            </a:r>
          </a:p>
          <a:p>
            <a:r>
              <a:rPr lang="en-US" dirty="0" smtClean="0"/>
              <a:t>Higher rates and more energy.  Start to see more ragged average pedestal.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10/28/2009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Jacob Anderson - Upgrade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4076-28CB-417D-B502-E24C04574C4B}" type="slidenum">
              <a:rPr lang="en-US" smtClean="0"/>
              <a:pPr/>
              <a:t>13</a:t>
            </a:fld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162700" y="3454400"/>
            <a:ext cx="8816744" cy="2693340"/>
            <a:chOff x="162700" y="3454400"/>
            <a:chExt cx="8816744" cy="2693340"/>
          </a:xfrm>
        </p:grpSpPr>
        <p:pic>
          <p:nvPicPr>
            <p:cNvPr id="12" name="Picture 11" descr="PedsDepth0Px57600PU100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057900" y="3454400"/>
              <a:ext cx="2921544" cy="2693340"/>
            </a:xfrm>
            <a:prstGeom prst="rect">
              <a:avLst/>
            </a:prstGeom>
          </p:spPr>
        </p:pic>
        <p:pic>
          <p:nvPicPr>
            <p:cNvPr id="13" name="Picture 12" descr="PedsDepth0Px57600PU1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2700" y="3454400"/>
              <a:ext cx="2921544" cy="2693340"/>
            </a:xfrm>
            <a:prstGeom prst="rect">
              <a:avLst/>
            </a:prstGeom>
          </p:spPr>
        </p:pic>
        <p:pic>
          <p:nvPicPr>
            <p:cNvPr id="14" name="Picture 13" descr="PedsDepth0Px57600PU20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110300" y="3454400"/>
              <a:ext cx="2921544" cy="269334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Zecotek</a:t>
            </a:r>
            <a:r>
              <a:rPr lang="en-US" dirty="0" smtClean="0"/>
              <a:t> 15k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</p:nvPr>
        </p:nvGraphicFramePr>
        <p:xfrm>
          <a:off x="215019" y="2462347"/>
          <a:ext cx="8713962" cy="1093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2586"/>
                <a:gridCol w="512586"/>
                <a:gridCol w="512586"/>
                <a:gridCol w="512586"/>
                <a:gridCol w="512586"/>
                <a:gridCol w="512586"/>
                <a:gridCol w="512586"/>
                <a:gridCol w="512586"/>
                <a:gridCol w="512586"/>
                <a:gridCol w="512586"/>
                <a:gridCol w="512586"/>
                <a:gridCol w="512586"/>
                <a:gridCol w="512586"/>
                <a:gridCol w="512586"/>
                <a:gridCol w="512586"/>
                <a:gridCol w="512586"/>
                <a:gridCol w="512586"/>
              </a:tblGrid>
              <a:tr h="33310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L0</a:t>
                      </a:r>
                      <a:endParaRPr lang="en-US" sz="1400" dirty="0"/>
                    </a:p>
                  </a:txBody>
                  <a:tcPr marL="44811" marR="44811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L1</a:t>
                      </a:r>
                      <a:endParaRPr lang="en-US" sz="1400" dirty="0"/>
                    </a:p>
                  </a:txBody>
                  <a:tcPr marL="44811" marR="44811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L2</a:t>
                      </a:r>
                      <a:endParaRPr lang="en-US" sz="1400" dirty="0"/>
                    </a:p>
                  </a:txBody>
                  <a:tcPr marL="44811" marR="44811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L3</a:t>
                      </a:r>
                      <a:endParaRPr lang="en-US" sz="1400" dirty="0"/>
                    </a:p>
                  </a:txBody>
                  <a:tcPr marL="44811" marR="44811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L4</a:t>
                      </a:r>
                      <a:endParaRPr lang="en-US" sz="1400" dirty="0"/>
                    </a:p>
                  </a:txBody>
                  <a:tcPr marL="44811" marR="44811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L5</a:t>
                      </a:r>
                      <a:endParaRPr lang="en-US" sz="1400" dirty="0"/>
                    </a:p>
                  </a:txBody>
                  <a:tcPr marL="44811" marR="44811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L6</a:t>
                      </a:r>
                      <a:endParaRPr lang="en-US" sz="1400" dirty="0"/>
                    </a:p>
                  </a:txBody>
                  <a:tcPr marL="44811" marR="44811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L7</a:t>
                      </a:r>
                      <a:endParaRPr lang="en-US" sz="1400" dirty="0"/>
                    </a:p>
                  </a:txBody>
                  <a:tcPr marL="44811" marR="44811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L8</a:t>
                      </a:r>
                      <a:endParaRPr lang="en-US" sz="1400" dirty="0"/>
                    </a:p>
                  </a:txBody>
                  <a:tcPr marL="44811" marR="44811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L9</a:t>
                      </a:r>
                      <a:endParaRPr lang="en-US" sz="1400" dirty="0"/>
                    </a:p>
                  </a:txBody>
                  <a:tcPr marL="44811" marR="44811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L10</a:t>
                      </a:r>
                      <a:endParaRPr lang="en-US" sz="1400" dirty="0"/>
                    </a:p>
                  </a:txBody>
                  <a:tcPr marL="44811" marR="44811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L11</a:t>
                      </a:r>
                      <a:endParaRPr lang="en-US" sz="1400" dirty="0"/>
                    </a:p>
                  </a:txBody>
                  <a:tcPr marL="44811" marR="44811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L12</a:t>
                      </a:r>
                      <a:endParaRPr lang="en-US" sz="1400" dirty="0"/>
                    </a:p>
                  </a:txBody>
                  <a:tcPr marL="44811" marR="44811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L13</a:t>
                      </a:r>
                      <a:endParaRPr lang="en-US" sz="1400" dirty="0"/>
                    </a:p>
                  </a:txBody>
                  <a:tcPr marL="44811" marR="44811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L14</a:t>
                      </a:r>
                      <a:endParaRPr lang="en-US" sz="1400" dirty="0"/>
                    </a:p>
                  </a:txBody>
                  <a:tcPr marL="44811" marR="44811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L15</a:t>
                      </a:r>
                      <a:endParaRPr lang="en-US" sz="1400" dirty="0"/>
                    </a:p>
                  </a:txBody>
                  <a:tcPr marL="44811" marR="44811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L16</a:t>
                      </a:r>
                      <a:endParaRPr lang="en-US" sz="1400" dirty="0"/>
                    </a:p>
                  </a:txBody>
                  <a:tcPr marL="44811" marR="44811"/>
                </a:tc>
              </a:tr>
              <a:tr h="233620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0.93</a:t>
                      </a:r>
                    </a:p>
                  </a:txBody>
                  <a:tcPr marL="4668" marR="4668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0.95</a:t>
                      </a:r>
                    </a:p>
                  </a:txBody>
                  <a:tcPr marL="4668" marR="4668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0.94</a:t>
                      </a:r>
                    </a:p>
                  </a:txBody>
                  <a:tcPr marL="4668" marR="4668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0.95</a:t>
                      </a:r>
                    </a:p>
                  </a:txBody>
                  <a:tcPr marL="4668" marR="4668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0.95</a:t>
                      </a:r>
                    </a:p>
                  </a:txBody>
                  <a:tcPr marL="4668" marR="4668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0.95</a:t>
                      </a:r>
                    </a:p>
                  </a:txBody>
                  <a:tcPr marL="4668" marR="4668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0.96</a:t>
                      </a:r>
                    </a:p>
                  </a:txBody>
                  <a:tcPr marL="4668" marR="4668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0.96</a:t>
                      </a:r>
                    </a:p>
                  </a:txBody>
                  <a:tcPr marL="4668" marR="4668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0.96</a:t>
                      </a:r>
                    </a:p>
                  </a:txBody>
                  <a:tcPr marL="4668" marR="4668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0.96</a:t>
                      </a:r>
                    </a:p>
                  </a:txBody>
                  <a:tcPr marL="4668" marR="4668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0.97</a:t>
                      </a:r>
                    </a:p>
                  </a:txBody>
                  <a:tcPr marL="4668" marR="4668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0.97</a:t>
                      </a:r>
                    </a:p>
                  </a:txBody>
                  <a:tcPr marL="4668" marR="4668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0.97</a:t>
                      </a:r>
                    </a:p>
                  </a:txBody>
                  <a:tcPr marL="4668" marR="4668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0.97</a:t>
                      </a:r>
                    </a:p>
                  </a:txBody>
                  <a:tcPr marL="4668" marR="4668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0.98</a:t>
                      </a:r>
                    </a:p>
                  </a:txBody>
                  <a:tcPr marL="4668" marR="4668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0.98</a:t>
                      </a:r>
                    </a:p>
                  </a:txBody>
                  <a:tcPr marL="4668" marR="4668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0.97</a:t>
                      </a:r>
                    </a:p>
                  </a:txBody>
                  <a:tcPr marL="4668" marR="4668" marT="9525" marB="0" anchor="b"/>
                </a:tc>
              </a:tr>
              <a:tr h="233620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0.80</a:t>
                      </a:r>
                    </a:p>
                  </a:txBody>
                  <a:tcPr marL="4668" marR="4668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0.83</a:t>
                      </a:r>
                    </a:p>
                  </a:txBody>
                  <a:tcPr marL="4668" marR="4668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0.82</a:t>
                      </a:r>
                    </a:p>
                  </a:txBody>
                  <a:tcPr marL="4668" marR="4668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0.83</a:t>
                      </a:r>
                    </a:p>
                  </a:txBody>
                  <a:tcPr marL="4668" marR="4668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0.84</a:t>
                      </a:r>
                    </a:p>
                  </a:txBody>
                  <a:tcPr marL="4668" marR="4668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0.84</a:t>
                      </a:r>
                    </a:p>
                  </a:txBody>
                  <a:tcPr marL="4668" marR="4668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0.84</a:t>
                      </a:r>
                    </a:p>
                  </a:txBody>
                  <a:tcPr marL="4668" marR="4668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0.85</a:t>
                      </a:r>
                    </a:p>
                  </a:txBody>
                  <a:tcPr marL="4668" marR="4668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0.85</a:t>
                      </a:r>
                    </a:p>
                  </a:txBody>
                  <a:tcPr marL="4668" marR="4668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0.86</a:t>
                      </a:r>
                    </a:p>
                  </a:txBody>
                  <a:tcPr marL="4668" marR="4668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0.86</a:t>
                      </a:r>
                    </a:p>
                  </a:txBody>
                  <a:tcPr marL="4668" marR="4668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0.86</a:t>
                      </a:r>
                    </a:p>
                  </a:txBody>
                  <a:tcPr marL="4668" marR="4668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0.87</a:t>
                      </a:r>
                    </a:p>
                  </a:txBody>
                  <a:tcPr marL="4668" marR="4668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0.87</a:t>
                      </a:r>
                    </a:p>
                  </a:txBody>
                  <a:tcPr marL="4668" marR="4668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0.87</a:t>
                      </a:r>
                    </a:p>
                  </a:txBody>
                  <a:tcPr marL="4668" marR="4668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0.87</a:t>
                      </a:r>
                    </a:p>
                  </a:txBody>
                  <a:tcPr marL="4668" marR="4668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0.86</a:t>
                      </a:r>
                    </a:p>
                  </a:txBody>
                  <a:tcPr marL="4668" marR="4668" marT="9525" marB="0" anchor="b"/>
                </a:tc>
              </a:tr>
              <a:tr h="248195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0.72</a:t>
                      </a:r>
                    </a:p>
                  </a:txBody>
                  <a:tcPr marL="4668" marR="4668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0.74</a:t>
                      </a:r>
                    </a:p>
                  </a:txBody>
                  <a:tcPr marL="4668" marR="4668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0.74</a:t>
                      </a:r>
                    </a:p>
                  </a:txBody>
                  <a:tcPr marL="4668" marR="4668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0.74</a:t>
                      </a:r>
                    </a:p>
                  </a:txBody>
                  <a:tcPr marL="4668" marR="4668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0.75</a:t>
                      </a:r>
                    </a:p>
                  </a:txBody>
                  <a:tcPr marL="4668" marR="4668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0.75</a:t>
                      </a:r>
                    </a:p>
                  </a:txBody>
                  <a:tcPr marL="4668" marR="4668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0.75</a:t>
                      </a:r>
                    </a:p>
                  </a:txBody>
                  <a:tcPr marL="4668" marR="4668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0.76</a:t>
                      </a:r>
                    </a:p>
                  </a:txBody>
                  <a:tcPr marL="4668" marR="4668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0.76</a:t>
                      </a:r>
                    </a:p>
                  </a:txBody>
                  <a:tcPr marL="4668" marR="4668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0.77</a:t>
                      </a:r>
                    </a:p>
                  </a:txBody>
                  <a:tcPr marL="4668" marR="4668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0.77</a:t>
                      </a:r>
                    </a:p>
                  </a:txBody>
                  <a:tcPr marL="4668" marR="4668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0.77</a:t>
                      </a:r>
                    </a:p>
                  </a:txBody>
                  <a:tcPr marL="4668" marR="4668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0.77</a:t>
                      </a:r>
                    </a:p>
                  </a:txBody>
                  <a:tcPr marL="4668" marR="4668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0.78</a:t>
                      </a:r>
                    </a:p>
                  </a:txBody>
                  <a:tcPr marL="4668" marR="4668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0.78</a:t>
                      </a:r>
                    </a:p>
                  </a:txBody>
                  <a:tcPr marL="4668" marR="4668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0.78</a:t>
                      </a:r>
                    </a:p>
                  </a:txBody>
                  <a:tcPr marL="4668" marR="4668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0.77</a:t>
                      </a:r>
                    </a:p>
                  </a:txBody>
                  <a:tcPr marL="4668" marR="4668" marT="9525" marB="0" anchor="b"/>
                </a:tc>
              </a:tr>
            </a:tbl>
          </a:graphicData>
        </a:graphic>
      </p:graphicFrame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222070" y="3775167"/>
            <a:ext cx="8699862" cy="2442754"/>
          </a:xfrm>
        </p:spPr>
        <p:txBody>
          <a:bodyPr>
            <a:normAutofit/>
          </a:bodyPr>
          <a:lstStyle/>
          <a:p>
            <a:r>
              <a:rPr lang="en-US" dirty="0" smtClean="0"/>
              <a:t>The average response degrades as a function of luminosity.</a:t>
            </a:r>
          </a:p>
          <a:p>
            <a:pPr lvl="1"/>
            <a:r>
              <a:rPr lang="en-US" dirty="0" smtClean="0"/>
              <a:t>The primary cause of the loss is the history of dead pixels accumulated over the past </a:t>
            </a:r>
            <a:r>
              <a:rPr lang="en-US" dirty="0" err="1" smtClean="0"/>
              <a:t>ms.</a:t>
            </a:r>
            <a:endParaRPr lang="en-US" dirty="0" smtClean="0"/>
          </a:p>
          <a:p>
            <a:pPr lvl="1"/>
            <a:r>
              <a:rPr lang="en-US" dirty="0" smtClean="0"/>
              <a:t>For the inner layers saturation is also a significant problem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Jacob Anderson - Upgrade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4076-28CB-417D-B502-E24C04574C4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69816" y="1698172"/>
            <a:ext cx="85897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Average fractional response to 1 </a:t>
            </a:r>
            <a:r>
              <a:rPr lang="en-US" sz="2000" dirty="0" err="1" smtClean="0"/>
              <a:t>TeV</a:t>
            </a:r>
            <a:r>
              <a:rPr lang="en-US" sz="2000" dirty="0" smtClean="0"/>
              <a:t> single </a:t>
            </a:r>
            <a:r>
              <a:rPr lang="en-US" sz="2000" dirty="0" err="1" smtClean="0"/>
              <a:t>pions</a:t>
            </a:r>
            <a:r>
              <a:rPr lang="en-US" sz="2000" dirty="0" smtClean="0"/>
              <a:t>  for 1 PU, 20 PU and 100 PU</a:t>
            </a:r>
          </a:p>
          <a:p>
            <a:r>
              <a:rPr lang="en-US" sz="2000" dirty="0" smtClean="0"/>
              <a:t>Barrel towers 9-12</a:t>
            </a:r>
            <a:endParaRPr lang="en-US" sz="2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Zecotek</a:t>
            </a:r>
            <a:r>
              <a:rPr lang="en-US" dirty="0" smtClean="0"/>
              <a:t> 15k - Response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10/28/2009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Jacob Anderson - Upgrade Workshop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4076-28CB-417D-B502-E24C04574C4B}" type="slidenum">
              <a:rPr lang="en-US" smtClean="0"/>
              <a:pPr/>
              <a:t>15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4436466" y="1354497"/>
            <a:ext cx="2904854" cy="4983338"/>
            <a:chOff x="5011238" y="1393686"/>
            <a:chExt cx="2904854" cy="4983338"/>
          </a:xfrm>
        </p:grpSpPr>
        <p:pic>
          <p:nvPicPr>
            <p:cNvPr id="10" name="Picture 9" descr="RespDepth8Px15000PU1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011238" y="1393686"/>
              <a:ext cx="2904854" cy="2677954"/>
            </a:xfrm>
            <a:prstGeom prst="rect">
              <a:avLst/>
            </a:prstGeom>
          </p:spPr>
        </p:pic>
        <p:pic>
          <p:nvPicPr>
            <p:cNvPr id="11" name="Picture 10" descr="RespDepth8Px15000PU100.png"/>
            <p:cNvPicPr>
              <a:picLocks noChangeAspect="1"/>
            </p:cNvPicPr>
            <p:nvPr/>
          </p:nvPicPr>
          <p:blipFill>
            <a:blip r:embed="rId4" cstate="print"/>
            <a:srcRect t="9931"/>
            <a:stretch>
              <a:fillRect/>
            </a:stretch>
          </p:blipFill>
          <p:spPr>
            <a:xfrm>
              <a:off x="5011238" y="3965003"/>
              <a:ext cx="2904854" cy="2412021"/>
            </a:xfrm>
            <a:prstGeom prst="rect">
              <a:avLst/>
            </a:prstGeom>
          </p:spPr>
        </p:pic>
      </p:grpSp>
      <p:grpSp>
        <p:nvGrpSpPr>
          <p:cNvPr id="13" name="Group 12"/>
          <p:cNvGrpSpPr/>
          <p:nvPr/>
        </p:nvGrpSpPr>
        <p:grpSpPr>
          <a:xfrm>
            <a:off x="1141462" y="1393253"/>
            <a:ext cx="2910720" cy="4984217"/>
            <a:chOff x="919391" y="1406316"/>
            <a:chExt cx="2910720" cy="4984217"/>
          </a:xfrm>
        </p:grpSpPr>
        <p:pic>
          <p:nvPicPr>
            <p:cNvPr id="12" name="Picture 11" descr="RespDepth0Px15000PU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25257" y="1406316"/>
              <a:ext cx="2904854" cy="2677954"/>
            </a:xfrm>
            <a:prstGeom prst="rect">
              <a:avLst/>
            </a:prstGeom>
          </p:spPr>
        </p:pic>
        <p:pic>
          <p:nvPicPr>
            <p:cNvPr id="9" name="Picture 8" descr="RespDepth0Px15000PU100.png"/>
            <p:cNvPicPr>
              <a:picLocks noChangeAspect="1"/>
            </p:cNvPicPr>
            <p:nvPr/>
          </p:nvPicPr>
          <p:blipFill>
            <a:blip r:embed="rId6" cstate="print"/>
            <a:srcRect t="9931"/>
            <a:stretch>
              <a:fillRect/>
            </a:stretch>
          </p:blipFill>
          <p:spPr>
            <a:xfrm>
              <a:off x="919391" y="3978512"/>
              <a:ext cx="2904854" cy="2412021"/>
            </a:xfrm>
            <a:prstGeom prst="rect">
              <a:avLst/>
            </a:prstGeom>
          </p:spPr>
        </p:pic>
      </p:grpSp>
      <p:cxnSp>
        <p:nvCxnSpPr>
          <p:cNvPr id="16" name="Straight Arrow Connector 15"/>
          <p:cNvCxnSpPr>
            <a:stCxn id="19" idx="2"/>
          </p:cNvCxnSpPr>
          <p:nvPr/>
        </p:nvCxnSpPr>
        <p:spPr>
          <a:xfrm rot="16200000" flipH="1">
            <a:off x="3779814" y="969378"/>
            <a:ext cx="1387113" cy="431206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9" idx="2"/>
          </p:cNvCxnSpPr>
          <p:nvPr/>
        </p:nvCxnSpPr>
        <p:spPr>
          <a:xfrm rot="16200000" flipH="1">
            <a:off x="2462002" y="2287189"/>
            <a:ext cx="3686563" cy="397588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538344" y="1970187"/>
            <a:ext cx="15579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Saturation</a:t>
            </a:r>
            <a:endParaRPr lang="en-US" sz="2400" dirty="0"/>
          </a:p>
        </p:txBody>
      </p:sp>
      <p:cxnSp>
        <p:nvCxnSpPr>
          <p:cNvPr id="21" name="Straight Arrow Connector 20"/>
          <p:cNvCxnSpPr>
            <a:stCxn id="19" idx="2"/>
          </p:cNvCxnSpPr>
          <p:nvPr/>
        </p:nvCxnSpPr>
        <p:spPr>
          <a:xfrm rot="16200000" flipH="1">
            <a:off x="669892" y="4079300"/>
            <a:ext cx="3720757" cy="42586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9" idx="2"/>
          </p:cNvCxnSpPr>
          <p:nvPr/>
        </p:nvCxnSpPr>
        <p:spPr>
          <a:xfrm rot="16200000" flipH="1">
            <a:off x="2085483" y="2663709"/>
            <a:ext cx="1346775" cy="88306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7526563" y="3313615"/>
            <a:ext cx="11614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History</a:t>
            </a:r>
          </a:p>
        </p:txBody>
      </p:sp>
      <p:sp>
        <p:nvSpPr>
          <p:cNvPr id="42" name="Freeform 41"/>
          <p:cNvSpPr/>
          <p:nvPr/>
        </p:nvSpPr>
        <p:spPr>
          <a:xfrm>
            <a:off x="3099172" y="3775163"/>
            <a:ext cx="4986747" cy="2806337"/>
          </a:xfrm>
          <a:custGeom>
            <a:avLst/>
            <a:gdLst>
              <a:gd name="connsiteX0" fmla="*/ 280851 w 6154783"/>
              <a:gd name="connsiteY0" fmla="*/ 2026920 h 2834640"/>
              <a:gd name="connsiteX1" fmla="*/ 894806 w 6154783"/>
              <a:gd name="connsiteY1" fmla="*/ 2497183 h 2834640"/>
              <a:gd name="connsiteX2" fmla="*/ 5649686 w 6154783"/>
              <a:gd name="connsiteY2" fmla="*/ 2177 h 2834640"/>
              <a:gd name="connsiteX3" fmla="*/ 3925389 w 6154783"/>
              <a:gd name="connsiteY3" fmla="*/ 2484120 h 2834640"/>
              <a:gd name="connsiteX4" fmla="*/ 3677194 w 6154783"/>
              <a:gd name="connsiteY4" fmla="*/ 1935480 h 2834640"/>
              <a:gd name="connsiteX0" fmla="*/ 140426 w 6014358"/>
              <a:gd name="connsiteY0" fmla="*/ 2026920 h 2806337"/>
              <a:gd name="connsiteX1" fmla="*/ 754381 w 6014358"/>
              <a:gd name="connsiteY1" fmla="*/ 2497183 h 2806337"/>
              <a:gd name="connsiteX2" fmla="*/ 5509261 w 6014358"/>
              <a:gd name="connsiteY2" fmla="*/ 2177 h 2806337"/>
              <a:gd name="connsiteX3" fmla="*/ 3784964 w 6014358"/>
              <a:gd name="connsiteY3" fmla="*/ 2484120 h 2806337"/>
              <a:gd name="connsiteX4" fmla="*/ 3536769 w 6014358"/>
              <a:gd name="connsiteY4" fmla="*/ 1935480 h 2806337"/>
              <a:gd name="connsiteX0" fmla="*/ 22860 w 5896792"/>
              <a:gd name="connsiteY0" fmla="*/ 2026920 h 2806337"/>
              <a:gd name="connsiteX1" fmla="*/ 636815 w 5896792"/>
              <a:gd name="connsiteY1" fmla="*/ 2497183 h 2806337"/>
              <a:gd name="connsiteX2" fmla="*/ 5391695 w 5896792"/>
              <a:gd name="connsiteY2" fmla="*/ 2177 h 2806337"/>
              <a:gd name="connsiteX3" fmla="*/ 3667398 w 5896792"/>
              <a:gd name="connsiteY3" fmla="*/ 2484120 h 2806337"/>
              <a:gd name="connsiteX4" fmla="*/ 3419203 w 5896792"/>
              <a:gd name="connsiteY4" fmla="*/ 1935480 h 2806337"/>
              <a:gd name="connsiteX0" fmla="*/ 22860 w 5896792"/>
              <a:gd name="connsiteY0" fmla="*/ 2026920 h 2806337"/>
              <a:gd name="connsiteX1" fmla="*/ 636815 w 5896792"/>
              <a:gd name="connsiteY1" fmla="*/ 2497183 h 2806337"/>
              <a:gd name="connsiteX2" fmla="*/ 5391695 w 5896792"/>
              <a:gd name="connsiteY2" fmla="*/ 2177 h 2806337"/>
              <a:gd name="connsiteX3" fmla="*/ 3667398 w 5896792"/>
              <a:gd name="connsiteY3" fmla="*/ 2484120 h 2806337"/>
              <a:gd name="connsiteX4" fmla="*/ 3419203 w 5896792"/>
              <a:gd name="connsiteY4" fmla="*/ 1935480 h 2806337"/>
              <a:gd name="connsiteX0" fmla="*/ 22860 w 5896792"/>
              <a:gd name="connsiteY0" fmla="*/ 2026920 h 2806337"/>
              <a:gd name="connsiteX1" fmla="*/ 636815 w 5896792"/>
              <a:gd name="connsiteY1" fmla="*/ 2497183 h 2806337"/>
              <a:gd name="connsiteX2" fmla="*/ 5391695 w 5896792"/>
              <a:gd name="connsiteY2" fmla="*/ 2177 h 2806337"/>
              <a:gd name="connsiteX3" fmla="*/ 3667398 w 5896792"/>
              <a:gd name="connsiteY3" fmla="*/ 2484120 h 2806337"/>
              <a:gd name="connsiteX4" fmla="*/ 3419203 w 5896792"/>
              <a:gd name="connsiteY4" fmla="*/ 1935480 h 2806337"/>
              <a:gd name="connsiteX0" fmla="*/ 22860 w 5940335"/>
              <a:gd name="connsiteY0" fmla="*/ 2044337 h 2799806"/>
              <a:gd name="connsiteX1" fmla="*/ 636815 w 5940335"/>
              <a:gd name="connsiteY1" fmla="*/ 2514600 h 2799806"/>
              <a:gd name="connsiteX2" fmla="*/ 5391695 w 5940335"/>
              <a:gd name="connsiteY2" fmla="*/ 19594 h 2799806"/>
              <a:gd name="connsiteX3" fmla="*/ 3928655 w 5940335"/>
              <a:gd name="connsiteY3" fmla="*/ 2397034 h 2799806"/>
              <a:gd name="connsiteX4" fmla="*/ 3419203 w 5940335"/>
              <a:gd name="connsiteY4" fmla="*/ 1952897 h 2799806"/>
              <a:gd name="connsiteX0" fmla="*/ 22860 w 5940335"/>
              <a:gd name="connsiteY0" fmla="*/ 2044337 h 2799806"/>
              <a:gd name="connsiteX1" fmla="*/ 636815 w 5940335"/>
              <a:gd name="connsiteY1" fmla="*/ 2514600 h 2799806"/>
              <a:gd name="connsiteX2" fmla="*/ 5391695 w 5940335"/>
              <a:gd name="connsiteY2" fmla="*/ 19594 h 2799806"/>
              <a:gd name="connsiteX3" fmla="*/ 3928655 w 5940335"/>
              <a:gd name="connsiteY3" fmla="*/ 2397034 h 2799806"/>
              <a:gd name="connsiteX4" fmla="*/ 3419203 w 5940335"/>
              <a:gd name="connsiteY4" fmla="*/ 1952897 h 2799806"/>
              <a:gd name="connsiteX0" fmla="*/ 22860 w 5391695"/>
              <a:gd name="connsiteY0" fmla="*/ 2024743 h 2780212"/>
              <a:gd name="connsiteX1" fmla="*/ 636815 w 5391695"/>
              <a:gd name="connsiteY1" fmla="*/ 2495006 h 2780212"/>
              <a:gd name="connsiteX2" fmla="*/ 5391695 w 5391695"/>
              <a:gd name="connsiteY2" fmla="*/ 0 h 2780212"/>
              <a:gd name="connsiteX3" fmla="*/ 3928655 w 5391695"/>
              <a:gd name="connsiteY3" fmla="*/ 2377440 h 2780212"/>
              <a:gd name="connsiteX4" fmla="*/ 3419203 w 5391695"/>
              <a:gd name="connsiteY4" fmla="*/ 1933303 h 2780212"/>
              <a:gd name="connsiteX0" fmla="*/ 22860 w 5391695"/>
              <a:gd name="connsiteY0" fmla="*/ 2024743 h 2780212"/>
              <a:gd name="connsiteX1" fmla="*/ 636815 w 5391695"/>
              <a:gd name="connsiteY1" fmla="*/ 2495006 h 2780212"/>
              <a:gd name="connsiteX2" fmla="*/ 5391695 w 5391695"/>
              <a:gd name="connsiteY2" fmla="*/ 0 h 2780212"/>
              <a:gd name="connsiteX3" fmla="*/ 3928655 w 5391695"/>
              <a:gd name="connsiteY3" fmla="*/ 2377440 h 2780212"/>
              <a:gd name="connsiteX4" fmla="*/ 3419203 w 5391695"/>
              <a:gd name="connsiteY4" fmla="*/ 1933303 h 2780212"/>
              <a:gd name="connsiteX0" fmla="*/ 22860 w 5391695"/>
              <a:gd name="connsiteY0" fmla="*/ 2024743 h 2780212"/>
              <a:gd name="connsiteX1" fmla="*/ 636815 w 5391695"/>
              <a:gd name="connsiteY1" fmla="*/ 2495006 h 2780212"/>
              <a:gd name="connsiteX2" fmla="*/ 5391695 w 5391695"/>
              <a:gd name="connsiteY2" fmla="*/ 0 h 2780212"/>
              <a:gd name="connsiteX3" fmla="*/ 3928655 w 5391695"/>
              <a:gd name="connsiteY3" fmla="*/ 2377440 h 2780212"/>
              <a:gd name="connsiteX4" fmla="*/ 3419203 w 5391695"/>
              <a:gd name="connsiteY4" fmla="*/ 1933303 h 2780212"/>
              <a:gd name="connsiteX0" fmla="*/ 22860 w 5417821"/>
              <a:gd name="connsiteY0" fmla="*/ 2011680 h 2767149"/>
              <a:gd name="connsiteX1" fmla="*/ 636815 w 5417821"/>
              <a:gd name="connsiteY1" fmla="*/ 2481943 h 2767149"/>
              <a:gd name="connsiteX2" fmla="*/ 5417821 w 5417821"/>
              <a:gd name="connsiteY2" fmla="*/ 0 h 2767149"/>
              <a:gd name="connsiteX3" fmla="*/ 3928655 w 5417821"/>
              <a:gd name="connsiteY3" fmla="*/ 2364377 h 2767149"/>
              <a:gd name="connsiteX4" fmla="*/ 3419203 w 5417821"/>
              <a:gd name="connsiteY4" fmla="*/ 1920240 h 2767149"/>
              <a:gd name="connsiteX0" fmla="*/ 22860 w 4986747"/>
              <a:gd name="connsiteY0" fmla="*/ 2299063 h 3054532"/>
              <a:gd name="connsiteX1" fmla="*/ 636815 w 4986747"/>
              <a:gd name="connsiteY1" fmla="*/ 2769326 h 3054532"/>
              <a:gd name="connsiteX2" fmla="*/ 4986747 w 4986747"/>
              <a:gd name="connsiteY2" fmla="*/ 0 h 3054532"/>
              <a:gd name="connsiteX3" fmla="*/ 3928655 w 4986747"/>
              <a:gd name="connsiteY3" fmla="*/ 2651760 h 3054532"/>
              <a:gd name="connsiteX4" fmla="*/ 3419203 w 4986747"/>
              <a:gd name="connsiteY4" fmla="*/ 2207623 h 3054532"/>
              <a:gd name="connsiteX0" fmla="*/ 22860 w 4986747"/>
              <a:gd name="connsiteY0" fmla="*/ 2299063 h 2832463"/>
              <a:gd name="connsiteX1" fmla="*/ 636815 w 4986747"/>
              <a:gd name="connsiteY1" fmla="*/ 2769326 h 2832463"/>
              <a:gd name="connsiteX2" fmla="*/ 4986747 w 4986747"/>
              <a:gd name="connsiteY2" fmla="*/ 0 h 2832463"/>
              <a:gd name="connsiteX3" fmla="*/ 3928655 w 4986747"/>
              <a:gd name="connsiteY3" fmla="*/ 2651760 h 2832463"/>
              <a:gd name="connsiteX4" fmla="*/ 3419203 w 4986747"/>
              <a:gd name="connsiteY4" fmla="*/ 2207623 h 2832463"/>
              <a:gd name="connsiteX0" fmla="*/ 22860 w 4986747"/>
              <a:gd name="connsiteY0" fmla="*/ 2299063 h 2804160"/>
              <a:gd name="connsiteX1" fmla="*/ 832758 w 4986747"/>
              <a:gd name="connsiteY1" fmla="*/ 2677886 h 2804160"/>
              <a:gd name="connsiteX2" fmla="*/ 4986747 w 4986747"/>
              <a:gd name="connsiteY2" fmla="*/ 0 h 2804160"/>
              <a:gd name="connsiteX3" fmla="*/ 3928655 w 4986747"/>
              <a:gd name="connsiteY3" fmla="*/ 2651760 h 2804160"/>
              <a:gd name="connsiteX4" fmla="*/ 3419203 w 4986747"/>
              <a:gd name="connsiteY4" fmla="*/ 2207623 h 2804160"/>
              <a:gd name="connsiteX0" fmla="*/ 22860 w 4986747"/>
              <a:gd name="connsiteY0" fmla="*/ 2299063 h 2804160"/>
              <a:gd name="connsiteX1" fmla="*/ 832758 w 4986747"/>
              <a:gd name="connsiteY1" fmla="*/ 2677886 h 2804160"/>
              <a:gd name="connsiteX2" fmla="*/ 4986747 w 4986747"/>
              <a:gd name="connsiteY2" fmla="*/ 0 h 2804160"/>
              <a:gd name="connsiteX3" fmla="*/ 3928655 w 4986747"/>
              <a:gd name="connsiteY3" fmla="*/ 2651760 h 2804160"/>
              <a:gd name="connsiteX4" fmla="*/ 3419203 w 4986747"/>
              <a:gd name="connsiteY4" fmla="*/ 2207623 h 2804160"/>
              <a:gd name="connsiteX0" fmla="*/ 22860 w 4986747"/>
              <a:gd name="connsiteY0" fmla="*/ 2299063 h 2804160"/>
              <a:gd name="connsiteX1" fmla="*/ 832758 w 4986747"/>
              <a:gd name="connsiteY1" fmla="*/ 2677886 h 2804160"/>
              <a:gd name="connsiteX2" fmla="*/ 4986747 w 4986747"/>
              <a:gd name="connsiteY2" fmla="*/ 0 h 2804160"/>
              <a:gd name="connsiteX3" fmla="*/ 3928655 w 4986747"/>
              <a:gd name="connsiteY3" fmla="*/ 2651760 h 2804160"/>
              <a:gd name="connsiteX4" fmla="*/ 3419203 w 4986747"/>
              <a:gd name="connsiteY4" fmla="*/ 2207623 h 2804160"/>
              <a:gd name="connsiteX0" fmla="*/ 22860 w 4986747"/>
              <a:gd name="connsiteY0" fmla="*/ 2299063 h 2806337"/>
              <a:gd name="connsiteX1" fmla="*/ 832758 w 4986747"/>
              <a:gd name="connsiteY1" fmla="*/ 2677886 h 2806337"/>
              <a:gd name="connsiteX2" fmla="*/ 4986747 w 4986747"/>
              <a:gd name="connsiteY2" fmla="*/ 0 h 2806337"/>
              <a:gd name="connsiteX3" fmla="*/ 3928655 w 4986747"/>
              <a:gd name="connsiteY3" fmla="*/ 2651760 h 2806337"/>
              <a:gd name="connsiteX4" fmla="*/ 3419203 w 4986747"/>
              <a:gd name="connsiteY4" fmla="*/ 2207623 h 2806337"/>
              <a:gd name="connsiteX0" fmla="*/ 22860 w 4986747"/>
              <a:gd name="connsiteY0" fmla="*/ 2299063 h 2830285"/>
              <a:gd name="connsiteX1" fmla="*/ 832758 w 4986747"/>
              <a:gd name="connsiteY1" fmla="*/ 2677886 h 2830285"/>
              <a:gd name="connsiteX2" fmla="*/ 4986747 w 4986747"/>
              <a:gd name="connsiteY2" fmla="*/ 0 h 2830285"/>
              <a:gd name="connsiteX3" fmla="*/ 4176849 w 4986747"/>
              <a:gd name="connsiteY3" fmla="*/ 2677885 h 2830285"/>
              <a:gd name="connsiteX4" fmla="*/ 3419203 w 4986747"/>
              <a:gd name="connsiteY4" fmla="*/ 2207623 h 2830285"/>
              <a:gd name="connsiteX0" fmla="*/ 22860 w 4986747"/>
              <a:gd name="connsiteY0" fmla="*/ 2299063 h 2806337"/>
              <a:gd name="connsiteX1" fmla="*/ 832758 w 4986747"/>
              <a:gd name="connsiteY1" fmla="*/ 2677886 h 2806337"/>
              <a:gd name="connsiteX2" fmla="*/ 4986747 w 4986747"/>
              <a:gd name="connsiteY2" fmla="*/ 0 h 2806337"/>
              <a:gd name="connsiteX3" fmla="*/ 4176849 w 4986747"/>
              <a:gd name="connsiteY3" fmla="*/ 2677885 h 2806337"/>
              <a:gd name="connsiteX4" fmla="*/ 3419203 w 4986747"/>
              <a:gd name="connsiteY4" fmla="*/ 2207623 h 2806337"/>
              <a:gd name="connsiteX0" fmla="*/ 22860 w 4986747"/>
              <a:gd name="connsiteY0" fmla="*/ 2299063 h 2806337"/>
              <a:gd name="connsiteX1" fmla="*/ 832758 w 4986747"/>
              <a:gd name="connsiteY1" fmla="*/ 2677886 h 2806337"/>
              <a:gd name="connsiteX2" fmla="*/ 4986747 w 4986747"/>
              <a:gd name="connsiteY2" fmla="*/ 0 h 2806337"/>
              <a:gd name="connsiteX3" fmla="*/ 4176849 w 4986747"/>
              <a:gd name="connsiteY3" fmla="*/ 2677885 h 2806337"/>
              <a:gd name="connsiteX4" fmla="*/ 3419203 w 4986747"/>
              <a:gd name="connsiteY4" fmla="*/ 2207623 h 2806337"/>
              <a:gd name="connsiteX0" fmla="*/ 22860 w 4986747"/>
              <a:gd name="connsiteY0" fmla="*/ 2299063 h 2806337"/>
              <a:gd name="connsiteX1" fmla="*/ 832758 w 4986747"/>
              <a:gd name="connsiteY1" fmla="*/ 2677886 h 2806337"/>
              <a:gd name="connsiteX2" fmla="*/ 4986747 w 4986747"/>
              <a:gd name="connsiteY2" fmla="*/ 0 h 2806337"/>
              <a:gd name="connsiteX3" fmla="*/ 4176849 w 4986747"/>
              <a:gd name="connsiteY3" fmla="*/ 2677885 h 2806337"/>
              <a:gd name="connsiteX4" fmla="*/ 3419203 w 4986747"/>
              <a:gd name="connsiteY4" fmla="*/ 2207623 h 2806337"/>
              <a:gd name="connsiteX0" fmla="*/ 22860 w 4986747"/>
              <a:gd name="connsiteY0" fmla="*/ 2299063 h 2806337"/>
              <a:gd name="connsiteX1" fmla="*/ 832758 w 4986747"/>
              <a:gd name="connsiteY1" fmla="*/ 2677886 h 2806337"/>
              <a:gd name="connsiteX2" fmla="*/ 4986747 w 4986747"/>
              <a:gd name="connsiteY2" fmla="*/ 0 h 2806337"/>
              <a:gd name="connsiteX3" fmla="*/ 4176849 w 4986747"/>
              <a:gd name="connsiteY3" fmla="*/ 2677885 h 2806337"/>
              <a:gd name="connsiteX4" fmla="*/ 3419203 w 4986747"/>
              <a:gd name="connsiteY4" fmla="*/ 2207623 h 2806337"/>
              <a:gd name="connsiteX0" fmla="*/ 22860 w 4986747"/>
              <a:gd name="connsiteY0" fmla="*/ 2299063 h 2806337"/>
              <a:gd name="connsiteX1" fmla="*/ 832758 w 4986747"/>
              <a:gd name="connsiteY1" fmla="*/ 2677886 h 2806337"/>
              <a:gd name="connsiteX2" fmla="*/ 4986747 w 4986747"/>
              <a:gd name="connsiteY2" fmla="*/ 0 h 2806337"/>
              <a:gd name="connsiteX3" fmla="*/ 4176849 w 4986747"/>
              <a:gd name="connsiteY3" fmla="*/ 2677885 h 2806337"/>
              <a:gd name="connsiteX4" fmla="*/ 3419203 w 4986747"/>
              <a:gd name="connsiteY4" fmla="*/ 2207623 h 2806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86747" h="2806337">
                <a:moveTo>
                  <a:pt x="22860" y="2299063"/>
                </a:moveTo>
                <a:cubicBezTo>
                  <a:pt x="0" y="2715986"/>
                  <a:pt x="225334" y="2806337"/>
                  <a:pt x="832758" y="2677886"/>
                </a:cubicBezTo>
                <a:cubicBezTo>
                  <a:pt x="1440182" y="2549435"/>
                  <a:pt x="4189912" y="463732"/>
                  <a:pt x="4986747" y="0"/>
                </a:cubicBezTo>
                <a:cubicBezTo>
                  <a:pt x="4908371" y="764177"/>
                  <a:pt x="4962798" y="2564673"/>
                  <a:pt x="4176849" y="2677885"/>
                </a:cubicBezTo>
                <a:cubicBezTo>
                  <a:pt x="3390900" y="2791097"/>
                  <a:pt x="3391988" y="2669177"/>
                  <a:pt x="3419203" y="2207623"/>
                </a:cubicBezTo>
              </a:path>
            </a:pathLst>
          </a:custGeom>
          <a:ln w="28575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296918" y="2514600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 PU</a:t>
            </a:r>
            <a:endParaRPr lang="en-US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127000" y="4876800"/>
            <a:ext cx="11352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100 PU</a:t>
            </a:r>
            <a:endParaRPr lang="en-US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Zecotek</a:t>
            </a:r>
            <a:r>
              <a:rPr lang="en-US" dirty="0" smtClean="0"/>
              <a:t> 40k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07264" y="4153988"/>
            <a:ext cx="8729472" cy="2222427"/>
          </a:xfrm>
        </p:spPr>
        <p:txBody>
          <a:bodyPr/>
          <a:lstStyle/>
          <a:p>
            <a:r>
              <a:rPr lang="en-US" dirty="0" err="1" smtClean="0"/>
              <a:t>Zecotek</a:t>
            </a:r>
            <a:r>
              <a:rPr lang="en-US" dirty="0" smtClean="0"/>
              <a:t> 40k seems to have the needed dynamic range.</a:t>
            </a:r>
          </a:p>
          <a:p>
            <a:r>
              <a:rPr lang="en-US" dirty="0" smtClean="0"/>
              <a:t>The historical pileup is still a significant problem.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10/28/2009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Jacob Anderson - Upgrade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4076-28CB-417D-B502-E24C04574C4B}" type="slidenum">
              <a:rPr lang="en-US" smtClean="0"/>
              <a:pPr/>
              <a:t>16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2073" y="2515248"/>
          <a:ext cx="8712925" cy="122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2525"/>
                <a:gridCol w="512525"/>
                <a:gridCol w="512525"/>
                <a:gridCol w="512525"/>
                <a:gridCol w="512525"/>
                <a:gridCol w="512525"/>
                <a:gridCol w="512525"/>
                <a:gridCol w="512525"/>
                <a:gridCol w="512525"/>
                <a:gridCol w="512525"/>
                <a:gridCol w="512525"/>
                <a:gridCol w="512525"/>
                <a:gridCol w="512525"/>
                <a:gridCol w="512525"/>
                <a:gridCol w="512525"/>
                <a:gridCol w="512525"/>
                <a:gridCol w="51252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L10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L11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L12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L13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L14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L15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L16</a:t>
                      </a:r>
                      <a:endParaRPr lang="en-US" sz="1400" dirty="0"/>
                    </a:p>
                  </a:txBody>
                  <a:tcPr/>
                </a:tc>
              </a:tr>
              <a:tr h="283017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0.99</a:t>
                      </a:r>
                    </a:p>
                  </a:txBody>
                  <a:tcPr marL="9525" marR="9525" marT="9525" marB="0" anchor="b"/>
                </a:tc>
              </a:tr>
              <a:tr h="274320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0.91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0.91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0.91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0.92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0.92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0.92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0.92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0.92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0.93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0.93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0.93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0.93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0.93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0.93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0.93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0.93</a:t>
                      </a:r>
                    </a:p>
                  </a:txBody>
                  <a:tcPr marL="9525" marR="9525" marT="9525" marB="0" anchor="b"/>
                </a:tc>
              </a:tr>
              <a:tr h="292553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0.84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0.84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0.84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0.84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0.83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69816" y="1698172"/>
            <a:ext cx="85897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Average fractional response to 1 </a:t>
            </a:r>
            <a:r>
              <a:rPr lang="en-US" sz="2000" dirty="0" err="1" smtClean="0"/>
              <a:t>TeV</a:t>
            </a:r>
            <a:r>
              <a:rPr lang="en-US" sz="2000" dirty="0" smtClean="0"/>
              <a:t> single </a:t>
            </a:r>
            <a:r>
              <a:rPr lang="en-US" sz="2000" dirty="0" err="1" smtClean="0"/>
              <a:t>pions</a:t>
            </a:r>
            <a:r>
              <a:rPr lang="en-US" sz="2000" dirty="0" smtClean="0"/>
              <a:t>  for 1 PU, 20 PU and 100 PU</a:t>
            </a:r>
          </a:p>
          <a:p>
            <a:r>
              <a:rPr lang="en-US" sz="2000" dirty="0" smtClean="0"/>
              <a:t>Barrel towers 9-12</a:t>
            </a:r>
            <a:endParaRPr lang="en-US" sz="2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Zecotek</a:t>
            </a:r>
            <a:r>
              <a:rPr lang="en-US" dirty="0" smtClean="0"/>
              <a:t> 40k - Response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Jacob Anderson - Upgrade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4076-28CB-417D-B502-E24C04574C4B}" type="slidenum">
              <a:rPr lang="en-US" smtClean="0"/>
              <a:pPr/>
              <a:t>17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1226146" y="1562489"/>
            <a:ext cx="2869282" cy="4918597"/>
            <a:chOff x="533814" y="1223297"/>
            <a:chExt cx="2869282" cy="4918597"/>
          </a:xfrm>
        </p:grpSpPr>
        <p:pic>
          <p:nvPicPr>
            <p:cNvPr id="9" name="Picture 8" descr="RespDepth0Px40000PU1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33814" y="1223297"/>
              <a:ext cx="2862973" cy="2639344"/>
            </a:xfrm>
            <a:prstGeom prst="rect">
              <a:avLst/>
            </a:prstGeom>
          </p:spPr>
        </p:pic>
        <p:pic>
          <p:nvPicPr>
            <p:cNvPr id="10" name="Picture 9" descr="RespDepth0Px40000PU100.png"/>
            <p:cNvPicPr>
              <a:picLocks noChangeAspect="1"/>
            </p:cNvPicPr>
            <p:nvPr/>
          </p:nvPicPr>
          <p:blipFill>
            <a:blip r:embed="rId4" cstate="print"/>
            <a:srcRect t="9931"/>
            <a:stretch>
              <a:fillRect/>
            </a:stretch>
          </p:blipFill>
          <p:spPr>
            <a:xfrm>
              <a:off x="540123" y="3764649"/>
              <a:ext cx="2862973" cy="2377245"/>
            </a:xfrm>
            <a:prstGeom prst="rect">
              <a:avLst/>
            </a:prstGeom>
          </p:spPr>
        </p:pic>
      </p:grpSp>
      <p:grpSp>
        <p:nvGrpSpPr>
          <p:cNvPr id="12" name="Group 11"/>
          <p:cNvGrpSpPr/>
          <p:nvPr/>
        </p:nvGrpSpPr>
        <p:grpSpPr>
          <a:xfrm>
            <a:off x="4478349" y="1562489"/>
            <a:ext cx="2870171" cy="4919484"/>
            <a:chOff x="4844113" y="1523300"/>
            <a:chExt cx="2870171" cy="4919484"/>
          </a:xfrm>
        </p:grpSpPr>
        <p:pic>
          <p:nvPicPr>
            <p:cNvPr id="11" name="Picture 10" descr="RespDepth8Px40000PU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844113" y="1523300"/>
              <a:ext cx="2862973" cy="2639344"/>
            </a:xfrm>
            <a:prstGeom prst="rect">
              <a:avLst/>
            </a:prstGeom>
          </p:spPr>
        </p:pic>
        <p:pic>
          <p:nvPicPr>
            <p:cNvPr id="8" name="Picture 7" descr="RespDepth8Px40000PU100.png"/>
            <p:cNvPicPr>
              <a:picLocks noChangeAspect="1"/>
            </p:cNvPicPr>
            <p:nvPr/>
          </p:nvPicPr>
          <p:blipFill>
            <a:blip r:embed="rId6" cstate="print"/>
            <a:srcRect t="9931"/>
            <a:stretch>
              <a:fillRect/>
            </a:stretch>
          </p:blipFill>
          <p:spPr>
            <a:xfrm>
              <a:off x="4851311" y="4065539"/>
              <a:ext cx="2862973" cy="2377245"/>
            </a:xfrm>
            <a:prstGeom prst="rect">
              <a:avLst/>
            </a:prstGeom>
          </p:spPr>
        </p:pic>
      </p:grpSp>
      <p:sp>
        <p:nvSpPr>
          <p:cNvPr id="14" name="TextBox 13"/>
          <p:cNvSpPr txBox="1"/>
          <p:nvPr/>
        </p:nvSpPr>
        <p:spPr>
          <a:xfrm>
            <a:off x="1476102" y="2364377"/>
            <a:ext cx="24647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Lower Saturation</a:t>
            </a:r>
            <a:endParaRPr lang="en-US" sz="2400" dirty="0"/>
          </a:p>
        </p:txBody>
      </p:sp>
      <p:cxnSp>
        <p:nvCxnSpPr>
          <p:cNvPr id="16" name="Straight Arrow Connector 15"/>
          <p:cNvCxnSpPr>
            <a:stCxn id="14" idx="2"/>
          </p:cNvCxnSpPr>
          <p:nvPr/>
        </p:nvCxnSpPr>
        <p:spPr>
          <a:xfrm rot="16200000" flipH="1">
            <a:off x="2532119" y="3002382"/>
            <a:ext cx="1105878" cy="75319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4" idx="2"/>
          </p:cNvCxnSpPr>
          <p:nvPr/>
        </p:nvCxnSpPr>
        <p:spPr>
          <a:xfrm rot="16200000" flipH="1">
            <a:off x="1160519" y="4373982"/>
            <a:ext cx="3457192" cy="36131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223761" y="2233745"/>
            <a:ext cx="18026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History induced response is still problematic</a:t>
            </a:r>
            <a:endParaRPr lang="en-US" sz="2400" dirty="0"/>
          </a:p>
        </p:txBody>
      </p:sp>
      <p:grpSp>
        <p:nvGrpSpPr>
          <p:cNvPr id="25" name="Group 24"/>
          <p:cNvGrpSpPr/>
          <p:nvPr/>
        </p:nvGrpSpPr>
        <p:grpSpPr>
          <a:xfrm>
            <a:off x="3331027" y="3045280"/>
            <a:ext cx="3944983" cy="1539783"/>
            <a:chOff x="3331027" y="3045280"/>
            <a:chExt cx="3944983" cy="1539783"/>
          </a:xfrm>
        </p:grpSpPr>
        <p:sp>
          <p:nvSpPr>
            <p:cNvPr id="23" name="Freeform 22"/>
            <p:cNvSpPr/>
            <p:nvPr/>
          </p:nvSpPr>
          <p:spPr>
            <a:xfrm>
              <a:off x="3331027" y="3045280"/>
              <a:ext cx="3905795" cy="1539783"/>
            </a:xfrm>
            <a:custGeom>
              <a:avLst/>
              <a:gdLst>
                <a:gd name="connsiteX0" fmla="*/ 0 w 3892732"/>
                <a:gd name="connsiteY0" fmla="*/ 1283663 h 1283663"/>
                <a:gd name="connsiteX1" fmla="*/ 13063 w 3892732"/>
                <a:gd name="connsiteY1" fmla="*/ 1244474 h 1283663"/>
                <a:gd name="connsiteX2" fmla="*/ 26126 w 3892732"/>
                <a:gd name="connsiteY2" fmla="*/ 1153034 h 1283663"/>
                <a:gd name="connsiteX3" fmla="*/ 248195 w 3892732"/>
                <a:gd name="connsiteY3" fmla="*/ 970154 h 1283663"/>
                <a:gd name="connsiteX4" fmla="*/ 509452 w 3892732"/>
                <a:gd name="connsiteY4" fmla="*/ 774211 h 1283663"/>
                <a:gd name="connsiteX5" fmla="*/ 796835 w 3892732"/>
                <a:gd name="connsiteY5" fmla="*/ 617457 h 1283663"/>
                <a:gd name="connsiteX6" fmla="*/ 1018903 w 3892732"/>
                <a:gd name="connsiteY6" fmla="*/ 512954 h 1283663"/>
                <a:gd name="connsiteX7" fmla="*/ 1267098 w 3892732"/>
                <a:gd name="connsiteY7" fmla="*/ 421514 h 1283663"/>
                <a:gd name="connsiteX8" fmla="*/ 1489166 w 3892732"/>
                <a:gd name="connsiteY8" fmla="*/ 343137 h 1283663"/>
                <a:gd name="connsiteX9" fmla="*/ 1698172 w 3892732"/>
                <a:gd name="connsiteY9" fmla="*/ 277823 h 1283663"/>
                <a:gd name="connsiteX10" fmla="*/ 2116183 w 3892732"/>
                <a:gd name="connsiteY10" fmla="*/ 173320 h 1283663"/>
                <a:gd name="connsiteX11" fmla="*/ 2312126 w 3892732"/>
                <a:gd name="connsiteY11" fmla="*/ 134131 h 1283663"/>
                <a:gd name="connsiteX12" fmla="*/ 2455818 w 3892732"/>
                <a:gd name="connsiteY12" fmla="*/ 121068 h 1283663"/>
                <a:gd name="connsiteX13" fmla="*/ 2560320 w 3892732"/>
                <a:gd name="connsiteY13" fmla="*/ 94943 h 1283663"/>
                <a:gd name="connsiteX14" fmla="*/ 3069772 w 3892732"/>
                <a:gd name="connsiteY14" fmla="*/ 68817 h 1283663"/>
                <a:gd name="connsiteX15" fmla="*/ 3161212 w 3892732"/>
                <a:gd name="connsiteY15" fmla="*/ 55754 h 1283663"/>
                <a:gd name="connsiteX16" fmla="*/ 3357155 w 3892732"/>
                <a:gd name="connsiteY16" fmla="*/ 16565 h 1283663"/>
                <a:gd name="connsiteX17" fmla="*/ 3461658 w 3892732"/>
                <a:gd name="connsiteY17" fmla="*/ 3503 h 1283663"/>
                <a:gd name="connsiteX18" fmla="*/ 3892732 w 3892732"/>
                <a:gd name="connsiteY18" fmla="*/ 3503 h 1283663"/>
                <a:gd name="connsiteX0" fmla="*/ 0 w 3892732"/>
                <a:gd name="connsiteY0" fmla="*/ 1283663 h 1283663"/>
                <a:gd name="connsiteX1" fmla="*/ 13063 w 3892732"/>
                <a:gd name="connsiteY1" fmla="*/ 1244474 h 1283663"/>
                <a:gd name="connsiteX2" fmla="*/ 26126 w 3892732"/>
                <a:gd name="connsiteY2" fmla="*/ 1153034 h 1283663"/>
                <a:gd name="connsiteX3" fmla="*/ 248195 w 3892732"/>
                <a:gd name="connsiteY3" fmla="*/ 970154 h 1283663"/>
                <a:gd name="connsiteX4" fmla="*/ 509452 w 3892732"/>
                <a:gd name="connsiteY4" fmla="*/ 774211 h 1283663"/>
                <a:gd name="connsiteX5" fmla="*/ 796835 w 3892732"/>
                <a:gd name="connsiteY5" fmla="*/ 617457 h 1283663"/>
                <a:gd name="connsiteX6" fmla="*/ 1018903 w 3892732"/>
                <a:gd name="connsiteY6" fmla="*/ 512954 h 1283663"/>
                <a:gd name="connsiteX7" fmla="*/ 1267098 w 3892732"/>
                <a:gd name="connsiteY7" fmla="*/ 421514 h 1283663"/>
                <a:gd name="connsiteX8" fmla="*/ 1489166 w 3892732"/>
                <a:gd name="connsiteY8" fmla="*/ 343137 h 1283663"/>
                <a:gd name="connsiteX9" fmla="*/ 1698172 w 3892732"/>
                <a:gd name="connsiteY9" fmla="*/ 277823 h 1283663"/>
                <a:gd name="connsiteX10" fmla="*/ 2116183 w 3892732"/>
                <a:gd name="connsiteY10" fmla="*/ 173320 h 1283663"/>
                <a:gd name="connsiteX11" fmla="*/ 2312126 w 3892732"/>
                <a:gd name="connsiteY11" fmla="*/ 134131 h 1283663"/>
                <a:gd name="connsiteX12" fmla="*/ 2455818 w 3892732"/>
                <a:gd name="connsiteY12" fmla="*/ 121068 h 1283663"/>
                <a:gd name="connsiteX13" fmla="*/ 2560320 w 3892732"/>
                <a:gd name="connsiteY13" fmla="*/ 94943 h 1283663"/>
                <a:gd name="connsiteX14" fmla="*/ 3069772 w 3892732"/>
                <a:gd name="connsiteY14" fmla="*/ 68817 h 1283663"/>
                <a:gd name="connsiteX15" fmla="*/ 3357155 w 3892732"/>
                <a:gd name="connsiteY15" fmla="*/ 16565 h 1283663"/>
                <a:gd name="connsiteX16" fmla="*/ 3461658 w 3892732"/>
                <a:gd name="connsiteY16" fmla="*/ 3503 h 1283663"/>
                <a:gd name="connsiteX17" fmla="*/ 3892732 w 3892732"/>
                <a:gd name="connsiteY17" fmla="*/ 3503 h 1283663"/>
                <a:gd name="connsiteX0" fmla="*/ 0 w 3892732"/>
                <a:gd name="connsiteY0" fmla="*/ 1283663 h 1283663"/>
                <a:gd name="connsiteX1" fmla="*/ 13063 w 3892732"/>
                <a:gd name="connsiteY1" fmla="*/ 1244474 h 1283663"/>
                <a:gd name="connsiteX2" fmla="*/ 26126 w 3892732"/>
                <a:gd name="connsiteY2" fmla="*/ 1153034 h 1283663"/>
                <a:gd name="connsiteX3" fmla="*/ 248195 w 3892732"/>
                <a:gd name="connsiteY3" fmla="*/ 970154 h 1283663"/>
                <a:gd name="connsiteX4" fmla="*/ 509452 w 3892732"/>
                <a:gd name="connsiteY4" fmla="*/ 774211 h 1283663"/>
                <a:gd name="connsiteX5" fmla="*/ 796835 w 3892732"/>
                <a:gd name="connsiteY5" fmla="*/ 617457 h 1283663"/>
                <a:gd name="connsiteX6" fmla="*/ 1018903 w 3892732"/>
                <a:gd name="connsiteY6" fmla="*/ 512954 h 1283663"/>
                <a:gd name="connsiteX7" fmla="*/ 1267098 w 3892732"/>
                <a:gd name="connsiteY7" fmla="*/ 421514 h 1283663"/>
                <a:gd name="connsiteX8" fmla="*/ 1489166 w 3892732"/>
                <a:gd name="connsiteY8" fmla="*/ 343137 h 1283663"/>
                <a:gd name="connsiteX9" fmla="*/ 1698172 w 3892732"/>
                <a:gd name="connsiteY9" fmla="*/ 277823 h 1283663"/>
                <a:gd name="connsiteX10" fmla="*/ 2116183 w 3892732"/>
                <a:gd name="connsiteY10" fmla="*/ 173320 h 1283663"/>
                <a:gd name="connsiteX11" fmla="*/ 2312126 w 3892732"/>
                <a:gd name="connsiteY11" fmla="*/ 134131 h 1283663"/>
                <a:gd name="connsiteX12" fmla="*/ 2455818 w 3892732"/>
                <a:gd name="connsiteY12" fmla="*/ 121068 h 1283663"/>
                <a:gd name="connsiteX13" fmla="*/ 2560320 w 3892732"/>
                <a:gd name="connsiteY13" fmla="*/ 94943 h 1283663"/>
                <a:gd name="connsiteX14" fmla="*/ 3357155 w 3892732"/>
                <a:gd name="connsiteY14" fmla="*/ 16565 h 1283663"/>
                <a:gd name="connsiteX15" fmla="*/ 3461658 w 3892732"/>
                <a:gd name="connsiteY15" fmla="*/ 3503 h 1283663"/>
                <a:gd name="connsiteX16" fmla="*/ 3892732 w 3892732"/>
                <a:gd name="connsiteY16" fmla="*/ 3503 h 1283663"/>
                <a:gd name="connsiteX0" fmla="*/ 0 w 3892732"/>
                <a:gd name="connsiteY0" fmla="*/ 1283663 h 1283663"/>
                <a:gd name="connsiteX1" fmla="*/ 13063 w 3892732"/>
                <a:gd name="connsiteY1" fmla="*/ 1244474 h 1283663"/>
                <a:gd name="connsiteX2" fmla="*/ 248195 w 3892732"/>
                <a:gd name="connsiteY2" fmla="*/ 970154 h 1283663"/>
                <a:gd name="connsiteX3" fmla="*/ 509452 w 3892732"/>
                <a:gd name="connsiteY3" fmla="*/ 774211 h 1283663"/>
                <a:gd name="connsiteX4" fmla="*/ 796835 w 3892732"/>
                <a:gd name="connsiteY4" fmla="*/ 617457 h 1283663"/>
                <a:gd name="connsiteX5" fmla="*/ 1018903 w 3892732"/>
                <a:gd name="connsiteY5" fmla="*/ 512954 h 1283663"/>
                <a:gd name="connsiteX6" fmla="*/ 1267098 w 3892732"/>
                <a:gd name="connsiteY6" fmla="*/ 421514 h 1283663"/>
                <a:gd name="connsiteX7" fmla="*/ 1489166 w 3892732"/>
                <a:gd name="connsiteY7" fmla="*/ 343137 h 1283663"/>
                <a:gd name="connsiteX8" fmla="*/ 1698172 w 3892732"/>
                <a:gd name="connsiteY8" fmla="*/ 277823 h 1283663"/>
                <a:gd name="connsiteX9" fmla="*/ 2116183 w 3892732"/>
                <a:gd name="connsiteY9" fmla="*/ 173320 h 1283663"/>
                <a:gd name="connsiteX10" fmla="*/ 2312126 w 3892732"/>
                <a:gd name="connsiteY10" fmla="*/ 134131 h 1283663"/>
                <a:gd name="connsiteX11" fmla="*/ 2455818 w 3892732"/>
                <a:gd name="connsiteY11" fmla="*/ 121068 h 1283663"/>
                <a:gd name="connsiteX12" fmla="*/ 2560320 w 3892732"/>
                <a:gd name="connsiteY12" fmla="*/ 94943 h 1283663"/>
                <a:gd name="connsiteX13" fmla="*/ 3357155 w 3892732"/>
                <a:gd name="connsiteY13" fmla="*/ 16565 h 1283663"/>
                <a:gd name="connsiteX14" fmla="*/ 3461658 w 3892732"/>
                <a:gd name="connsiteY14" fmla="*/ 3503 h 1283663"/>
                <a:gd name="connsiteX15" fmla="*/ 3892732 w 3892732"/>
                <a:gd name="connsiteY15" fmla="*/ 3503 h 1283663"/>
                <a:gd name="connsiteX0" fmla="*/ 0 w 3892732"/>
                <a:gd name="connsiteY0" fmla="*/ 1283663 h 1283663"/>
                <a:gd name="connsiteX1" fmla="*/ 248195 w 3892732"/>
                <a:gd name="connsiteY1" fmla="*/ 970154 h 1283663"/>
                <a:gd name="connsiteX2" fmla="*/ 509452 w 3892732"/>
                <a:gd name="connsiteY2" fmla="*/ 774211 h 1283663"/>
                <a:gd name="connsiteX3" fmla="*/ 796835 w 3892732"/>
                <a:gd name="connsiteY3" fmla="*/ 617457 h 1283663"/>
                <a:gd name="connsiteX4" fmla="*/ 1018903 w 3892732"/>
                <a:gd name="connsiteY4" fmla="*/ 512954 h 1283663"/>
                <a:gd name="connsiteX5" fmla="*/ 1267098 w 3892732"/>
                <a:gd name="connsiteY5" fmla="*/ 421514 h 1283663"/>
                <a:gd name="connsiteX6" fmla="*/ 1489166 w 3892732"/>
                <a:gd name="connsiteY6" fmla="*/ 343137 h 1283663"/>
                <a:gd name="connsiteX7" fmla="*/ 1698172 w 3892732"/>
                <a:gd name="connsiteY7" fmla="*/ 277823 h 1283663"/>
                <a:gd name="connsiteX8" fmla="*/ 2116183 w 3892732"/>
                <a:gd name="connsiteY8" fmla="*/ 173320 h 1283663"/>
                <a:gd name="connsiteX9" fmla="*/ 2312126 w 3892732"/>
                <a:gd name="connsiteY9" fmla="*/ 134131 h 1283663"/>
                <a:gd name="connsiteX10" fmla="*/ 2455818 w 3892732"/>
                <a:gd name="connsiteY10" fmla="*/ 121068 h 1283663"/>
                <a:gd name="connsiteX11" fmla="*/ 2560320 w 3892732"/>
                <a:gd name="connsiteY11" fmla="*/ 94943 h 1283663"/>
                <a:gd name="connsiteX12" fmla="*/ 3357155 w 3892732"/>
                <a:gd name="connsiteY12" fmla="*/ 16565 h 1283663"/>
                <a:gd name="connsiteX13" fmla="*/ 3461658 w 3892732"/>
                <a:gd name="connsiteY13" fmla="*/ 3503 h 1283663"/>
                <a:gd name="connsiteX14" fmla="*/ 3892732 w 3892732"/>
                <a:gd name="connsiteY14" fmla="*/ 3503 h 1283663"/>
                <a:gd name="connsiteX0" fmla="*/ 0 w 3892732"/>
                <a:gd name="connsiteY0" fmla="*/ 1283663 h 1283663"/>
                <a:gd name="connsiteX1" fmla="*/ 509452 w 3892732"/>
                <a:gd name="connsiteY1" fmla="*/ 774211 h 1283663"/>
                <a:gd name="connsiteX2" fmla="*/ 796835 w 3892732"/>
                <a:gd name="connsiteY2" fmla="*/ 617457 h 1283663"/>
                <a:gd name="connsiteX3" fmla="*/ 1018903 w 3892732"/>
                <a:gd name="connsiteY3" fmla="*/ 512954 h 1283663"/>
                <a:gd name="connsiteX4" fmla="*/ 1267098 w 3892732"/>
                <a:gd name="connsiteY4" fmla="*/ 421514 h 1283663"/>
                <a:gd name="connsiteX5" fmla="*/ 1489166 w 3892732"/>
                <a:gd name="connsiteY5" fmla="*/ 343137 h 1283663"/>
                <a:gd name="connsiteX6" fmla="*/ 1698172 w 3892732"/>
                <a:gd name="connsiteY6" fmla="*/ 277823 h 1283663"/>
                <a:gd name="connsiteX7" fmla="*/ 2116183 w 3892732"/>
                <a:gd name="connsiteY7" fmla="*/ 173320 h 1283663"/>
                <a:gd name="connsiteX8" fmla="*/ 2312126 w 3892732"/>
                <a:gd name="connsiteY8" fmla="*/ 134131 h 1283663"/>
                <a:gd name="connsiteX9" fmla="*/ 2455818 w 3892732"/>
                <a:gd name="connsiteY9" fmla="*/ 121068 h 1283663"/>
                <a:gd name="connsiteX10" fmla="*/ 2560320 w 3892732"/>
                <a:gd name="connsiteY10" fmla="*/ 94943 h 1283663"/>
                <a:gd name="connsiteX11" fmla="*/ 3357155 w 3892732"/>
                <a:gd name="connsiteY11" fmla="*/ 16565 h 1283663"/>
                <a:gd name="connsiteX12" fmla="*/ 3461658 w 3892732"/>
                <a:gd name="connsiteY12" fmla="*/ 3503 h 1283663"/>
                <a:gd name="connsiteX13" fmla="*/ 3892732 w 3892732"/>
                <a:gd name="connsiteY13" fmla="*/ 3503 h 1283663"/>
                <a:gd name="connsiteX0" fmla="*/ 0 w 3892732"/>
                <a:gd name="connsiteY0" fmla="*/ 1283663 h 1283663"/>
                <a:gd name="connsiteX1" fmla="*/ 796835 w 3892732"/>
                <a:gd name="connsiteY1" fmla="*/ 617457 h 1283663"/>
                <a:gd name="connsiteX2" fmla="*/ 1018903 w 3892732"/>
                <a:gd name="connsiteY2" fmla="*/ 512954 h 1283663"/>
                <a:gd name="connsiteX3" fmla="*/ 1267098 w 3892732"/>
                <a:gd name="connsiteY3" fmla="*/ 421514 h 1283663"/>
                <a:gd name="connsiteX4" fmla="*/ 1489166 w 3892732"/>
                <a:gd name="connsiteY4" fmla="*/ 343137 h 1283663"/>
                <a:gd name="connsiteX5" fmla="*/ 1698172 w 3892732"/>
                <a:gd name="connsiteY5" fmla="*/ 277823 h 1283663"/>
                <a:gd name="connsiteX6" fmla="*/ 2116183 w 3892732"/>
                <a:gd name="connsiteY6" fmla="*/ 173320 h 1283663"/>
                <a:gd name="connsiteX7" fmla="*/ 2312126 w 3892732"/>
                <a:gd name="connsiteY7" fmla="*/ 134131 h 1283663"/>
                <a:gd name="connsiteX8" fmla="*/ 2455818 w 3892732"/>
                <a:gd name="connsiteY8" fmla="*/ 121068 h 1283663"/>
                <a:gd name="connsiteX9" fmla="*/ 2560320 w 3892732"/>
                <a:gd name="connsiteY9" fmla="*/ 94943 h 1283663"/>
                <a:gd name="connsiteX10" fmla="*/ 3357155 w 3892732"/>
                <a:gd name="connsiteY10" fmla="*/ 16565 h 1283663"/>
                <a:gd name="connsiteX11" fmla="*/ 3461658 w 3892732"/>
                <a:gd name="connsiteY11" fmla="*/ 3503 h 1283663"/>
                <a:gd name="connsiteX12" fmla="*/ 3892732 w 3892732"/>
                <a:gd name="connsiteY12" fmla="*/ 3503 h 1283663"/>
                <a:gd name="connsiteX0" fmla="*/ 0 w 3892732"/>
                <a:gd name="connsiteY0" fmla="*/ 1283663 h 1283663"/>
                <a:gd name="connsiteX1" fmla="*/ 1018903 w 3892732"/>
                <a:gd name="connsiteY1" fmla="*/ 512954 h 1283663"/>
                <a:gd name="connsiteX2" fmla="*/ 1267098 w 3892732"/>
                <a:gd name="connsiteY2" fmla="*/ 421514 h 1283663"/>
                <a:gd name="connsiteX3" fmla="*/ 1489166 w 3892732"/>
                <a:gd name="connsiteY3" fmla="*/ 343137 h 1283663"/>
                <a:gd name="connsiteX4" fmla="*/ 1698172 w 3892732"/>
                <a:gd name="connsiteY4" fmla="*/ 277823 h 1283663"/>
                <a:gd name="connsiteX5" fmla="*/ 2116183 w 3892732"/>
                <a:gd name="connsiteY5" fmla="*/ 173320 h 1283663"/>
                <a:gd name="connsiteX6" fmla="*/ 2312126 w 3892732"/>
                <a:gd name="connsiteY6" fmla="*/ 134131 h 1283663"/>
                <a:gd name="connsiteX7" fmla="*/ 2455818 w 3892732"/>
                <a:gd name="connsiteY7" fmla="*/ 121068 h 1283663"/>
                <a:gd name="connsiteX8" fmla="*/ 2560320 w 3892732"/>
                <a:gd name="connsiteY8" fmla="*/ 94943 h 1283663"/>
                <a:gd name="connsiteX9" fmla="*/ 3357155 w 3892732"/>
                <a:gd name="connsiteY9" fmla="*/ 16565 h 1283663"/>
                <a:gd name="connsiteX10" fmla="*/ 3461658 w 3892732"/>
                <a:gd name="connsiteY10" fmla="*/ 3503 h 1283663"/>
                <a:gd name="connsiteX11" fmla="*/ 3892732 w 3892732"/>
                <a:gd name="connsiteY11" fmla="*/ 3503 h 1283663"/>
                <a:gd name="connsiteX0" fmla="*/ 0 w 3892732"/>
                <a:gd name="connsiteY0" fmla="*/ 1283663 h 1283663"/>
                <a:gd name="connsiteX1" fmla="*/ 1018903 w 3892732"/>
                <a:gd name="connsiteY1" fmla="*/ 512954 h 1283663"/>
                <a:gd name="connsiteX2" fmla="*/ 1489166 w 3892732"/>
                <a:gd name="connsiteY2" fmla="*/ 343137 h 1283663"/>
                <a:gd name="connsiteX3" fmla="*/ 1698172 w 3892732"/>
                <a:gd name="connsiteY3" fmla="*/ 277823 h 1283663"/>
                <a:gd name="connsiteX4" fmla="*/ 2116183 w 3892732"/>
                <a:gd name="connsiteY4" fmla="*/ 173320 h 1283663"/>
                <a:gd name="connsiteX5" fmla="*/ 2312126 w 3892732"/>
                <a:gd name="connsiteY5" fmla="*/ 134131 h 1283663"/>
                <a:gd name="connsiteX6" fmla="*/ 2455818 w 3892732"/>
                <a:gd name="connsiteY6" fmla="*/ 121068 h 1283663"/>
                <a:gd name="connsiteX7" fmla="*/ 2560320 w 3892732"/>
                <a:gd name="connsiteY7" fmla="*/ 94943 h 1283663"/>
                <a:gd name="connsiteX8" fmla="*/ 3357155 w 3892732"/>
                <a:gd name="connsiteY8" fmla="*/ 16565 h 1283663"/>
                <a:gd name="connsiteX9" fmla="*/ 3461658 w 3892732"/>
                <a:gd name="connsiteY9" fmla="*/ 3503 h 1283663"/>
                <a:gd name="connsiteX10" fmla="*/ 3892732 w 3892732"/>
                <a:gd name="connsiteY10" fmla="*/ 3503 h 1283663"/>
                <a:gd name="connsiteX0" fmla="*/ 0 w 3892732"/>
                <a:gd name="connsiteY0" fmla="*/ 1283663 h 1283663"/>
                <a:gd name="connsiteX1" fmla="*/ 1018903 w 3892732"/>
                <a:gd name="connsiteY1" fmla="*/ 512954 h 1283663"/>
                <a:gd name="connsiteX2" fmla="*/ 1698172 w 3892732"/>
                <a:gd name="connsiteY2" fmla="*/ 277823 h 1283663"/>
                <a:gd name="connsiteX3" fmla="*/ 2116183 w 3892732"/>
                <a:gd name="connsiteY3" fmla="*/ 173320 h 1283663"/>
                <a:gd name="connsiteX4" fmla="*/ 2312126 w 3892732"/>
                <a:gd name="connsiteY4" fmla="*/ 134131 h 1283663"/>
                <a:gd name="connsiteX5" fmla="*/ 2455818 w 3892732"/>
                <a:gd name="connsiteY5" fmla="*/ 121068 h 1283663"/>
                <a:gd name="connsiteX6" fmla="*/ 2560320 w 3892732"/>
                <a:gd name="connsiteY6" fmla="*/ 94943 h 1283663"/>
                <a:gd name="connsiteX7" fmla="*/ 3357155 w 3892732"/>
                <a:gd name="connsiteY7" fmla="*/ 16565 h 1283663"/>
                <a:gd name="connsiteX8" fmla="*/ 3461658 w 3892732"/>
                <a:gd name="connsiteY8" fmla="*/ 3503 h 1283663"/>
                <a:gd name="connsiteX9" fmla="*/ 3892732 w 3892732"/>
                <a:gd name="connsiteY9" fmla="*/ 3503 h 1283663"/>
                <a:gd name="connsiteX0" fmla="*/ 0 w 3892732"/>
                <a:gd name="connsiteY0" fmla="*/ 1283663 h 1283663"/>
                <a:gd name="connsiteX1" fmla="*/ 1018903 w 3892732"/>
                <a:gd name="connsiteY1" fmla="*/ 512954 h 1283663"/>
                <a:gd name="connsiteX2" fmla="*/ 2116183 w 3892732"/>
                <a:gd name="connsiteY2" fmla="*/ 173320 h 1283663"/>
                <a:gd name="connsiteX3" fmla="*/ 2312126 w 3892732"/>
                <a:gd name="connsiteY3" fmla="*/ 134131 h 1283663"/>
                <a:gd name="connsiteX4" fmla="*/ 2455818 w 3892732"/>
                <a:gd name="connsiteY4" fmla="*/ 121068 h 1283663"/>
                <a:gd name="connsiteX5" fmla="*/ 2560320 w 3892732"/>
                <a:gd name="connsiteY5" fmla="*/ 94943 h 1283663"/>
                <a:gd name="connsiteX6" fmla="*/ 3357155 w 3892732"/>
                <a:gd name="connsiteY6" fmla="*/ 16565 h 1283663"/>
                <a:gd name="connsiteX7" fmla="*/ 3461658 w 3892732"/>
                <a:gd name="connsiteY7" fmla="*/ 3503 h 1283663"/>
                <a:gd name="connsiteX8" fmla="*/ 3892732 w 3892732"/>
                <a:gd name="connsiteY8" fmla="*/ 3503 h 1283663"/>
                <a:gd name="connsiteX0" fmla="*/ 0 w 3892732"/>
                <a:gd name="connsiteY0" fmla="*/ 1283663 h 1283663"/>
                <a:gd name="connsiteX1" fmla="*/ 1018903 w 3892732"/>
                <a:gd name="connsiteY1" fmla="*/ 512954 h 1283663"/>
                <a:gd name="connsiteX2" fmla="*/ 2312126 w 3892732"/>
                <a:gd name="connsiteY2" fmla="*/ 134131 h 1283663"/>
                <a:gd name="connsiteX3" fmla="*/ 2455818 w 3892732"/>
                <a:gd name="connsiteY3" fmla="*/ 121068 h 1283663"/>
                <a:gd name="connsiteX4" fmla="*/ 2560320 w 3892732"/>
                <a:gd name="connsiteY4" fmla="*/ 94943 h 1283663"/>
                <a:gd name="connsiteX5" fmla="*/ 3357155 w 3892732"/>
                <a:gd name="connsiteY5" fmla="*/ 16565 h 1283663"/>
                <a:gd name="connsiteX6" fmla="*/ 3461658 w 3892732"/>
                <a:gd name="connsiteY6" fmla="*/ 3503 h 1283663"/>
                <a:gd name="connsiteX7" fmla="*/ 3892732 w 3892732"/>
                <a:gd name="connsiteY7" fmla="*/ 3503 h 1283663"/>
                <a:gd name="connsiteX0" fmla="*/ 0 w 3892732"/>
                <a:gd name="connsiteY0" fmla="*/ 1283663 h 1283663"/>
                <a:gd name="connsiteX1" fmla="*/ 1018903 w 3892732"/>
                <a:gd name="connsiteY1" fmla="*/ 512954 h 1283663"/>
                <a:gd name="connsiteX2" fmla="*/ 2455818 w 3892732"/>
                <a:gd name="connsiteY2" fmla="*/ 121068 h 1283663"/>
                <a:gd name="connsiteX3" fmla="*/ 2560320 w 3892732"/>
                <a:gd name="connsiteY3" fmla="*/ 94943 h 1283663"/>
                <a:gd name="connsiteX4" fmla="*/ 3357155 w 3892732"/>
                <a:gd name="connsiteY4" fmla="*/ 16565 h 1283663"/>
                <a:gd name="connsiteX5" fmla="*/ 3461658 w 3892732"/>
                <a:gd name="connsiteY5" fmla="*/ 3503 h 1283663"/>
                <a:gd name="connsiteX6" fmla="*/ 3892732 w 3892732"/>
                <a:gd name="connsiteY6" fmla="*/ 3503 h 1283663"/>
                <a:gd name="connsiteX0" fmla="*/ 0 w 3892732"/>
                <a:gd name="connsiteY0" fmla="*/ 1283663 h 1283663"/>
                <a:gd name="connsiteX1" fmla="*/ 1018903 w 3892732"/>
                <a:gd name="connsiteY1" fmla="*/ 512954 h 1283663"/>
                <a:gd name="connsiteX2" fmla="*/ 2455818 w 3892732"/>
                <a:gd name="connsiteY2" fmla="*/ 121068 h 1283663"/>
                <a:gd name="connsiteX3" fmla="*/ 3357155 w 3892732"/>
                <a:gd name="connsiteY3" fmla="*/ 16565 h 1283663"/>
                <a:gd name="connsiteX4" fmla="*/ 3461658 w 3892732"/>
                <a:gd name="connsiteY4" fmla="*/ 3503 h 1283663"/>
                <a:gd name="connsiteX5" fmla="*/ 3892732 w 3892732"/>
                <a:gd name="connsiteY5" fmla="*/ 3503 h 1283663"/>
                <a:gd name="connsiteX0" fmla="*/ 0 w 3892732"/>
                <a:gd name="connsiteY0" fmla="*/ 1283663 h 1283663"/>
                <a:gd name="connsiteX1" fmla="*/ 1018903 w 3892732"/>
                <a:gd name="connsiteY1" fmla="*/ 512954 h 1283663"/>
                <a:gd name="connsiteX2" fmla="*/ 3357155 w 3892732"/>
                <a:gd name="connsiteY2" fmla="*/ 16565 h 1283663"/>
                <a:gd name="connsiteX3" fmla="*/ 3461658 w 3892732"/>
                <a:gd name="connsiteY3" fmla="*/ 3503 h 1283663"/>
                <a:gd name="connsiteX4" fmla="*/ 3892732 w 3892732"/>
                <a:gd name="connsiteY4" fmla="*/ 3503 h 1283663"/>
                <a:gd name="connsiteX0" fmla="*/ 0 w 3892732"/>
                <a:gd name="connsiteY0" fmla="*/ 1283663 h 1283663"/>
                <a:gd name="connsiteX1" fmla="*/ 1018903 w 3892732"/>
                <a:gd name="connsiteY1" fmla="*/ 512954 h 1283663"/>
                <a:gd name="connsiteX2" fmla="*/ 3461658 w 3892732"/>
                <a:gd name="connsiteY2" fmla="*/ 3503 h 1283663"/>
                <a:gd name="connsiteX3" fmla="*/ 3892732 w 3892732"/>
                <a:gd name="connsiteY3" fmla="*/ 3503 h 1283663"/>
                <a:gd name="connsiteX0" fmla="*/ 0 w 3892732"/>
                <a:gd name="connsiteY0" fmla="*/ 1280160 h 1280160"/>
                <a:gd name="connsiteX1" fmla="*/ 1018903 w 3892732"/>
                <a:gd name="connsiteY1" fmla="*/ 509451 h 1280160"/>
                <a:gd name="connsiteX2" fmla="*/ 3892732 w 3892732"/>
                <a:gd name="connsiteY2" fmla="*/ 0 h 1280160"/>
                <a:gd name="connsiteX0" fmla="*/ 0 w 3892732"/>
                <a:gd name="connsiteY0" fmla="*/ 1291589 h 1291589"/>
                <a:gd name="connsiteX1" fmla="*/ 1018903 w 3892732"/>
                <a:gd name="connsiteY1" fmla="*/ 520880 h 1291589"/>
                <a:gd name="connsiteX2" fmla="*/ 3892732 w 3892732"/>
                <a:gd name="connsiteY2" fmla="*/ 11429 h 1291589"/>
                <a:gd name="connsiteX0" fmla="*/ 0 w 3892732"/>
                <a:gd name="connsiteY0" fmla="*/ 1291589 h 1291589"/>
                <a:gd name="connsiteX1" fmla="*/ 1018903 w 3892732"/>
                <a:gd name="connsiteY1" fmla="*/ 520880 h 1291589"/>
                <a:gd name="connsiteX2" fmla="*/ 3892732 w 3892732"/>
                <a:gd name="connsiteY2" fmla="*/ 11429 h 1291589"/>
                <a:gd name="connsiteX0" fmla="*/ 0 w 3892732"/>
                <a:gd name="connsiteY0" fmla="*/ 1291589 h 1291589"/>
                <a:gd name="connsiteX1" fmla="*/ 1018903 w 3892732"/>
                <a:gd name="connsiteY1" fmla="*/ 520880 h 1291589"/>
                <a:gd name="connsiteX2" fmla="*/ 3892732 w 3892732"/>
                <a:gd name="connsiteY2" fmla="*/ 11429 h 1291589"/>
                <a:gd name="connsiteX0" fmla="*/ 0 w 3905795"/>
                <a:gd name="connsiteY0" fmla="*/ 1539783 h 1539783"/>
                <a:gd name="connsiteX1" fmla="*/ 1031966 w 3905795"/>
                <a:gd name="connsiteY1" fmla="*/ 520880 h 1539783"/>
                <a:gd name="connsiteX2" fmla="*/ 3905795 w 3905795"/>
                <a:gd name="connsiteY2" fmla="*/ 11429 h 1539783"/>
                <a:gd name="connsiteX0" fmla="*/ 0 w 3905795"/>
                <a:gd name="connsiteY0" fmla="*/ 1539783 h 1539783"/>
                <a:gd name="connsiteX1" fmla="*/ 1031966 w 3905795"/>
                <a:gd name="connsiteY1" fmla="*/ 520880 h 1539783"/>
                <a:gd name="connsiteX2" fmla="*/ 3905795 w 3905795"/>
                <a:gd name="connsiteY2" fmla="*/ 11429 h 1539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905795" h="1539783">
                  <a:moveTo>
                    <a:pt x="0" y="1539783"/>
                  </a:moveTo>
                  <a:cubicBezTo>
                    <a:pt x="29391" y="1065710"/>
                    <a:pt x="381000" y="775606"/>
                    <a:pt x="1031966" y="520880"/>
                  </a:cubicBezTo>
                  <a:cubicBezTo>
                    <a:pt x="1682932" y="266154"/>
                    <a:pt x="2980510" y="0"/>
                    <a:pt x="3905795" y="11429"/>
                  </a:cubicBezTo>
                </a:path>
              </a:pathLst>
            </a:custGeom>
            <a:ln w="28575">
              <a:solidFill>
                <a:srgbClr val="0070C0"/>
              </a:solidFill>
              <a:head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n w="28575">
                  <a:solidFill>
                    <a:srgbClr val="0070C0"/>
                  </a:solidFill>
                </a:ln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>
              <a:off x="6714309" y="3069772"/>
              <a:ext cx="561701" cy="1410790"/>
            </a:xfrm>
            <a:custGeom>
              <a:avLst/>
              <a:gdLst>
                <a:gd name="connsiteX0" fmla="*/ 0 w 548640"/>
                <a:gd name="connsiteY0" fmla="*/ 1254034 h 1254034"/>
                <a:gd name="connsiteX1" fmla="*/ 143692 w 548640"/>
                <a:gd name="connsiteY1" fmla="*/ 809897 h 1254034"/>
                <a:gd name="connsiteX2" fmla="*/ 156755 w 548640"/>
                <a:gd name="connsiteY2" fmla="*/ 705394 h 1254034"/>
                <a:gd name="connsiteX3" fmla="*/ 169817 w 548640"/>
                <a:gd name="connsiteY3" fmla="*/ 470263 h 1254034"/>
                <a:gd name="connsiteX4" fmla="*/ 195943 w 548640"/>
                <a:gd name="connsiteY4" fmla="*/ 431074 h 1254034"/>
                <a:gd name="connsiteX5" fmla="*/ 235132 w 548640"/>
                <a:gd name="connsiteY5" fmla="*/ 378823 h 1254034"/>
                <a:gd name="connsiteX6" fmla="*/ 261257 w 548640"/>
                <a:gd name="connsiteY6" fmla="*/ 326571 h 1254034"/>
                <a:gd name="connsiteX7" fmla="*/ 300446 w 548640"/>
                <a:gd name="connsiteY7" fmla="*/ 248194 h 1254034"/>
                <a:gd name="connsiteX8" fmla="*/ 535577 w 548640"/>
                <a:gd name="connsiteY8" fmla="*/ 26125 h 1254034"/>
                <a:gd name="connsiteX9" fmla="*/ 548640 w 548640"/>
                <a:gd name="connsiteY9" fmla="*/ 0 h 1254034"/>
                <a:gd name="connsiteX0" fmla="*/ 0 w 548640"/>
                <a:gd name="connsiteY0" fmla="*/ 1254034 h 1254034"/>
                <a:gd name="connsiteX1" fmla="*/ 143692 w 548640"/>
                <a:gd name="connsiteY1" fmla="*/ 809897 h 1254034"/>
                <a:gd name="connsiteX2" fmla="*/ 156755 w 548640"/>
                <a:gd name="connsiteY2" fmla="*/ 705394 h 1254034"/>
                <a:gd name="connsiteX3" fmla="*/ 169817 w 548640"/>
                <a:gd name="connsiteY3" fmla="*/ 470263 h 1254034"/>
                <a:gd name="connsiteX4" fmla="*/ 195943 w 548640"/>
                <a:gd name="connsiteY4" fmla="*/ 431074 h 1254034"/>
                <a:gd name="connsiteX5" fmla="*/ 235132 w 548640"/>
                <a:gd name="connsiteY5" fmla="*/ 378823 h 1254034"/>
                <a:gd name="connsiteX6" fmla="*/ 300446 w 548640"/>
                <a:gd name="connsiteY6" fmla="*/ 248194 h 1254034"/>
                <a:gd name="connsiteX7" fmla="*/ 535577 w 548640"/>
                <a:gd name="connsiteY7" fmla="*/ 26125 h 1254034"/>
                <a:gd name="connsiteX8" fmla="*/ 548640 w 548640"/>
                <a:gd name="connsiteY8" fmla="*/ 0 h 1254034"/>
                <a:gd name="connsiteX0" fmla="*/ 0 w 548640"/>
                <a:gd name="connsiteY0" fmla="*/ 1254034 h 1254034"/>
                <a:gd name="connsiteX1" fmla="*/ 143692 w 548640"/>
                <a:gd name="connsiteY1" fmla="*/ 809897 h 1254034"/>
                <a:gd name="connsiteX2" fmla="*/ 156755 w 548640"/>
                <a:gd name="connsiteY2" fmla="*/ 705394 h 1254034"/>
                <a:gd name="connsiteX3" fmla="*/ 169817 w 548640"/>
                <a:gd name="connsiteY3" fmla="*/ 470263 h 1254034"/>
                <a:gd name="connsiteX4" fmla="*/ 195943 w 548640"/>
                <a:gd name="connsiteY4" fmla="*/ 431074 h 1254034"/>
                <a:gd name="connsiteX5" fmla="*/ 300446 w 548640"/>
                <a:gd name="connsiteY5" fmla="*/ 248194 h 1254034"/>
                <a:gd name="connsiteX6" fmla="*/ 535577 w 548640"/>
                <a:gd name="connsiteY6" fmla="*/ 26125 h 1254034"/>
                <a:gd name="connsiteX7" fmla="*/ 548640 w 548640"/>
                <a:gd name="connsiteY7" fmla="*/ 0 h 1254034"/>
                <a:gd name="connsiteX0" fmla="*/ 0 w 548640"/>
                <a:gd name="connsiteY0" fmla="*/ 1254034 h 1254034"/>
                <a:gd name="connsiteX1" fmla="*/ 143692 w 548640"/>
                <a:gd name="connsiteY1" fmla="*/ 809897 h 1254034"/>
                <a:gd name="connsiteX2" fmla="*/ 156755 w 548640"/>
                <a:gd name="connsiteY2" fmla="*/ 705394 h 1254034"/>
                <a:gd name="connsiteX3" fmla="*/ 169817 w 548640"/>
                <a:gd name="connsiteY3" fmla="*/ 470263 h 1254034"/>
                <a:gd name="connsiteX4" fmla="*/ 300446 w 548640"/>
                <a:gd name="connsiteY4" fmla="*/ 248194 h 1254034"/>
                <a:gd name="connsiteX5" fmla="*/ 535577 w 548640"/>
                <a:gd name="connsiteY5" fmla="*/ 26125 h 1254034"/>
                <a:gd name="connsiteX6" fmla="*/ 548640 w 548640"/>
                <a:gd name="connsiteY6" fmla="*/ 0 h 1254034"/>
                <a:gd name="connsiteX0" fmla="*/ 0 w 535577"/>
                <a:gd name="connsiteY0" fmla="*/ 1227909 h 1227909"/>
                <a:gd name="connsiteX1" fmla="*/ 143692 w 535577"/>
                <a:gd name="connsiteY1" fmla="*/ 783772 h 1227909"/>
                <a:gd name="connsiteX2" fmla="*/ 156755 w 535577"/>
                <a:gd name="connsiteY2" fmla="*/ 679269 h 1227909"/>
                <a:gd name="connsiteX3" fmla="*/ 169817 w 535577"/>
                <a:gd name="connsiteY3" fmla="*/ 444138 h 1227909"/>
                <a:gd name="connsiteX4" fmla="*/ 300446 w 535577"/>
                <a:gd name="connsiteY4" fmla="*/ 222069 h 1227909"/>
                <a:gd name="connsiteX5" fmla="*/ 535577 w 535577"/>
                <a:gd name="connsiteY5" fmla="*/ 0 h 1227909"/>
                <a:gd name="connsiteX0" fmla="*/ 0 w 535577"/>
                <a:gd name="connsiteY0" fmla="*/ 1227909 h 1227909"/>
                <a:gd name="connsiteX1" fmla="*/ 143692 w 535577"/>
                <a:gd name="connsiteY1" fmla="*/ 783772 h 1227909"/>
                <a:gd name="connsiteX2" fmla="*/ 156755 w 535577"/>
                <a:gd name="connsiteY2" fmla="*/ 679269 h 1227909"/>
                <a:gd name="connsiteX3" fmla="*/ 169817 w 535577"/>
                <a:gd name="connsiteY3" fmla="*/ 444138 h 1227909"/>
                <a:gd name="connsiteX4" fmla="*/ 535577 w 535577"/>
                <a:gd name="connsiteY4" fmla="*/ 0 h 1227909"/>
                <a:gd name="connsiteX0" fmla="*/ 0 w 535577"/>
                <a:gd name="connsiteY0" fmla="*/ 1227909 h 1227909"/>
                <a:gd name="connsiteX1" fmla="*/ 143692 w 535577"/>
                <a:gd name="connsiteY1" fmla="*/ 783772 h 1227909"/>
                <a:gd name="connsiteX2" fmla="*/ 156755 w 535577"/>
                <a:gd name="connsiteY2" fmla="*/ 679269 h 1227909"/>
                <a:gd name="connsiteX3" fmla="*/ 535577 w 535577"/>
                <a:gd name="connsiteY3" fmla="*/ 0 h 1227909"/>
                <a:gd name="connsiteX0" fmla="*/ 0 w 535577"/>
                <a:gd name="connsiteY0" fmla="*/ 1227909 h 1227909"/>
                <a:gd name="connsiteX1" fmla="*/ 143692 w 535577"/>
                <a:gd name="connsiteY1" fmla="*/ 783772 h 1227909"/>
                <a:gd name="connsiteX2" fmla="*/ 535577 w 535577"/>
                <a:gd name="connsiteY2" fmla="*/ 0 h 1227909"/>
                <a:gd name="connsiteX0" fmla="*/ 0 w 535577"/>
                <a:gd name="connsiteY0" fmla="*/ 1227909 h 1227909"/>
                <a:gd name="connsiteX1" fmla="*/ 535577 w 535577"/>
                <a:gd name="connsiteY1" fmla="*/ 0 h 1227909"/>
                <a:gd name="connsiteX0" fmla="*/ 4354 w 539931"/>
                <a:gd name="connsiteY0" fmla="*/ 1227909 h 1227909"/>
                <a:gd name="connsiteX1" fmla="*/ 539931 w 539931"/>
                <a:gd name="connsiteY1" fmla="*/ 0 h 1227909"/>
                <a:gd name="connsiteX0" fmla="*/ 52250 w 587827"/>
                <a:gd name="connsiteY0" fmla="*/ 1227909 h 1345475"/>
                <a:gd name="connsiteX1" fmla="*/ 0 w 587827"/>
                <a:gd name="connsiteY1" fmla="*/ 1345475 h 1345475"/>
                <a:gd name="connsiteX2" fmla="*/ 587827 w 587827"/>
                <a:gd name="connsiteY2" fmla="*/ 0 h 1345475"/>
                <a:gd name="connsiteX0" fmla="*/ 52250 w 587827"/>
                <a:gd name="connsiteY0" fmla="*/ 1227909 h 1345475"/>
                <a:gd name="connsiteX1" fmla="*/ 0 w 587827"/>
                <a:gd name="connsiteY1" fmla="*/ 1345475 h 1345475"/>
                <a:gd name="connsiteX2" fmla="*/ 587827 w 587827"/>
                <a:gd name="connsiteY2" fmla="*/ 0 h 1345475"/>
                <a:gd name="connsiteX0" fmla="*/ 0 w 587827"/>
                <a:gd name="connsiteY0" fmla="*/ 1345475 h 1345475"/>
                <a:gd name="connsiteX1" fmla="*/ 587827 w 587827"/>
                <a:gd name="connsiteY1" fmla="*/ 0 h 1345475"/>
                <a:gd name="connsiteX0" fmla="*/ 0 w 561701"/>
                <a:gd name="connsiteY0" fmla="*/ 1410790 h 1410790"/>
                <a:gd name="connsiteX1" fmla="*/ 561701 w 561701"/>
                <a:gd name="connsiteY1" fmla="*/ 0 h 141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1701" h="1410790">
                  <a:moveTo>
                    <a:pt x="0" y="1410790"/>
                  </a:moveTo>
                  <a:cubicBezTo>
                    <a:pt x="8708" y="818607"/>
                    <a:pt x="108855" y="383177"/>
                    <a:pt x="561701" y="0"/>
                  </a:cubicBezTo>
                </a:path>
              </a:pathLst>
            </a:custGeom>
            <a:ln w="28575">
              <a:solidFill>
                <a:srgbClr val="0070C0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n w="28575">
                  <a:solidFill>
                    <a:srgbClr val="0070C0"/>
                  </a:solidFill>
                </a:ln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27000" y="2514600"/>
            <a:ext cx="1135247" cy="2823865"/>
            <a:chOff x="127000" y="2514600"/>
            <a:chExt cx="1135247" cy="2823865"/>
          </a:xfrm>
        </p:grpSpPr>
        <p:sp>
          <p:nvSpPr>
            <p:cNvPr id="19" name="TextBox 18"/>
            <p:cNvSpPr txBox="1"/>
            <p:nvPr/>
          </p:nvSpPr>
          <p:spPr>
            <a:xfrm>
              <a:off x="296918" y="2514600"/>
              <a:ext cx="79541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1 PU</a:t>
              </a:r>
              <a:endParaRPr lang="en-US" sz="24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27000" y="4876800"/>
              <a:ext cx="113524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100 PU</a:t>
              </a:r>
              <a:endParaRPr lang="en-US" sz="2400" dirty="0"/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Hypothetical </a:t>
            </a:r>
            <a:r>
              <a:rPr lang="en-US" dirty="0" err="1" smtClean="0"/>
              <a:t>SiPMs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Zecotek</a:t>
            </a:r>
            <a:r>
              <a:rPr lang="en-US" dirty="0" smtClean="0"/>
              <a:t> 40k, 10x faster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10/28/2009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Jacob Anderson - Upgrade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4076-28CB-417D-B502-E24C04574C4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Content Placeholder 6"/>
          <p:cNvSpPr txBox="1">
            <a:spLocks/>
          </p:cNvSpPr>
          <p:nvPr/>
        </p:nvSpPr>
        <p:spPr>
          <a:xfrm>
            <a:off x="207264" y="4153988"/>
            <a:ext cx="8729472" cy="2222427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historical pileup is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not such a problem.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3200" baseline="0" dirty="0" smtClean="0"/>
              <a:t>It looks like this one would be</a:t>
            </a:r>
            <a:r>
              <a:rPr lang="en-US" sz="3200" dirty="0" smtClean="0"/>
              <a:t> doable.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22073" y="2515248"/>
          <a:ext cx="8712925" cy="122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2525"/>
                <a:gridCol w="512525"/>
                <a:gridCol w="512525"/>
                <a:gridCol w="512525"/>
                <a:gridCol w="512525"/>
                <a:gridCol w="512525"/>
                <a:gridCol w="512525"/>
                <a:gridCol w="512525"/>
                <a:gridCol w="512525"/>
                <a:gridCol w="512525"/>
                <a:gridCol w="512525"/>
                <a:gridCol w="512525"/>
                <a:gridCol w="512525"/>
                <a:gridCol w="512525"/>
                <a:gridCol w="512525"/>
                <a:gridCol w="512525"/>
                <a:gridCol w="51252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L10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L11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L12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L13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L14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L15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L16</a:t>
                      </a:r>
                      <a:endParaRPr lang="en-US" sz="1400" dirty="0"/>
                    </a:p>
                  </a:txBody>
                  <a:tcPr/>
                </a:tc>
              </a:tr>
              <a:tr h="283017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1.00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1.00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0.99</a:t>
                      </a:r>
                    </a:p>
                  </a:txBody>
                  <a:tcPr marL="9525" marR="9525" marT="9525" marB="0" anchor="b"/>
                </a:tc>
              </a:tr>
              <a:tr h="274320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0.98</a:t>
                      </a:r>
                    </a:p>
                  </a:txBody>
                  <a:tcPr marL="9525" marR="9525" marT="9525" marB="0" anchor="b"/>
                </a:tc>
              </a:tr>
              <a:tr h="292553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0.95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69816" y="1698172"/>
            <a:ext cx="85897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Average fractional response to 1 </a:t>
            </a:r>
            <a:r>
              <a:rPr lang="en-US" sz="2000" dirty="0" err="1" smtClean="0"/>
              <a:t>TeV</a:t>
            </a:r>
            <a:r>
              <a:rPr lang="en-US" sz="2000" dirty="0" smtClean="0"/>
              <a:t> single </a:t>
            </a:r>
            <a:r>
              <a:rPr lang="en-US" sz="2000" dirty="0" err="1" smtClean="0"/>
              <a:t>pions</a:t>
            </a:r>
            <a:r>
              <a:rPr lang="en-US" sz="2000" dirty="0" smtClean="0"/>
              <a:t>  for 1 PU, 20 PU and 100 PU</a:t>
            </a:r>
          </a:p>
          <a:p>
            <a:r>
              <a:rPr lang="en-US" sz="2000" dirty="0" smtClean="0"/>
              <a:t>Barrel towers 9-12</a:t>
            </a:r>
            <a:endParaRPr lang="en-US" sz="2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Zecotek</a:t>
            </a:r>
            <a:r>
              <a:rPr lang="en-US" dirty="0" smtClean="0"/>
              <a:t> 40k, 10x - Response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10/28/2009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Jacob Anderson - Upgrade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4076-28CB-417D-B502-E24C04574C4B}" type="slidenum">
              <a:rPr lang="en-US" smtClean="0"/>
              <a:pPr/>
              <a:t>19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4185247" y="1485900"/>
            <a:ext cx="2863253" cy="4845990"/>
            <a:chOff x="4769447" y="1329934"/>
            <a:chExt cx="2964854" cy="5090856"/>
          </a:xfrm>
        </p:grpSpPr>
        <p:pic>
          <p:nvPicPr>
            <p:cNvPr id="6" name="Picture 5" descr="RespDepth8Px40000PU1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771847" y="1329934"/>
              <a:ext cx="2962454" cy="2731055"/>
            </a:xfrm>
            <a:prstGeom prst="rect">
              <a:avLst/>
            </a:prstGeom>
          </p:spPr>
        </p:pic>
        <p:pic>
          <p:nvPicPr>
            <p:cNvPr id="7" name="Picture 6" descr="RespDepth8Px40000PU100.png"/>
            <p:cNvPicPr>
              <a:picLocks noChangeAspect="1"/>
            </p:cNvPicPr>
            <p:nvPr/>
          </p:nvPicPr>
          <p:blipFill>
            <a:blip r:embed="rId4" cstate="print"/>
            <a:srcRect t="9931"/>
            <a:stretch>
              <a:fillRect/>
            </a:stretch>
          </p:blipFill>
          <p:spPr>
            <a:xfrm>
              <a:off x="4769447" y="3960942"/>
              <a:ext cx="2962454" cy="2459848"/>
            </a:xfrm>
            <a:prstGeom prst="rect">
              <a:avLst/>
            </a:prstGeom>
          </p:spPr>
        </p:pic>
      </p:grpSp>
      <p:grpSp>
        <p:nvGrpSpPr>
          <p:cNvPr id="10" name="Group 9"/>
          <p:cNvGrpSpPr/>
          <p:nvPr/>
        </p:nvGrpSpPr>
        <p:grpSpPr>
          <a:xfrm>
            <a:off x="1081647" y="1492578"/>
            <a:ext cx="2863253" cy="4821812"/>
            <a:chOff x="319647" y="1299734"/>
            <a:chExt cx="2964854" cy="5065456"/>
          </a:xfrm>
        </p:grpSpPr>
        <p:pic>
          <p:nvPicPr>
            <p:cNvPr id="8" name="Picture 7" descr="RespDepth0Px40000PU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22047" y="1299734"/>
              <a:ext cx="2962454" cy="2731055"/>
            </a:xfrm>
            <a:prstGeom prst="rect">
              <a:avLst/>
            </a:prstGeom>
          </p:spPr>
        </p:pic>
        <p:pic>
          <p:nvPicPr>
            <p:cNvPr id="9" name="Picture 8" descr="RespDepth0Px40000PU100.png"/>
            <p:cNvPicPr>
              <a:picLocks noChangeAspect="1"/>
            </p:cNvPicPr>
            <p:nvPr/>
          </p:nvPicPr>
          <p:blipFill>
            <a:blip r:embed="rId6" cstate="print"/>
            <a:srcRect t="9931"/>
            <a:stretch>
              <a:fillRect/>
            </a:stretch>
          </p:blipFill>
          <p:spPr>
            <a:xfrm>
              <a:off x="319647" y="3905334"/>
              <a:ext cx="2962454" cy="2459856"/>
            </a:xfrm>
            <a:prstGeom prst="rect">
              <a:avLst/>
            </a:prstGeom>
          </p:spPr>
        </p:pic>
      </p:grpSp>
      <p:sp>
        <p:nvSpPr>
          <p:cNvPr id="12" name="TextBox 11"/>
          <p:cNvSpPr txBox="1"/>
          <p:nvPr/>
        </p:nvSpPr>
        <p:spPr>
          <a:xfrm>
            <a:off x="7325361" y="2614745"/>
            <a:ext cx="18026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Almost fast enough to not see the effects.</a:t>
            </a:r>
            <a:endParaRPr lang="en-US" sz="2400" dirty="0"/>
          </a:p>
        </p:txBody>
      </p:sp>
      <p:sp>
        <p:nvSpPr>
          <p:cNvPr id="14" name="Freeform 13"/>
          <p:cNvSpPr/>
          <p:nvPr/>
        </p:nvSpPr>
        <p:spPr>
          <a:xfrm>
            <a:off x="3581399" y="3045280"/>
            <a:ext cx="3807823" cy="2530020"/>
          </a:xfrm>
          <a:custGeom>
            <a:avLst/>
            <a:gdLst>
              <a:gd name="connsiteX0" fmla="*/ 0 w 3892732"/>
              <a:gd name="connsiteY0" fmla="*/ 1283663 h 1283663"/>
              <a:gd name="connsiteX1" fmla="*/ 13063 w 3892732"/>
              <a:gd name="connsiteY1" fmla="*/ 1244474 h 1283663"/>
              <a:gd name="connsiteX2" fmla="*/ 26126 w 3892732"/>
              <a:gd name="connsiteY2" fmla="*/ 1153034 h 1283663"/>
              <a:gd name="connsiteX3" fmla="*/ 248195 w 3892732"/>
              <a:gd name="connsiteY3" fmla="*/ 970154 h 1283663"/>
              <a:gd name="connsiteX4" fmla="*/ 509452 w 3892732"/>
              <a:gd name="connsiteY4" fmla="*/ 774211 h 1283663"/>
              <a:gd name="connsiteX5" fmla="*/ 796835 w 3892732"/>
              <a:gd name="connsiteY5" fmla="*/ 617457 h 1283663"/>
              <a:gd name="connsiteX6" fmla="*/ 1018903 w 3892732"/>
              <a:gd name="connsiteY6" fmla="*/ 512954 h 1283663"/>
              <a:gd name="connsiteX7" fmla="*/ 1267098 w 3892732"/>
              <a:gd name="connsiteY7" fmla="*/ 421514 h 1283663"/>
              <a:gd name="connsiteX8" fmla="*/ 1489166 w 3892732"/>
              <a:gd name="connsiteY8" fmla="*/ 343137 h 1283663"/>
              <a:gd name="connsiteX9" fmla="*/ 1698172 w 3892732"/>
              <a:gd name="connsiteY9" fmla="*/ 277823 h 1283663"/>
              <a:gd name="connsiteX10" fmla="*/ 2116183 w 3892732"/>
              <a:gd name="connsiteY10" fmla="*/ 173320 h 1283663"/>
              <a:gd name="connsiteX11" fmla="*/ 2312126 w 3892732"/>
              <a:gd name="connsiteY11" fmla="*/ 134131 h 1283663"/>
              <a:gd name="connsiteX12" fmla="*/ 2455818 w 3892732"/>
              <a:gd name="connsiteY12" fmla="*/ 121068 h 1283663"/>
              <a:gd name="connsiteX13" fmla="*/ 2560320 w 3892732"/>
              <a:gd name="connsiteY13" fmla="*/ 94943 h 1283663"/>
              <a:gd name="connsiteX14" fmla="*/ 3069772 w 3892732"/>
              <a:gd name="connsiteY14" fmla="*/ 68817 h 1283663"/>
              <a:gd name="connsiteX15" fmla="*/ 3161212 w 3892732"/>
              <a:gd name="connsiteY15" fmla="*/ 55754 h 1283663"/>
              <a:gd name="connsiteX16" fmla="*/ 3357155 w 3892732"/>
              <a:gd name="connsiteY16" fmla="*/ 16565 h 1283663"/>
              <a:gd name="connsiteX17" fmla="*/ 3461658 w 3892732"/>
              <a:gd name="connsiteY17" fmla="*/ 3503 h 1283663"/>
              <a:gd name="connsiteX18" fmla="*/ 3892732 w 3892732"/>
              <a:gd name="connsiteY18" fmla="*/ 3503 h 1283663"/>
              <a:gd name="connsiteX0" fmla="*/ 0 w 3892732"/>
              <a:gd name="connsiteY0" fmla="*/ 1283663 h 1283663"/>
              <a:gd name="connsiteX1" fmla="*/ 13063 w 3892732"/>
              <a:gd name="connsiteY1" fmla="*/ 1244474 h 1283663"/>
              <a:gd name="connsiteX2" fmla="*/ 26126 w 3892732"/>
              <a:gd name="connsiteY2" fmla="*/ 1153034 h 1283663"/>
              <a:gd name="connsiteX3" fmla="*/ 248195 w 3892732"/>
              <a:gd name="connsiteY3" fmla="*/ 970154 h 1283663"/>
              <a:gd name="connsiteX4" fmla="*/ 509452 w 3892732"/>
              <a:gd name="connsiteY4" fmla="*/ 774211 h 1283663"/>
              <a:gd name="connsiteX5" fmla="*/ 796835 w 3892732"/>
              <a:gd name="connsiteY5" fmla="*/ 617457 h 1283663"/>
              <a:gd name="connsiteX6" fmla="*/ 1018903 w 3892732"/>
              <a:gd name="connsiteY6" fmla="*/ 512954 h 1283663"/>
              <a:gd name="connsiteX7" fmla="*/ 1267098 w 3892732"/>
              <a:gd name="connsiteY7" fmla="*/ 421514 h 1283663"/>
              <a:gd name="connsiteX8" fmla="*/ 1489166 w 3892732"/>
              <a:gd name="connsiteY8" fmla="*/ 343137 h 1283663"/>
              <a:gd name="connsiteX9" fmla="*/ 1698172 w 3892732"/>
              <a:gd name="connsiteY9" fmla="*/ 277823 h 1283663"/>
              <a:gd name="connsiteX10" fmla="*/ 2116183 w 3892732"/>
              <a:gd name="connsiteY10" fmla="*/ 173320 h 1283663"/>
              <a:gd name="connsiteX11" fmla="*/ 2312126 w 3892732"/>
              <a:gd name="connsiteY11" fmla="*/ 134131 h 1283663"/>
              <a:gd name="connsiteX12" fmla="*/ 2455818 w 3892732"/>
              <a:gd name="connsiteY12" fmla="*/ 121068 h 1283663"/>
              <a:gd name="connsiteX13" fmla="*/ 2560320 w 3892732"/>
              <a:gd name="connsiteY13" fmla="*/ 94943 h 1283663"/>
              <a:gd name="connsiteX14" fmla="*/ 3069772 w 3892732"/>
              <a:gd name="connsiteY14" fmla="*/ 68817 h 1283663"/>
              <a:gd name="connsiteX15" fmla="*/ 3357155 w 3892732"/>
              <a:gd name="connsiteY15" fmla="*/ 16565 h 1283663"/>
              <a:gd name="connsiteX16" fmla="*/ 3461658 w 3892732"/>
              <a:gd name="connsiteY16" fmla="*/ 3503 h 1283663"/>
              <a:gd name="connsiteX17" fmla="*/ 3892732 w 3892732"/>
              <a:gd name="connsiteY17" fmla="*/ 3503 h 1283663"/>
              <a:gd name="connsiteX0" fmla="*/ 0 w 3892732"/>
              <a:gd name="connsiteY0" fmla="*/ 1283663 h 1283663"/>
              <a:gd name="connsiteX1" fmla="*/ 13063 w 3892732"/>
              <a:gd name="connsiteY1" fmla="*/ 1244474 h 1283663"/>
              <a:gd name="connsiteX2" fmla="*/ 26126 w 3892732"/>
              <a:gd name="connsiteY2" fmla="*/ 1153034 h 1283663"/>
              <a:gd name="connsiteX3" fmla="*/ 248195 w 3892732"/>
              <a:gd name="connsiteY3" fmla="*/ 970154 h 1283663"/>
              <a:gd name="connsiteX4" fmla="*/ 509452 w 3892732"/>
              <a:gd name="connsiteY4" fmla="*/ 774211 h 1283663"/>
              <a:gd name="connsiteX5" fmla="*/ 796835 w 3892732"/>
              <a:gd name="connsiteY5" fmla="*/ 617457 h 1283663"/>
              <a:gd name="connsiteX6" fmla="*/ 1018903 w 3892732"/>
              <a:gd name="connsiteY6" fmla="*/ 512954 h 1283663"/>
              <a:gd name="connsiteX7" fmla="*/ 1267098 w 3892732"/>
              <a:gd name="connsiteY7" fmla="*/ 421514 h 1283663"/>
              <a:gd name="connsiteX8" fmla="*/ 1489166 w 3892732"/>
              <a:gd name="connsiteY8" fmla="*/ 343137 h 1283663"/>
              <a:gd name="connsiteX9" fmla="*/ 1698172 w 3892732"/>
              <a:gd name="connsiteY9" fmla="*/ 277823 h 1283663"/>
              <a:gd name="connsiteX10" fmla="*/ 2116183 w 3892732"/>
              <a:gd name="connsiteY10" fmla="*/ 173320 h 1283663"/>
              <a:gd name="connsiteX11" fmla="*/ 2312126 w 3892732"/>
              <a:gd name="connsiteY11" fmla="*/ 134131 h 1283663"/>
              <a:gd name="connsiteX12" fmla="*/ 2455818 w 3892732"/>
              <a:gd name="connsiteY12" fmla="*/ 121068 h 1283663"/>
              <a:gd name="connsiteX13" fmla="*/ 2560320 w 3892732"/>
              <a:gd name="connsiteY13" fmla="*/ 94943 h 1283663"/>
              <a:gd name="connsiteX14" fmla="*/ 3357155 w 3892732"/>
              <a:gd name="connsiteY14" fmla="*/ 16565 h 1283663"/>
              <a:gd name="connsiteX15" fmla="*/ 3461658 w 3892732"/>
              <a:gd name="connsiteY15" fmla="*/ 3503 h 1283663"/>
              <a:gd name="connsiteX16" fmla="*/ 3892732 w 3892732"/>
              <a:gd name="connsiteY16" fmla="*/ 3503 h 1283663"/>
              <a:gd name="connsiteX0" fmla="*/ 0 w 3892732"/>
              <a:gd name="connsiteY0" fmla="*/ 1283663 h 1283663"/>
              <a:gd name="connsiteX1" fmla="*/ 13063 w 3892732"/>
              <a:gd name="connsiteY1" fmla="*/ 1244474 h 1283663"/>
              <a:gd name="connsiteX2" fmla="*/ 248195 w 3892732"/>
              <a:gd name="connsiteY2" fmla="*/ 970154 h 1283663"/>
              <a:gd name="connsiteX3" fmla="*/ 509452 w 3892732"/>
              <a:gd name="connsiteY3" fmla="*/ 774211 h 1283663"/>
              <a:gd name="connsiteX4" fmla="*/ 796835 w 3892732"/>
              <a:gd name="connsiteY4" fmla="*/ 617457 h 1283663"/>
              <a:gd name="connsiteX5" fmla="*/ 1018903 w 3892732"/>
              <a:gd name="connsiteY5" fmla="*/ 512954 h 1283663"/>
              <a:gd name="connsiteX6" fmla="*/ 1267098 w 3892732"/>
              <a:gd name="connsiteY6" fmla="*/ 421514 h 1283663"/>
              <a:gd name="connsiteX7" fmla="*/ 1489166 w 3892732"/>
              <a:gd name="connsiteY7" fmla="*/ 343137 h 1283663"/>
              <a:gd name="connsiteX8" fmla="*/ 1698172 w 3892732"/>
              <a:gd name="connsiteY8" fmla="*/ 277823 h 1283663"/>
              <a:gd name="connsiteX9" fmla="*/ 2116183 w 3892732"/>
              <a:gd name="connsiteY9" fmla="*/ 173320 h 1283663"/>
              <a:gd name="connsiteX10" fmla="*/ 2312126 w 3892732"/>
              <a:gd name="connsiteY10" fmla="*/ 134131 h 1283663"/>
              <a:gd name="connsiteX11" fmla="*/ 2455818 w 3892732"/>
              <a:gd name="connsiteY11" fmla="*/ 121068 h 1283663"/>
              <a:gd name="connsiteX12" fmla="*/ 2560320 w 3892732"/>
              <a:gd name="connsiteY12" fmla="*/ 94943 h 1283663"/>
              <a:gd name="connsiteX13" fmla="*/ 3357155 w 3892732"/>
              <a:gd name="connsiteY13" fmla="*/ 16565 h 1283663"/>
              <a:gd name="connsiteX14" fmla="*/ 3461658 w 3892732"/>
              <a:gd name="connsiteY14" fmla="*/ 3503 h 1283663"/>
              <a:gd name="connsiteX15" fmla="*/ 3892732 w 3892732"/>
              <a:gd name="connsiteY15" fmla="*/ 3503 h 1283663"/>
              <a:gd name="connsiteX0" fmla="*/ 0 w 3892732"/>
              <a:gd name="connsiteY0" fmla="*/ 1283663 h 1283663"/>
              <a:gd name="connsiteX1" fmla="*/ 248195 w 3892732"/>
              <a:gd name="connsiteY1" fmla="*/ 970154 h 1283663"/>
              <a:gd name="connsiteX2" fmla="*/ 509452 w 3892732"/>
              <a:gd name="connsiteY2" fmla="*/ 774211 h 1283663"/>
              <a:gd name="connsiteX3" fmla="*/ 796835 w 3892732"/>
              <a:gd name="connsiteY3" fmla="*/ 617457 h 1283663"/>
              <a:gd name="connsiteX4" fmla="*/ 1018903 w 3892732"/>
              <a:gd name="connsiteY4" fmla="*/ 512954 h 1283663"/>
              <a:gd name="connsiteX5" fmla="*/ 1267098 w 3892732"/>
              <a:gd name="connsiteY5" fmla="*/ 421514 h 1283663"/>
              <a:gd name="connsiteX6" fmla="*/ 1489166 w 3892732"/>
              <a:gd name="connsiteY6" fmla="*/ 343137 h 1283663"/>
              <a:gd name="connsiteX7" fmla="*/ 1698172 w 3892732"/>
              <a:gd name="connsiteY7" fmla="*/ 277823 h 1283663"/>
              <a:gd name="connsiteX8" fmla="*/ 2116183 w 3892732"/>
              <a:gd name="connsiteY8" fmla="*/ 173320 h 1283663"/>
              <a:gd name="connsiteX9" fmla="*/ 2312126 w 3892732"/>
              <a:gd name="connsiteY9" fmla="*/ 134131 h 1283663"/>
              <a:gd name="connsiteX10" fmla="*/ 2455818 w 3892732"/>
              <a:gd name="connsiteY10" fmla="*/ 121068 h 1283663"/>
              <a:gd name="connsiteX11" fmla="*/ 2560320 w 3892732"/>
              <a:gd name="connsiteY11" fmla="*/ 94943 h 1283663"/>
              <a:gd name="connsiteX12" fmla="*/ 3357155 w 3892732"/>
              <a:gd name="connsiteY12" fmla="*/ 16565 h 1283663"/>
              <a:gd name="connsiteX13" fmla="*/ 3461658 w 3892732"/>
              <a:gd name="connsiteY13" fmla="*/ 3503 h 1283663"/>
              <a:gd name="connsiteX14" fmla="*/ 3892732 w 3892732"/>
              <a:gd name="connsiteY14" fmla="*/ 3503 h 1283663"/>
              <a:gd name="connsiteX0" fmla="*/ 0 w 3892732"/>
              <a:gd name="connsiteY0" fmla="*/ 1283663 h 1283663"/>
              <a:gd name="connsiteX1" fmla="*/ 509452 w 3892732"/>
              <a:gd name="connsiteY1" fmla="*/ 774211 h 1283663"/>
              <a:gd name="connsiteX2" fmla="*/ 796835 w 3892732"/>
              <a:gd name="connsiteY2" fmla="*/ 617457 h 1283663"/>
              <a:gd name="connsiteX3" fmla="*/ 1018903 w 3892732"/>
              <a:gd name="connsiteY3" fmla="*/ 512954 h 1283663"/>
              <a:gd name="connsiteX4" fmla="*/ 1267098 w 3892732"/>
              <a:gd name="connsiteY4" fmla="*/ 421514 h 1283663"/>
              <a:gd name="connsiteX5" fmla="*/ 1489166 w 3892732"/>
              <a:gd name="connsiteY5" fmla="*/ 343137 h 1283663"/>
              <a:gd name="connsiteX6" fmla="*/ 1698172 w 3892732"/>
              <a:gd name="connsiteY6" fmla="*/ 277823 h 1283663"/>
              <a:gd name="connsiteX7" fmla="*/ 2116183 w 3892732"/>
              <a:gd name="connsiteY7" fmla="*/ 173320 h 1283663"/>
              <a:gd name="connsiteX8" fmla="*/ 2312126 w 3892732"/>
              <a:gd name="connsiteY8" fmla="*/ 134131 h 1283663"/>
              <a:gd name="connsiteX9" fmla="*/ 2455818 w 3892732"/>
              <a:gd name="connsiteY9" fmla="*/ 121068 h 1283663"/>
              <a:gd name="connsiteX10" fmla="*/ 2560320 w 3892732"/>
              <a:gd name="connsiteY10" fmla="*/ 94943 h 1283663"/>
              <a:gd name="connsiteX11" fmla="*/ 3357155 w 3892732"/>
              <a:gd name="connsiteY11" fmla="*/ 16565 h 1283663"/>
              <a:gd name="connsiteX12" fmla="*/ 3461658 w 3892732"/>
              <a:gd name="connsiteY12" fmla="*/ 3503 h 1283663"/>
              <a:gd name="connsiteX13" fmla="*/ 3892732 w 3892732"/>
              <a:gd name="connsiteY13" fmla="*/ 3503 h 1283663"/>
              <a:gd name="connsiteX0" fmla="*/ 0 w 3892732"/>
              <a:gd name="connsiteY0" fmla="*/ 1283663 h 1283663"/>
              <a:gd name="connsiteX1" fmla="*/ 796835 w 3892732"/>
              <a:gd name="connsiteY1" fmla="*/ 617457 h 1283663"/>
              <a:gd name="connsiteX2" fmla="*/ 1018903 w 3892732"/>
              <a:gd name="connsiteY2" fmla="*/ 512954 h 1283663"/>
              <a:gd name="connsiteX3" fmla="*/ 1267098 w 3892732"/>
              <a:gd name="connsiteY3" fmla="*/ 421514 h 1283663"/>
              <a:gd name="connsiteX4" fmla="*/ 1489166 w 3892732"/>
              <a:gd name="connsiteY4" fmla="*/ 343137 h 1283663"/>
              <a:gd name="connsiteX5" fmla="*/ 1698172 w 3892732"/>
              <a:gd name="connsiteY5" fmla="*/ 277823 h 1283663"/>
              <a:gd name="connsiteX6" fmla="*/ 2116183 w 3892732"/>
              <a:gd name="connsiteY6" fmla="*/ 173320 h 1283663"/>
              <a:gd name="connsiteX7" fmla="*/ 2312126 w 3892732"/>
              <a:gd name="connsiteY7" fmla="*/ 134131 h 1283663"/>
              <a:gd name="connsiteX8" fmla="*/ 2455818 w 3892732"/>
              <a:gd name="connsiteY8" fmla="*/ 121068 h 1283663"/>
              <a:gd name="connsiteX9" fmla="*/ 2560320 w 3892732"/>
              <a:gd name="connsiteY9" fmla="*/ 94943 h 1283663"/>
              <a:gd name="connsiteX10" fmla="*/ 3357155 w 3892732"/>
              <a:gd name="connsiteY10" fmla="*/ 16565 h 1283663"/>
              <a:gd name="connsiteX11" fmla="*/ 3461658 w 3892732"/>
              <a:gd name="connsiteY11" fmla="*/ 3503 h 1283663"/>
              <a:gd name="connsiteX12" fmla="*/ 3892732 w 3892732"/>
              <a:gd name="connsiteY12" fmla="*/ 3503 h 1283663"/>
              <a:gd name="connsiteX0" fmla="*/ 0 w 3892732"/>
              <a:gd name="connsiteY0" fmla="*/ 1283663 h 1283663"/>
              <a:gd name="connsiteX1" fmla="*/ 1018903 w 3892732"/>
              <a:gd name="connsiteY1" fmla="*/ 512954 h 1283663"/>
              <a:gd name="connsiteX2" fmla="*/ 1267098 w 3892732"/>
              <a:gd name="connsiteY2" fmla="*/ 421514 h 1283663"/>
              <a:gd name="connsiteX3" fmla="*/ 1489166 w 3892732"/>
              <a:gd name="connsiteY3" fmla="*/ 343137 h 1283663"/>
              <a:gd name="connsiteX4" fmla="*/ 1698172 w 3892732"/>
              <a:gd name="connsiteY4" fmla="*/ 277823 h 1283663"/>
              <a:gd name="connsiteX5" fmla="*/ 2116183 w 3892732"/>
              <a:gd name="connsiteY5" fmla="*/ 173320 h 1283663"/>
              <a:gd name="connsiteX6" fmla="*/ 2312126 w 3892732"/>
              <a:gd name="connsiteY6" fmla="*/ 134131 h 1283663"/>
              <a:gd name="connsiteX7" fmla="*/ 2455818 w 3892732"/>
              <a:gd name="connsiteY7" fmla="*/ 121068 h 1283663"/>
              <a:gd name="connsiteX8" fmla="*/ 2560320 w 3892732"/>
              <a:gd name="connsiteY8" fmla="*/ 94943 h 1283663"/>
              <a:gd name="connsiteX9" fmla="*/ 3357155 w 3892732"/>
              <a:gd name="connsiteY9" fmla="*/ 16565 h 1283663"/>
              <a:gd name="connsiteX10" fmla="*/ 3461658 w 3892732"/>
              <a:gd name="connsiteY10" fmla="*/ 3503 h 1283663"/>
              <a:gd name="connsiteX11" fmla="*/ 3892732 w 3892732"/>
              <a:gd name="connsiteY11" fmla="*/ 3503 h 1283663"/>
              <a:gd name="connsiteX0" fmla="*/ 0 w 3892732"/>
              <a:gd name="connsiteY0" fmla="*/ 1283663 h 1283663"/>
              <a:gd name="connsiteX1" fmla="*/ 1018903 w 3892732"/>
              <a:gd name="connsiteY1" fmla="*/ 512954 h 1283663"/>
              <a:gd name="connsiteX2" fmla="*/ 1489166 w 3892732"/>
              <a:gd name="connsiteY2" fmla="*/ 343137 h 1283663"/>
              <a:gd name="connsiteX3" fmla="*/ 1698172 w 3892732"/>
              <a:gd name="connsiteY3" fmla="*/ 277823 h 1283663"/>
              <a:gd name="connsiteX4" fmla="*/ 2116183 w 3892732"/>
              <a:gd name="connsiteY4" fmla="*/ 173320 h 1283663"/>
              <a:gd name="connsiteX5" fmla="*/ 2312126 w 3892732"/>
              <a:gd name="connsiteY5" fmla="*/ 134131 h 1283663"/>
              <a:gd name="connsiteX6" fmla="*/ 2455818 w 3892732"/>
              <a:gd name="connsiteY6" fmla="*/ 121068 h 1283663"/>
              <a:gd name="connsiteX7" fmla="*/ 2560320 w 3892732"/>
              <a:gd name="connsiteY7" fmla="*/ 94943 h 1283663"/>
              <a:gd name="connsiteX8" fmla="*/ 3357155 w 3892732"/>
              <a:gd name="connsiteY8" fmla="*/ 16565 h 1283663"/>
              <a:gd name="connsiteX9" fmla="*/ 3461658 w 3892732"/>
              <a:gd name="connsiteY9" fmla="*/ 3503 h 1283663"/>
              <a:gd name="connsiteX10" fmla="*/ 3892732 w 3892732"/>
              <a:gd name="connsiteY10" fmla="*/ 3503 h 1283663"/>
              <a:gd name="connsiteX0" fmla="*/ 0 w 3892732"/>
              <a:gd name="connsiteY0" fmla="*/ 1283663 h 1283663"/>
              <a:gd name="connsiteX1" fmla="*/ 1018903 w 3892732"/>
              <a:gd name="connsiteY1" fmla="*/ 512954 h 1283663"/>
              <a:gd name="connsiteX2" fmla="*/ 1698172 w 3892732"/>
              <a:gd name="connsiteY2" fmla="*/ 277823 h 1283663"/>
              <a:gd name="connsiteX3" fmla="*/ 2116183 w 3892732"/>
              <a:gd name="connsiteY3" fmla="*/ 173320 h 1283663"/>
              <a:gd name="connsiteX4" fmla="*/ 2312126 w 3892732"/>
              <a:gd name="connsiteY4" fmla="*/ 134131 h 1283663"/>
              <a:gd name="connsiteX5" fmla="*/ 2455818 w 3892732"/>
              <a:gd name="connsiteY5" fmla="*/ 121068 h 1283663"/>
              <a:gd name="connsiteX6" fmla="*/ 2560320 w 3892732"/>
              <a:gd name="connsiteY6" fmla="*/ 94943 h 1283663"/>
              <a:gd name="connsiteX7" fmla="*/ 3357155 w 3892732"/>
              <a:gd name="connsiteY7" fmla="*/ 16565 h 1283663"/>
              <a:gd name="connsiteX8" fmla="*/ 3461658 w 3892732"/>
              <a:gd name="connsiteY8" fmla="*/ 3503 h 1283663"/>
              <a:gd name="connsiteX9" fmla="*/ 3892732 w 3892732"/>
              <a:gd name="connsiteY9" fmla="*/ 3503 h 1283663"/>
              <a:gd name="connsiteX0" fmla="*/ 0 w 3892732"/>
              <a:gd name="connsiteY0" fmla="*/ 1283663 h 1283663"/>
              <a:gd name="connsiteX1" fmla="*/ 1018903 w 3892732"/>
              <a:gd name="connsiteY1" fmla="*/ 512954 h 1283663"/>
              <a:gd name="connsiteX2" fmla="*/ 2116183 w 3892732"/>
              <a:gd name="connsiteY2" fmla="*/ 173320 h 1283663"/>
              <a:gd name="connsiteX3" fmla="*/ 2312126 w 3892732"/>
              <a:gd name="connsiteY3" fmla="*/ 134131 h 1283663"/>
              <a:gd name="connsiteX4" fmla="*/ 2455818 w 3892732"/>
              <a:gd name="connsiteY4" fmla="*/ 121068 h 1283663"/>
              <a:gd name="connsiteX5" fmla="*/ 2560320 w 3892732"/>
              <a:gd name="connsiteY5" fmla="*/ 94943 h 1283663"/>
              <a:gd name="connsiteX6" fmla="*/ 3357155 w 3892732"/>
              <a:gd name="connsiteY6" fmla="*/ 16565 h 1283663"/>
              <a:gd name="connsiteX7" fmla="*/ 3461658 w 3892732"/>
              <a:gd name="connsiteY7" fmla="*/ 3503 h 1283663"/>
              <a:gd name="connsiteX8" fmla="*/ 3892732 w 3892732"/>
              <a:gd name="connsiteY8" fmla="*/ 3503 h 1283663"/>
              <a:gd name="connsiteX0" fmla="*/ 0 w 3892732"/>
              <a:gd name="connsiteY0" fmla="*/ 1283663 h 1283663"/>
              <a:gd name="connsiteX1" fmla="*/ 1018903 w 3892732"/>
              <a:gd name="connsiteY1" fmla="*/ 512954 h 1283663"/>
              <a:gd name="connsiteX2" fmla="*/ 2312126 w 3892732"/>
              <a:gd name="connsiteY2" fmla="*/ 134131 h 1283663"/>
              <a:gd name="connsiteX3" fmla="*/ 2455818 w 3892732"/>
              <a:gd name="connsiteY3" fmla="*/ 121068 h 1283663"/>
              <a:gd name="connsiteX4" fmla="*/ 2560320 w 3892732"/>
              <a:gd name="connsiteY4" fmla="*/ 94943 h 1283663"/>
              <a:gd name="connsiteX5" fmla="*/ 3357155 w 3892732"/>
              <a:gd name="connsiteY5" fmla="*/ 16565 h 1283663"/>
              <a:gd name="connsiteX6" fmla="*/ 3461658 w 3892732"/>
              <a:gd name="connsiteY6" fmla="*/ 3503 h 1283663"/>
              <a:gd name="connsiteX7" fmla="*/ 3892732 w 3892732"/>
              <a:gd name="connsiteY7" fmla="*/ 3503 h 1283663"/>
              <a:gd name="connsiteX0" fmla="*/ 0 w 3892732"/>
              <a:gd name="connsiteY0" fmla="*/ 1283663 h 1283663"/>
              <a:gd name="connsiteX1" fmla="*/ 1018903 w 3892732"/>
              <a:gd name="connsiteY1" fmla="*/ 512954 h 1283663"/>
              <a:gd name="connsiteX2" fmla="*/ 2455818 w 3892732"/>
              <a:gd name="connsiteY2" fmla="*/ 121068 h 1283663"/>
              <a:gd name="connsiteX3" fmla="*/ 2560320 w 3892732"/>
              <a:gd name="connsiteY3" fmla="*/ 94943 h 1283663"/>
              <a:gd name="connsiteX4" fmla="*/ 3357155 w 3892732"/>
              <a:gd name="connsiteY4" fmla="*/ 16565 h 1283663"/>
              <a:gd name="connsiteX5" fmla="*/ 3461658 w 3892732"/>
              <a:gd name="connsiteY5" fmla="*/ 3503 h 1283663"/>
              <a:gd name="connsiteX6" fmla="*/ 3892732 w 3892732"/>
              <a:gd name="connsiteY6" fmla="*/ 3503 h 1283663"/>
              <a:gd name="connsiteX0" fmla="*/ 0 w 3892732"/>
              <a:gd name="connsiteY0" fmla="*/ 1283663 h 1283663"/>
              <a:gd name="connsiteX1" fmla="*/ 1018903 w 3892732"/>
              <a:gd name="connsiteY1" fmla="*/ 512954 h 1283663"/>
              <a:gd name="connsiteX2" fmla="*/ 2455818 w 3892732"/>
              <a:gd name="connsiteY2" fmla="*/ 121068 h 1283663"/>
              <a:gd name="connsiteX3" fmla="*/ 3357155 w 3892732"/>
              <a:gd name="connsiteY3" fmla="*/ 16565 h 1283663"/>
              <a:gd name="connsiteX4" fmla="*/ 3461658 w 3892732"/>
              <a:gd name="connsiteY4" fmla="*/ 3503 h 1283663"/>
              <a:gd name="connsiteX5" fmla="*/ 3892732 w 3892732"/>
              <a:gd name="connsiteY5" fmla="*/ 3503 h 1283663"/>
              <a:gd name="connsiteX0" fmla="*/ 0 w 3892732"/>
              <a:gd name="connsiteY0" fmla="*/ 1283663 h 1283663"/>
              <a:gd name="connsiteX1" fmla="*/ 1018903 w 3892732"/>
              <a:gd name="connsiteY1" fmla="*/ 512954 h 1283663"/>
              <a:gd name="connsiteX2" fmla="*/ 3357155 w 3892732"/>
              <a:gd name="connsiteY2" fmla="*/ 16565 h 1283663"/>
              <a:gd name="connsiteX3" fmla="*/ 3461658 w 3892732"/>
              <a:gd name="connsiteY3" fmla="*/ 3503 h 1283663"/>
              <a:gd name="connsiteX4" fmla="*/ 3892732 w 3892732"/>
              <a:gd name="connsiteY4" fmla="*/ 3503 h 1283663"/>
              <a:gd name="connsiteX0" fmla="*/ 0 w 3892732"/>
              <a:gd name="connsiteY0" fmla="*/ 1283663 h 1283663"/>
              <a:gd name="connsiteX1" fmla="*/ 1018903 w 3892732"/>
              <a:gd name="connsiteY1" fmla="*/ 512954 h 1283663"/>
              <a:gd name="connsiteX2" fmla="*/ 3461658 w 3892732"/>
              <a:gd name="connsiteY2" fmla="*/ 3503 h 1283663"/>
              <a:gd name="connsiteX3" fmla="*/ 3892732 w 3892732"/>
              <a:gd name="connsiteY3" fmla="*/ 3503 h 1283663"/>
              <a:gd name="connsiteX0" fmla="*/ 0 w 3892732"/>
              <a:gd name="connsiteY0" fmla="*/ 1280160 h 1280160"/>
              <a:gd name="connsiteX1" fmla="*/ 1018903 w 3892732"/>
              <a:gd name="connsiteY1" fmla="*/ 509451 h 1280160"/>
              <a:gd name="connsiteX2" fmla="*/ 3892732 w 3892732"/>
              <a:gd name="connsiteY2" fmla="*/ 0 h 1280160"/>
              <a:gd name="connsiteX0" fmla="*/ 0 w 3892732"/>
              <a:gd name="connsiteY0" fmla="*/ 1291589 h 1291589"/>
              <a:gd name="connsiteX1" fmla="*/ 1018903 w 3892732"/>
              <a:gd name="connsiteY1" fmla="*/ 520880 h 1291589"/>
              <a:gd name="connsiteX2" fmla="*/ 3892732 w 3892732"/>
              <a:gd name="connsiteY2" fmla="*/ 11429 h 1291589"/>
              <a:gd name="connsiteX0" fmla="*/ 0 w 3892732"/>
              <a:gd name="connsiteY0" fmla="*/ 1291589 h 1291589"/>
              <a:gd name="connsiteX1" fmla="*/ 1018903 w 3892732"/>
              <a:gd name="connsiteY1" fmla="*/ 520880 h 1291589"/>
              <a:gd name="connsiteX2" fmla="*/ 3892732 w 3892732"/>
              <a:gd name="connsiteY2" fmla="*/ 11429 h 1291589"/>
              <a:gd name="connsiteX0" fmla="*/ 0 w 3892732"/>
              <a:gd name="connsiteY0" fmla="*/ 1291589 h 1291589"/>
              <a:gd name="connsiteX1" fmla="*/ 1018903 w 3892732"/>
              <a:gd name="connsiteY1" fmla="*/ 520880 h 1291589"/>
              <a:gd name="connsiteX2" fmla="*/ 3892732 w 3892732"/>
              <a:gd name="connsiteY2" fmla="*/ 11429 h 1291589"/>
              <a:gd name="connsiteX0" fmla="*/ 0 w 3905795"/>
              <a:gd name="connsiteY0" fmla="*/ 1539783 h 1539783"/>
              <a:gd name="connsiteX1" fmla="*/ 1031966 w 3905795"/>
              <a:gd name="connsiteY1" fmla="*/ 520880 h 1539783"/>
              <a:gd name="connsiteX2" fmla="*/ 3905795 w 3905795"/>
              <a:gd name="connsiteY2" fmla="*/ 11429 h 1539783"/>
              <a:gd name="connsiteX0" fmla="*/ 0 w 3905795"/>
              <a:gd name="connsiteY0" fmla="*/ 1539783 h 1539783"/>
              <a:gd name="connsiteX1" fmla="*/ 1031966 w 3905795"/>
              <a:gd name="connsiteY1" fmla="*/ 520880 h 1539783"/>
              <a:gd name="connsiteX2" fmla="*/ 3905795 w 3905795"/>
              <a:gd name="connsiteY2" fmla="*/ 11429 h 1539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05795" h="1539783">
                <a:moveTo>
                  <a:pt x="0" y="1539783"/>
                </a:moveTo>
                <a:cubicBezTo>
                  <a:pt x="29391" y="1065710"/>
                  <a:pt x="381000" y="775606"/>
                  <a:pt x="1031966" y="520880"/>
                </a:cubicBezTo>
                <a:cubicBezTo>
                  <a:pt x="1682932" y="266154"/>
                  <a:pt x="2980510" y="0"/>
                  <a:pt x="3905795" y="11429"/>
                </a:cubicBezTo>
              </a:path>
            </a:pathLst>
          </a:custGeom>
          <a:ln w="28575">
            <a:solidFill>
              <a:srgbClr val="0070C0"/>
            </a:solidFill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 w="28575">
                <a:solidFill>
                  <a:srgbClr val="0070C0"/>
                </a:solidFill>
              </a:ln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6692900" y="3069772"/>
            <a:ext cx="633911" cy="2530928"/>
          </a:xfrm>
          <a:custGeom>
            <a:avLst/>
            <a:gdLst>
              <a:gd name="connsiteX0" fmla="*/ 0 w 548640"/>
              <a:gd name="connsiteY0" fmla="*/ 1254034 h 1254034"/>
              <a:gd name="connsiteX1" fmla="*/ 143692 w 548640"/>
              <a:gd name="connsiteY1" fmla="*/ 809897 h 1254034"/>
              <a:gd name="connsiteX2" fmla="*/ 156755 w 548640"/>
              <a:gd name="connsiteY2" fmla="*/ 705394 h 1254034"/>
              <a:gd name="connsiteX3" fmla="*/ 169817 w 548640"/>
              <a:gd name="connsiteY3" fmla="*/ 470263 h 1254034"/>
              <a:gd name="connsiteX4" fmla="*/ 195943 w 548640"/>
              <a:gd name="connsiteY4" fmla="*/ 431074 h 1254034"/>
              <a:gd name="connsiteX5" fmla="*/ 235132 w 548640"/>
              <a:gd name="connsiteY5" fmla="*/ 378823 h 1254034"/>
              <a:gd name="connsiteX6" fmla="*/ 261257 w 548640"/>
              <a:gd name="connsiteY6" fmla="*/ 326571 h 1254034"/>
              <a:gd name="connsiteX7" fmla="*/ 300446 w 548640"/>
              <a:gd name="connsiteY7" fmla="*/ 248194 h 1254034"/>
              <a:gd name="connsiteX8" fmla="*/ 535577 w 548640"/>
              <a:gd name="connsiteY8" fmla="*/ 26125 h 1254034"/>
              <a:gd name="connsiteX9" fmla="*/ 548640 w 548640"/>
              <a:gd name="connsiteY9" fmla="*/ 0 h 1254034"/>
              <a:gd name="connsiteX0" fmla="*/ 0 w 548640"/>
              <a:gd name="connsiteY0" fmla="*/ 1254034 h 1254034"/>
              <a:gd name="connsiteX1" fmla="*/ 143692 w 548640"/>
              <a:gd name="connsiteY1" fmla="*/ 809897 h 1254034"/>
              <a:gd name="connsiteX2" fmla="*/ 156755 w 548640"/>
              <a:gd name="connsiteY2" fmla="*/ 705394 h 1254034"/>
              <a:gd name="connsiteX3" fmla="*/ 169817 w 548640"/>
              <a:gd name="connsiteY3" fmla="*/ 470263 h 1254034"/>
              <a:gd name="connsiteX4" fmla="*/ 195943 w 548640"/>
              <a:gd name="connsiteY4" fmla="*/ 431074 h 1254034"/>
              <a:gd name="connsiteX5" fmla="*/ 235132 w 548640"/>
              <a:gd name="connsiteY5" fmla="*/ 378823 h 1254034"/>
              <a:gd name="connsiteX6" fmla="*/ 300446 w 548640"/>
              <a:gd name="connsiteY6" fmla="*/ 248194 h 1254034"/>
              <a:gd name="connsiteX7" fmla="*/ 535577 w 548640"/>
              <a:gd name="connsiteY7" fmla="*/ 26125 h 1254034"/>
              <a:gd name="connsiteX8" fmla="*/ 548640 w 548640"/>
              <a:gd name="connsiteY8" fmla="*/ 0 h 1254034"/>
              <a:gd name="connsiteX0" fmla="*/ 0 w 548640"/>
              <a:gd name="connsiteY0" fmla="*/ 1254034 h 1254034"/>
              <a:gd name="connsiteX1" fmla="*/ 143692 w 548640"/>
              <a:gd name="connsiteY1" fmla="*/ 809897 h 1254034"/>
              <a:gd name="connsiteX2" fmla="*/ 156755 w 548640"/>
              <a:gd name="connsiteY2" fmla="*/ 705394 h 1254034"/>
              <a:gd name="connsiteX3" fmla="*/ 169817 w 548640"/>
              <a:gd name="connsiteY3" fmla="*/ 470263 h 1254034"/>
              <a:gd name="connsiteX4" fmla="*/ 195943 w 548640"/>
              <a:gd name="connsiteY4" fmla="*/ 431074 h 1254034"/>
              <a:gd name="connsiteX5" fmla="*/ 300446 w 548640"/>
              <a:gd name="connsiteY5" fmla="*/ 248194 h 1254034"/>
              <a:gd name="connsiteX6" fmla="*/ 535577 w 548640"/>
              <a:gd name="connsiteY6" fmla="*/ 26125 h 1254034"/>
              <a:gd name="connsiteX7" fmla="*/ 548640 w 548640"/>
              <a:gd name="connsiteY7" fmla="*/ 0 h 1254034"/>
              <a:gd name="connsiteX0" fmla="*/ 0 w 548640"/>
              <a:gd name="connsiteY0" fmla="*/ 1254034 h 1254034"/>
              <a:gd name="connsiteX1" fmla="*/ 143692 w 548640"/>
              <a:gd name="connsiteY1" fmla="*/ 809897 h 1254034"/>
              <a:gd name="connsiteX2" fmla="*/ 156755 w 548640"/>
              <a:gd name="connsiteY2" fmla="*/ 705394 h 1254034"/>
              <a:gd name="connsiteX3" fmla="*/ 169817 w 548640"/>
              <a:gd name="connsiteY3" fmla="*/ 470263 h 1254034"/>
              <a:gd name="connsiteX4" fmla="*/ 300446 w 548640"/>
              <a:gd name="connsiteY4" fmla="*/ 248194 h 1254034"/>
              <a:gd name="connsiteX5" fmla="*/ 535577 w 548640"/>
              <a:gd name="connsiteY5" fmla="*/ 26125 h 1254034"/>
              <a:gd name="connsiteX6" fmla="*/ 548640 w 548640"/>
              <a:gd name="connsiteY6" fmla="*/ 0 h 1254034"/>
              <a:gd name="connsiteX0" fmla="*/ 0 w 535577"/>
              <a:gd name="connsiteY0" fmla="*/ 1227909 h 1227909"/>
              <a:gd name="connsiteX1" fmla="*/ 143692 w 535577"/>
              <a:gd name="connsiteY1" fmla="*/ 783772 h 1227909"/>
              <a:gd name="connsiteX2" fmla="*/ 156755 w 535577"/>
              <a:gd name="connsiteY2" fmla="*/ 679269 h 1227909"/>
              <a:gd name="connsiteX3" fmla="*/ 169817 w 535577"/>
              <a:gd name="connsiteY3" fmla="*/ 444138 h 1227909"/>
              <a:gd name="connsiteX4" fmla="*/ 300446 w 535577"/>
              <a:gd name="connsiteY4" fmla="*/ 222069 h 1227909"/>
              <a:gd name="connsiteX5" fmla="*/ 535577 w 535577"/>
              <a:gd name="connsiteY5" fmla="*/ 0 h 1227909"/>
              <a:gd name="connsiteX0" fmla="*/ 0 w 535577"/>
              <a:gd name="connsiteY0" fmla="*/ 1227909 h 1227909"/>
              <a:gd name="connsiteX1" fmla="*/ 143692 w 535577"/>
              <a:gd name="connsiteY1" fmla="*/ 783772 h 1227909"/>
              <a:gd name="connsiteX2" fmla="*/ 156755 w 535577"/>
              <a:gd name="connsiteY2" fmla="*/ 679269 h 1227909"/>
              <a:gd name="connsiteX3" fmla="*/ 169817 w 535577"/>
              <a:gd name="connsiteY3" fmla="*/ 444138 h 1227909"/>
              <a:gd name="connsiteX4" fmla="*/ 535577 w 535577"/>
              <a:gd name="connsiteY4" fmla="*/ 0 h 1227909"/>
              <a:gd name="connsiteX0" fmla="*/ 0 w 535577"/>
              <a:gd name="connsiteY0" fmla="*/ 1227909 h 1227909"/>
              <a:gd name="connsiteX1" fmla="*/ 143692 w 535577"/>
              <a:gd name="connsiteY1" fmla="*/ 783772 h 1227909"/>
              <a:gd name="connsiteX2" fmla="*/ 156755 w 535577"/>
              <a:gd name="connsiteY2" fmla="*/ 679269 h 1227909"/>
              <a:gd name="connsiteX3" fmla="*/ 535577 w 535577"/>
              <a:gd name="connsiteY3" fmla="*/ 0 h 1227909"/>
              <a:gd name="connsiteX0" fmla="*/ 0 w 535577"/>
              <a:gd name="connsiteY0" fmla="*/ 1227909 h 1227909"/>
              <a:gd name="connsiteX1" fmla="*/ 143692 w 535577"/>
              <a:gd name="connsiteY1" fmla="*/ 783772 h 1227909"/>
              <a:gd name="connsiteX2" fmla="*/ 535577 w 535577"/>
              <a:gd name="connsiteY2" fmla="*/ 0 h 1227909"/>
              <a:gd name="connsiteX0" fmla="*/ 0 w 535577"/>
              <a:gd name="connsiteY0" fmla="*/ 1227909 h 1227909"/>
              <a:gd name="connsiteX1" fmla="*/ 535577 w 535577"/>
              <a:gd name="connsiteY1" fmla="*/ 0 h 1227909"/>
              <a:gd name="connsiteX0" fmla="*/ 4354 w 539931"/>
              <a:gd name="connsiteY0" fmla="*/ 1227909 h 1227909"/>
              <a:gd name="connsiteX1" fmla="*/ 539931 w 539931"/>
              <a:gd name="connsiteY1" fmla="*/ 0 h 1227909"/>
              <a:gd name="connsiteX0" fmla="*/ 52250 w 587827"/>
              <a:gd name="connsiteY0" fmla="*/ 1227909 h 1345475"/>
              <a:gd name="connsiteX1" fmla="*/ 0 w 587827"/>
              <a:gd name="connsiteY1" fmla="*/ 1345475 h 1345475"/>
              <a:gd name="connsiteX2" fmla="*/ 587827 w 587827"/>
              <a:gd name="connsiteY2" fmla="*/ 0 h 1345475"/>
              <a:gd name="connsiteX0" fmla="*/ 52250 w 587827"/>
              <a:gd name="connsiteY0" fmla="*/ 1227909 h 1345475"/>
              <a:gd name="connsiteX1" fmla="*/ 0 w 587827"/>
              <a:gd name="connsiteY1" fmla="*/ 1345475 h 1345475"/>
              <a:gd name="connsiteX2" fmla="*/ 587827 w 587827"/>
              <a:gd name="connsiteY2" fmla="*/ 0 h 1345475"/>
              <a:gd name="connsiteX0" fmla="*/ 0 w 587827"/>
              <a:gd name="connsiteY0" fmla="*/ 1345475 h 1345475"/>
              <a:gd name="connsiteX1" fmla="*/ 587827 w 587827"/>
              <a:gd name="connsiteY1" fmla="*/ 0 h 1345475"/>
              <a:gd name="connsiteX0" fmla="*/ 0 w 561701"/>
              <a:gd name="connsiteY0" fmla="*/ 1410790 h 1410790"/>
              <a:gd name="connsiteX1" fmla="*/ 561701 w 561701"/>
              <a:gd name="connsiteY1" fmla="*/ 0 h 1410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1701" h="1410790">
                <a:moveTo>
                  <a:pt x="0" y="1410790"/>
                </a:moveTo>
                <a:cubicBezTo>
                  <a:pt x="8708" y="818607"/>
                  <a:pt x="108855" y="383177"/>
                  <a:pt x="561701" y="0"/>
                </a:cubicBezTo>
              </a:path>
            </a:pathLst>
          </a:custGeom>
          <a:ln w="28575">
            <a:solidFill>
              <a:srgbClr val="0070C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 w="28575">
                <a:solidFill>
                  <a:srgbClr val="0070C0"/>
                </a:solidFill>
              </a:ln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6918" y="2514600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 PU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127000" y="4876800"/>
            <a:ext cx="11352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100 PU</a:t>
            </a: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SiPM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7263" y="1600200"/>
            <a:ext cx="8726671" cy="2069757"/>
          </a:xfrm>
        </p:spPr>
        <p:txBody>
          <a:bodyPr/>
          <a:lstStyle/>
          <a:p>
            <a:r>
              <a:rPr lang="en-US" dirty="0" smtClean="0"/>
              <a:t>Dynamic range is determined by the pixel count of the device.</a:t>
            </a:r>
          </a:p>
          <a:p>
            <a:r>
              <a:rPr lang="en-US" dirty="0" smtClean="0"/>
              <a:t>A pixel which has fired takes some time to charge back up.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Jacob Anderson - Upgrade Workshop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4076-28CB-417D-B502-E24C04574C4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1" name="Picture 10" descr="SiPMRecoveryTim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73161" y="3496963"/>
            <a:ext cx="4380537" cy="2869529"/>
          </a:xfrm>
          <a:prstGeom prst="rect">
            <a:avLst/>
          </a:prstGeom>
        </p:spPr>
      </p:pic>
      <p:pic>
        <p:nvPicPr>
          <p:cNvPr id="8" name="Content Placeholder 7" descr="QvPE.pn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rcRect t="8451" r="8453"/>
          <a:stretch>
            <a:fillRect/>
          </a:stretch>
        </p:blipFill>
        <p:spPr>
          <a:xfrm>
            <a:off x="238212" y="3474891"/>
            <a:ext cx="3974134" cy="28394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HB/HE with an ODU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Fibers from layers would be optically mixed before the </a:t>
            </a:r>
            <a:r>
              <a:rPr lang="en-US" dirty="0" err="1" smtClean="0"/>
              <a:t>photodetector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mixed light would then shine on a 3x3 mm SiPM for each predefined longitudinal depth.</a:t>
            </a:r>
          </a:p>
          <a:p>
            <a:pPr lvl="1"/>
            <a:r>
              <a:rPr lang="en-US" dirty="0" smtClean="0"/>
              <a:t>For this study:</a:t>
            </a:r>
          </a:p>
          <a:p>
            <a:pPr lvl="2"/>
            <a:r>
              <a:rPr lang="en-US" dirty="0" smtClean="0"/>
              <a:t>Depth 0: first layer</a:t>
            </a:r>
          </a:p>
          <a:p>
            <a:pPr lvl="2"/>
            <a:r>
              <a:rPr lang="en-US" dirty="0" smtClean="0"/>
              <a:t>Depth 1: 3 layers</a:t>
            </a:r>
          </a:p>
          <a:p>
            <a:pPr lvl="2"/>
            <a:r>
              <a:rPr lang="en-US" dirty="0" smtClean="0"/>
              <a:t>Depth 2: 3 layers</a:t>
            </a:r>
          </a:p>
          <a:p>
            <a:pPr lvl="2"/>
            <a:r>
              <a:rPr lang="en-US" dirty="0" smtClean="0"/>
              <a:t>Depth 3: rest of layers</a:t>
            </a:r>
          </a:p>
          <a:p>
            <a:pPr lvl="2"/>
            <a:r>
              <a:rPr lang="en-US" dirty="0" smtClean="0"/>
              <a:t>Depth 4: HO (where applicable)</a:t>
            </a:r>
          </a:p>
          <a:p>
            <a:r>
              <a:rPr lang="en-US" dirty="0" smtClean="0"/>
              <a:t>The dynamic range really comes into play.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10/28/2009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Jacob Anderson - Upgrade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4076-28CB-417D-B502-E24C04574C4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Depth Occupancy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Depth 3 has 20 to 25 </a:t>
            </a:r>
            <a:r>
              <a:rPr lang="en-US" dirty="0" err="1" smtClean="0"/>
              <a:t>p.e</a:t>
            </a:r>
            <a:r>
              <a:rPr lang="en-US" dirty="0" smtClean="0"/>
              <a:t>./</a:t>
            </a:r>
            <a:r>
              <a:rPr lang="el-GR" dirty="0" smtClean="0"/>
              <a:t>μ</a:t>
            </a:r>
            <a:r>
              <a:rPr lang="en-US" dirty="0" smtClean="0"/>
              <a:t>s/interaction.</a:t>
            </a:r>
          </a:p>
          <a:p>
            <a:pPr lvl="1"/>
            <a:r>
              <a:rPr lang="en-US" dirty="0" smtClean="0"/>
              <a:t>Others are smaller.  Depth 0 is the same as the EDU option.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Jacob Anderson - Upgrade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4076-28CB-417D-B502-E24C04574C4B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10" name="Picture 9" descr="PedsDepth3Px57600PU10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79946" y="3598534"/>
            <a:ext cx="2898954" cy="2672515"/>
          </a:xfrm>
          <a:prstGeom prst="rect">
            <a:avLst/>
          </a:prstGeom>
        </p:spPr>
      </p:pic>
      <p:pic>
        <p:nvPicPr>
          <p:cNvPr id="11" name="Picture 10" descr="PedsDepth3Px57600PU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2046" y="3598534"/>
            <a:ext cx="2898954" cy="2672515"/>
          </a:xfrm>
          <a:prstGeom prst="rect">
            <a:avLst/>
          </a:prstGeom>
        </p:spPr>
      </p:pic>
      <p:pic>
        <p:nvPicPr>
          <p:cNvPr id="12" name="Picture 11" descr="PedsDepth3Px57600PU20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125996" y="3598534"/>
            <a:ext cx="2898954" cy="2672515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Hamamatsu 1600 /mm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07264" y="4152900"/>
            <a:ext cx="8729472" cy="2223516"/>
          </a:xfrm>
        </p:spPr>
        <p:txBody>
          <a:bodyPr/>
          <a:lstStyle/>
          <a:p>
            <a:r>
              <a:rPr lang="en-US" dirty="0" smtClean="0"/>
              <a:t>The response is problematic because of saturation.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Jacob Anderson - Upgrade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4076-28CB-417D-B502-E24C04574C4B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69816" y="1698172"/>
            <a:ext cx="85897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Average fractional response to 1 </a:t>
            </a:r>
            <a:r>
              <a:rPr lang="en-US" sz="2000" dirty="0" err="1" smtClean="0"/>
              <a:t>TeV</a:t>
            </a:r>
            <a:r>
              <a:rPr lang="en-US" sz="2000" dirty="0" smtClean="0"/>
              <a:t> single </a:t>
            </a:r>
            <a:r>
              <a:rPr lang="en-US" sz="2000" dirty="0" err="1" smtClean="0"/>
              <a:t>pions</a:t>
            </a:r>
            <a:r>
              <a:rPr lang="en-US" sz="2000" dirty="0" smtClean="0"/>
              <a:t>  for 1 PU, 20 PU and 100 PU</a:t>
            </a:r>
          </a:p>
          <a:p>
            <a:r>
              <a:rPr lang="en-US" sz="2000" dirty="0" smtClean="0"/>
              <a:t>Barrel towers 9-12</a:t>
            </a:r>
            <a:endParaRPr lang="en-US" sz="20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524000" y="2527300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0" u="none" strike="noStrike" kern="1200" dirty="0">
                          <a:solidFill>
                            <a:srgbClr val="000000"/>
                          </a:solidFill>
                          <a:latin typeface="Cambria"/>
                        </a:rPr>
                        <a:t>Depth 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0" u="none" strike="noStrike" kern="1200">
                          <a:solidFill>
                            <a:srgbClr val="000000"/>
                          </a:solidFill>
                          <a:latin typeface="Cambria"/>
                        </a:rPr>
                        <a:t>Depth 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0" u="none" strike="noStrike" kern="1200">
                          <a:solidFill>
                            <a:srgbClr val="000000"/>
                          </a:solidFill>
                          <a:latin typeface="Cambria"/>
                        </a:rPr>
                        <a:t>Depth 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0" u="none" strike="noStrike" kern="1200">
                          <a:solidFill>
                            <a:srgbClr val="000000"/>
                          </a:solidFill>
                          <a:latin typeface="Cambria"/>
                        </a:rPr>
                        <a:t>Depth 3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algn="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kern="1200">
                          <a:solidFill>
                            <a:srgbClr val="000000"/>
                          </a:solidFill>
                          <a:latin typeface="Cambria"/>
                        </a:rPr>
                        <a:t>0.94</a:t>
                      </a:r>
                      <a:endParaRPr lang="en-US" sz="18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kern="1200">
                          <a:solidFill>
                            <a:srgbClr val="000000"/>
                          </a:solidFill>
                          <a:latin typeface="Cambria"/>
                        </a:rPr>
                        <a:t>0.85</a:t>
                      </a:r>
                      <a:endParaRPr lang="en-US" sz="18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kern="1200">
                          <a:solidFill>
                            <a:srgbClr val="000000"/>
                          </a:solidFill>
                          <a:latin typeface="Cambria"/>
                        </a:rPr>
                        <a:t>0.89</a:t>
                      </a:r>
                      <a:endParaRPr lang="en-US" sz="18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kern="1200">
                          <a:solidFill>
                            <a:srgbClr val="000000"/>
                          </a:solidFill>
                          <a:latin typeface="Cambria"/>
                        </a:rPr>
                        <a:t>0.84</a:t>
                      </a:r>
                      <a:endParaRPr lang="en-US" sz="18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algn="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kern="1200">
                          <a:solidFill>
                            <a:srgbClr val="000000"/>
                          </a:solidFill>
                          <a:latin typeface="Cambria"/>
                        </a:rPr>
                        <a:t>0.94</a:t>
                      </a:r>
                      <a:endParaRPr lang="en-US" sz="18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kern="1200">
                          <a:solidFill>
                            <a:srgbClr val="000000"/>
                          </a:solidFill>
                          <a:latin typeface="Cambria"/>
                        </a:rPr>
                        <a:t>0.86</a:t>
                      </a:r>
                      <a:endParaRPr lang="en-US" sz="18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kern="1200">
                          <a:solidFill>
                            <a:srgbClr val="000000"/>
                          </a:solidFill>
                          <a:latin typeface="Cambria"/>
                        </a:rPr>
                        <a:t>0.88</a:t>
                      </a:r>
                      <a:endParaRPr lang="en-US" sz="18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kern="1200">
                          <a:solidFill>
                            <a:srgbClr val="000000"/>
                          </a:solidFill>
                          <a:latin typeface="Cambria"/>
                        </a:rPr>
                        <a:t>0.82</a:t>
                      </a:r>
                      <a:endParaRPr lang="en-US" sz="18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algn="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kern="1200">
                          <a:solidFill>
                            <a:srgbClr val="000000"/>
                          </a:solidFill>
                          <a:latin typeface="Cambria"/>
                        </a:rPr>
                        <a:t>0.95</a:t>
                      </a:r>
                      <a:endParaRPr lang="en-US" sz="18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kern="1200">
                          <a:solidFill>
                            <a:srgbClr val="000000"/>
                          </a:solidFill>
                          <a:latin typeface="Cambria"/>
                        </a:rPr>
                        <a:t>0.85</a:t>
                      </a:r>
                      <a:endParaRPr lang="en-US" sz="18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kern="1200">
                          <a:solidFill>
                            <a:srgbClr val="000000"/>
                          </a:solidFill>
                          <a:latin typeface="Cambria"/>
                        </a:rPr>
                        <a:t>0.88</a:t>
                      </a:r>
                      <a:endParaRPr lang="en-US" sz="18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kern="1200" dirty="0">
                          <a:solidFill>
                            <a:srgbClr val="000000"/>
                          </a:solidFill>
                          <a:latin typeface="Cambria"/>
                        </a:rPr>
                        <a:t>0.83</a:t>
                      </a:r>
                      <a:endParaRPr lang="en-US" sz="18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Hamamatsu 1600 - Response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Jacob Anderson - Upgrade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4076-28CB-417D-B502-E24C04574C4B}" type="slidenum">
              <a:rPr lang="en-US" smtClean="0"/>
              <a:pPr/>
              <a:t>23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4274145" y="1458950"/>
            <a:ext cx="2925625" cy="5016590"/>
            <a:chOff x="4426545" y="1467700"/>
            <a:chExt cx="2925625" cy="5016590"/>
          </a:xfrm>
        </p:grpSpPr>
        <p:pic>
          <p:nvPicPr>
            <p:cNvPr id="8" name="Picture 7" descr="RespDepth3Px14400PU1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428945" y="1467700"/>
              <a:ext cx="2923225" cy="2694890"/>
            </a:xfrm>
            <a:prstGeom prst="rect">
              <a:avLst/>
            </a:prstGeom>
          </p:spPr>
        </p:pic>
        <p:pic>
          <p:nvPicPr>
            <p:cNvPr id="9" name="Picture 8" descr="RespDepth3Px14400PU100.png"/>
            <p:cNvPicPr>
              <a:picLocks noChangeAspect="1"/>
            </p:cNvPicPr>
            <p:nvPr/>
          </p:nvPicPr>
          <p:blipFill>
            <a:blip r:embed="rId4" cstate="print"/>
            <a:srcRect t="9931"/>
            <a:stretch>
              <a:fillRect/>
            </a:stretch>
          </p:blipFill>
          <p:spPr>
            <a:xfrm>
              <a:off x="4426545" y="4057014"/>
              <a:ext cx="2923225" cy="2427276"/>
            </a:xfrm>
            <a:prstGeom prst="rect">
              <a:avLst/>
            </a:prstGeom>
          </p:spPr>
        </p:pic>
      </p:grpSp>
      <p:grpSp>
        <p:nvGrpSpPr>
          <p:cNvPr id="13" name="Group 12"/>
          <p:cNvGrpSpPr/>
          <p:nvPr/>
        </p:nvGrpSpPr>
        <p:grpSpPr>
          <a:xfrm>
            <a:off x="1172945" y="1465300"/>
            <a:ext cx="2933525" cy="5003890"/>
            <a:chOff x="753845" y="1450200"/>
            <a:chExt cx="2933525" cy="5003890"/>
          </a:xfrm>
        </p:grpSpPr>
        <p:pic>
          <p:nvPicPr>
            <p:cNvPr id="10" name="Picture 9" descr="RespDepth0Px14400PU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53845" y="1450200"/>
              <a:ext cx="2923225" cy="2694890"/>
            </a:xfrm>
            <a:prstGeom prst="rect">
              <a:avLst/>
            </a:prstGeom>
          </p:spPr>
        </p:pic>
        <p:pic>
          <p:nvPicPr>
            <p:cNvPr id="11" name="Picture 10" descr="RespDepth0Px14400PU100.png"/>
            <p:cNvPicPr>
              <a:picLocks noChangeAspect="1"/>
            </p:cNvPicPr>
            <p:nvPr/>
          </p:nvPicPr>
          <p:blipFill>
            <a:blip r:embed="rId6" cstate="print"/>
            <a:srcRect t="9931"/>
            <a:stretch>
              <a:fillRect/>
            </a:stretch>
          </p:blipFill>
          <p:spPr>
            <a:xfrm>
              <a:off x="764145" y="4026814"/>
              <a:ext cx="2923225" cy="2427276"/>
            </a:xfrm>
            <a:prstGeom prst="rect">
              <a:avLst/>
            </a:prstGeom>
          </p:spPr>
        </p:pic>
      </p:grpSp>
      <p:grpSp>
        <p:nvGrpSpPr>
          <p:cNvPr id="14" name="Group 13"/>
          <p:cNvGrpSpPr/>
          <p:nvPr/>
        </p:nvGrpSpPr>
        <p:grpSpPr>
          <a:xfrm>
            <a:off x="127000" y="2514600"/>
            <a:ext cx="1135247" cy="2823865"/>
            <a:chOff x="127000" y="2514600"/>
            <a:chExt cx="1135247" cy="2823865"/>
          </a:xfrm>
        </p:grpSpPr>
        <p:sp>
          <p:nvSpPr>
            <p:cNvPr id="15" name="TextBox 14"/>
            <p:cNvSpPr txBox="1"/>
            <p:nvPr/>
          </p:nvSpPr>
          <p:spPr>
            <a:xfrm>
              <a:off x="296918" y="2514600"/>
              <a:ext cx="79541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1 PU</a:t>
              </a:r>
              <a:endParaRPr lang="en-US" sz="24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27000" y="4876800"/>
              <a:ext cx="113524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100 PU</a:t>
              </a:r>
              <a:endParaRPr lang="en-US" sz="2400" dirty="0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7137400" y="2565400"/>
            <a:ext cx="20065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Considerable Saturation</a:t>
            </a:r>
            <a:endParaRPr lang="en-US" sz="2400" dirty="0"/>
          </a:p>
        </p:txBody>
      </p:sp>
      <p:cxnSp>
        <p:nvCxnSpPr>
          <p:cNvPr id="19" name="Straight Arrow Connector 18"/>
          <p:cNvCxnSpPr>
            <a:stCxn id="17" idx="1"/>
          </p:cNvCxnSpPr>
          <p:nvPr/>
        </p:nvCxnSpPr>
        <p:spPr>
          <a:xfrm rot="10800000" flipV="1">
            <a:off x="6083300" y="2980898"/>
            <a:ext cx="1054100" cy="60050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7" idx="1"/>
          </p:cNvCxnSpPr>
          <p:nvPr/>
        </p:nvCxnSpPr>
        <p:spPr>
          <a:xfrm rot="10800000" flipV="1">
            <a:off x="6070600" y="2980898"/>
            <a:ext cx="1066800" cy="295000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7" idx="1"/>
          </p:cNvCxnSpPr>
          <p:nvPr/>
        </p:nvCxnSpPr>
        <p:spPr>
          <a:xfrm rot="10800000" flipV="1">
            <a:off x="3416300" y="2980898"/>
            <a:ext cx="3721100" cy="303890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7" idx="1"/>
          </p:cNvCxnSpPr>
          <p:nvPr/>
        </p:nvCxnSpPr>
        <p:spPr>
          <a:xfrm rot="10800000" flipV="1">
            <a:off x="3517900" y="2980898"/>
            <a:ext cx="3619500" cy="67670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Hypothetical SiPM</a:t>
            </a:r>
            <a:br>
              <a:rPr lang="en-US" dirty="0" smtClean="0"/>
            </a:br>
            <a:r>
              <a:rPr lang="en-US" dirty="0" smtClean="0"/>
              <a:t>Hamamatsu 6400 /mm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07264" y="4152900"/>
            <a:ext cx="8729472" cy="2223516"/>
          </a:xfrm>
        </p:spPr>
        <p:txBody>
          <a:bodyPr/>
          <a:lstStyle/>
          <a:p>
            <a:r>
              <a:rPr lang="en-US" dirty="0" smtClean="0"/>
              <a:t>Here the pixel count is quadrupled so the saturation is reduced.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Jacob Anderson - Upgrade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4076-28CB-417D-B502-E24C04574C4B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69816" y="1698172"/>
            <a:ext cx="85897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Average fractional response to 1 </a:t>
            </a:r>
            <a:r>
              <a:rPr lang="en-US" sz="2000" dirty="0" err="1" smtClean="0"/>
              <a:t>TeV</a:t>
            </a:r>
            <a:r>
              <a:rPr lang="en-US" sz="2000" dirty="0" smtClean="0"/>
              <a:t> single </a:t>
            </a:r>
            <a:r>
              <a:rPr lang="en-US" sz="2000" dirty="0" err="1" smtClean="0"/>
              <a:t>pions</a:t>
            </a:r>
            <a:r>
              <a:rPr lang="en-US" sz="2000" dirty="0" smtClean="0"/>
              <a:t>  for 1 PU, 20 PU and 100 PU</a:t>
            </a:r>
          </a:p>
          <a:p>
            <a:r>
              <a:rPr lang="en-US" sz="2000" dirty="0" smtClean="0"/>
              <a:t>Barrel towers 9-12</a:t>
            </a:r>
            <a:endParaRPr lang="en-US" sz="20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524000" y="2527300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0" u="none" strike="noStrike" kern="1200" dirty="0">
                          <a:solidFill>
                            <a:srgbClr val="000000"/>
                          </a:solidFill>
                          <a:latin typeface="Cambria"/>
                        </a:rPr>
                        <a:t>Depth 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0" u="none" strike="noStrike" kern="1200">
                          <a:solidFill>
                            <a:srgbClr val="000000"/>
                          </a:solidFill>
                          <a:latin typeface="Cambria"/>
                        </a:rPr>
                        <a:t>Depth 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0" u="none" strike="noStrike" kern="1200">
                          <a:solidFill>
                            <a:srgbClr val="000000"/>
                          </a:solidFill>
                          <a:latin typeface="Cambria"/>
                        </a:rPr>
                        <a:t>Depth 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0" u="none" strike="noStrike" kern="1200">
                          <a:solidFill>
                            <a:srgbClr val="000000"/>
                          </a:solidFill>
                          <a:latin typeface="Cambria"/>
                        </a:rPr>
                        <a:t>Depth 3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0.96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0.95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0.96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0.95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0.96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0.94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Hamamatsu 6400 - Response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Jacob Anderson - Upgrade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4076-28CB-417D-B502-E24C04574C4B}" type="slidenum">
              <a:rPr lang="en-US" smtClean="0"/>
              <a:pPr/>
              <a:t>25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4248745" y="1470471"/>
            <a:ext cx="2685455" cy="4871390"/>
            <a:chOff x="4693245" y="1231311"/>
            <a:chExt cx="3002955" cy="5137293"/>
          </a:xfrm>
        </p:grpSpPr>
        <p:pic>
          <p:nvPicPr>
            <p:cNvPr id="8" name="Picture 7" descr="RespDepth3Px57600PU1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95645" y="1231311"/>
              <a:ext cx="3000555" cy="2766179"/>
            </a:xfrm>
            <a:prstGeom prst="rect">
              <a:avLst/>
            </a:prstGeom>
          </p:spPr>
        </p:pic>
        <p:pic>
          <p:nvPicPr>
            <p:cNvPr id="9" name="Picture 8" descr="RespDepth3Px57600PU100.png"/>
            <p:cNvPicPr>
              <a:picLocks noChangeAspect="1"/>
            </p:cNvPicPr>
            <p:nvPr/>
          </p:nvPicPr>
          <p:blipFill>
            <a:blip r:embed="rId4" cstate="print"/>
            <a:srcRect t="9931"/>
            <a:stretch>
              <a:fillRect/>
            </a:stretch>
          </p:blipFill>
          <p:spPr>
            <a:xfrm>
              <a:off x="4693245" y="3877118"/>
              <a:ext cx="3000555" cy="2491486"/>
            </a:xfrm>
            <a:prstGeom prst="rect">
              <a:avLst/>
            </a:prstGeom>
          </p:spPr>
        </p:pic>
      </p:grpSp>
      <p:grpSp>
        <p:nvGrpSpPr>
          <p:cNvPr id="13" name="Group 12"/>
          <p:cNvGrpSpPr/>
          <p:nvPr/>
        </p:nvGrpSpPr>
        <p:grpSpPr>
          <a:xfrm>
            <a:off x="1258356" y="1470143"/>
            <a:ext cx="2686798" cy="4872047"/>
            <a:chOff x="508643" y="1404311"/>
            <a:chExt cx="3004457" cy="5137986"/>
          </a:xfrm>
        </p:grpSpPr>
        <p:pic>
          <p:nvPicPr>
            <p:cNvPr id="10" name="Picture 9" descr="RespDepth0Px57600PU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12545" y="1404311"/>
              <a:ext cx="3000555" cy="2766179"/>
            </a:xfrm>
            <a:prstGeom prst="rect">
              <a:avLst/>
            </a:prstGeom>
          </p:spPr>
        </p:pic>
        <p:pic>
          <p:nvPicPr>
            <p:cNvPr id="11" name="Picture 10" descr="RespDepth0Px57600PU100.png"/>
            <p:cNvPicPr>
              <a:picLocks noChangeAspect="1"/>
            </p:cNvPicPr>
            <p:nvPr/>
          </p:nvPicPr>
          <p:blipFill>
            <a:blip r:embed="rId6" cstate="print"/>
            <a:srcRect t="9931"/>
            <a:stretch>
              <a:fillRect/>
            </a:stretch>
          </p:blipFill>
          <p:spPr>
            <a:xfrm>
              <a:off x="508643" y="4050812"/>
              <a:ext cx="3000555" cy="2491485"/>
            </a:xfrm>
            <a:prstGeom prst="rect">
              <a:avLst/>
            </a:prstGeom>
          </p:spPr>
        </p:pic>
      </p:grpSp>
      <p:grpSp>
        <p:nvGrpSpPr>
          <p:cNvPr id="14" name="Group 13"/>
          <p:cNvGrpSpPr/>
          <p:nvPr/>
        </p:nvGrpSpPr>
        <p:grpSpPr>
          <a:xfrm>
            <a:off x="127000" y="2514600"/>
            <a:ext cx="1135247" cy="2823865"/>
            <a:chOff x="127000" y="2514600"/>
            <a:chExt cx="1135247" cy="2823865"/>
          </a:xfrm>
        </p:grpSpPr>
        <p:sp>
          <p:nvSpPr>
            <p:cNvPr id="15" name="TextBox 14"/>
            <p:cNvSpPr txBox="1"/>
            <p:nvPr/>
          </p:nvSpPr>
          <p:spPr>
            <a:xfrm>
              <a:off x="296918" y="2514600"/>
              <a:ext cx="79541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1 PU</a:t>
              </a:r>
              <a:endParaRPr lang="en-US" sz="24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27000" y="4876800"/>
              <a:ext cx="113524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100 PU</a:t>
              </a:r>
              <a:endParaRPr lang="en-US" sz="2400" dirty="0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7137400" y="2565400"/>
            <a:ext cx="20065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Slight Saturation</a:t>
            </a:r>
            <a:endParaRPr lang="en-US" sz="2400" dirty="0"/>
          </a:p>
        </p:txBody>
      </p:sp>
      <p:cxnSp>
        <p:nvCxnSpPr>
          <p:cNvPr id="19" name="Straight Arrow Connector 18"/>
          <p:cNvCxnSpPr>
            <a:stCxn id="17" idx="1"/>
          </p:cNvCxnSpPr>
          <p:nvPr/>
        </p:nvCxnSpPr>
        <p:spPr>
          <a:xfrm rot="10800000" flipV="1">
            <a:off x="6362700" y="2980898"/>
            <a:ext cx="774700" cy="274680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7" idx="1"/>
          </p:cNvCxnSpPr>
          <p:nvPr/>
        </p:nvCxnSpPr>
        <p:spPr>
          <a:xfrm rot="10800000" flipV="1">
            <a:off x="6375400" y="2980898"/>
            <a:ext cx="762000" cy="75290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Zecotek</a:t>
            </a:r>
            <a:r>
              <a:rPr lang="en-US" dirty="0" smtClean="0"/>
              <a:t> devices have the dynamic range that is needed to meet the requirements of the </a:t>
            </a:r>
            <a:r>
              <a:rPr lang="en-US" dirty="0" err="1" smtClean="0"/>
              <a:t>Hcal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current </a:t>
            </a:r>
            <a:r>
              <a:rPr lang="en-US" dirty="0" err="1" smtClean="0"/>
              <a:t>Zecotek</a:t>
            </a:r>
            <a:r>
              <a:rPr lang="en-US" dirty="0" smtClean="0"/>
              <a:t> devices are too slow to be used in high specific luminosity conditions.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Hamamatsu devices are fast enough to use in high luminosity conditions.</a:t>
            </a:r>
          </a:p>
          <a:p>
            <a:r>
              <a:rPr lang="en-US" dirty="0" smtClean="0"/>
              <a:t>The Hamamatsu SiPM lack the dynamic range needed for an HB/HE upgrade.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10/28/2009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Jacob Anderson - Upgrade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4076-28CB-417D-B502-E24C04574C4B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future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Because HO requirements are not as extreme</a:t>
            </a:r>
          </a:p>
          <a:p>
            <a:pPr lvl="1"/>
            <a:r>
              <a:rPr lang="en-US" dirty="0" smtClean="0"/>
              <a:t>The current generation of Hamamatsu devices with 1600 pixels/mm</a:t>
            </a:r>
            <a:r>
              <a:rPr lang="en-US" baseline="30000" dirty="0" smtClean="0"/>
              <a:t>2</a:t>
            </a:r>
            <a:r>
              <a:rPr lang="en-US" dirty="0" smtClean="0"/>
              <a:t> would be sufficient.</a:t>
            </a:r>
          </a:p>
          <a:p>
            <a:pPr lvl="1"/>
            <a:r>
              <a:rPr lang="en-US" dirty="0" smtClean="0"/>
              <a:t>The </a:t>
            </a:r>
            <a:r>
              <a:rPr lang="en-US" dirty="0" err="1" smtClean="0"/>
              <a:t>Zecotek</a:t>
            </a:r>
            <a:r>
              <a:rPr lang="en-US" dirty="0" smtClean="0"/>
              <a:t> devices have the dynamic range, but even in the HO suffer with their history at the highest luminosity.</a:t>
            </a:r>
          </a:p>
          <a:p>
            <a:r>
              <a:rPr lang="en-US" dirty="0" smtClean="0"/>
              <a:t>With the improvements, either device could be worked into an HCAL upgrade.</a:t>
            </a:r>
          </a:p>
          <a:p>
            <a:pPr lvl="1"/>
            <a:r>
              <a:rPr lang="en-US" dirty="0" smtClean="0"/>
              <a:t>For Hamamatsu devices, we need to work with them to improve the density to achieve greater dynamic range.</a:t>
            </a:r>
          </a:p>
          <a:p>
            <a:pPr lvl="1"/>
            <a:r>
              <a:rPr lang="en-US" dirty="0" smtClean="0"/>
              <a:t>For </a:t>
            </a:r>
            <a:r>
              <a:rPr lang="en-US" dirty="0" err="1" smtClean="0"/>
              <a:t>Zecotek</a:t>
            </a:r>
            <a:r>
              <a:rPr lang="en-US" dirty="0" smtClean="0"/>
              <a:t> devices, we would need to work with them to improve the recovery time of their pixels.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10/28/2009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Jacob Anderson - Upgrade Workshop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4076-28CB-417D-B502-E24C04574C4B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Consequences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If you have too many photons striking a SiPM it will saturate.</a:t>
            </a:r>
          </a:p>
          <a:p>
            <a:r>
              <a:rPr lang="en-US" dirty="0" smtClean="0"/>
              <a:t>25 ns is not long enough for a pixel to recover so history matters.</a:t>
            </a:r>
          </a:p>
          <a:p>
            <a:r>
              <a:rPr lang="en-US" dirty="0" smtClean="0"/>
              <a:t>Other things may matter too, but so far I haven’t studied them.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10/28/2009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Jacob Anderson - Upgrade Workshop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4076-28CB-417D-B502-E24C04574C4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1" name="Content Placeholder 10" descr="ResponseRatio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989098"/>
            <a:ext cx="4287838" cy="317974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tale of two </a:t>
            </a:r>
            <a:r>
              <a:rPr lang="en-US" dirty="0" err="1" smtClean="0"/>
              <a:t>SiPMs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Zecotek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10/28/2009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Jacob Anderson - Upgrade Workshop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4076-28CB-417D-B502-E24C04574C4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9" name="Content Placeholder 8" descr="SiPMRecoveryTime.png"/>
          <p:cNvPicPr>
            <a:picLocks noGrp="1" noChangeAspect="1"/>
          </p:cNvPicPr>
          <p:nvPr>
            <p:ph sz="half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4193040" y="3998913"/>
            <a:ext cx="3962400" cy="2414587"/>
          </a:xfrm>
          <a:noFill/>
        </p:spPr>
      </p:pic>
      <p:pic>
        <p:nvPicPr>
          <p:cNvPr id="10" name="Picture 9" descr="ZecoRecoveryOverlay.png"/>
          <p:cNvPicPr>
            <a:picLocks noChangeAspect="1"/>
          </p:cNvPicPr>
          <p:nvPr/>
        </p:nvPicPr>
        <p:blipFill>
          <a:blip r:embed="rId4" cstate="print"/>
          <a:srcRect b="9550"/>
          <a:stretch>
            <a:fillRect/>
          </a:stretch>
        </p:blipFill>
        <p:spPr>
          <a:xfrm>
            <a:off x="4558320" y="4040659"/>
            <a:ext cx="4495560" cy="2058847"/>
          </a:xfrm>
          <a:prstGeom prst="rect">
            <a:avLst/>
          </a:prstGeom>
        </p:spPr>
      </p:pic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5128054" y="1544595"/>
            <a:ext cx="3768811" cy="2582562"/>
          </a:xfrm>
        </p:spPr>
        <p:txBody>
          <a:bodyPr>
            <a:normAutofit fontScale="77500" lnSpcReduction="20000"/>
          </a:bodyPr>
          <a:lstStyle/>
          <a:p>
            <a:r>
              <a:rPr lang="en-US" dirty="0" err="1" smtClean="0"/>
              <a:t>Zecotek</a:t>
            </a:r>
            <a:r>
              <a:rPr lang="en-US" dirty="0" smtClean="0"/>
              <a:t> has 15k or 40k pixels/mm</a:t>
            </a:r>
            <a:r>
              <a:rPr lang="en-US" baseline="30000" dirty="0" smtClean="0"/>
              <a:t>2</a:t>
            </a:r>
            <a:r>
              <a:rPr lang="en-US" dirty="0" smtClean="0"/>
              <a:t>.  Excellent dynamic range.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Zecotek</a:t>
            </a:r>
            <a:r>
              <a:rPr lang="en-US" dirty="0" smtClean="0"/>
              <a:t> takes 1 ms to charge back up.  That is 40k bunch crossings.</a:t>
            </a:r>
          </a:p>
        </p:txBody>
      </p:sp>
      <p:pic>
        <p:nvPicPr>
          <p:cNvPr id="13" name="Picture 12" descr="ZecoRecovery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0637" y="1525485"/>
            <a:ext cx="5143715" cy="3157725"/>
          </a:xfrm>
          <a:prstGeom prst="rect">
            <a:avLst/>
          </a:prstGeom>
        </p:spPr>
      </p:pic>
      <p:sp>
        <p:nvSpPr>
          <p:cNvPr id="15" name="Content Placeholder 11"/>
          <p:cNvSpPr txBox="1">
            <a:spLocks/>
          </p:cNvSpPr>
          <p:nvPr/>
        </p:nvSpPr>
        <p:spPr>
          <a:xfrm>
            <a:off x="107560" y="4792893"/>
            <a:ext cx="4111741" cy="15164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does it mean for  the response of the device?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Tale of two </a:t>
            </a:r>
            <a:r>
              <a:rPr lang="en-US" dirty="0" err="1" smtClean="0"/>
              <a:t>SiPMs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Hamamatsu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Hamamatsu devices have 400, 625, or 1600 pixels/mm</a:t>
            </a:r>
            <a:r>
              <a:rPr lang="en-US" baseline="30000" dirty="0" smtClean="0"/>
              <a:t>2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Their dynamic range is significantly limited compared to the </a:t>
            </a:r>
            <a:r>
              <a:rPr lang="en-US" dirty="0" err="1" smtClean="0"/>
              <a:t>Zecotek</a:t>
            </a:r>
            <a:endParaRPr lang="en-US" dirty="0" smtClean="0"/>
          </a:p>
          <a:p>
            <a:r>
              <a:rPr lang="en-US" dirty="0" smtClean="0"/>
              <a:t>They are very fast in comparison.  Taking only 300 ns to charge up fully.</a:t>
            </a:r>
          </a:p>
          <a:p>
            <a:r>
              <a:rPr lang="en-US" dirty="0" smtClean="0"/>
              <a:t>Will the dynamic range be sufficient?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Jacob Anderson - Upgrade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4076-28CB-417D-B502-E24C04574C4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Going back in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Take minimum bias events generated in CMSSW 3.1.2 with </a:t>
            </a:r>
            <a:r>
              <a:rPr lang="en-US" dirty="0" err="1" smtClean="0"/>
              <a:t>sim</a:t>
            </a:r>
            <a:r>
              <a:rPr lang="en-US" dirty="0" smtClean="0"/>
              <a:t> hits for every scintillator layer.</a:t>
            </a:r>
          </a:p>
          <a:p>
            <a:r>
              <a:rPr lang="en-US" dirty="0" smtClean="0"/>
              <a:t>Use these hits to make </a:t>
            </a:r>
            <a:r>
              <a:rPr lang="en-US" dirty="0" err="1" smtClean="0"/>
              <a:t>p.e</a:t>
            </a:r>
            <a:r>
              <a:rPr lang="en-US" dirty="0" smtClean="0"/>
              <a:t>. spectra in 4-eta bins in HB, HE, and HO.</a:t>
            </a:r>
            <a:endParaRPr lang="en-US" dirty="0" smtClean="0"/>
          </a:p>
          <a:p>
            <a:r>
              <a:rPr lang="en-US" dirty="0" smtClean="0"/>
              <a:t>Simulate </a:t>
            </a:r>
            <a:r>
              <a:rPr lang="en-US" dirty="0" smtClean="0"/>
              <a:t>the last 40–40k bunch crossings </a:t>
            </a:r>
            <a:r>
              <a:rPr lang="en-US" dirty="0" smtClean="0"/>
              <a:t>using the min. bias spectra to model the needed pile up events.</a:t>
            </a:r>
          </a:p>
          <a:p>
            <a:r>
              <a:rPr lang="en-US" dirty="0" smtClean="0"/>
              <a:t>Simulate the SiPM as an array of pixels each of which keeps track of </a:t>
            </a:r>
            <a:r>
              <a:rPr lang="en-US" dirty="0" smtClean="0"/>
              <a:t>the percentage it is charged up.</a:t>
            </a:r>
          </a:p>
          <a:p>
            <a:pPr lvl="1"/>
            <a:r>
              <a:rPr lang="en-US" dirty="0" smtClean="0"/>
              <a:t>Use the measured recovery curved to track the charge fraction on each pixel through the history period.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Jacob Anderson - Upgrade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4076-28CB-417D-B502-E24C04574C4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Going back in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After </a:t>
            </a:r>
            <a:r>
              <a:rPr lang="en-US" dirty="0" smtClean="0"/>
              <a:t>an appropriate time </a:t>
            </a:r>
            <a:r>
              <a:rPr lang="en-US" dirty="0" smtClean="0"/>
              <a:t>apply a test based on single </a:t>
            </a:r>
            <a:r>
              <a:rPr lang="en-US" dirty="0" err="1" smtClean="0"/>
              <a:t>pion</a:t>
            </a:r>
            <a:r>
              <a:rPr lang="en-US" dirty="0" smtClean="0"/>
              <a:t> simulation.</a:t>
            </a:r>
          </a:p>
          <a:p>
            <a:pPr lvl="1"/>
            <a:r>
              <a:rPr lang="en-US" dirty="0" smtClean="0"/>
              <a:t>Take layer by layer </a:t>
            </a:r>
            <a:r>
              <a:rPr lang="en-US" dirty="0" err="1" smtClean="0"/>
              <a:t>p.e</a:t>
            </a:r>
            <a:r>
              <a:rPr lang="en-US" dirty="0" smtClean="0"/>
              <a:t>. </a:t>
            </a:r>
            <a:r>
              <a:rPr lang="en-US" dirty="0" smtClean="0"/>
              <a:t>deposits from the tower with the largest sum of </a:t>
            </a:r>
            <a:r>
              <a:rPr lang="en-US" dirty="0" err="1" smtClean="0"/>
              <a:t>sim</a:t>
            </a:r>
            <a:r>
              <a:rPr lang="en-US" dirty="0" smtClean="0"/>
              <a:t> hit energy.</a:t>
            </a:r>
          </a:p>
          <a:p>
            <a:pPr lvl="1"/>
            <a:r>
              <a:rPr lang="en-US" dirty="0" smtClean="0"/>
              <a:t>Select a test event at random from the sample.</a:t>
            </a:r>
          </a:p>
          <a:p>
            <a:pPr lvl="1"/>
            <a:r>
              <a:rPr lang="en-US" dirty="0" smtClean="0"/>
              <a:t>50k - 500 </a:t>
            </a:r>
            <a:r>
              <a:rPr lang="en-US" dirty="0" err="1" smtClean="0"/>
              <a:t>GeV</a:t>
            </a:r>
            <a:r>
              <a:rPr lang="en-US" dirty="0" smtClean="0"/>
              <a:t> single </a:t>
            </a:r>
            <a:r>
              <a:rPr lang="en-US" dirty="0" err="1" smtClean="0"/>
              <a:t>pion</a:t>
            </a:r>
            <a:endParaRPr lang="en-US" dirty="0" smtClean="0"/>
          </a:p>
          <a:p>
            <a:pPr lvl="1"/>
            <a:r>
              <a:rPr lang="en-US" dirty="0" smtClean="0"/>
              <a:t>2k - 1 </a:t>
            </a:r>
            <a:r>
              <a:rPr lang="en-US" dirty="0" err="1" smtClean="0"/>
              <a:t>TeV</a:t>
            </a:r>
            <a:r>
              <a:rPr lang="en-US" dirty="0" smtClean="0"/>
              <a:t> single </a:t>
            </a:r>
            <a:r>
              <a:rPr lang="en-US" dirty="0" err="1" smtClean="0"/>
              <a:t>pion</a:t>
            </a:r>
            <a:endParaRPr lang="en-US" dirty="0" smtClean="0"/>
          </a:p>
          <a:p>
            <a:r>
              <a:rPr lang="en-US" dirty="0" smtClean="0"/>
              <a:t>What is the state of the simulated SiPM, and what size of signal comes from it?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Jacob Anderson - Upgrade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4076-28CB-417D-B502-E24C04574C4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the HO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~2000 </a:t>
            </a:r>
            <a:r>
              <a:rPr lang="en-US" dirty="0" err="1" smtClean="0"/>
              <a:t>p.e</a:t>
            </a:r>
            <a:r>
              <a:rPr lang="en-US" dirty="0" smtClean="0"/>
              <a:t>./ms/interaction/layer assuming 18 </a:t>
            </a:r>
            <a:r>
              <a:rPr lang="en-US" dirty="0" err="1" smtClean="0"/>
              <a:t>p.e</a:t>
            </a:r>
            <a:r>
              <a:rPr lang="en-US" dirty="0" smtClean="0"/>
              <a:t>./</a:t>
            </a:r>
            <a:r>
              <a:rPr lang="en-US" dirty="0" err="1" smtClean="0"/>
              <a:t>mip</a:t>
            </a:r>
            <a:r>
              <a:rPr lang="en-US" dirty="0" smtClean="0"/>
              <a:t> from min bias interactions.</a:t>
            </a:r>
          </a:p>
          <a:p>
            <a:r>
              <a:rPr lang="en-US" dirty="0" smtClean="0"/>
              <a:t>Saturation is less of a problem.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10/28/2009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Jacob Anderson - Upgrade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4076-28CB-417D-B502-E24C04574C4B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32469" y="3682320"/>
            <a:ext cx="8830659" cy="2663133"/>
            <a:chOff x="132469" y="3336324"/>
            <a:chExt cx="8830659" cy="2663133"/>
          </a:xfrm>
        </p:grpSpPr>
        <p:pic>
          <p:nvPicPr>
            <p:cNvPr id="9" name="Picture 8" descr="PedsDepth4Px3600PU100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074350" y="3336324"/>
              <a:ext cx="2888778" cy="2663133"/>
            </a:xfrm>
            <a:prstGeom prst="rect">
              <a:avLst/>
            </a:prstGeom>
          </p:spPr>
        </p:pic>
        <p:pic>
          <p:nvPicPr>
            <p:cNvPr id="10" name="Picture 9" descr="PedsDepth4Px3600PU1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32469" y="3336324"/>
              <a:ext cx="2888778" cy="2663133"/>
            </a:xfrm>
            <a:prstGeom prst="rect">
              <a:avLst/>
            </a:prstGeom>
          </p:spPr>
        </p:pic>
        <p:pic>
          <p:nvPicPr>
            <p:cNvPr id="11" name="Picture 10" descr="PedsDepth4Px3600PU20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103410" y="3336324"/>
              <a:ext cx="2888778" cy="2663133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7264" y="1600200"/>
            <a:ext cx="8729472" cy="1273629"/>
          </a:xfrm>
        </p:spPr>
        <p:txBody>
          <a:bodyPr/>
          <a:lstStyle/>
          <a:p>
            <a:r>
              <a:rPr lang="en-US" dirty="0" smtClean="0"/>
              <a:t>The long history of the </a:t>
            </a:r>
            <a:r>
              <a:rPr lang="en-US" dirty="0" err="1" smtClean="0"/>
              <a:t>Zecotek</a:t>
            </a:r>
            <a:r>
              <a:rPr lang="en-US" dirty="0" smtClean="0"/>
              <a:t> is visible at high luminosity even out in HO.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10/28/2009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Jacob Anderson - Upgrade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4076-28CB-417D-B502-E24C04574C4B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175822" y="3122954"/>
            <a:ext cx="8791746" cy="2844238"/>
            <a:chOff x="175822" y="3308309"/>
            <a:chExt cx="8791746" cy="2844238"/>
          </a:xfrm>
        </p:grpSpPr>
        <p:grpSp>
          <p:nvGrpSpPr>
            <p:cNvPr id="10" name="Group 9"/>
            <p:cNvGrpSpPr/>
            <p:nvPr/>
          </p:nvGrpSpPr>
          <p:grpSpPr>
            <a:xfrm>
              <a:off x="175822" y="3308309"/>
              <a:ext cx="8791746" cy="2695610"/>
              <a:chOff x="175822" y="3308309"/>
              <a:chExt cx="8791746" cy="2695610"/>
            </a:xfrm>
          </p:grpSpPr>
          <p:pic>
            <p:nvPicPr>
              <p:cNvPr id="7" name="Picture 6" descr="RespDepth4Px135000PU100.png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6043562" y="3308309"/>
                <a:ext cx="2924006" cy="2695610"/>
              </a:xfrm>
              <a:prstGeom prst="rect">
                <a:avLst/>
              </a:prstGeom>
            </p:spPr>
          </p:pic>
          <p:pic>
            <p:nvPicPr>
              <p:cNvPr id="8" name="Picture 7" descr="RespDepth4Px3600PU100.png"/>
              <p:cNvPicPr>
                <a:picLocks noChangeAspect="1"/>
              </p:cNvPicPr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175822" y="3308309"/>
                <a:ext cx="2924006" cy="2695610"/>
              </a:xfrm>
              <a:prstGeom prst="rect">
                <a:avLst/>
              </a:prstGeom>
            </p:spPr>
          </p:pic>
          <p:pic>
            <p:nvPicPr>
              <p:cNvPr id="9" name="Picture 8" descr="RespDepth4Px14400PU100.png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3109692" y="3308309"/>
                <a:ext cx="2924006" cy="2695610"/>
              </a:xfrm>
              <a:prstGeom prst="rect">
                <a:avLst/>
              </a:prstGeom>
            </p:spPr>
          </p:pic>
        </p:grpSp>
        <p:sp>
          <p:nvSpPr>
            <p:cNvPr id="11" name="Oval 10"/>
            <p:cNvSpPr/>
            <p:nvPr/>
          </p:nvSpPr>
          <p:spPr>
            <a:xfrm>
              <a:off x="1816442" y="5288692"/>
              <a:ext cx="1112109" cy="70433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  <a:scene3d>
              <a:camera prst="orthographicFront">
                <a:rot lat="0" lon="0" rev="18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Arrow Connector 14"/>
            <p:cNvCxnSpPr>
              <a:stCxn id="18" idx="2"/>
              <a:endCxn id="11" idx="1"/>
            </p:cNvCxnSpPr>
            <p:nvPr/>
          </p:nvCxnSpPr>
          <p:spPr>
            <a:xfrm rot="16200000" flipH="1">
              <a:off x="1370798" y="4783330"/>
              <a:ext cx="450506" cy="766512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605481" y="4572001"/>
              <a:ext cx="12146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Saturation</a:t>
              </a:r>
              <a:endParaRPr lang="en-US" dirty="0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7444417" y="4911279"/>
              <a:ext cx="1065331" cy="1241268"/>
            </a:xfrm>
            <a:custGeom>
              <a:avLst/>
              <a:gdLst>
                <a:gd name="connsiteX0" fmla="*/ 1062681 w 1062681"/>
                <a:gd name="connsiteY0" fmla="*/ 951470 h 1484870"/>
                <a:gd name="connsiteX1" fmla="*/ 926757 w 1062681"/>
                <a:gd name="connsiteY1" fmla="*/ 1458097 h 1484870"/>
                <a:gd name="connsiteX2" fmla="*/ 593124 w 1062681"/>
                <a:gd name="connsiteY2" fmla="*/ 1112108 h 1484870"/>
                <a:gd name="connsiteX3" fmla="*/ 481913 w 1062681"/>
                <a:gd name="connsiteY3" fmla="*/ 197708 h 1484870"/>
                <a:gd name="connsiteX4" fmla="*/ 0 w 1062681"/>
                <a:gd name="connsiteY4" fmla="*/ 0 h 1484870"/>
                <a:gd name="connsiteX0" fmla="*/ 1149179 w 1149179"/>
                <a:gd name="connsiteY0" fmla="*/ 976184 h 1509584"/>
                <a:gd name="connsiteX1" fmla="*/ 1013255 w 1149179"/>
                <a:gd name="connsiteY1" fmla="*/ 1482811 h 1509584"/>
                <a:gd name="connsiteX2" fmla="*/ 679622 w 1149179"/>
                <a:gd name="connsiteY2" fmla="*/ 1136822 h 1509584"/>
                <a:gd name="connsiteX3" fmla="*/ 568411 w 1149179"/>
                <a:gd name="connsiteY3" fmla="*/ 222422 h 1509584"/>
                <a:gd name="connsiteX4" fmla="*/ 0 w 1149179"/>
                <a:gd name="connsiteY4" fmla="*/ 0 h 1509584"/>
                <a:gd name="connsiteX0" fmla="*/ 1149179 w 1149179"/>
                <a:gd name="connsiteY0" fmla="*/ 976184 h 1509584"/>
                <a:gd name="connsiteX1" fmla="*/ 1013255 w 1149179"/>
                <a:gd name="connsiteY1" fmla="*/ 1482811 h 1509584"/>
                <a:gd name="connsiteX2" fmla="*/ 679622 w 1149179"/>
                <a:gd name="connsiteY2" fmla="*/ 1136822 h 1509584"/>
                <a:gd name="connsiteX3" fmla="*/ 568411 w 1149179"/>
                <a:gd name="connsiteY3" fmla="*/ 222422 h 1509584"/>
                <a:gd name="connsiteX4" fmla="*/ 0 w 1149179"/>
                <a:gd name="connsiteY4" fmla="*/ 0 h 1509584"/>
                <a:gd name="connsiteX0" fmla="*/ 1149179 w 1149179"/>
                <a:gd name="connsiteY0" fmla="*/ 976184 h 1509584"/>
                <a:gd name="connsiteX1" fmla="*/ 1013255 w 1149179"/>
                <a:gd name="connsiteY1" fmla="*/ 1482811 h 1509584"/>
                <a:gd name="connsiteX2" fmla="*/ 679622 w 1149179"/>
                <a:gd name="connsiteY2" fmla="*/ 1136822 h 1509584"/>
                <a:gd name="connsiteX3" fmla="*/ 568411 w 1149179"/>
                <a:gd name="connsiteY3" fmla="*/ 222422 h 1509584"/>
                <a:gd name="connsiteX4" fmla="*/ 0 w 1149179"/>
                <a:gd name="connsiteY4" fmla="*/ 0 h 1509584"/>
                <a:gd name="connsiteX0" fmla="*/ 1149179 w 1149179"/>
                <a:gd name="connsiteY0" fmla="*/ 976184 h 1509584"/>
                <a:gd name="connsiteX1" fmla="*/ 1013255 w 1149179"/>
                <a:gd name="connsiteY1" fmla="*/ 1482811 h 1509584"/>
                <a:gd name="connsiteX2" fmla="*/ 679622 w 1149179"/>
                <a:gd name="connsiteY2" fmla="*/ 1136822 h 1509584"/>
                <a:gd name="connsiteX3" fmla="*/ 481914 w 1149179"/>
                <a:gd name="connsiteY3" fmla="*/ 580768 h 1509584"/>
                <a:gd name="connsiteX4" fmla="*/ 0 w 1149179"/>
                <a:gd name="connsiteY4" fmla="*/ 0 h 1509584"/>
                <a:gd name="connsiteX0" fmla="*/ 1149179 w 1149179"/>
                <a:gd name="connsiteY0" fmla="*/ 976184 h 1509584"/>
                <a:gd name="connsiteX1" fmla="*/ 1013255 w 1149179"/>
                <a:gd name="connsiteY1" fmla="*/ 1482811 h 1509584"/>
                <a:gd name="connsiteX2" fmla="*/ 679622 w 1149179"/>
                <a:gd name="connsiteY2" fmla="*/ 1136822 h 1509584"/>
                <a:gd name="connsiteX3" fmla="*/ 481914 w 1149179"/>
                <a:gd name="connsiteY3" fmla="*/ 580768 h 1509584"/>
                <a:gd name="connsiteX4" fmla="*/ 0 w 1149179"/>
                <a:gd name="connsiteY4" fmla="*/ 0 h 1509584"/>
                <a:gd name="connsiteX0" fmla="*/ 1149179 w 1149179"/>
                <a:gd name="connsiteY0" fmla="*/ 976184 h 1497228"/>
                <a:gd name="connsiteX1" fmla="*/ 939115 w 1149179"/>
                <a:gd name="connsiteY1" fmla="*/ 1470455 h 1497228"/>
                <a:gd name="connsiteX2" fmla="*/ 679622 w 1149179"/>
                <a:gd name="connsiteY2" fmla="*/ 1136822 h 1497228"/>
                <a:gd name="connsiteX3" fmla="*/ 481914 w 1149179"/>
                <a:gd name="connsiteY3" fmla="*/ 580768 h 1497228"/>
                <a:gd name="connsiteX4" fmla="*/ 0 w 1149179"/>
                <a:gd name="connsiteY4" fmla="*/ 0 h 1497228"/>
                <a:gd name="connsiteX0" fmla="*/ 1149179 w 1165655"/>
                <a:gd name="connsiteY0" fmla="*/ 976184 h 1505466"/>
                <a:gd name="connsiteX1" fmla="*/ 939115 w 1165655"/>
                <a:gd name="connsiteY1" fmla="*/ 1470455 h 1505466"/>
                <a:gd name="connsiteX2" fmla="*/ 679622 w 1165655"/>
                <a:gd name="connsiteY2" fmla="*/ 1136822 h 1505466"/>
                <a:gd name="connsiteX3" fmla="*/ 481914 w 1165655"/>
                <a:gd name="connsiteY3" fmla="*/ 580768 h 1505466"/>
                <a:gd name="connsiteX4" fmla="*/ 0 w 1165655"/>
                <a:gd name="connsiteY4" fmla="*/ 0 h 1505466"/>
                <a:gd name="connsiteX0" fmla="*/ 1149179 w 1165655"/>
                <a:gd name="connsiteY0" fmla="*/ 976184 h 1505466"/>
                <a:gd name="connsiteX1" fmla="*/ 939115 w 1165655"/>
                <a:gd name="connsiteY1" fmla="*/ 1470455 h 1505466"/>
                <a:gd name="connsiteX2" fmla="*/ 679622 w 1165655"/>
                <a:gd name="connsiteY2" fmla="*/ 1136822 h 1505466"/>
                <a:gd name="connsiteX3" fmla="*/ 481914 w 1165655"/>
                <a:gd name="connsiteY3" fmla="*/ 580768 h 1505466"/>
                <a:gd name="connsiteX4" fmla="*/ 0 w 1165655"/>
                <a:gd name="connsiteY4" fmla="*/ 0 h 1505466"/>
                <a:gd name="connsiteX0" fmla="*/ 1149179 w 1149179"/>
                <a:gd name="connsiteY0" fmla="*/ 976184 h 1497228"/>
                <a:gd name="connsiteX1" fmla="*/ 939115 w 1149179"/>
                <a:gd name="connsiteY1" fmla="*/ 1470455 h 1497228"/>
                <a:gd name="connsiteX2" fmla="*/ 679622 w 1149179"/>
                <a:gd name="connsiteY2" fmla="*/ 1136822 h 1497228"/>
                <a:gd name="connsiteX3" fmla="*/ 481914 w 1149179"/>
                <a:gd name="connsiteY3" fmla="*/ 580768 h 1497228"/>
                <a:gd name="connsiteX4" fmla="*/ 0 w 1149179"/>
                <a:gd name="connsiteY4" fmla="*/ 0 h 1497228"/>
                <a:gd name="connsiteX0" fmla="*/ 1149179 w 1149179"/>
                <a:gd name="connsiteY0" fmla="*/ 976184 h 1472515"/>
                <a:gd name="connsiteX1" fmla="*/ 939115 w 1149179"/>
                <a:gd name="connsiteY1" fmla="*/ 1470455 h 1472515"/>
                <a:gd name="connsiteX2" fmla="*/ 679622 w 1149179"/>
                <a:gd name="connsiteY2" fmla="*/ 1136822 h 1472515"/>
                <a:gd name="connsiteX3" fmla="*/ 481914 w 1149179"/>
                <a:gd name="connsiteY3" fmla="*/ 580768 h 1472515"/>
                <a:gd name="connsiteX4" fmla="*/ 0 w 1149179"/>
                <a:gd name="connsiteY4" fmla="*/ 0 h 1472515"/>
                <a:gd name="connsiteX0" fmla="*/ 1149179 w 1149179"/>
                <a:gd name="connsiteY0" fmla="*/ 976184 h 1472515"/>
                <a:gd name="connsiteX1" fmla="*/ 939115 w 1149179"/>
                <a:gd name="connsiteY1" fmla="*/ 1470455 h 1472515"/>
                <a:gd name="connsiteX2" fmla="*/ 679622 w 1149179"/>
                <a:gd name="connsiteY2" fmla="*/ 1136822 h 1472515"/>
                <a:gd name="connsiteX3" fmla="*/ 481914 w 1149179"/>
                <a:gd name="connsiteY3" fmla="*/ 580768 h 1472515"/>
                <a:gd name="connsiteX4" fmla="*/ 0 w 1149179"/>
                <a:gd name="connsiteY4" fmla="*/ 0 h 1472515"/>
                <a:gd name="connsiteX0" fmla="*/ 1149179 w 1149179"/>
                <a:gd name="connsiteY0" fmla="*/ 976184 h 1470455"/>
                <a:gd name="connsiteX1" fmla="*/ 939115 w 1149179"/>
                <a:gd name="connsiteY1" fmla="*/ 1470455 h 1470455"/>
                <a:gd name="connsiteX2" fmla="*/ 481914 w 1149179"/>
                <a:gd name="connsiteY2" fmla="*/ 580768 h 1470455"/>
                <a:gd name="connsiteX3" fmla="*/ 0 w 1149179"/>
                <a:gd name="connsiteY3" fmla="*/ 0 h 1470455"/>
                <a:gd name="connsiteX0" fmla="*/ 1149179 w 1149179"/>
                <a:gd name="connsiteY0" fmla="*/ 976184 h 1470455"/>
                <a:gd name="connsiteX1" fmla="*/ 939115 w 1149179"/>
                <a:gd name="connsiteY1" fmla="*/ 1470455 h 1470455"/>
                <a:gd name="connsiteX2" fmla="*/ 0 w 1149179"/>
                <a:gd name="connsiteY2" fmla="*/ 0 h 1470455"/>
                <a:gd name="connsiteX0" fmla="*/ 1123053 w 1140941"/>
                <a:gd name="connsiteY0" fmla="*/ 701864 h 1470455"/>
                <a:gd name="connsiteX1" fmla="*/ 939115 w 1140941"/>
                <a:gd name="connsiteY1" fmla="*/ 1470455 h 1470455"/>
                <a:gd name="connsiteX2" fmla="*/ 0 w 1140941"/>
                <a:gd name="connsiteY2" fmla="*/ 0 h 1470455"/>
                <a:gd name="connsiteX0" fmla="*/ 1123053 w 1140941"/>
                <a:gd name="connsiteY0" fmla="*/ 701864 h 1470455"/>
                <a:gd name="connsiteX1" fmla="*/ 939115 w 1140941"/>
                <a:gd name="connsiteY1" fmla="*/ 1470455 h 1470455"/>
                <a:gd name="connsiteX2" fmla="*/ 0 w 1140941"/>
                <a:gd name="connsiteY2" fmla="*/ 0 h 1470455"/>
                <a:gd name="connsiteX0" fmla="*/ 1123053 w 1130645"/>
                <a:gd name="connsiteY0" fmla="*/ 701864 h 1633152"/>
                <a:gd name="connsiteX1" fmla="*/ 939115 w 1130645"/>
                <a:gd name="connsiteY1" fmla="*/ 1470455 h 1633152"/>
                <a:gd name="connsiteX2" fmla="*/ 0 w 1130645"/>
                <a:gd name="connsiteY2" fmla="*/ 0 h 1633152"/>
                <a:gd name="connsiteX0" fmla="*/ 1123053 w 1169834"/>
                <a:gd name="connsiteY0" fmla="*/ 701864 h 1470455"/>
                <a:gd name="connsiteX1" fmla="*/ 939115 w 1169834"/>
                <a:gd name="connsiteY1" fmla="*/ 1470455 h 1470455"/>
                <a:gd name="connsiteX2" fmla="*/ 0 w 1169834"/>
                <a:gd name="connsiteY2" fmla="*/ 0 h 1470455"/>
                <a:gd name="connsiteX0" fmla="*/ 1123053 w 1169834"/>
                <a:gd name="connsiteY0" fmla="*/ 701864 h 1470455"/>
                <a:gd name="connsiteX1" fmla="*/ 939115 w 1169834"/>
                <a:gd name="connsiteY1" fmla="*/ 1470455 h 1470455"/>
                <a:gd name="connsiteX2" fmla="*/ 0 w 1169834"/>
                <a:gd name="connsiteY2" fmla="*/ 0 h 1470455"/>
                <a:gd name="connsiteX0" fmla="*/ 1123053 w 1123053"/>
                <a:gd name="connsiteY0" fmla="*/ 701864 h 1326764"/>
                <a:gd name="connsiteX1" fmla="*/ 860738 w 1123053"/>
                <a:gd name="connsiteY1" fmla="*/ 1326764 h 1326764"/>
                <a:gd name="connsiteX2" fmla="*/ 0 w 1123053"/>
                <a:gd name="connsiteY2" fmla="*/ 0 h 1326764"/>
                <a:gd name="connsiteX0" fmla="*/ 1123053 w 1123053"/>
                <a:gd name="connsiteY0" fmla="*/ 701864 h 1326764"/>
                <a:gd name="connsiteX1" fmla="*/ 860738 w 1123053"/>
                <a:gd name="connsiteY1" fmla="*/ 1326764 h 1326764"/>
                <a:gd name="connsiteX2" fmla="*/ 0 w 1123053"/>
                <a:gd name="connsiteY2" fmla="*/ 0 h 1326764"/>
                <a:gd name="connsiteX0" fmla="*/ 1018550 w 1018550"/>
                <a:gd name="connsiteY0" fmla="*/ 597362 h 1222262"/>
                <a:gd name="connsiteX1" fmla="*/ 756235 w 1018550"/>
                <a:gd name="connsiteY1" fmla="*/ 1222262 h 1222262"/>
                <a:gd name="connsiteX2" fmla="*/ 0 w 1018550"/>
                <a:gd name="connsiteY2" fmla="*/ 0 h 1222262"/>
                <a:gd name="connsiteX0" fmla="*/ 1018550 w 1050971"/>
                <a:gd name="connsiteY0" fmla="*/ 597362 h 1322882"/>
                <a:gd name="connsiteX1" fmla="*/ 1007252 w 1050971"/>
                <a:gd name="connsiteY1" fmla="*/ 695162 h 1322882"/>
                <a:gd name="connsiteX2" fmla="*/ 756235 w 1050971"/>
                <a:gd name="connsiteY2" fmla="*/ 1222262 h 1322882"/>
                <a:gd name="connsiteX3" fmla="*/ 0 w 1050971"/>
                <a:gd name="connsiteY3" fmla="*/ 0 h 1322882"/>
                <a:gd name="connsiteX0" fmla="*/ 1018550 w 1338353"/>
                <a:gd name="connsiteY0" fmla="*/ 597362 h 1322882"/>
                <a:gd name="connsiteX1" fmla="*/ 1294634 w 1338353"/>
                <a:gd name="connsiteY1" fmla="*/ 891105 h 1322882"/>
                <a:gd name="connsiteX2" fmla="*/ 756235 w 1338353"/>
                <a:gd name="connsiteY2" fmla="*/ 1222262 h 1322882"/>
                <a:gd name="connsiteX3" fmla="*/ 0 w 1338353"/>
                <a:gd name="connsiteY3" fmla="*/ 0 h 1322882"/>
                <a:gd name="connsiteX0" fmla="*/ 1018550 w 1018550"/>
                <a:gd name="connsiteY0" fmla="*/ 597362 h 1321822"/>
                <a:gd name="connsiteX1" fmla="*/ 756235 w 1018550"/>
                <a:gd name="connsiteY1" fmla="*/ 1222262 h 1321822"/>
                <a:gd name="connsiteX2" fmla="*/ 0 w 1018550"/>
                <a:gd name="connsiteY2" fmla="*/ 0 h 1321822"/>
                <a:gd name="connsiteX0" fmla="*/ 1018550 w 1029215"/>
                <a:gd name="connsiteY0" fmla="*/ 597362 h 1321822"/>
                <a:gd name="connsiteX1" fmla="*/ 756235 w 1029215"/>
                <a:gd name="connsiteY1" fmla="*/ 1222262 h 1321822"/>
                <a:gd name="connsiteX2" fmla="*/ 0 w 1029215"/>
                <a:gd name="connsiteY2" fmla="*/ 0 h 1321822"/>
                <a:gd name="connsiteX0" fmla="*/ 1018550 w 1065331"/>
                <a:gd name="connsiteY0" fmla="*/ 597362 h 1241268"/>
                <a:gd name="connsiteX1" fmla="*/ 756235 w 1065331"/>
                <a:gd name="connsiteY1" fmla="*/ 1222262 h 1241268"/>
                <a:gd name="connsiteX2" fmla="*/ 0 w 1065331"/>
                <a:gd name="connsiteY2" fmla="*/ 0 h 1241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65331" h="1241268">
                  <a:moveTo>
                    <a:pt x="1018550" y="597362"/>
                  </a:moveTo>
                  <a:cubicBezTo>
                    <a:pt x="1029215" y="949618"/>
                    <a:pt x="1065331" y="1241268"/>
                    <a:pt x="756235" y="1222262"/>
                  </a:cubicBezTo>
                  <a:cubicBezTo>
                    <a:pt x="447139" y="1203256"/>
                    <a:pt x="326278" y="659042"/>
                    <a:pt x="0" y="0"/>
                  </a:cubicBezTo>
                </a:path>
              </a:pathLst>
            </a:custGeom>
            <a:ln w="28575">
              <a:solidFill>
                <a:srgbClr val="FF0000"/>
              </a:solidFill>
              <a:head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524368" y="4399006"/>
              <a:ext cx="114121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Historical</a:t>
              </a:r>
            </a:p>
            <a:p>
              <a:r>
                <a:rPr lang="en-US" dirty="0" smtClean="0"/>
                <a:t>pile up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335427" y="2774091"/>
            <a:ext cx="1790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Hamamatsu 3x3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6808573" y="2774091"/>
            <a:ext cx="1373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Zecotek</a:t>
            </a:r>
            <a:r>
              <a:rPr lang="en-US" dirty="0" smtClean="0"/>
              <a:t> 3x3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657600" y="5980668"/>
            <a:ext cx="1857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</a:t>
            </a:r>
            <a:r>
              <a:rPr lang="en-US" dirty="0" err="1" smtClean="0"/>
              <a:t>TeV</a:t>
            </a:r>
            <a:r>
              <a:rPr lang="en-US" dirty="0" smtClean="0"/>
              <a:t> single </a:t>
            </a:r>
            <a:r>
              <a:rPr lang="en-US" dirty="0" err="1" smtClean="0"/>
              <a:t>pion</a:t>
            </a:r>
            <a:endParaRPr lang="en-US" dirty="0" smtClean="0"/>
          </a:p>
        </p:txBody>
      </p:sp>
      <p:cxnSp>
        <p:nvCxnSpPr>
          <p:cNvPr id="21" name="Straight Arrow Connector 20"/>
          <p:cNvCxnSpPr>
            <a:stCxn id="18" idx="2"/>
          </p:cNvCxnSpPr>
          <p:nvPr/>
        </p:nvCxnSpPr>
        <p:spPr>
          <a:xfrm rot="16200000" flipH="1">
            <a:off x="2927236" y="3041536"/>
            <a:ext cx="870122" cy="429900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CMSFermilab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CMSFermilab</Template>
  <TotalTime>899</TotalTime>
  <Words>1554</Words>
  <Application>Microsoft Office PowerPoint</Application>
  <PresentationFormat>On-screen Show (4:3)</PresentationFormat>
  <Paragraphs>471</Paragraphs>
  <Slides>27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Calibri</vt:lpstr>
      <vt:lpstr>Cambria</vt:lpstr>
      <vt:lpstr>Wingdings</vt:lpstr>
      <vt:lpstr>CMSFermilab</vt:lpstr>
      <vt:lpstr>What SiPM will get the job done?</vt:lpstr>
      <vt:lpstr>SiPM characteristics</vt:lpstr>
      <vt:lpstr>Consequences</vt:lpstr>
      <vt:lpstr>The tale of two SiPMs Zecotek</vt:lpstr>
      <vt:lpstr>Tale of two SiPMs Hamamatsu</vt:lpstr>
      <vt:lpstr>Going back in time</vt:lpstr>
      <vt:lpstr>Going back in time</vt:lpstr>
      <vt:lpstr>First the HO</vt:lpstr>
      <vt:lpstr>HO Performance</vt:lpstr>
      <vt:lpstr>HB/HE upgrade</vt:lpstr>
      <vt:lpstr>HB/HE with an EDU</vt:lpstr>
      <vt:lpstr>Occupancy</vt:lpstr>
      <vt:lpstr>Occupancy challenging layers</vt:lpstr>
      <vt:lpstr>Zecotek 15k</vt:lpstr>
      <vt:lpstr>Zecotek 15k - Response</vt:lpstr>
      <vt:lpstr>Zecotek 40k</vt:lpstr>
      <vt:lpstr>Zecotek 40k - Response</vt:lpstr>
      <vt:lpstr>Hypothetical SiPMs Zecotek 40k, 10x faster</vt:lpstr>
      <vt:lpstr>Zecotek 40k, 10x - Response</vt:lpstr>
      <vt:lpstr>HB/HE with an ODU</vt:lpstr>
      <vt:lpstr>Depth Occupancy</vt:lpstr>
      <vt:lpstr>Hamamatsu 1600 /mm2</vt:lpstr>
      <vt:lpstr>Hamamatsu 1600 - Response</vt:lpstr>
      <vt:lpstr>Hypothetical SiPM Hamamatsu 6400 /mm2</vt:lpstr>
      <vt:lpstr>Hamamatsu 6400 - Response</vt:lpstr>
      <vt:lpstr>Summary</vt:lpstr>
      <vt:lpstr>In the future</vt:lpstr>
    </vt:vector>
  </TitlesOfParts>
  <Company>Fermi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SiPM will get the job done?</dc:title>
  <dc:creator> </dc:creator>
  <cp:lastModifiedBy> </cp:lastModifiedBy>
  <cp:revision>119</cp:revision>
  <dcterms:created xsi:type="dcterms:W3CDTF">2009-10-26T14:18:06Z</dcterms:created>
  <dcterms:modified xsi:type="dcterms:W3CDTF">2009-10-28T14:05:00Z</dcterms:modified>
</cp:coreProperties>
</file>