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  <p:sldMasterId id="2147483684" r:id="rId2"/>
    <p:sldMasterId id="2147483982" r:id="rId3"/>
  </p:sldMasterIdLst>
  <p:notesMasterIdLst>
    <p:notesMasterId r:id="rId19"/>
  </p:notesMasterIdLst>
  <p:handoutMasterIdLst>
    <p:handoutMasterId r:id="rId20"/>
  </p:handoutMasterIdLst>
  <p:sldIdLst>
    <p:sldId id="386" r:id="rId4"/>
    <p:sldId id="398" r:id="rId5"/>
    <p:sldId id="404" r:id="rId6"/>
    <p:sldId id="405" r:id="rId7"/>
    <p:sldId id="406" r:id="rId8"/>
    <p:sldId id="407" r:id="rId9"/>
    <p:sldId id="403" r:id="rId10"/>
    <p:sldId id="409" r:id="rId11"/>
    <p:sldId id="399" r:id="rId12"/>
    <p:sldId id="401" r:id="rId13"/>
    <p:sldId id="402" r:id="rId14"/>
    <p:sldId id="395" r:id="rId15"/>
    <p:sldId id="400" r:id="rId16"/>
    <p:sldId id="394" r:id="rId17"/>
    <p:sldId id="408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80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DAF93-AF03-E14C-B409-76DCAC45DE30}" type="datetime1">
              <a:rPr lang="en-US"/>
              <a:pPr/>
              <a:t>10/30/09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9B3327-A8BA-7749-8A03-AAF039CC63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5F36E7-BE55-9940-B1AD-B669FAA1EB7F}" type="datetime1">
              <a:rPr lang="en-US"/>
              <a:pPr/>
              <a:t>10/30/09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4DC6F4-CA5D-CA45-A6E5-2ED6EEAD967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0D0FF-FF5E-B64C-BBBF-040D28EAA5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AEEF6-6232-1C4C-A4D5-FC75422FA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D27CE-3E8A-E84B-AF07-BF18AAB255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C1AD2-B57E-7C49-8286-8DD959900B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E25F8-CFE5-7D44-8EED-C0251F5D93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11B154-E657-DF4C-9603-069F87D02A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FCF61-A780-364D-9540-3409DB4AB7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52EDC-DD08-E842-A0E8-9654B70115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434FF-DC44-4541-827B-7265543905E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9E718-BE38-EC4F-8B84-34A1EF8CD0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2DF1C-A003-4F42-8017-5CAA1687C6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A5D5C-C438-0A42-B89B-0571B2B1B3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0BE82C-6935-174E-B8DF-D5FA473CE4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BE4FCA-B6CC-9F4B-88F8-89BECCB409F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3" y="152400"/>
            <a:ext cx="2128837" cy="5715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52400"/>
            <a:ext cx="6238875" cy="5715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3FE04-AA44-924F-9619-434146063E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65741-6AC2-0C49-A106-8119B9834A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60585-9CDE-B54B-A66A-728C651652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87B37-21F4-ED43-B81A-DF90311A512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AD4A4-90C5-984E-91C7-ED3F64C3D1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3AB604-25A1-FD44-9345-6B5231E27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03614-2F9A-064E-B38E-2BA538F37E0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11EB-330F-4741-B0AB-52C0A964E1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3AA68-04C3-9140-A2A7-2EE196B66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44AD15-024F-CF41-8B3F-CFC4D2F964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425EDD-3906-D34D-8E0F-F3515E7FE9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D582E-6E92-524B-B36D-619466EA23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3" y="152400"/>
            <a:ext cx="2128837" cy="5715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52400"/>
            <a:ext cx="6238875" cy="5715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0622E-5F78-394F-B9B4-6C42CF2560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6B60-6611-004B-B893-C1678AAAD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695AB-CCAB-CA4C-8B68-EAF15E111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89EF9-9019-4144-B830-312431BF6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03522-8517-984A-9912-D4C9580D7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2A8D6-1493-3849-8CAC-011D67BD56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F6B1D-C450-7940-BD59-C4A0E175F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9550"/>
            <a:ext cx="2133600" cy="161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9550"/>
            <a:ext cx="2895600" cy="161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550"/>
            <a:ext cx="2133600" cy="161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fld id="{B5131186-A37D-DD4F-94BA-70F6FD9173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hf hdr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009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2000" kern="1200">
          <a:solidFill>
            <a:srgbClr val="000090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1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524625"/>
            <a:ext cx="9144000" cy="333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52400"/>
            <a:ext cx="7848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13" y="6557963"/>
            <a:ext cx="8316912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69288" y="6524625"/>
            <a:ext cx="8747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fld id="{A35F98A2-9BBE-0044-9B81-285671F17AE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3321" name="Picture 9" descr="CMS-Color-Labe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1113" y="973138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3323" name="Picture 17" descr="lhcdipo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53400" y="38100"/>
            <a:ext cx="958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WordArt 18"/>
          <p:cNvSpPr>
            <a:spLocks noChangeArrowheads="1" noChangeShapeType="1"/>
          </p:cNvSpPr>
          <p:nvPr userDrawn="1"/>
        </p:nvSpPr>
        <p:spPr bwMode="auto">
          <a:xfrm>
            <a:off x="7086600" y="76200"/>
            <a:ext cx="990600" cy="7588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2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Super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524625"/>
            <a:ext cx="9144000" cy="333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52400"/>
            <a:ext cx="7848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13" y="6557963"/>
            <a:ext cx="8316912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69288" y="6524625"/>
            <a:ext cx="8747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fld id="{124BBF74-DEB9-0542-A744-A2C41102FC0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5609" name="Picture 9" descr="CMS-Color-Labe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1113" y="973138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5611" name="Picture 17" descr="lhcdipo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53400" y="38100"/>
            <a:ext cx="958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WordArt 18"/>
          <p:cNvSpPr>
            <a:spLocks noChangeArrowheads="1" noChangeShapeType="1"/>
          </p:cNvSpPr>
          <p:nvPr userDrawn="1"/>
        </p:nvSpPr>
        <p:spPr bwMode="auto">
          <a:xfrm>
            <a:off x="7086600" y="76200"/>
            <a:ext cx="990600" cy="7588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2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Super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08175"/>
          </a:xfrm>
        </p:spPr>
        <p:txBody>
          <a:bodyPr/>
          <a:lstStyle/>
          <a:p>
            <a:r>
              <a:rPr lang="en-US" dirty="0" smtClean="0"/>
              <a:t>Tracker Phase 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err="1" smtClean="0"/>
              <a:t>ie</a:t>
            </a:r>
            <a:r>
              <a:rPr lang="en-US" sz="2400" dirty="0" smtClean="0"/>
              <a:t> everything except pixels</a:t>
            </a:r>
            <a:br>
              <a:rPr lang="en-US" sz="2400" dirty="0" smtClean="0"/>
            </a:br>
            <a:r>
              <a:rPr lang="en-US" sz="2400" dirty="0" smtClean="0"/>
              <a:t>including some track trigger</a:t>
            </a:r>
            <a:endParaRPr lang="en-US" sz="24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4330700"/>
            <a:ext cx="6400800" cy="1308100"/>
          </a:xfrm>
        </p:spPr>
        <p:txBody>
          <a:bodyPr/>
          <a:lstStyle/>
          <a:p>
            <a:pPr algn="r"/>
            <a:r>
              <a:rPr lang="en-US" sz="1800" dirty="0" smtClean="0"/>
              <a:t>Geoff Hall</a:t>
            </a:r>
          </a:p>
          <a:p>
            <a:pPr algn="r"/>
            <a:r>
              <a:rPr lang="en-US" sz="1800" dirty="0" smtClean="0"/>
              <a:t>October 2009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143000"/>
            <a:ext cx="8509000" cy="5213350"/>
          </a:xfrm>
        </p:spPr>
        <p:txBody>
          <a:bodyPr/>
          <a:lstStyle/>
          <a:p>
            <a:r>
              <a:rPr lang="en-US" u="sng" dirty="0" smtClean="0"/>
              <a:t>Agnostic </a:t>
            </a:r>
            <a:r>
              <a:rPr lang="en-US" dirty="0" smtClean="0"/>
              <a:t>tool developed to evaluate system designs</a:t>
            </a:r>
          </a:p>
          <a:p>
            <a:pPr lvl="1"/>
            <a:r>
              <a:rPr lang="en-US" dirty="0" smtClean="0"/>
              <a:t>very easy to make optimistic assumptions</a:t>
            </a:r>
          </a:p>
          <a:p>
            <a:pPr lvl="1"/>
            <a:r>
              <a:rPr lang="en-US" dirty="0" smtClean="0"/>
              <a:t>identify ”bottlenecks” which would benefit from extra attention</a:t>
            </a:r>
          </a:p>
          <a:p>
            <a:r>
              <a:rPr lang="en-US" dirty="0" smtClean="0"/>
              <a:t>Expert tool embodying much past experience</a:t>
            </a:r>
          </a:p>
          <a:p>
            <a:pPr lvl="1"/>
            <a:r>
              <a:rPr lang="en-US" dirty="0" smtClean="0"/>
              <a:t>services, material, module boundaries, module </a:t>
            </a:r>
            <a:r>
              <a:rPr lang="en-US" dirty="0" err="1" smtClean="0"/>
              <a:t>quantisation</a:t>
            </a:r>
            <a:r>
              <a:rPr lang="en-US" dirty="0" smtClean="0"/>
              <a:t> of detector layers, etc</a:t>
            </a:r>
          </a:p>
          <a:p>
            <a:r>
              <a:rPr lang="en-US" dirty="0" smtClean="0"/>
              <a:t>Example of method in use</a:t>
            </a:r>
          </a:p>
          <a:p>
            <a:pPr lvl="1"/>
            <a:r>
              <a:rPr lang="en-US" dirty="0" smtClean="0"/>
              <a:t>penalty of  using identical rectangular modules in outer tracker is only ~5% (no. modules, power, etc)  with several important advantages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Don’t mistake </a:t>
            </a:r>
            <a:r>
              <a:rPr lang="en-US" u="sng" dirty="0" smtClean="0">
                <a:solidFill>
                  <a:srgbClr val="FF0000"/>
                </a:solidFill>
              </a:rPr>
              <a:t>objective evaluation</a:t>
            </a:r>
            <a:r>
              <a:rPr lang="en-US" dirty="0" smtClean="0">
                <a:solidFill>
                  <a:srgbClr val="FF0000"/>
                </a:solidFill>
              </a:rPr>
              <a:t> for conclusions</a:t>
            </a:r>
          </a:p>
          <a:p>
            <a:pPr lvl="1"/>
            <a:r>
              <a:rPr lang="en-US" dirty="0" smtClean="0"/>
              <a:t>it is intended to answer questions which are posed, not to be bible</a:t>
            </a:r>
          </a:p>
          <a:p>
            <a:pPr lvl="1"/>
            <a:r>
              <a:rPr lang="en-US" dirty="0" smtClean="0"/>
              <a:t>answers are as good as quality of input</a:t>
            </a:r>
          </a:p>
          <a:p>
            <a:pPr lvl="1"/>
            <a:r>
              <a:rPr lang="en-US" dirty="0" smtClean="0"/>
              <a:t>other tools are needed to model system design aspects such as data flow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extremes?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Hybrid</a:t>
            </a:r>
          </a:p>
          <a:p>
            <a:pPr lvl="1"/>
            <a:r>
              <a:rPr lang="en-US" dirty="0" smtClean="0"/>
              <a:t>Channels: 19M outer tracker + 115M </a:t>
            </a:r>
            <a:r>
              <a:rPr lang="en-US" dirty="0" err="1" smtClean="0"/>
              <a:t>pT</a:t>
            </a:r>
            <a:r>
              <a:rPr lang="en-US" dirty="0" smtClean="0"/>
              <a:t> layers</a:t>
            </a:r>
          </a:p>
          <a:p>
            <a:pPr lvl="1"/>
            <a:r>
              <a:rPr lang="en-US" dirty="0" smtClean="0"/>
              <a:t>Total power 37kW      &lt;X&gt; = 0.55X</a:t>
            </a:r>
            <a:r>
              <a:rPr lang="en-US" baseline="-25000" dirty="0" smtClean="0"/>
              <a:t>0</a:t>
            </a:r>
          </a:p>
          <a:p>
            <a:pPr lvl="1"/>
            <a:r>
              <a:rPr lang="en-US" dirty="0" smtClean="0"/>
              <a:t>6272 Trigger </a:t>
            </a:r>
            <a:r>
              <a:rPr lang="en-US" dirty="0" err="1" smtClean="0"/>
              <a:t>GBTs</a:t>
            </a:r>
            <a:r>
              <a:rPr lang="en-US" dirty="0" smtClean="0"/>
              <a:t> +1696 readout </a:t>
            </a:r>
            <a:r>
              <a:rPr lang="en-US" dirty="0" err="1" smtClean="0"/>
              <a:t>GBTs</a:t>
            </a:r>
            <a:endParaRPr lang="en-US" dirty="0" smtClean="0"/>
          </a:p>
          <a:p>
            <a:r>
              <a:rPr lang="en-US" dirty="0" smtClean="0"/>
              <a:t>All-trigger</a:t>
            </a:r>
          </a:p>
          <a:p>
            <a:pPr lvl="1"/>
            <a:r>
              <a:rPr lang="en-US" dirty="0" smtClean="0"/>
              <a:t>Channels:	1240M</a:t>
            </a:r>
          </a:p>
          <a:p>
            <a:pPr lvl="1"/>
            <a:r>
              <a:rPr lang="en-US" dirty="0" smtClean="0"/>
              <a:t>Total power 148kW    &lt;X&gt; =1.19X</a:t>
            </a:r>
            <a:r>
              <a:rPr lang="en-US" baseline="-25000" dirty="0" smtClean="0"/>
              <a:t>0</a:t>
            </a:r>
          </a:p>
          <a:p>
            <a:pPr lvl="1"/>
            <a:r>
              <a:rPr lang="en-US" dirty="0" smtClean="0"/>
              <a:t>27830 trigger </a:t>
            </a:r>
            <a:r>
              <a:rPr lang="en-US" dirty="0" err="1" smtClean="0"/>
              <a:t>GBTs</a:t>
            </a:r>
            <a:r>
              <a:rPr lang="en-US" dirty="0" smtClean="0"/>
              <a:t> + 6048 readout </a:t>
            </a:r>
            <a:r>
              <a:rPr lang="en-US" dirty="0" err="1" smtClean="0"/>
              <a:t>GBTs</a:t>
            </a:r>
            <a:endParaRPr lang="en-US" dirty="0" smtClean="0"/>
          </a:p>
          <a:p>
            <a:r>
              <a:rPr lang="en-US" dirty="0" smtClean="0"/>
              <a:t>Assumptions</a:t>
            </a:r>
          </a:p>
          <a:p>
            <a:pPr lvl="1"/>
            <a:r>
              <a:rPr lang="en-US" dirty="0" smtClean="0"/>
              <a:t>Readout: 0.5mW/channel</a:t>
            </a:r>
          </a:p>
          <a:p>
            <a:pPr lvl="1"/>
            <a:r>
              <a:rPr lang="en-US" dirty="0" smtClean="0"/>
              <a:t>PT layer: 0.1mW/channel</a:t>
            </a:r>
          </a:p>
          <a:p>
            <a:pPr lvl="1"/>
            <a:r>
              <a:rPr lang="en-US" dirty="0" smtClean="0"/>
              <a:t>GBT: 2W/link for 5Gbps (3.2Gbps data)</a:t>
            </a:r>
          </a:p>
          <a:p>
            <a:r>
              <a:rPr lang="en-US" dirty="0" smtClean="0"/>
              <a:t>What can be improved?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 module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NB original ideas were conceptual designs, not necessarily intended for final implementation</a:t>
            </a:r>
          </a:p>
          <a:p>
            <a:r>
              <a:rPr lang="en-US" dirty="0" smtClean="0"/>
              <a:t>what issues have arisen?</a:t>
            </a:r>
          </a:p>
          <a:p>
            <a:pPr lvl="1"/>
            <a:r>
              <a:rPr lang="en-US" dirty="0" smtClean="0"/>
              <a:t>large number of DC-DC </a:t>
            </a:r>
            <a:r>
              <a:rPr lang="en-US" dirty="0" smtClean="0"/>
              <a:t>converters, several required per module</a:t>
            </a:r>
          </a:p>
          <a:p>
            <a:pPr lvl="2"/>
            <a:r>
              <a:rPr lang="en-US" dirty="0" smtClean="0"/>
              <a:t>several voltages (analogue, digital-1, digital-2?, laser)</a:t>
            </a:r>
          </a:p>
          <a:p>
            <a:pPr lvl="1"/>
            <a:r>
              <a:rPr lang="en-US" dirty="0" smtClean="0"/>
              <a:t>transmitter most likely on module</a:t>
            </a:r>
          </a:p>
          <a:p>
            <a:pPr lvl="2"/>
            <a:r>
              <a:rPr lang="en-US" dirty="0" smtClean="0"/>
              <a:t>1/module is practical, </a:t>
            </a:r>
            <a:r>
              <a:rPr lang="en-US" dirty="0" err="1" smtClean="0"/>
              <a:t>n</a:t>
            </a:r>
            <a:r>
              <a:rPr lang="en-US" dirty="0" smtClean="0"/>
              <a:t> module/TX is harder</a:t>
            </a:r>
          </a:p>
          <a:p>
            <a:pPr lvl="2"/>
            <a:r>
              <a:rPr lang="en-US" dirty="0" smtClean="0"/>
              <a:t>but high local power dissipation</a:t>
            </a:r>
          </a:p>
          <a:p>
            <a:pPr lvl="2"/>
            <a:r>
              <a:rPr lang="en-US" dirty="0" smtClean="0"/>
              <a:t>what scope do we have to follow commercial link evolution? </a:t>
            </a:r>
          </a:p>
          <a:p>
            <a:pPr lvl="1"/>
            <a:r>
              <a:rPr lang="en-US" dirty="0" smtClean="0"/>
              <a:t>modules are relatively small</a:t>
            </a:r>
          </a:p>
          <a:p>
            <a:pPr lvl="2"/>
            <a:r>
              <a:rPr lang="en-US" dirty="0" smtClean="0"/>
              <a:t>larger modules could provide partial solution, but raises new issues</a:t>
            </a:r>
          </a:p>
          <a:p>
            <a:pPr lvl="1"/>
            <a:r>
              <a:rPr lang="en-US" dirty="0" err="1" smtClean="0"/>
              <a:t>modelling</a:t>
            </a:r>
            <a:r>
              <a:rPr lang="en-US" dirty="0" smtClean="0"/>
              <a:t> the data flow is needed to properly </a:t>
            </a:r>
            <a:r>
              <a:rPr lang="en-US" dirty="0" err="1" smtClean="0"/>
              <a:t>analyse</a:t>
            </a:r>
            <a:r>
              <a:rPr lang="en-US" dirty="0" smtClean="0"/>
              <a:t> the system</a:t>
            </a:r>
          </a:p>
          <a:p>
            <a:pPr lvl="2"/>
            <a:r>
              <a:rPr lang="en-US" dirty="0" smtClean="0"/>
              <a:t>sharing links adds new ASIC components for local buffers and time stamping becomes inevitable (if not already)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20100" cy="5213350"/>
          </a:xfrm>
        </p:spPr>
        <p:txBody>
          <a:bodyPr/>
          <a:lstStyle/>
          <a:p>
            <a:r>
              <a:rPr lang="en-US" dirty="0" smtClean="0"/>
              <a:t>Trigger primitive providers not yet fully </a:t>
            </a:r>
            <a:r>
              <a:rPr lang="en-US" dirty="0" err="1" smtClean="0"/>
              <a:t>optimised</a:t>
            </a:r>
            <a:endParaRPr lang="en-US" dirty="0" smtClean="0"/>
          </a:p>
          <a:p>
            <a:pPr lvl="1"/>
            <a:r>
              <a:rPr lang="en-US" dirty="0" smtClean="0"/>
              <a:t>Probably (several?) factors of 10% (?) can be gained in PT module</a:t>
            </a:r>
          </a:p>
          <a:p>
            <a:pPr lvl="1"/>
            <a:r>
              <a:rPr lang="en-US" dirty="0" smtClean="0"/>
              <a:t>Not yet a single working module of any type (inc. cluster width)</a:t>
            </a:r>
          </a:p>
          <a:p>
            <a:pPr lvl="2"/>
            <a:r>
              <a:rPr lang="en-US" dirty="0" smtClean="0"/>
              <a:t>several big technical issues not yet (started to be) solved</a:t>
            </a:r>
          </a:p>
          <a:p>
            <a:pPr lvl="2"/>
            <a:r>
              <a:rPr lang="en-US" dirty="0" smtClean="0"/>
              <a:t>demonstration will be essential by TDR stage</a:t>
            </a:r>
          </a:p>
          <a:p>
            <a:r>
              <a:rPr lang="en-US" dirty="0" smtClean="0"/>
              <a:t>Links</a:t>
            </a:r>
          </a:p>
          <a:p>
            <a:pPr lvl="1"/>
            <a:r>
              <a:rPr lang="en-US" dirty="0" smtClean="0"/>
              <a:t>potential scope for big improvement</a:t>
            </a:r>
          </a:p>
          <a:p>
            <a:pPr lvl="1"/>
            <a:r>
              <a:rPr lang="en-US" dirty="0" smtClean="0"/>
              <a:t>GBT prototypes look capable of 10Gbps (6.4Gbps data)</a:t>
            </a:r>
          </a:p>
          <a:p>
            <a:pPr lvl="1"/>
            <a:r>
              <a:rPr lang="en-US" dirty="0" smtClean="0"/>
              <a:t>Can power be </a:t>
            </a:r>
            <a:r>
              <a:rPr lang="en-US" dirty="0" err="1" smtClean="0"/>
              <a:t>optimised</a:t>
            </a:r>
            <a:r>
              <a:rPr lang="en-US" dirty="0" smtClean="0"/>
              <a:t> for tracker requirement?</a:t>
            </a:r>
          </a:p>
          <a:p>
            <a:pPr lvl="1"/>
            <a:r>
              <a:rPr lang="en-US" dirty="0" smtClean="0"/>
              <a:t>important requirements for clock logic (</a:t>
            </a:r>
            <a:r>
              <a:rPr lang="en-US" dirty="0" err="1" smtClean="0"/>
              <a:t>PLLs</a:t>
            </a:r>
            <a:r>
              <a:rPr lang="en-US" dirty="0" smtClean="0"/>
              <a:t>), error correction and robustness in SLHC environment – </a:t>
            </a:r>
            <a:r>
              <a:rPr lang="en-US" smtClean="0"/>
              <a:t>needs validation</a:t>
            </a:r>
          </a:p>
          <a:p>
            <a:pPr lvl="1"/>
            <a:r>
              <a:rPr lang="en-US" dirty="0" smtClean="0"/>
              <a:t>off-detector components are presumably easier to address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Follow up action: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investigate – and </a:t>
            </a:r>
            <a:r>
              <a:rPr lang="en-US" b="1" dirty="0" smtClean="0">
                <a:solidFill>
                  <a:srgbClr val="FF0000"/>
                </a:solidFill>
              </a:rPr>
              <a:t>resource </a:t>
            </a:r>
            <a:r>
              <a:rPr lang="en-US" dirty="0" smtClean="0">
                <a:solidFill>
                  <a:srgbClr val="FF0000"/>
                </a:solidFill>
              </a:rPr>
              <a:t>– improved GBT – and radiation performance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Track-trigger system issues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90500" y="1143000"/>
            <a:ext cx="8496300" cy="5213350"/>
          </a:xfrm>
        </p:spPr>
        <p:txBody>
          <a:bodyPr/>
          <a:lstStyle/>
          <a:p>
            <a:r>
              <a:rPr lang="en-US" dirty="0" smtClean="0"/>
              <a:t>One example: N boards and architecture</a:t>
            </a:r>
          </a:p>
          <a:p>
            <a:pPr lvl="1"/>
            <a:r>
              <a:rPr lang="en-US" dirty="0" smtClean="0"/>
              <a:t>100 W/board @ 10Gbps/2W? say 20W for functions =&gt; 40GBT/board</a:t>
            </a:r>
          </a:p>
          <a:p>
            <a:pPr lvl="1"/>
            <a:r>
              <a:rPr lang="en-US" dirty="0" smtClean="0"/>
              <a:t>Hybrid layout : ~80 receiver boards + 20 readout + </a:t>
            </a:r>
            <a:r>
              <a:rPr lang="en-US" dirty="0" err="1" smtClean="0"/>
              <a:t>x</a:t>
            </a:r>
            <a:r>
              <a:rPr lang="en-US" dirty="0" smtClean="0"/>
              <a:t> trigger processor</a:t>
            </a:r>
          </a:p>
          <a:p>
            <a:pPr lvl="1"/>
            <a:r>
              <a:rPr lang="en-US" dirty="0" smtClean="0"/>
              <a:t>All trigger layout: ~350 receiver boards + 75 readout + </a:t>
            </a:r>
            <a:r>
              <a:rPr lang="en-US" dirty="0" err="1" smtClean="0"/>
              <a:t>x</a:t>
            </a:r>
            <a:r>
              <a:rPr lang="en-US" dirty="0" smtClean="0"/>
              <a:t> trigger processor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9EF9-9019-4144-B830-312431BF698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60500" y="3168133"/>
            <a:ext cx="2540000" cy="138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711200" y="3352800"/>
            <a:ext cx="749300" cy="1017588"/>
            <a:chOff x="711200" y="3543300"/>
            <a:chExt cx="749300" cy="101758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711200" y="35433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11200" y="36449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11200" y="37465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11200" y="38481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11200" y="39497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11200" y="40513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11200" y="41529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11200" y="42545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11200" y="43561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11200" y="44577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1200" y="4559300"/>
              <a:ext cx="7493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460501" y="3170922"/>
            <a:ext cx="25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Receives data,</a:t>
            </a:r>
          </a:p>
          <a:p>
            <a:r>
              <a:rPr lang="en-US" dirty="0" err="1" smtClean="0"/>
              <a:t>reorganises</a:t>
            </a:r>
            <a:r>
              <a:rPr lang="en-US" dirty="0" smtClean="0"/>
              <a:t>, buffers different time slots,</a:t>
            </a:r>
          </a:p>
          <a:p>
            <a:r>
              <a:rPr lang="en-US" dirty="0" err="1" smtClean="0"/>
              <a:t>serialises</a:t>
            </a:r>
            <a:r>
              <a:rPr lang="en-US" dirty="0" smtClean="0"/>
              <a:t> for trigger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338054" y="3455988"/>
            <a:ext cx="1523246" cy="173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553200" y="3724057"/>
            <a:ext cx="1198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</a:t>
            </a:r>
          </a:p>
          <a:p>
            <a:r>
              <a:rPr lang="en-US" dirty="0" smtClean="0"/>
              <a:t>processor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1200" y="5433020"/>
            <a:ext cx="7621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Assumptions can certainly be questioned. But detailed study is required. </a:t>
            </a:r>
            <a:r>
              <a:rPr lang="en-US" dirty="0" err="1" smtClean="0"/>
              <a:t>Modelling</a:t>
            </a:r>
            <a:r>
              <a:rPr lang="en-US" dirty="0" smtClean="0"/>
              <a:t> tool is required for data flow and </a:t>
            </a:r>
            <a:r>
              <a:rPr lang="en-US" dirty="0" err="1" smtClean="0"/>
              <a:t>organisation</a:t>
            </a:r>
            <a:r>
              <a:rPr lang="en-US" dirty="0" smtClean="0"/>
              <a:t> to identify all components. Crucial dependence on PT module performance.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90500" y="2750790"/>
            <a:ext cx="3193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</a:t>
            </a:r>
            <a:r>
              <a:rPr lang="en-US" dirty="0" err="1" smtClean="0"/>
              <a:t>x</a:t>
            </a:r>
            <a:r>
              <a:rPr lang="en-US" dirty="0" smtClean="0"/>
              <a:t> 6.4 </a:t>
            </a:r>
            <a:r>
              <a:rPr lang="en-US" dirty="0" err="1" smtClean="0"/>
              <a:t>Gbps</a:t>
            </a:r>
            <a:r>
              <a:rPr lang="en-US" dirty="0" smtClean="0"/>
              <a:t> </a:t>
            </a:r>
            <a:r>
              <a:rPr lang="en-US" dirty="0" err="1" smtClean="0"/>
              <a:t>i/p</a:t>
            </a:r>
            <a:r>
              <a:rPr lang="en-US" dirty="0" smtClean="0"/>
              <a:t> = 256 </a:t>
            </a:r>
            <a:r>
              <a:rPr lang="en-US" dirty="0" err="1" smtClean="0"/>
              <a:t>Gbps</a:t>
            </a:r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4000500" y="3619500"/>
            <a:ext cx="2337554" cy="407988"/>
            <a:chOff x="2578095" y="3951288"/>
            <a:chExt cx="1649290" cy="407988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2578095" y="39512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578095" y="40020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578095" y="40528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578095" y="41036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2578095" y="41544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2578095" y="42052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578095" y="42560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2578095" y="43068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2578095" y="43576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4688764" y="3168134"/>
            <a:ext cx="1557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x</a:t>
            </a:r>
            <a:r>
              <a:rPr lang="en-US" dirty="0" smtClean="0"/>
              <a:t> 32 </a:t>
            </a:r>
            <a:r>
              <a:rPr lang="en-US" dirty="0" err="1" smtClean="0"/>
              <a:t>Gbps</a:t>
            </a:r>
            <a:r>
              <a:rPr lang="en-US" dirty="0" smtClean="0"/>
              <a:t>?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4000500" y="4711700"/>
            <a:ext cx="2337554" cy="407988"/>
            <a:chOff x="2578095" y="3951288"/>
            <a:chExt cx="1649290" cy="407988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2578095" y="39512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2578095" y="40020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578095" y="40528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2578095" y="41036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2578095" y="41544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2578095" y="42052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2578095" y="42560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2578095" y="43068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2578095" y="4357688"/>
              <a:ext cx="16492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4688764" y="4368800"/>
            <a:ext cx="1557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x</a:t>
            </a:r>
            <a:r>
              <a:rPr lang="en-US" dirty="0" smtClean="0"/>
              <a:t> 32 </a:t>
            </a:r>
            <a:r>
              <a:rPr lang="en-US" dirty="0" err="1" smtClean="0"/>
              <a:t>Gbps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091573" y="4662488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 much scope for data reduction here?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719393" y="2891135"/>
            <a:ext cx="1227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too simple picture?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89000"/>
            <a:ext cx="8724900" cy="5213350"/>
          </a:xfrm>
        </p:spPr>
        <p:txBody>
          <a:bodyPr/>
          <a:lstStyle/>
          <a:p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contributions needed to evaluation and irradiation study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err="1" smtClean="0"/>
              <a:t>ASICs</a:t>
            </a:r>
            <a:endParaRPr lang="en-US" dirty="0" smtClean="0"/>
          </a:p>
          <a:p>
            <a:pPr lvl="1"/>
            <a:r>
              <a:rPr lang="en-US" dirty="0" smtClean="0"/>
              <a:t>effort now needed to develop blocks and larger </a:t>
            </a:r>
            <a:r>
              <a:rPr lang="en-US" dirty="0" smtClean="0"/>
              <a:t>components</a:t>
            </a:r>
          </a:p>
          <a:p>
            <a:pPr lvl="2"/>
            <a:r>
              <a:rPr lang="en-US" dirty="0" smtClean="0"/>
              <a:t>preparations</a:t>
            </a:r>
            <a:r>
              <a:rPr lang="en-US" dirty="0" smtClean="0"/>
              <a:t> for evaluation should not be overlooked</a:t>
            </a:r>
            <a:endParaRPr lang="en-US" dirty="0" smtClean="0"/>
          </a:p>
          <a:p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encouraging progress but still early </a:t>
            </a:r>
            <a:r>
              <a:rPr lang="en-US" dirty="0" smtClean="0"/>
              <a:t>days with DC-DC conversion</a:t>
            </a:r>
          </a:p>
          <a:p>
            <a:r>
              <a:rPr lang="en-US" dirty="0" smtClean="0"/>
              <a:t>System development</a:t>
            </a:r>
          </a:p>
          <a:p>
            <a:pPr lvl="1"/>
            <a:r>
              <a:rPr lang="en-US" dirty="0" smtClean="0"/>
              <a:t>Forum exists, and is working: TUPO</a:t>
            </a:r>
          </a:p>
          <a:p>
            <a:pPr lvl="1"/>
            <a:r>
              <a:rPr lang="en-US" dirty="0" smtClean="0"/>
              <a:t>Need </a:t>
            </a:r>
            <a:r>
              <a:rPr lang="en-US" dirty="0" err="1" smtClean="0"/>
              <a:t>modelling</a:t>
            </a:r>
            <a:r>
              <a:rPr lang="en-US" dirty="0" smtClean="0"/>
              <a:t> tool to guide data flow aspects of design</a:t>
            </a:r>
          </a:p>
          <a:p>
            <a:r>
              <a:rPr lang="en-US" dirty="0" smtClean="0"/>
              <a:t>High speed links</a:t>
            </a:r>
          </a:p>
          <a:p>
            <a:pPr lvl="1"/>
            <a:r>
              <a:rPr lang="en-US" dirty="0" smtClean="0"/>
              <a:t>crucial area for further investment</a:t>
            </a:r>
          </a:p>
          <a:p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covered in other summary, but much further work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143000"/>
            <a:ext cx="8788400" cy="5213350"/>
          </a:xfrm>
        </p:spPr>
        <p:txBody>
          <a:bodyPr/>
          <a:lstStyle/>
          <a:p>
            <a:r>
              <a:rPr lang="en-US" dirty="0" err="1" smtClean="0"/>
              <a:t>Organised</a:t>
            </a:r>
            <a:r>
              <a:rPr lang="en-US" dirty="0" smtClean="0"/>
              <a:t> as summaries, because:</a:t>
            </a:r>
          </a:p>
          <a:p>
            <a:pPr lvl="1"/>
            <a:r>
              <a:rPr lang="en-US" dirty="0" smtClean="0"/>
              <a:t>limited time available</a:t>
            </a:r>
          </a:p>
          <a:p>
            <a:pPr lvl="2"/>
            <a:r>
              <a:rPr lang="en-US" dirty="0" smtClean="0"/>
              <a:t>future longer workshops will allow to cover all ongoing activities in more detail</a:t>
            </a:r>
          </a:p>
          <a:p>
            <a:pPr lvl="1"/>
            <a:r>
              <a:rPr lang="en-US" dirty="0" smtClean="0"/>
              <a:t>regular meetings are held, </a:t>
            </a:r>
            <a:r>
              <a:rPr lang="en-US" dirty="0" err="1" smtClean="0"/>
              <a:t>eg</a:t>
            </a:r>
            <a:r>
              <a:rPr lang="en-US" dirty="0" smtClean="0"/>
              <a:t> weekly or biweekly, especially of </a:t>
            </a:r>
            <a:r>
              <a:rPr lang="en-US" dirty="0" smtClean="0"/>
              <a:t>TUPO and </a:t>
            </a:r>
            <a:r>
              <a:rPr lang="en-US" dirty="0" smtClean="0"/>
              <a:t>simulations</a:t>
            </a:r>
            <a:endParaRPr lang="en-US" dirty="0" smtClean="0"/>
          </a:p>
          <a:p>
            <a:pPr lvl="2"/>
            <a:r>
              <a:rPr lang="en-US" dirty="0" smtClean="0"/>
              <a:t>TUPO beginning </a:t>
            </a:r>
            <a:r>
              <a:rPr lang="en-US" dirty="0" smtClean="0"/>
              <a:t>to address system design, as well as lower level issues</a:t>
            </a:r>
          </a:p>
          <a:p>
            <a:pPr lvl="1"/>
            <a:r>
              <a:rPr lang="en-US" dirty="0" smtClean="0"/>
              <a:t>past the “brainstorming” phase ?</a:t>
            </a:r>
          </a:p>
          <a:p>
            <a:pPr lvl="2"/>
            <a:r>
              <a:rPr lang="en-US" dirty="0" smtClean="0"/>
              <a:t>but new ideas are still welcome to overcome difficult challenges</a:t>
            </a:r>
          </a:p>
          <a:p>
            <a:pPr lvl="1"/>
            <a:r>
              <a:rPr lang="en-US" dirty="0" smtClean="0"/>
              <a:t>and still expect that Phase II system will only be defined when data from LHC makes clear what will be the real physics objectives</a:t>
            </a:r>
          </a:p>
          <a:p>
            <a:pPr lvl="2"/>
            <a:r>
              <a:rPr lang="en-US" dirty="0" smtClean="0"/>
              <a:t>however engineering details is a lengthy process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prototype &amp; irradiation activity proposed</a:t>
            </a:r>
          </a:p>
          <a:p>
            <a:pPr lvl="1"/>
            <a:r>
              <a:rPr lang="en-US" dirty="0" smtClean="0"/>
              <a:t>Several major questions which have impact throughout system 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 Lorentz effect, charge sharing, sensor type, </a:t>
            </a:r>
            <a:r>
              <a:rPr lang="en-US" dirty="0" err="1" smtClean="0"/>
              <a:t>pT</a:t>
            </a:r>
            <a:r>
              <a:rPr lang="en-US" dirty="0" smtClean="0"/>
              <a:t> and outer tracker module development,</a:t>
            </a:r>
          </a:p>
          <a:p>
            <a:pPr lvl="1"/>
            <a:r>
              <a:rPr lang="en-US" dirty="0" smtClean="0"/>
              <a:t>very large evaluation </a:t>
            </a:r>
            <a:r>
              <a:rPr lang="en-US" dirty="0" err="1" smtClean="0"/>
              <a:t>programme</a:t>
            </a:r>
            <a:r>
              <a:rPr lang="en-US" dirty="0" smtClean="0"/>
              <a:t>, from Spring 2010</a:t>
            </a:r>
          </a:p>
          <a:p>
            <a:pPr lvl="2"/>
            <a:r>
              <a:rPr lang="en-US" dirty="0" smtClean="0"/>
              <a:t>needs good preparation</a:t>
            </a:r>
          </a:p>
          <a:p>
            <a:pPr lvl="1"/>
            <a:r>
              <a:rPr lang="en-US" dirty="0" smtClean="0"/>
              <a:t>plenty of scope for further US involvement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n-GB" dirty="0" smtClean="0"/>
              <a:t>Sensor R&amp;D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262" y="785794"/>
            <a:ext cx="8158162" cy="6072206"/>
          </a:xfrm>
        </p:spPr>
        <p:txBody>
          <a:bodyPr>
            <a:noAutofit/>
          </a:bodyPr>
          <a:lstStyle/>
          <a:p>
            <a:r>
              <a:rPr lang="en-GB" sz="2400" dirty="0" err="1" smtClean="0"/>
              <a:t>SiBT</a:t>
            </a:r>
            <a:r>
              <a:rPr lang="en-GB" sz="2400" dirty="0" smtClean="0"/>
              <a:t> finished another test beam run this year with n-</a:t>
            </a:r>
            <a:r>
              <a:rPr lang="en-GB" sz="2400" dirty="0" err="1" smtClean="0"/>
              <a:t>MCz</a:t>
            </a:r>
            <a:r>
              <a:rPr lang="en-GB" sz="2400" dirty="0" smtClean="0"/>
              <a:t> and p-</a:t>
            </a:r>
            <a:r>
              <a:rPr lang="en-GB" sz="2400" dirty="0" err="1" smtClean="0"/>
              <a:t>MCz</a:t>
            </a:r>
            <a:r>
              <a:rPr lang="en-GB" sz="2400" dirty="0" smtClean="0"/>
              <a:t> sensors. Preliminary results look promising.</a:t>
            </a:r>
          </a:p>
          <a:p>
            <a:pPr lvl="1"/>
            <a:r>
              <a:rPr lang="en-GB" sz="2000" dirty="0" err="1" smtClean="0"/>
              <a:t>MCz</a:t>
            </a:r>
            <a:r>
              <a:rPr lang="en-GB" sz="2000" dirty="0" smtClean="0"/>
              <a:t> material looks suitable for the SLHC, at least for outer radii</a:t>
            </a:r>
          </a:p>
          <a:p>
            <a:r>
              <a:rPr lang="en-GB" sz="2400" dirty="0" smtClean="0"/>
              <a:t>A common calibration campaign started, please join</a:t>
            </a:r>
          </a:p>
          <a:p>
            <a:r>
              <a:rPr lang="en-GB" sz="2400" dirty="0" smtClean="0"/>
              <a:t>CEC processed together with ITE(Warsaw) wafers to evaluate connectivity schemes</a:t>
            </a:r>
          </a:p>
          <a:p>
            <a:pPr lvl="1"/>
            <a:r>
              <a:rPr lang="en-GB" sz="2000" dirty="0" smtClean="0"/>
              <a:t>First results from a test beam show that PA integration into 	sensor is possible in a double metal design but has some 	problems with a single metal design. </a:t>
            </a:r>
          </a:p>
          <a:p>
            <a:r>
              <a:rPr lang="en-GB" sz="2400" dirty="0" smtClean="0"/>
              <a:t>3D sensors for future inner pixel layers have been 	processed at SINTEF; </a:t>
            </a:r>
            <a:r>
              <a:rPr lang="en-US" sz="2400" dirty="0" smtClean="0"/>
              <a:t>Proposal from Purdue and FNAL</a:t>
            </a:r>
            <a:endParaRPr lang="en-GB" sz="2400" dirty="0" smtClean="0"/>
          </a:p>
          <a:p>
            <a:pPr lvl="1"/>
            <a:r>
              <a:rPr lang="en-GB" sz="2000" dirty="0" smtClean="0"/>
              <a:t>In collaboration with </a:t>
            </a:r>
            <a:r>
              <a:rPr lang="en-GB" sz="2000" dirty="0" err="1" smtClean="0"/>
              <a:t>Medipix</a:t>
            </a:r>
            <a:r>
              <a:rPr lang="en-GB" sz="2000" dirty="0" smtClean="0"/>
              <a:t> and ATLAS</a:t>
            </a:r>
          </a:p>
          <a:p>
            <a:pPr lvl="1"/>
            <a:r>
              <a:rPr lang="en-GB" sz="2000" dirty="0" smtClean="0"/>
              <a:t>Supported by simulations</a:t>
            </a:r>
          </a:p>
          <a:p>
            <a:pPr lvl="1"/>
            <a:r>
              <a:rPr lang="en-GB" sz="2000" dirty="0" smtClean="0"/>
              <a:t>IV looks ok</a:t>
            </a:r>
          </a:p>
          <a:p>
            <a:pPr lvl="1"/>
            <a:r>
              <a:rPr lang="en-GB" sz="2000" dirty="0" smtClean="0"/>
              <a:t>Wafers sent to IZM for bumping</a:t>
            </a:r>
          </a:p>
          <a:p>
            <a:pPr lvl="1"/>
            <a:r>
              <a:rPr lang="en-GB" sz="2000" dirty="0" smtClean="0"/>
              <a:t>Plan to have a test beam at FNAL</a:t>
            </a:r>
          </a:p>
          <a:p>
            <a:pPr lvl="1"/>
            <a:endParaRPr lang="en-GB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7143768" y="2857496"/>
            <a:ext cx="1928826" cy="1726936"/>
            <a:chOff x="7000892" y="4714884"/>
            <a:chExt cx="1928826" cy="1726936"/>
          </a:xfrm>
        </p:grpSpPr>
        <p:pic>
          <p:nvPicPr>
            <p:cNvPr id="4" name="Bild 17" descr="PAS.png"/>
            <p:cNvPicPr>
              <a:picLocks noChangeAspect="1"/>
            </p:cNvPicPr>
            <p:nvPr/>
          </p:nvPicPr>
          <p:blipFill>
            <a:blip r:embed="rId2" cstate="print"/>
            <a:srcRect l="38452" t="33355" r="24809" b="17340"/>
            <a:stretch>
              <a:fillRect/>
            </a:stretch>
          </p:blipFill>
          <p:spPr bwMode="auto">
            <a:xfrm>
              <a:off x="7000892" y="4714884"/>
              <a:ext cx="1928826" cy="1726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7358082" y="5786454"/>
              <a:ext cx="1318631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PA in sensor</a:t>
              </a:r>
              <a:endParaRPr lang="en-GB" dirty="0"/>
            </a:p>
          </p:txBody>
        </p:sp>
      </p:grp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 cstate="print"/>
          <a:srcRect l="13893" t="15555" r="16643" b="20000"/>
          <a:stretch>
            <a:fillRect/>
          </a:stretch>
        </p:blipFill>
        <p:spPr bwMode="auto">
          <a:xfrm>
            <a:off x="5338140" y="5000636"/>
            <a:ext cx="3805860" cy="220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7643834" y="3357562"/>
            <a:ext cx="857256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HPK Submission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214974"/>
          </a:xfrm>
        </p:spPr>
        <p:txBody>
          <a:bodyPr>
            <a:noAutofit/>
          </a:bodyPr>
          <a:lstStyle/>
          <a:p>
            <a:r>
              <a:rPr lang="en-GB" sz="2000" dirty="0" smtClean="0"/>
              <a:t>Description</a:t>
            </a:r>
          </a:p>
          <a:p>
            <a:pPr lvl="1"/>
            <a:r>
              <a:rPr lang="en-GB" sz="1600" dirty="0" smtClean="0"/>
              <a:t>Input from several parties: CEC, CERN, INFN, PSI, US</a:t>
            </a:r>
          </a:p>
          <a:p>
            <a:pPr lvl="1"/>
            <a:r>
              <a:rPr lang="en-GB" sz="1600" dirty="0" smtClean="0"/>
              <a:t>Large technology phase space: </a:t>
            </a:r>
            <a:r>
              <a:rPr lang="en-GB" sz="1600" dirty="0" err="1" smtClean="0"/>
              <a:t>MCz</a:t>
            </a:r>
            <a:r>
              <a:rPr lang="en-GB" sz="1600" dirty="0" smtClean="0"/>
              <a:t>, FZ; p-in-n, n-in-p, different thicknesses etc.</a:t>
            </a:r>
          </a:p>
          <a:p>
            <a:pPr lvl="1"/>
            <a:r>
              <a:rPr lang="en-GB" sz="1600" dirty="0" smtClean="0"/>
              <a:t>Strip, </a:t>
            </a:r>
            <a:r>
              <a:rPr lang="en-GB" sz="1600" dirty="0" err="1" smtClean="0"/>
              <a:t>strixel</a:t>
            </a:r>
            <a:r>
              <a:rPr lang="en-GB" sz="1600" dirty="0" smtClean="0"/>
              <a:t> and pixel plus test structures and diodes plus ...</a:t>
            </a:r>
          </a:p>
          <a:p>
            <a:r>
              <a:rPr lang="en-GB" sz="2000" dirty="0" smtClean="0"/>
              <a:t>Schedule</a:t>
            </a:r>
          </a:p>
          <a:p>
            <a:pPr lvl="1"/>
            <a:r>
              <a:rPr lang="en-GB" sz="1600" dirty="0" smtClean="0"/>
              <a:t>All wafer material in hand</a:t>
            </a:r>
          </a:p>
          <a:p>
            <a:pPr lvl="1"/>
            <a:r>
              <a:rPr lang="en-GB" sz="1600" dirty="0" smtClean="0"/>
              <a:t>First masks designs received 15.10.09 from HPK</a:t>
            </a:r>
            <a:endParaRPr lang="en-GB" sz="1600" dirty="0"/>
          </a:p>
          <a:p>
            <a:pPr lvl="1"/>
            <a:r>
              <a:rPr lang="en-GB" sz="1600" dirty="0" smtClean="0"/>
              <a:t>several changes requested to HPK</a:t>
            </a:r>
          </a:p>
          <a:p>
            <a:pPr lvl="1"/>
            <a:r>
              <a:rPr lang="en-GB" sz="1600" dirty="0" smtClean="0"/>
              <a:t>reply positive</a:t>
            </a:r>
          </a:p>
          <a:p>
            <a:pPr lvl="1">
              <a:buNone/>
            </a:pPr>
            <a:r>
              <a:rPr lang="en-GB" sz="1600" dirty="0" smtClean="0">
                <a:sym typeface="Wingdings" pitchFamily="2" charset="2"/>
              </a:rPr>
              <a:t> especially missing translation of structures from p-in-n to n-in-p will give some further delay</a:t>
            </a:r>
          </a:p>
          <a:p>
            <a:pPr lvl="1">
              <a:buFont typeface="Wingdings" pitchFamily="2" charset="2"/>
              <a:buChar char="è"/>
            </a:pPr>
            <a:r>
              <a:rPr lang="en-GB" sz="2000" dirty="0" smtClean="0">
                <a:sym typeface="Wingdings" pitchFamily="2" charset="2"/>
              </a:rPr>
              <a:t>Estimated delivery March</a:t>
            </a:r>
          </a:p>
          <a:p>
            <a:r>
              <a:rPr lang="en-GB" sz="2000" dirty="0" smtClean="0">
                <a:sym typeface="Wingdings" pitchFamily="2" charset="2"/>
              </a:rPr>
              <a:t>Irradiation &amp; testing plan</a:t>
            </a:r>
          </a:p>
          <a:p>
            <a:pPr lvl="1"/>
            <a:r>
              <a:rPr lang="en-GB" sz="1600" dirty="0" smtClean="0">
                <a:sym typeface="Wingdings" pitchFamily="2" charset="2"/>
              </a:rPr>
              <a:t>Very ambitious plan developed</a:t>
            </a:r>
          </a:p>
          <a:p>
            <a:pPr lvl="1"/>
            <a:r>
              <a:rPr lang="en-GB" sz="1600" dirty="0" smtClean="0">
                <a:sym typeface="Wingdings" pitchFamily="2" charset="2"/>
              </a:rPr>
              <a:t>Institutes are requested to volunteer</a:t>
            </a:r>
          </a:p>
          <a:p>
            <a:pPr lvl="1"/>
            <a:r>
              <a:rPr lang="en-GB" sz="1600" dirty="0" smtClean="0">
                <a:sym typeface="Wingdings" pitchFamily="2" charset="2"/>
              </a:rPr>
              <a:t>Participating institutes are encouraged to start preparing</a:t>
            </a:r>
          </a:p>
          <a:p>
            <a:pPr lvl="2"/>
            <a:r>
              <a:rPr lang="en-GB" sz="1400" dirty="0" smtClean="0">
                <a:sym typeface="Wingdings" pitchFamily="2" charset="2"/>
              </a:rPr>
              <a:t>Calibration started</a:t>
            </a:r>
          </a:p>
          <a:p>
            <a:pPr>
              <a:buNone/>
            </a:pPr>
            <a:r>
              <a:rPr lang="en-GB" sz="2200" dirty="0" smtClean="0">
                <a:sym typeface="Wingdings" pitchFamily="2" charset="2"/>
              </a:rPr>
              <a:t>See </a:t>
            </a:r>
            <a:r>
              <a:rPr lang="en-GB" sz="1400" dirty="0" smtClean="0">
                <a:sym typeface="Wingdings" pitchFamily="2" charset="2"/>
              </a:rPr>
              <a:t>http://indico.cern.ch/sessionDisplay.py?sessionId=7&amp;slotId=0&amp;confId=67916#2009-10-29</a:t>
            </a:r>
            <a:endParaRPr lang="en-GB" sz="2200" dirty="0" smtClean="0">
              <a:sym typeface="Wingdings" pitchFamily="2" charset="2"/>
            </a:endParaRPr>
          </a:p>
          <a:p>
            <a:pPr>
              <a:buNone/>
            </a:pPr>
            <a:endParaRPr lang="en-GB" sz="2000" dirty="0" smtClean="0">
              <a:sym typeface="Wingdings" pitchFamily="2" charset="2"/>
            </a:endParaRPr>
          </a:p>
          <a:p>
            <a:pPr>
              <a:buNone/>
            </a:pPr>
            <a:endParaRPr lang="en-GB" sz="20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endParaRPr lang="en-GB" sz="2000" dirty="0" smtClean="0"/>
          </a:p>
          <a:p>
            <a:pPr lvl="1">
              <a:buNone/>
            </a:pPr>
            <a:endParaRPr lang="en-GB" sz="1600" dirty="0" smtClean="0"/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 developments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ASICs</a:t>
            </a:r>
            <a:endParaRPr lang="en-US" dirty="0" smtClean="0"/>
          </a:p>
          <a:p>
            <a:pPr lvl="1"/>
            <a:r>
              <a:rPr lang="en-US" dirty="0" smtClean="0"/>
              <a:t>considerable work </a:t>
            </a:r>
            <a:r>
              <a:rPr lang="en-US" dirty="0" err="1" smtClean="0"/>
              <a:t>programme</a:t>
            </a:r>
            <a:r>
              <a:rPr lang="en-US" dirty="0" smtClean="0"/>
              <a:t> ahead, identifying blocks now</a:t>
            </a:r>
          </a:p>
          <a:p>
            <a:pPr lvl="2"/>
            <a:r>
              <a:rPr lang="en-US" dirty="0" smtClean="0"/>
              <a:t>at early stage of identifying contributors</a:t>
            </a:r>
          </a:p>
          <a:p>
            <a:pPr lvl="1"/>
            <a:r>
              <a:rPr lang="en-US" dirty="0" smtClean="0"/>
              <a:t>not one CMS chip yet produced in 130nm CMOS</a:t>
            </a:r>
          </a:p>
          <a:p>
            <a:pPr lvl="2"/>
            <a:r>
              <a:rPr lang="en-US" dirty="0" smtClean="0"/>
              <a:t>many assumptions about using 90nm or finer</a:t>
            </a:r>
          </a:p>
          <a:p>
            <a:pPr lvl="1"/>
            <a:r>
              <a:rPr lang="en-US" dirty="0" smtClean="0"/>
              <a:t>funding may also limit rate of progress</a:t>
            </a:r>
          </a:p>
          <a:p>
            <a:r>
              <a:rPr lang="en-US" dirty="0" smtClean="0"/>
              <a:t>TUPO</a:t>
            </a:r>
            <a:endParaRPr lang="en-US" dirty="0" smtClean="0"/>
          </a:p>
          <a:p>
            <a:pPr lvl="1"/>
            <a:r>
              <a:rPr lang="en-US" dirty="0" smtClean="0"/>
              <a:t>~</a:t>
            </a:r>
            <a:r>
              <a:rPr lang="en-US" dirty="0" smtClean="0"/>
              <a:t>weekly </a:t>
            </a:r>
            <a:r>
              <a:rPr lang="en-US" dirty="0" smtClean="0"/>
              <a:t>forum for system discussions</a:t>
            </a:r>
          </a:p>
          <a:p>
            <a:pPr lvl="1"/>
            <a:r>
              <a:rPr lang="en-US" dirty="0" smtClean="0"/>
              <a:t>participation could usefully grow</a:t>
            </a:r>
          </a:p>
          <a:p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DC-DC conversion scheme developing well</a:t>
            </a:r>
          </a:p>
          <a:p>
            <a:pPr lvl="1"/>
            <a:r>
              <a:rPr lang="en-US" dirty="0" smtClean="0"/>
              <a:t>Remember that this is not yet fully proven either</a:t>
            </a:r>
          </a:p>
          <a:p>
            <a:pPr lvl="2"/>
            <a:r>
              <a:rPr lang="en-US" dirty="0" smtClean="0"/>
              <a:t>Phase I pixel system will help but Phase II will extend further</a:t>
            </a:r>
          </a:p>
          <a:p>
            <a:pPr lvl="1"/>
            <a:r>
              <a:rPr lang="en-US" dirty="0" smtClean="0"/>
              <a:t>To be included in early module prototyping?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Front-End circuits:</a:t>
            </a:r>
          </a:p>
          <a:p>
            <a:pPr lvl="1"/>
            <a:r>
              <a:rPr lang="en-US" dirty="0" smtClean="0"/>
              <a:t>Preamp-Shaper</a:t>
            </a:r>
          </a:p>
          <a:p>
            <a:pPr lvl="1"/>
            <a:r>
              <a:rPr lang="en-US" dirty="0" smtClean="0"/>
              <a:t>Leakage compensation </a:t>
            </a:r>
          </a:p>
          <a:p>
            <a:pPr lvl="1"/>
            <a:r>
              <a:rPr lang="en-US" dirty="0" smtClean="0"/>
              <a:t>Discriminator</a:t>
            </a:r>
          </a:p>
          <a:p>
            <a:pPr lvl="1"/>
            <a:r>
              <a:rPr lang="en-US" dirty="0" smtClean="0"/>
              <a:t>Discriminator Reference and control</a:t>
            </a:r>
          </a:p>
          <a:p>
            <a:pPr lvl="1"/>
            <a:r>
              <a:rPr lang="en-US" dirty="0" smtClean="0"/>
              <a:t>Bias DAC</a:t>
            </a:r>
          </a:p>
          <a:p>
            <a:pPr lvl="1"/>
            <a:r>
              <a:rPr lang="en-US" dirty="0" smtClean="0"/>
              <a:t>Bandgap voltage reference</a:t>
            </a:r>
          </a:p>
          <a:p>
            <a:r>
              <a:rPr lang="en-US" dirty="0" smtClean="0"/>
              <a:t>Timing</a:t>
            </a:r>
          </a:p>
          <a:p>
            <a:pPr lvl="1"/>
            <a:r>
              <a:rPr lang="en-US" dirty="0" smtClean="0"/>
              <a:t>PLL </a:t>
            </a:r>
          </a:p>
          <a:p>
            <a:pPr lvl="2"/>
            <a:r>
              <a:rPr lang="en-US" dirty="0" smtClean="0"/>
              <a:t>Programmable delay clock source</a:t>
            </a:r>
          </a:p>
          <a:p>
            <a:r>
              <a:rPr lang="en-US" dirty="0" smtClean="0"/>
              <a:t>Digital Blocks</a:t>
            </a:r>
          </a:p>
          <a:p>
            <a:pPr lvl="1"/>
            <a:r>
              <a:rPr lang="en-US" dirty="0" smtClean="0"/>
              <a:t>Event Storage memory</a:t>
            </a:r>
          </a:p>
          <a:p>
            <a:pPr lvl="1"/>
            <a:r>
              <a:rPr lang="en-US" dirty="0" smtClean="0"/>
              <a:t>Slow Control Interface</a:t>
            </a:r>
          </a:p>
          <a:p>
            <a:pPr lvl="1"/>
            <a:r>
              <a:rPr lang="en-US" dirty="0" smtClean="0"/>
              <a:t>GBT (</a:t>
            </a:r>
            <a:r>
              <a:rPr lang="en-US" dirty="0" err="1" smtClean="0"/>
              <a:t>e</a:t>
            </a:r>
            <a:r>
              <a:rPr lang="en-US" dirty="0" smtClean="0"/>
              <a:t>-Link) adapter</a:t>
            </a:r>
          </a:p>
          <a:p>
            <a:pPr lvl="1"/>
            <a:r>
              <a:rPr lang="en-US" dirty="0" smtClean="0"/>
              <a:t>Various Low Power Techniques </a:t>
            </a:r>
          </a:p>
          <a:p>
            <a:r>
              <a:rPr lang="en-US" dirty="0" smtClean="0"/>
              <a:t>Interfaces</a:t>
            </a:r>
          </a:p>
          <a:p>
            <a:pPr lvl="1"/>
            <a:r>
              <a:rPr lang="en-US" dirty="0" smtClean="0"/>
              <a:t>Slow control interface</a:t>
            </a:r>
          </a:p>
          <a:p>
            <a:pPr lvl="1"/>
            <a:r>
              <a:rPr lang="en-US" dirty="0" smtClean="0"/>
              <a:t>Low Power digital link</a:t>
            </a:r>
          </a:p>
          <a:p>
            <a:r>
              <a:rPr lang="en-US" dirty="0" smtClean="0"/>
              <a:t>Low cost interconnection technology</a:t>
            </a:r>
          </a:p>
          <a:p>
            <a:pPr lvl="1"/>
            <a:r>
              <a:rPr lang="en-US" dirty="0" smtClean="0"/>
              <a:t>Macro cells for C4 bump bonding (@150-225 </a:t>
            </a:r>
            <a:r>
              <a:rPr lang="en-US" dirty="0" err="1" smtClean="0">
                <a:latin typeface="Symbol"/>
              </a:rPr>
              <a:t>m</a:t>
            </a:r>
            <a:r>
              <a:rPr lang="en-US" dirty="0" smtClean="0"/>
              <a:t> pitch)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8C70-A9D6-494E-A5B4-295D7F22B7A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9550"/>
            <a:ext cx="3429000" cy="161925"/>
          </a:xfrm>
        </p:spPr>
        <p:txBody>
          <a:bodyPr/>
          <a:lstStyle/>
          <a:p>
            <a:r>
              <a:rPr lang="en-US" dirty="0" smtClean="0"/>
              <a:t>ASIC Building Blocks - A. </a:t>
            </a:r>
            <a:r>
              <a:rPr lang="en-US" dirty="0" err="1" smtClean="0"/>
              <a:t>Marchioro</a:t>
            </a:r>
            <a:r>
              <a:rPr lang="en-US" dirty="0" smtClean="0"/>
              <a:t> / Oct 2009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94300" y="1828800"/>
            <a:ext cx="2362200" cy="2585323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NB significant effort, yet to begin, including evaluation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C4 bonding assumed to be widely used in future but so far very little direct experience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of system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6550"/>
          </a:xfrm>
        </p:spPr>
        <p:txBody>
          <a:bodyPr/>
          <a:lstStyle/>
          <a:p>
            <a:r>
              <a:rPr lang="en-US" sz="2000" dirty="0" smtClean="0"/>
              <a:t>Services surveyed by Hans </a:t>
            </a:r>
            <a:r>
              <a:rPr lang="en-US" sz="2000" dirty="0" err="1" smtClean="0"/>
              <a:t>Postema</a:t>
            </a:r>
            <a:r>
              <a:rPr lang="en-US" sz="2000" dirty="0" smtClean="0"/>
              <a:t> (Sept 2007)</a:t>
            </a:r>
          </a:p>
          <a:p>
            <a:pPr lvl="1"/>
            <a:r>
              <a:rPr lang="en-US" sz="1800" dirty="0" smtClean="0"/>
              <a:t>~2000 power cables, 60km, carrying 15kA (+ 400 control)</a:t>
            </a:r>
          </a:p>
          <a:p>
            <a:pPr lvl="2"/>
            <a:r>
              <a:rPr lang="en-US" sz="1600" dirty="0" smtClean="0"/>
              <a:t>probably can operate at higher voltage but not more current</a:t>
            </a:r>
          </a:p>
          <a:p>
            <a:pPr lvl="1"/>
            <a:r>
              <a:rPr lang="en-US" sz="1800" dirty="0" smtClean="0"/>
              <a:t>~200 cooling loops with ~20km pipe</a:t>
            </a:r>
          </a:p>
          <a:p>
            <a:pPr lvl="1"/>
            <a:r>
              <a:rPr lang="en-US" sz="1800" dirty="0" smtClean="0"/>
              <a:t>600 optical cables, with 12 </a:t>
            </a:r>
            <a:r>
              <a:rPr lang="en-US" sz="1800" dirty="0" err="1" smtClean="0"/>
              <a:t>x</a:t>
            </a:r>
            <a:r>
              <a:rPr lang="en-US" sz="1800" dirty="0" smtClean="0"/>
              <a:t> 8 </a:t>
            </a:r>
            <a:r>
              <a:rPr lang="en-US" sz="1800" dirty="0" err="1" smtClean="0"/>
              <a:t>fibres</a:t>
            </a:r>
            <a:r>
              <a:rPr lang="en-US" sz="1800" dirty="0" smtClean="0"/>
              <a:t>, 36km</a:t>
            </a:r>
          </a:p>
          <a:p>
            <a:pPr lvl="1"/>
            <a:r>
              <a:rPr lang="en-US" sz="1800" dirty="0" smtClean="0"/>
              <a:t>gas flushing pipes: 24 cold, 4 warm</a:t>
            </a:r>
          </a:p>
          <a:p>
            <a:r>
              <a:rPr lang="en-US" sz="2000" dirty="0" smtClean="0"/>
              <a:t>Power, assuming 12V supply</a:t>
            </a:r>
          </a:p>
          <a:p>
            <a:pPr lvl="1"/>
            <a:r>
              <a:rPr lang="en-US" sz="1800" dirty="0" smtClean="0"/>
              <a:t>15kA </a:t>
            </a:r>
            <a:r>
              <a:rPr lang="en-US" sz="1800" dirty="0" err="1" smtClean="0"/>
              <a:t>x</a:t>
            </a:r>
            <a:r>
              <a:rPr lang="en-US" sz="1800" dirty="0" smtClean="0"/>
              <a:t> 12V </a:t>
            </a:r>
            <a:r>
              <a:rPr lang="en-US" sz="1800" dirty="0" err="1" smtClean="0"/>
              <a:t>x</a:t>
            </a:r>
            <a:r>
              <a:rPr lang="en-US" sz="1800" dirty="0" smtClean="0"/>
              <a:t> 75% (DC-DC) = 135kW</a:t>
            </a:r>
          </a:p>
          <a:p>
            <a:pPr lvl="1"/>
            <a:r>
              <a:rPr lang="en-US" sz="1800" dirty="0" smtClean="0"/>
              <a:t>allow 25% safety margin ≈ 100kW maximum</a:t>
            </a:r>
          </a:p>
          <a:p>
            <a:pPr lvl="1"/>
            <a:r>
              <a:rPr lang="en-US" sz="1800" dirty="0" smtClean="0"/>
              <a:t>Present plant ~300kVA for much smaller total</a:t>
            </a:r>
          </a:p>
          <a:p>
            <a:r>
              <a:rPr lang="en-US" sz="2000" dirty="0" smtClean="0"/>
              <a:t>Cooling – assuming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system – engineers optimistic</a:t>
            </a:r>
          </a:p>
          <a:p>
            <a:pPr lvl="1"/>
            <a:r>
              <a:rPr lang="en-US" sz="1800" dirty="0" smtClean="0"/>
              <a:t>system issues not yet evaluated, other than tolerable pressure</a:t>
            </a:r>
          </a:p>
          <a:p>
            <a:r>
              <a:rPr lang="en-US" sz="2000" dirty="0" smtClean="0"/>
              <a:t>Trigger: processing of tracker data</a:t>
            </a:r>
          </a:p>
          <a:p>
            <a:pPr lvl="1"/>
            <a:r>
              <a:rPr lang="en-US" sz="1800" dirty="0" smtClean="0"/>
              <a:t>although less urgent, not too soon to evaluate impact on future trigger</a:t>
            </a:r>
          </a:p>
          <a:p>
            <a:r>
              <a:rPr lang="en-US" sz="2000" dirty="0" smtClean="0"/>
              <a:t>Off-detector – rack space and cooling</a:t>
            </a:r>
          </a:p>
          <a:p>
            <a:pPr lvl="1"/>
            <a:r>
              <a:rPr lang="en-US" sz="1800" dirty="0" smtClean="0"/>
              <a:t>some layouts have large requirements, even if limits tolerable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 Oct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3" name="Picture 12" descr="Vact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5100" y="2352251"/>
            <a:ext cx="2880000" cy="2162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EvF_fortemplate">
  <a:themeElements>
    <a:clrScheme name="EvF_for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vF_fortemplate">
      <a:majorFont>
        <a:latin typeface="Bradley Hand ITC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vF_for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vF_fortemplate">
  <a:themeElements>
    <a:clrScheme name="EvF_for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vF_fortemplate">
      <a:majorFont>
        <a:latin typeface="Bradley Hand ITC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vF_for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25544</TotalTime>
  <Words>1544</Words>
  <Application>Microsoft Macintosh PowerPoint</Application>
  <PresentationFormat>On-screen Show (4:3)</PresentationFormat>
  <Paragraphs>229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1_EvF_fortemplate</vt:lpstr>
      <vt:lpstr>2_EvF_fortemplate</vt:lpstr>
      <vt:lpstr>Tracker Phase II  ie everything except pixels including some track trigger</vt:lpstr>
      <vt:lpstr>Phase II sessions</vt:lpstr>
      <vt:lpstr>Sensors</vt:lpstr>
      <vt:lpstr>Sensor R&amp;D</vt:lpstr>
      <vt:lpstr>HPK Submission</vt:lpstr>
      <vt:lpstr>System developments</vt:lpstr>
      <vt:lpstr>System design</vt:lpstr>
      <vt:lpstr>Building Blocks</vt:lpstr>
      <vt:lpstr>Reminder of system constraints</vt:lpstr>
      <vt:lpstr>Layouts</vt:lpstr>
      <vt:lpstr>Layout extremes?</vt:lpstr>
      <vt:lpstr>PT module definition</vt:lpstr>
      <vt:lpstr>Layout optimisation</vt:lpstr>
      <vt:lpstr>Track-trigger system issues</vt:lpstr>
      <vt:lpstr>Summary - actions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Geoff Hall</dc:creator>
  <cp:lastModifiedBy>Geoff Hall</cp:lastModifiedBy>
  <cp:revision>750</cp:revision>
  <cp:lastPrinted>2009-05-12T09:21:03Z</cp:lastPrinted>
  <dcterms:created xsi:type="dcterms:W3CDTF">2009-10-30T18:55:23Z</dcterms:created>
  <dcterms:modified xsi:type="dcterms:W3CDTF">2009-10-30T19:04:10Z</dcterms:modified>
</cp:coreProperties>
</file>