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19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handoutMasterIdLst>
    <p:handoutMasterId r:id="rId34"/>
  </p:handoutMasterIdLst>
  <p:sldIdLst>
    <p:sldId id="354" r:id="rId2"/>
    <p:sldId id="394" r:id="rId3"/>
    <p:sldId id="395" r:id="rId4"/>
    <p:sldId id="388" r:id="rId5"/>
    <p:sldId id="389" r:id="rId6"/>
    <p:sldId id="367" r:id="rId7"/>
    <p:sldId id="374" r:id="rId8"/>
    <p:sldId id="378" r:id="rId9"/>
    <p:sldId id="396" r:id="rId10"/>
    <p:sldId id="377" r:id="rId11"/>
    <p:sldId id="379" r:id="rId12"/>
    <p:sldId id="386" r:id="rId13"/>
    <p:sldId id="457" r:id="rId14"/>
    <p:sldId id="385" r:id="rId15"/>
    <p:sldId id="454" r:id="rId16"/>
    <p:sldId id="383" r:id="rId17"/>
    <p:sldId id="400" r:id="rId18"/>
    <p:sldId id="399" r:id="rId19"/>
    <p:sldId id="397" r:id="rId20"/>
    <p:sldId id="382" r:id="rId21"/>
    <p:sldId id="401" r:id="rId22"/>
    <p:sldId id="408" r:id="rId23"/>
    <p:sldId id="407" r:id="rId24"/>
    <p:sldId id="418" r:id="rId25"/>
    <p:sldId id="406" r:id="rId26"/>
    <p:sldId id="419" r:id="rId27"/>
    <p:sldId id="405" r:id="rId28"/>
    <p:sldId id="404" r:id="rId29"/>
    <p:sldId id="403" r:id="rId30"/>
    <p:sldId id="402" r:id="rId31"/>
    <p:sldId id="456" r:id="rId3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olai Zimine" initials="NZ" lastIdx="9" clrIdx="0">
    <p:extLst>
      <p:ext uri="{19B8F6BF-5375-455C-9EA6-DF929625EA0E}">
        <p15:presenceInfo xmlns:p15="http://schemas.microsoft.com/office/powerpoint/2012/main" userId="59048d5e60719b0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94636" autoAdjust="0"/>
  </p:normalViewPr>
  <p:slideViewPr>
    <p:cSldViewPr>
      <p:cViewPr varScale="1">
        <p:scale>
          <a:sx n="110" d="100"/>
          <a:sy n="110" d="100"/>
        </p:scale>
        <p:origin x="94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8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02T12:14:08.510" idx="1">
    <p:pos x="10" y="10"/>
    <p:text>Идея "осцилляций" нейтрино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02T12:17:08.512" idx="2">
    <p:pos x="10" y="10"/>
    <p:text>Рольф Видероэ (1943)</p:text>
    <p:extLst>
      <p:ext uri="{C676402C-5697-4E1C-873F-D02D1690AC5C}">
        <p15:threadingInfo xmlns:p15="http://schemas.microsoft.com/office/powerpoint/2012/main" timeZoneBias="-60"/>
      </p:ext>
    </p:extLst>
  </p:cm>
  <p:cm authorId="1" dt="2018-11-02T12:21:53.697" idx="3">
    <p:pos x="10" y="106"/>
    <p:text>Первый коллайдер AdA, 1961, Фраскати), Бруно Тушек</p:text>
    <p:extLst>
      <p:ext uri="{C676402C-5697-4E1C-873F-D02D1690AC5C}">
        <p15:threadingInfo xmlns:p15="http://schemas.microsoft.com/office/powerpoint/2012/main" timeZoneBias="-60">
          <p15:parentCm authorId="1" idx="2"/>
        </p15:threadingInfo>
      </p:ext>
    </p:extLst>
  </p:cm>
  <p:cm authorId="1" dt="2018-11-02T12:23:58.123" idx="4">
    <p:pos x="10" y="202"/>
    <p:text>Первые результаты ВЭП-1, 1965, Новосибирск, Герш Ицкович Будкер</p:text>
    <p:extLst>
      <p:ext uri="{C676402C-5697-4E1C-873F-D02D1690AC5C}">
        <p15:threadingInfo xmlns:p15="http://schemas.microsoft.com/office/powerpoint/2012/main" timeZoneBias="-60">
          <p15:parentCm authorId="1" idx="2"/>
        </p15:threadingInfo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02T13:29:31.539" idx="7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02T15:31:17.524" idx="8">
    <p:pos x="10" y="10"/>
    <p:text>Среднеквадратичное отклонение:   Обратнопропорционально импульсу частицы, прямопропорцилнально квадратному корню пробега в веществе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11-02T15:42:31.914" idx="9">
    <p:pos x="10" y="10"/>
    <p:text>Играет большую роль величина массы частицы, для тяжелых частиц процесс подавляется.</p:text>
    <p:extLst>
      <p:ext uri="{C676402C-5697-4E1C-873F-D02D1690AC5C}">
        <p15:threadingInfo xmlns:p15="http://schemas.microsoft.com/office/powerpoint/2012/main" timeZoneBias="-60"/>
      </p:ext>
    </p:extLst>
  </p:cm>
</p:cmLst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4" Type="http://schemas.openxmlformats.org/officeDocument/2006/relationships/image" Target="../media/image56.png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png"/><Relationship Id="rId1" Type="http://schemas.openxmlformats.org/officeDocument/2006/relationships/image" Target="../media/image58.wmf"/><Relationship Id="rId4" Type="http://schemas.openxmlformats.org/officeDocument/2006/relationships/image" Target="../media/image6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image" Target="../media/image62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image" Target="../media/image6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36746-F72C-4D44-AAAE-C0046DFFBD6D}" type="datetimeFigureOut">
              <a:rPr lang="de-DE" smtClean="0"/>
              <a:pPr/>
              <a:t>02.11.2018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7B7C8-FCA6-43D9-B15A-FA1AAB523510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28218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2C029-FF64-4CCB-9988-9C10A709FBBC}" type="datetimeFigureOut">
              <a:rPr lang="de-DE" smtClean="0"/>
              <a:pPr/>
              <a:t>02.11.2018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EA7EF-FCD6-4614-A8DF-4DD45E4497A5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606324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3600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4970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Динамический диапазон</a:t>
            </a:r>
          </a:p>
          <a:p>
            <a:r>
              <a:rPr lang="ru-RU" dirty="0" smtClean="0"/>
              <a:t>Быстродействие</a:t>
            </a:r>
          </a:p>
          <a:p>
            <a:r>
              <a:rPr lang="ru-RU" dirty="0" smtClean="0"/>
              <a:t>Дискриминация</a:t>
            </a:r>
            <a:r>
              <a:rPr lang="ru-RU" baseline="0" dirty="0" smtClean="0"/>
              <a:t> и чувствительность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9405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26293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27274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996271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Схематично показаны атомная</a:t>
            </a:r>
            <a:r>
              <a:rPr lang="ru-RU" baseline="0" dirty="0" smtClean="0"/>
              <a:t> структура</a:t>
            </a:r>
          </a:p>
          <a:p>
            <a:r>
              <a:rPr lang="ru-RU" baseline="0" dirty="0" smtClean="0"/>
              <a:t>Взаимодействия частиц с ними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524420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08602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70383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73229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4549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13663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57205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571483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22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773256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40350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42330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594503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66875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02556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35460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29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0639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499450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135866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31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31082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Идея и даже патент – Рольф Видероэ (1943).</a:t>
            </a:r>
          </a:p>
          <a:p>
            <a:r>
              <a:rPr lang="ru-RU" dirty="0" smtClean="0"/>
              <a:t>Первый коллайдер Бруно Тушек, (1961, Фраскати)</a:t>
            </a:r>
          </a:p>
          <a:p>
            <a:r>
              <a:rPr lang="ru-RU" dirty="0" smtClean="0"/>
              <a:t>Первые опубликованные результаты – 1965, ВЭП-1, Новосибирск,</a:t>
            </a:r>
            <a:r>
              <a:rPr lang="ru-RU" baseline="0" dirty="0" smtClean="0"/>
              <a:t> Герш Ицкович Будкер, </a:t>
            </a:r>
          </a:p>
          <a:p>
            <a:r>
              <a:rPr lang="ru-RU" baseline="0" dirty="0" smtClean="0"/>
              <a:t>улица в ЦЕРНе.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4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1001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25831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8155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2930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6162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EA7EF-FCD6-4614-A8DF-4DD45E4497A5}" type="slidenum">
              <a:rPr lang="de-CH" smtClean="0"/>
              <a:pPr/>
              <a:t>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Н.Зимин  Школа для учителей  Ноябрь 2010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1840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Н.Зимин  Ноябрь 2010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Школа для учителей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1306A-C78A-4D91-BE8F-542CDE30FF7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00000"/>
                </a:solidFill>
              </a:defRPr>
            </a:lvl1pPr>
          </a:lstStyle>
          <a:p>
            <a:r>
              <a:rPr lang="de-DE" dirty="0" err="1" smtClean="0"/>
              <a:t>Н.Зимин</a:t>
            </a:r>
            <a:r>
              <a:rPr lang="de-DE" dirty="0" smtClean="0"/>
              <a:t>  </a:t>
            </a:r>
            <a:r>
              <a:rPr lang="de-DE" dirty="0" err="1" smtClean="0"/>
              <a:t>Ноябрь</a:t>
            </a:r>
            <a:r>
              <a:rPr lang="de-DE" dirty="0" smtClean="0"/>
              <a:t> 2010</a:t>
            </a:r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C00000"/>
                </a:solidFill>
              </a:defRPr>
            </a:lvl1pPr>
          </a:lstStyle>
          <a:p>
            <a:r>
              <a:rPr lang="ru-RU" dirty="0" smtClean="0"/>
              <a:t>Школа для учителей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53200"/>
            <a:ext cx="533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00000"/>
                </a:solidFill>
              </a:defRPr>
            </a:lvl1pPr>
          </a:lstStyle>
          <a:p>
            <a:fld id="{9D01306A-C78A-4D91-BE8F-542CDE30FF74}" type="slidenum">
              <a:rPr lang="de-CH" smtClean="0"/>
              <a:pPr/>
              <a:t>‹#›</a:t>
            </a:fld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2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22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26.wmf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25.wmf"/><Relationship Id="rId5" Type="http://schemas.openxmlformats.org/officeDocument/2006/relationships/image" Target="../media/image3.png"/><Relationship Id="rId10" Type="http://schemas.openxmlformats.org/officeDocument/2006/relationships/oleObject" Target="../embeddings/oleObject8.bin"/><Relationship Id="rId4" Type="http://schemas.openxmlformats.org/officeDocument/2006/relationships/image" Target="../media/image2.jpeg"/><Relationship Id="rId9" Type="http://schemas.openxmlformats.org/officeDocument/2006/relationships/image" Target="../media/image24.wmf"/><Relationship Id="rId14" Type="http://schemas.openxmlformats.org/officeDocument/2006/relationships/comments" Target="../comments/commen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30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7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6" Type="http://schemas.openxmlformats.org/officeDocument/2006/relationships/comments" Target="../comments/comment5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29.wmf"/><Relationship Id="rId5" Type="http://schemas.openxmlformats.org/officeDocument/2006/relationships/image" Target="../media/image3.png"/><Relationship Id="rId15" Type="http://schemas.openxmlformats.org/officeDocument/2006/relationships/image" Target="../media/image31.wmf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2.jpeg"/><Relationship Id="rId9" Type="http://schemas.openxmlformats.org/officeDocument/2006/relationships/image" Target="../media/image28.wmf"/><Relationship Id="rId14" Type="http://schemas.openxmlformats.org/officeDocument/2006/relationships/oleObject" Target="../embeddings/oleObject1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35.wmf"/><Relationship Id="rId18" Type="http://schemas.openxmlformats.org/officeDocument/2006/relationships/oleObject" Target="../embeddings/oleObject21.bin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32.w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37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20.bin"/><Relationship Id="rId20" Type="http://schemas.openxmlformats.org/officeDocument/2006/relationships/image" Target="../media/image13.png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34.wmf"/><Relationship Id="rId5" Type="http://schemas.openxmlformats.org/officeDocument/2006/relationships/image" Target="../media/image3.png"/><Relationship Id="rId15" Type="http://schemas.openxmlformats.org/officeDocument/2006/relationships/image" Target="../media/image36.wmf"/><Relationship Id="rId10" Type="http://schemas.openxmlformats.org/officeDocument/2006/relationships/oleObject" Target="../embeddings/oleObject17.bin"/><Relationship Id="rId19" Type="http://schemas.openxmlformats.org/officeDocument/2006/relationships/image" Target="../media/image38.wmf"/><Relationship Id="rId4" Type="http://schemas.openxmlformats.org/officeDocument/2006/relationships/image" Target="../media/image2.jpeg"/><Relationship Id="rId9" Type="http://schemas.openxmlformats.org/officeDocument/2006/relationships/image" Target="../media/image33.wmf"/><Relationship Id="rId14" Type="http://schemas.openxmlformats.org/officeDocument/2006/relationships/oleObject" Target="../embeddings/oleObject19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40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oleObject" Target="../embeddings/oleObject27.bin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43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45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13.png"/><Relationship Id="rId11" Type="http://schemas.openxmlformats.org/officeDocument/2006/relationships/oleObject" Target="../embeddings/oleObject26.bin"/><Relationship Id="rId5" Type="http://schemas.openxmlformats.org/officeDocument/2006/relationships/image" Target="../media/image3.png"/><Relationship Id="rId15" Type="http://schemas.openxmlformats.org/officeDocument/2006/relationships/oleObject" Target="../embeddings/oleObject28.bin"/><Relationship Id="rId10" Type="http://schemas.openxmlformats.org/officeDocument/2006/relationships/image" Target="../media/image42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25.bin"/><Relationship Id="rId14" Type="http://schemas.openxmlformats.org/officeDocument/2006/relationships/image" Target="../media/image4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49.wmf"/><Relationship Id="rId18" Type="http://schemas.openxmlformats.org/officeDocument/2006/relationships/image" Target="../media/image51.wmf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32.bin"/><Relationship Id="rId17" Type="http://schemas.openxmlformats.org/officeDocument/2006/relationships/oleObject" Target="../embeddings/oleObject34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50.wmf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48.wmf"/><Relationship Id="rId5" Type="http://schemas.openxmlformats.org/officeDocument/2006/relationships/image" Target="../media/image3.png"/><Relationship Id="rId15" Type="http://schemas.openxmlformats.org/officeDocument/2006/relationships/oleObject" Target="../embeddings/oleObject33.bin"/><Relationship Id="rId10" Type="http://schemas.openxmlformats.org/officeDocument/2006/relationships/oleObject" Target="../embeddings/oleObject31.bin"/><Relationship Id="rId4" Type="http://schemas.openxmlformats.org/officeDocument/2006/relationships/image" Target="../media/image2.jpeg"/><Relationship Id="rId9" Type="http://schemas.openxmlformats.org/officeDocument/2006/relationships/image" Target="../media/image47.wmf"/><Relationship Id="rId14" Type="http://schemas.openxmlformats.org/officeDocument/2006/relationships/image" Target="../media/image5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oleObject" Target="../embeddings/oleObject38.bin"/><Relationship Id="rId3" Type="http://schemas.openxmlformats.org/officeDocument/2006/relationships/notesSlide" Target="../notesSlides/notesSlide26.xml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5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7.wmf"/><Relationship Id="rId11" Type="http://schemas.openxmlformats.org/officeDocument/2006/relationships/oleObject" Target="../embeddings/oleObject37.bin"/><Relationship Id="rId5" Type="http://schemas.openxmlformats.org/officeDocument/2006/relationships/image" Target="../media/image3.png"/><Relationship Id="rId10" Type="http://schemas.openxmlformats.org/officeDocument/2006/relationships/image" Target="../media/image54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oleObject" Target="../embeddings/oleObject43.bin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58.wmf"/><Relationship Id="rId12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60.wmf"/><Relationship Id="rId5" Type="http://schemas.openxmlformats.org/officeDocument/2006/relationships/image" Target="../media/image3.png"/><Relationship Id="rId10" Type="http://schemas.openxmlformats.org/officeDocument/2006/relationships/oleObject" Target="../embeddings/oleObject41.bin"/><Relationship Id="rId4" Type="http://schemas.openxmlformats.org/officeDocument/2006/relationships/image" Target="../media/image2.jpeg"/><Relationship Id="rId9" Type="http://schemas.openxmlformats.org/officeDocument/2006/relationships/image" Target="../media/image59.png"/><Relationship Id="rId14" Type="http://schemas.openxmlformats.org/officeDocument/2006/relationships/image" Target="../media/image61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6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3.png"/><Relationship Id="rId10" Type="http://schemas.openxmlformats.org/officeDocument/2006/relationships/oleObject" Target="../embeddings/oleObject46.bin"/><Relationship Id="rId4" Type="http://schemas.openxmlformats.org/officeDocument/2006/relationships/image" Target="../media/image2.jpeg"/><Relationship Id="rId9" Type="http://schemas.openxmlformats.org/officeDocument/2006/relationships/image" Target="../media/image63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6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7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notesSlide" Target="../notesSlides/notesSlide30.xml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7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omments" Target="../comments/commen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3.xml"/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772400" cy="8382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/>
                </a:solidFill>
                <a:latin typeface="Comic Sans MS" pitchFamily="66" charset="0"/>
              </a:rPr>
              <a:t>Регистрация (детектирование) частиц</a:t>
            </a:r>
            <a:endParaRPr lang="de-CH" sz="36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90600"/>
            <a:ext cx="6324600" cy="83820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Николай Зимин</a:t>
            </a:r>
            <a:endParaRPr lang="de-CH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b="1" dirty="0" smtClean="0">
                <a:solidFill>
                  <a:srgbClr val="C00000"/>
                </a:solidFill>
              </a:rPr>
              <a:t>Н.Зимин  </a:t>
            </a:r>
            <a:r>
              <a:rPr lang="ru-RU" b="1" dirty="0" smtClean="0">
                <a:solidFill>
                  <a:srgbClr val="C00000"/>
                </a:solidFill>
              </a:rPr>
              <a:t>      Ноябрь   </a:t>
            </a:r>
            <a:r>
              <a:rPr lang="ru-RU" b="1" dirty="0" smtClean="0">
                <a:solidFill>
                  <a:srgbClr val="C00000"/>
                </a:solidFill>
              </a:rPr>
              <a:t>201</a:t>
            </a:r>
            <a:r>
              <a:rPr lang="en-GB" b="1" dirty="0"/>
              <a:t>8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b="1" dirty="0" smtClean="0"/>
              <a:t>Школа Учителей Физики</a:t>
            </a:r>
            <a:endParaRPr lang="de-CH" b="1" dirty="0">
              <a:solidFill>
                <a:srgbClr val="C00000"/>
              </a:solidFill>
            </a:endParaRPr>
          </a:p>
        </p:txBody>
      </p:sp>
      <p:pic>
        <p:nvPicPr>
          <p:cNvPr id="9" name="intro-pic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1219200" y="1600200"/>
            <a:ext cx="6553201" cy="4343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10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98988" y="287525"/>
            <a:ext cx="8229600" cy="6019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З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амечания...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Мы не будем рассматривать все известные частицы...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Сконцентрируемся только на частицах с достаточно большим временем жизни, позволяющим их зарегистрировать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</a:rPr>
              <a:t>           «Семейства»      </a:t>
            </a:r>
            <a:r>
              <a:rPr kumimoji="0" lang="el-G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γ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l-G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e, μ, </a:t>
            </a:r>
            <a:r>
              <a:rPr kumimoji="0" lang="el-GR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π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K, p, n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Частица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что бы быть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зарегистрированной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должна испытать какое-то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взаимодействие с Детектором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Если </a:t>
            </a:r>
            <a:r>
              <a:rPr lang="ru-RU" sz="2400" noProof="0" dirty="0" smtClean="0">
                <a:latin typeface="Comic Sans MS" pitchFamily="66" charset="0"/>
              </a:rPr>
              <a:t>в результате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частица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не сильно меняет свои свойства,  взаимодествие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должно быть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                     ЭЛЕКТРОМАГНИТНЫМ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11</a:t>
            </a:r>
          </a:p>
          <a:p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90600" y="0"/>
            <a:ext cx="7162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charset="0"/>
              <a:buBlip>
                <a:blip r:embed="rId5"/>
              </a:buBlip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90000"/>
              <a:buFont typeface="Wingdings" charset="0"/>
              <a:buBlip>
                <a:blip r:embed="rId6"/>
              </a:buBlip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charset="0"/>
              <a:buBlip>
                <a:blip r:embed="rId7"/>
              </a:buBlip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9pPr>
          </a:lstStyle>
          <a:p>
            <a:pPr>
              <a:defRPr/>
            </a:pPr>
            <a:endParaRPr lang="ru-RU" sz="1800" dirty="0" smtClean="0"/>
          </a:p>
          <a:p>
            <a:pPr>
              <a:defRPr/>
            </a:pP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Детектор  -  это любой (какой-то) инструмент, что бы измерять какие-то характеристики или свойства частиц т.е. заряд, </a:t>
            </a: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E, p, m,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время жизни, спин, квантовые номера, что бы идентифицировать ее (частицу)</a:t>
            </a:r>
            <a:endParaRPr lang="en-US" sz="18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52400" y="1828800"/>
            <a:ext cx="4191000" cy="838200"/>
          </a:xfrm>
        </p:spPr>
        <p:txBody>
          <a:bodyPr/>
          <a:lstStyle/>
          <a:p>
            <a:pPr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Кожа человека – «калориметр»,</a:t>
            </a:r>
          </a:p>
          <a:p>
            <a:pPr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детектор   ультрафиолета</a:t>
            </a:r>
          </a:p>
          <a:p>
            <a:endParaRPr lang="de-CH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0" name="Picture 1026" descr="http://www.yorku.ca/eye/realreti.gif"/>
          <p:cNvPicPr>
            <a:picLocks noChangeAspect="1" noChangeArrowheads="1"/>
          </p:cNvPicPr>
          <p:nvPr/>
        </p:nvPicPr>
        <p:blipFill>
          <a:blip r:embed="rId8" cstate="print"/>
          <a:srcRect b="15619"/>
          <a:stretch>
            <a:fillRect/>
          </a:stretch>
        </p:blipFill>
        <p:spPr bwMode="auto">
          <a:xfrm>
            <a:off x="4343400" y="1600200"/>
            <a:ext cx="4227570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029"/>
          <p:cNvSpPr txBox="1">
            <a:spLocks noChangeArrowheads="1"/>
          </p:cNvSpPr>
          <p:nvPr/>
        </p:nvSpPr>
        <p:spPr bwMode="auto">
          <a:xfrm>
            <a:off x="838200" y="2819400"/>
            <a:ext cx="3299942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l">
              <a:buFontTx/>
              <a:buNone/>
            </a:pP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ru-RU" dirty="0" smtClean="0">
                <a:solidFill>
                  <a:srgbClr val="FF0000"/>
                </a:solidFill>
              </a:rPr>
              <a:t>Старейший детектор фотонов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>
              <a:solidFill>
                <a:srgbClr val="FF0000"/>
              </a:solidFill>
            </a:endParaRPr>
          </a:p>
          <a:p>
            <a:pPr algn="l">
              <a:buFontTx/>
              <a:buNone/>
            </a:pPr>
            <a:r>
              <a:rPr lang="ru-RU" dirty="0" smtClean="0"/>
              <a:t>   </a:t>
            </a:r>
            <a:r>
              <a:rPr lang="en-US" dirty="0" smtClean="0"/>
              <a:t>(</a:t>
            </a:r>
            <a:r>
              <a:rPr lang="ru-RU" dirty="0" smtClean="0"/>
              <a:t>воспроизведен млр-ды раз)</a:t>
            </a:r>
            <a:endParaRPr lang="en-US" dirty="0"/>
          </a:p>
        </p:txBody>
      </p:sp>
      <p:sp>
        <p:nvSpPr>
          <p:cNvPr id="13" name="Text Box 1031"/>
          <p:cNvSpPr txBox="1">
            <a:spLocks noChangeArrowheads="1"/>
          </p:cNvSpPr>
          <p:nvPr/>
        </p:nvSpPr>
        <p:spPr bwMode="auto">
          <a:xfrm>
            <a:off x="498943" y="4159250"/>
            <a:ext cx="8424862" cy="2308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Хорошее простраственнное разрешение</a:t>
            </a:r>
            <a:endParaRPr lang="en-US" dirty="0">
              <a:solidFill>
                <a:srgbClr val="FF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C00000"/>
                </a:solidFill>
              </a:rPr>
              <a:t>Большой динамический диапазон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(1:10</a:t>
            </a:r>
            <a:r>
              <a:rPr lang="en-US" baseline="30000" dirty="0">
                <a:solidFill>
                  <a:srgbClr val="C00000"/>
                </a:solidFill>
              </a:rPr>
              <a:t>6</a:t>
            </a:r>
            <a:r>
              <a:rPr lang="en-US" dirty="0">
                <a:solidFill>
                  <a:srgbClr val="C00000"/>
                </a:solidFill>
              </a:rPr>
              <a:t>)</a:t>
            </a:r>
          </a:p>
          <a:p>
            <a:pPr marL="190500" indent="-190500" algn="l">
              <a:buFontTx/>
              <a:buNone/>
            </a:pPr>
            <a:r>
              <a:rPr lang="en-US" dirty="0">
                <a:solidFill>
                  <a:srgbClr val="C00000"/>
                </a:solidFill>
              </a:rPr>
              <a:t>	+ </a:t>
            </a:r>
            <a:r>
              <a:rPr lang="ru-RU" dirty="0" smtClean="0">
                <a:solidFill>
                  <a:srgbClr val="C00000"/>
                </a:solidFill>
              </a:rPr>
              <a:t>автоматическая адаптация порога</a:t>
            </a:r>
            <a:endParaRPr lang="en-US" dirty="0">
              <a:solidFill>
                <a:srgbClr val="C0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Энергетическая (длина волны) дискриминация</a:t>
            </a:r>
            <a:endParaRPr lang="en-US" dirty="0">
              <a:solidFill>
                <a:srgbClr val="FF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C00000"/>
                </a:solidFill>
              </a:rPr>
              <a:t>Хорошая чувствительность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dirty="0">
                <a:solidFill>
                  <a:srgbClr val="C00000"/>
                </a:solidFill>
              </a:rPr>
              <a:t>500 </a:t>
            </a:r>
            <a:r>
              <a:rPr lang="ru-RU" dirty="0" smtClean="0">
                <a:solidFill>
                  <a:srgbClr val="C00000"/>
                </a:solidFill>
              </a:rPr>
              <a:t>-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900 </a:t>
            </a:r>
            <a:r>
              <a:rPr lang="ru-RU" dirty="0" smtClean="0">
                <a:solidFill>
                  <a:srgbClr val="C00000"/>
                </a:solidFill>
              </a:rPr>
              <a:t>должны попадать в глаз каждую секунду и далее в мозг, что бы регистрировать непрерывный сигнал</a:t>
            </a:r>
            <a:endParaRPr lang="en-US" dirty="0">
              <a:solidFill>
                <a:srgbClr val="C00000"/>
              </a:solidFill>
            </a:endParaRP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Хорошее быстродействие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(</a:t>
            </a:r>
            <a:r>
              <a:rPr lang="en-US" dirty="0" smtClean="0">
                <a:solidFill>
                  <a:srgbClr val="FF0000"/>
                </a:solidFill>
              </a:rPr>
              <a:t>~ </a:t>
            </a:r>
            <a:r>
              <a:rPr lang="en-US" dirty="0">
                <a:solidFill>
                  <a:srgbClr val="FF0000"/>
                </a:solidFill>
              </a:rPr>
              <a:t>10Hz </a:t>
            </a:r>
            <a:r>
              <a:rPr lang="ru-RU" dirty="0" smtClean="0">
                <a:solidFill>
                  <a:srgbClr val="FF0000"/>
                </a:solidFill>
              </a:rPr>
              <a:t>включая обработку для восстановления</a:t>
            </a:r>
          </a:p>
          <a:p>
            <a:pPr marL="190500" indent="-190500" algn="l"/>
            <a:r>
              <a:rPr lang="ru-RU" dirty="0" smtClean="0">
                <a:solidFill>
                  <a:srgbClr val="FF0000"/>
                </a:solidFill>
              </a:rPr>
              <a:t>                                                                                                                  изображения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12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752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Магнитное поле</a:t>
            </a:r>
            <a:endParaRPr kumimoji="0" lang="de-CH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609600"/>
            <a:ext cx="8229600" cy="5516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3200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 классической электродинамике взаимодействие заряда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q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с электрическим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 магнитным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полем описывается силой Лоренца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 =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q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(E + v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×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B)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Ускоряется вдоль силовой линии,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вращается по окружности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F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v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скорость частицы)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(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вектора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5720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1054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5626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810000" y="2590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1336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4384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8194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3124200" y="5257800"/>
            <a:ext cx="228600" cy="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650px-Lorentz_force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13307" y="1981200"/>
            <a:ext cx="2730693" cy="2201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13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graphicFrame>
        <p:nvGraphicFramePr>
          <p:cNvPr id="111618" name="Object 14"/>
          <p:cNvGraphicFramePr>
            <a:graphicFrameLocks noChangeAspect="1"/>
          </p:cNvGraphicFramePr>
          <p:nvPr/>
        </p:nvGraphicFramePr>
        <p:xfrm>
          <a:off x="4419600" y="2438400"/>
          <a:ext cx="4529138" cy="2713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430" name="Equation" r:id="rId6" imgW="2565400" imgH="1536700" progId="Equation.3">
                  <p:embed/>
                </p:oleObj>
              </mc:Choice>
              <mc:Fallback>
                <p:oleObj name="Equation" r:id="rId6" imgW="2565400" imgH="1536700" progId="Equation.3">
                  <p:embed/>
                  <p:pic>
                    <p:nvPicPr>
                      <p:cNvPr id="111618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438400"/>
                        <a:ext cx="4529138" cy="2713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1524000"/>
            <a:ext cx="4024124" cy="4735010"/>
          </a:xfrm>
          <a:prstGeom prst="rect">
            <a:avLst/>
          </a:prstGeom>
          <a:noFill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362200" y="-381000"/>
            <a:ext cx="4724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Заряженная частица в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магнитном поле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3535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1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14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362200" y="-381000"/>
            <a:ext cx="47244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Заряженная частица в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магнитном поле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9" name="Content Placeholder 6" descr="Picture4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1066800"/>
            <a:ext cx="7148697" cy="5168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15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grpSp>
        <p:nvGrpSpPr>
          <p:cNvPr id="2" name="Group 213"/>
          <p:cNvGrpSpPr>
            <a:grpSpLocks/>
          </p:cNvGrpSpPr>
          <p:nvPr/>
        </p:nvGrpSpPr>
        <p:grpSpPr bwMode="auto">
          <a:xfrm>
            <a:off x="1143000" y="762000"/>
            <a:ext cx="7086600" cy="3048000"/>
            <a:chOff x="228600" y="685800"/>
            <a:chExt cx="8077200" cy="3292257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2590800" y="2073183"/>
              <a:ext cx="990600" cy="1066729"/>
              <a:chOff x="2286000" y="1447926"/>
              <a:chExt cx="990600" cy="1066729"/>
            </a:xfrm>
          </p:grpSpPr>
          <p:sp>
            <p:nvSpPr>
              <p:cNvPr id="103" name="Oval 4"/>
              <p:cNvSpPr/>
              <p:nvPr/>
            </p:nvSpPr>
            <p:spPr>
              <a:xfrm>
                <a:off x="2706688" y="195430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Oval 5"/>
              <p:cNvSpPr/>
              <p:nvPr/>
            </p:nvSpPr>
            <p:spPr>
              <a:xfrm>
                <a:off x="2819400" y="175270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Oval 6"/>
              <p:cNvSpPr/>
              <p:nvPr/>
            </p:nvSpPr>
            <p:spPr>
              <a:xfrm>
                <a:off x="3200400" y="190509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Oval 7"/>
              <p:cNvSpPr/>
              <p:nvPr/>
            </p:nvSpPr>
            <p:spPr>
              <a:xfrm>
                <a:off x="2667000" y="243846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Oval 8"/>
              <p:cNvSpPr/>
              <p:nvPr/>
            </p:nvSpPr>
            <p:spPr>
              <a:xfrm>
                <a:off x="2590800" y="220987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Oval 9"/>
              <p:cNvSpPr/>
              <p:nvPr/>
            </p:nvSpPr>
            <p:spPr>
              <a:xfrm>
                <a:off x="2362200" y="167651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Oval 10"/>
              <p:cNvSpPr/>
              <p:nvPr/>
            </p:nvSpPr>
            <p:spPr>
              <a:xfrm>
                <a:off x="3124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Oval 11"/>
              <p:cNvSpPr/>
              <p:nvPr/>
            </p:nvSpPr>
            <p:spPr>
              <a:xfrm>
                <a:off x="2743200" y="14479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Oval 12"/>
              <p:cNvSpPr/>
              <p:nvPr/>
            </p:nvSpPr>
            <p:spPr>
              <a:xfrm>
                <a:off x="3048000" y="16003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Oval 13"/>
              <p:cNvSpPr/>
              <p:nvPr/>
            </p:nvSpPr>
            <p:spPr>
              <a:xfrm>
                <a:off x="2362200" y="228607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3" name="Oval 14"/>
              <p:cNvSpPr/>
              <p:nvPr/>
            </p:nvSpPr>
            <p:spPr>
              <a:xfrm>
                <a:off x="2286000" y="198129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4" name="Oval 15"/>
              <p:cNvSpPr/>
              <p:nvPr/>
            </p:nvSpPr>
            <p:spPr>
              <a:xfrm>
                <a:off x="2514600" y="175270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Oval 16"/>
              <p:cNvSpPr/>
              <p:nvPr/>
            </p:nvSpPr>
            <p:spPr>
              <a:xfrm>
                <a:off x="2286000" y="152412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" name="Group 19"/>
            <p:cNvGrpSpPr>
              <a:grpSpLocks/>
            </p:cNvGrpSpPr>
            <p:nvPr/>
          </p:nvGrpSpPr>
          <p:grpSpPr bwMode="auto">
            <a:xfrm>
              <a:off x="3886200" y="2454158"/>
              <a:ext cx="990600" cy="1066729"/>
              <a:chOff x="2286000" y="1447901"/>
              <a:chExt cx="990600" cy="1066729"/>
            </a:xfrm>
          </p:grpSpPr>
          <p:sp>
            <p:nvSpPr>
              <p:cNvPr id="90" name="Oval 89"/>
              <p:cNvSpPr/>
              <p:nvPr/>
            </p:nvSpPr>
            <p:spPr>
              <a:xfrm>
                <a:off x="2706688" y="1954280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2819400" y="175268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3200400" y="19050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2667000" y="24384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2590800" y="22098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362200" y="16764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3124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2743200" y="144790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3048000" y="160029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2362200" y="228604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2286000" y="198126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2514600" y="1752681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2286000" y="1524096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876800" y="1235039"/>
              <a:ext cx="990600" cy="1066729"/>
              <a:chOff x="2286000" y="1447982"/>
              <a:chExt cx="990600" cy="1066729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2706688" y="195436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2819400" y="17527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3200400" y="190515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2667000" y="243851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2590800" y="220993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2362200" y="167656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3124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2743200" y="14479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3048000" y="16003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Oval 85"/>
              <p:cNvSpPr/>
              <p:nvPr/>
            </p:nvSpPr>
            <p:spPr>
              <a:xfrm>
                <a:off x="2362200" y="22861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2286000" y="198134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2514600" y="175276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Oval 88"/>
              <p:cNvSpPr/>
              <p:nvPr/>
            </p:nvSpPr>
            <p:spPr>
              <a:xfrm>
                <a:off x="2286000" y="152417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Group 103"/>
            <p:cNvGrpSpPr>
              <a:grpSpLocks/>
            </p:cNvGrpSpPr>
            <p:nvPr/>
          </p:nvGrpSpPr>
          <p:grpSpPr bwMode="auto">
            <a:xfrm>
              <a:off x="3200400" y="1082649"/>
              <a:ext cx="990600" cy="1066729"/>
              <a:chOff x="2286000" y="1447992"/>
              <a:chExt cx="990600" cy="1066729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Group 117"/>
            <p:cNvGrpSpPr>
              <a:grpSpLocks/>
            </p:cNvGrpSpPr>
            <p:nvPr/>
          </p:nvGrpSpPr>
          <p:grpSpPr bwMode="auto">
            <a:xfrm>
              <a:off x="5105400" y="2682743"/>
              <a:ext cx="990600" cy="1066729"/>
              <a:chOff x="2286000" y="1447886"/>
              <a:chExt cx="990600" cy="106672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" name="Group 145"/>
            <p:cNvGrpSpPr>
              <a:grpSpLocks/>
            </p:cNvGrpSpPr>
            <p:nvPr/>
          </p:nvGrpSpPr>
          <p:grpSpPr bwMode="auto">
            <a:xfrm>
              <a:off x="1600200" y="1082649"/>
              <a:ext cx="990600" cy="1066729"/>
              <a:chOff x="2286000" y="1447992"/>
              <a:chExt cx="990600" cy="1066729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2706688" y="1954371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2819400" y="175277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3200400" y="190516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2667000" y="243852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2590800" y="220994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2362200" y="1676577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124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2743200" y="144799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048000" y="1600382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2362200" y="228613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2286000" y="19813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2514600" y="1752772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2286000" y="1524187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Group 159"/>
            <p:cNvGrpSpPr>
              <a:grpSpLocks/>
            </p:cNvGrpSpPr>
            <p:nvPr/>
          </p:nvGrpSpPr>
          <p:grpSpPr bwMode="auto">
            <a:xfrm>
              <a:off x="1371600" y="2682743"/>
              <a:ext cx="990600" cy="1066729"/>
              <a:chOff x="2286000" y="1447886"/>
              <a:chExt cx="990600" cy="1066729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2706688" y="1954265"/>
                <a:ext cx="152400" cy="15239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2819400" y="175266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200400" y="190505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2667000" y="243842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590800" y="2209835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2362200" y="1676471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124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2743200" y="144788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3048000" y="1600276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2362200" y="228603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2286000" y="1981250"/>
                <a:ext cx="76200" cy="76195"/>
              </a:xfrm>
              <a:prstGeom prst="ellipse">
                <a:avLst/>
              </a:prstGeom>
              <a:solidFill>
                <a:srgbClr val="000099"/>
              </a:solidFill>
              <a:ln>
                <a:solidFill>
                  <a:srgbClr val="0000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2514600" y="1752666"/>
                <a:ext cx="533400" cy="5333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2286000" y="1524081"/>
                <a:ext cx="990600" cy="990534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 flipV="1">
              <a:off x="3124200" y="1616013"/>
              <a:ext cx="4038600" cy="685755"/>
            </a:xfrm>
            <a:prstGeom prst="line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28600" y="2285894"/>
              <a:ext cx="2895600" cy="174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6200000" flipH="1">
              <a:off x="1524013" y="2377955"/>
              <a:ext cx="392087" cy="239713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6200000" flipH="1">
              <a:off x="2929740" y="2420028"/>
              <a:ext cx="276207" cy="39688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3200400" y="2301768"/>
              <a:ext cx="762000" cy="3047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876800" y="701674"/>
              <a:ext cx="1905000" cy="3276383"/>
            </a:xfrm>
            <a:prstGeom prst="rect">
              <a:avLst/>
            </a:prstGeom>
            <a:solidFill>
              <a:srgbClr val="00B050">
                <a:alpha val="36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781800" y="701674"/>
              <a:ext cx="1524000" cy="3276383"/>
            </a:xfrm>
            <a:prstGeom prst="rect">
              <a:avLst/>
            </a:prstGeom>
            <a:solidFill>
              <a:srgbClr val="009644">
                <a:alpha val="72000"/>
              </a:srgb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" name="Rectangle 211"/>
            <p:cNvSpPr>
              <a:spLocks noChangeArrowheads="1"/>
            </p:cNvSpPr>
            <p:nvPr/>
          </p:nvSpPr>
          <p:spPr bwMode="auto">
            <a:xfrm>
              <a:off x="1524000" y="685800"/>
              <a:ext cx="19435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000000"/>
                  </a:solidFill>
                  <a:latin typeface="Calibri" pitchFamily="34" charset="0"/>
                </a:rPr>
                <a:t>Z</a:t>
              </a:r>
              <a:r>
                <a:rPr lang="en-US" b="1" baseline="-25000" dirty="0">
                  <a:solidFill>
                    <a:srgbClr val="000000"/>
                  </a:solidFill>
                  <a:latin typeface="Calibri" pitchFamily="34" charset="0"/>
                </a:rPr>
                <a:t>2 </a:t>
              </a:r>
              <a:r>
                <a:rPr lang="en-US" b="1" dirty="0">
                  <a:solidFill>
                    <a:srgbClr val="000000"/>
                  </a:solidFill>
                  <a:latin typeface="Calibri" pitchFamily="34" charset="0"/>
                </a:rPr>
                <a:t>electrons, q=-e</a:t>
              </a:r>
              <a:r>
                <a:rPr lang="en-US" b="1" baseline="-25000" dirty="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baseline="-250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116" name="TextBox 186"/>
          <p:cNvSpPr txBox="1">
            <a:spLocks noChangeArrowheads="1"/>
          </p:cNvSpPr>
          <p:nvPr/>
        </p:nvSpPr>
        <p:spPr bwMode="auto">
          <a:xfrm>
            <a:off x="381000" y="4191001"/>
            <a:ext cx="19812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Взаимодействуя с атомными электронами, частица теряет энергию на </a:t>
            </a:r>
            <a:r>
              <a:rPr lang="ru-RU" b="1" dirty="0" smtClean="0">
                <a:solidFill>
                  <a:srgbClr val="C00000"/>
                </a:solidFill>
                <a:cs typeface="Arial" charset="0"/>
              </a:rPr>
              <a:t>ионизацию</a:t>
            </a: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 и </a:t>
            </a:r>
            <a:r>
              <a:rPr lang="ru-RU" b="1" dirty="0" smtClean="0">
                <a:solidFill>
                  <a:srgbClr val="C00000"/>
                </a:solidFill>
                <a:cs typeface="Arial" charset="0"/>
              </a:rPr>
              <a:t>возбуждение</a:t>
            </a:r>
            <a:r>
              <a:rPr lang="ru-RU" b="1" dirty="0" smtClean="0">
                <a:solidFill>
                  <a:srgbClr val="002060"/>
                </a:solidFill>
                <a:cs typeface="Arial" charset="0"/>
              </a:rPr>
              <a:t> атомов.</a:t>
            </a:r>
            <a:r>
              <a:rPr lang="en-US" b="1" dirty="0" smtClean="0">
                <a:solidFill>
                  <a:srgbClr val="002060"/>
                </a:solidFill>
                <a:cs typeface="Arial" charset="0"/>
              </a:rPr>
              <a:t> </a:t>
            </a:r>
            <a:endParaRPr lang="en-US" b="1" dirty="0">
              <a:solidFill>
                <a:srgbClr val="002060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17" name="TextBox 193"/>
          <p:cNvSpPr txBox="1">
            <a:spLocks noChangeArrowheads="1"/>
          </p:cNvSpPr>
          <p:nvPr/>
        </p:nvSpPr>
        <p:spPr bwMode="auto">
          <a:xfrm>
            <a:off x="2325896" y="4230846"/>
            <a:ext cx="2514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Взаимодействуя с ядрами, частица отклоняется (испытывает рассеяние).</a:t>
            </a: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 </a:t>
            </a:r>
            <a:endParaRPr lang="ru-RU" sz="1600" b="1" dirty="0" smtClean="0">
              <a:solidFill>
                <a:schemeClr val="tx1">
                  <a:lumMod val="95000"/>
                  <a:lumOff val="5000"/>
                </a:schemeClr>
              </a:solidFill>
              <a:cs typeface="Arial" charset="0"/>
            </a:endParaRPr>
          </a:p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При этом могут испускаться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фотоны тормозного излучения</a:t>
            </a:r>
            <a:r>
              <a:rPr lang="ru-RU" sz="1600" b="1" dirty="0" smtClean="0">
                <a:solidFill>
                  <a:srgbClr val="008000"/>
                </a:solidFill>
                <a:cs typeface="Arial" charset="0"/>
              </a:rPr>
              <a:t>.  </a:t>
            </a:r>
          </a:p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И проявляется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многократное рассеяние.</a:t>
            </a:r>
          </a:p>
        </p:txBody>
      </p:sp>
      <p:sp>
        <p:nvSpPr>
          <p:cNvPr id="118" name="TextBox 204"/>
          <p:cNvSpPr txBox="1">
            <a:spLocks noChangeArrowheads="1"/>
          </p:cNvSpPr>
          <p:nvPr/>
        </p:nvSpPr>
        <p:spPr bwMode="auto">
          <a:xfrm>
            <a:off x="4876800" y="4180344"/>
            <a:ext cx="38862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4"/>
                </a:solidFill>
                <a:cs typeface="Arial" charset="0"/>
              </a:rPr>
              <a:t>В случае, когда скорость частицы в среде больше, чем скорость света, </a:t>
            </a:r>
            <a:r>
              <a:rPr lang="en-US" sz="1600" b="1" dirty="0" smtClean="0">
                <a:solidFill>
                  <a:schemeClr val="accent4"/>
                </a:solidFill>
                <a:cs typeface="Arial" charset="0"/>
              </a:rPr>
              <a:t> </a:t>
            </a:r>
            <a:r>
              <a:rPr lang="ru-RU" sz="1600" b="1" dirty="0" smtClean="0">
                <a:solidFill>
                  <a:schemeClr val="accent4"/>
                </a:solidFill>
                <a:cs typeface="Arial" charset="0"/>
              </a:rPr>
              <a:t>образующаяся ударная ЭМ волна проявляется как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Черенковское излучение</a:t>
            </a:r>
            <a:r>
              <a:rPr lang="en-US" sz="1600" b="1" dirty="0" smtClean="0">
                <a:solidFill>
                  <a:srgbClr val="C00000"/>
                </a:solidFill>
                <a:cs typeface="Arial" charset="0"/>
              </a:rPr>
              <a:t>.</a:t>
            </a:r>
            <a:r>
              <a:rPr lang="en-US" sz="1600" b="1" dirty="0" smtClean="0">
                <a:solidFill>
                  <a:srgbClr val="92D050"/>
                </a:solidFill>
                <a:cs typeface="Arial" charset="0"/>
              </a:rPr>
              <a:t> </a:t>
            </a:r>
            <a:r>
              <a:rPr lang="ru-RU" sz="1600" b="1" dirty="0" smtClean="0">
                <a:solidFill>
                  <a:srgbClr val="92D050"/>
                </a:solidFill>
                <a:cs typeface="Arial" charset="0"/>
              </a:rPr>
              <a:t> </a:t>
            </a:r>
            <a:r>
              <a:rPr lang="ru-RU" sz="1600" b="1" dirty="0" smtClean="0">
                <a:solidFill>
                  <a:srgbClr val="00B050"/>
                </a:solidFill>
                <a:cs typeface="Arial" charset="0"/>
              </a:rPr>
              <a:t>Когда частица пересекает границу двух сред с разными показателями преломления, образуется </a:t>
            </a:r>
            <a:r>
              <a:rPr lang="ru-RU" sz="1600" b="1" dirty="0" smtClean="0">
                <a:solidFill>
                  <a:srgbClr val="C00000"/>
                </a:solidFill>
                <a:cs typeface="Arial" charset="0"/>
              </a:rPr>
              <a:t>Переходное излучение </a:t>
            </a:r>
            <a:r>
              <a:rPr lang="ru-RU" sz="1600" b="1" dirty="0" smtClean="0">
                <a:solidFill>
                  <a:srgbClr val="00B050"/>
                </a:solidFill>
                <a:cs typeface="Arial" charset="0"/>
              </a:rPr>
              <a:t>в рентгеновском диапазоне.</a:t>
            </a:r>
            <a:r>
              <a:rPr lang="en-US" sz="1600" b="1" dirty="0" smtClean="0">
                <a:solidFill>
                  <a:srgbClr val="00B050"/>
                </a:solidFill>
                <a:cs typeface="Arial" charset="0"/>
              </a:rPr>
              <a:t> </a:t>
            </a:r>
            <a:endParaRPr lang="en-US" sz="1600" b="1" dirty="0">
              <a:solidFill>
                <a:srgbClr val="00B050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  <a:p>
            <a:endParaRPr lang="en-US" sz="1400" b="1" dirty="0">
              <a:solidFill>
                <a:srgbClr val="009644"/>
              </a:solidFill>
              <a:cs typeface="Arial" charset="0"/>
            </a:endParaRPr>
          </a:p>
        </p:txBody>
      </p:sp>
      <p:sp>
        <p:nvSpPr>
          <p:cNvPr id="119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20" name="Rectangle 3"/>
          <p:cNvSpPr txBox="1">
            <a:spLocks noChangeArrowheads="1"/>
          </p:cNvSpPr>
          <p:nvPr/>
        </p:nvSpPr>
        <p:spPr bwMode="auto">
          <a:xfrm>
            <a:off x="52578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17" grpId="0"/>
      <p:bldP spid="1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16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143000" y="152400"/>
            <a:ext cx="6324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8382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  зависимости от типа частицы,проходящей через вещество она тем или иным способом взаимодействует с атомами вещества </a:t>
            </a: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(с  его электронами  и ядрами)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86106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Заряженные частицы: </a:t>
            </a:r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электромагнитные взаимодействи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испытывают:                                   теряют энергию: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Упругое рассеяние                        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Ионизация и возбуждение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Многократное рассеяние                Тормозное излучение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                                                     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Черенковское излучение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                                                             </a:t>
            </a:r>
            <a:r>
              <a:rPr lang="ru-RU" dirty="0" smtClean="0">
                <a:solidFill>
                  <a:srgbClr val="0070C0"/>
                </a:solidFill>
                <a:latin typeface="Comic Sans MS" pitchFamily="66" charset="0"/>
              </a:rPr>
              <a:t>Переходное излучение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365760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Фотоны:    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Фото-эффект, Комптоновское рассеяние, </a:t>
            </a:r>
          </a:p>
          <a:p>
            <a:pPr>
              <a:buNone/>
            </a:pP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(</a:t>
            </a: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и от предыдущего </a:t>
            </a:r>
          </a:p>
          <a:p>
            <a:pPr>
              <a:buNone/>
            </a:pPr>
            <a:r>
              <a:rPr lang="ru-RU" sz="1200" dirty="0" smtClean="0">
                <a:solidFill>
                  <a:srgbClr val="002060"/>
                </a:solidFill>
                <a:latin typeface="Comic Sans MS" pitchFamily="66" charset="0"/>
              </a:rPr>
              <a:t>взаимодействия)      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Рождение  пары частиц =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&gt;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электрон-позитрон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4572000"/>
            <a:ext cx="7086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Адроны: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Эл-маг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 и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Неупругие ядерные взаимодействия</a:t>
            </a:r>
            <a:endParaRPr lang="ru-RU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49530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Мюоны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:      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Даже 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электромагнитное 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взаимодействие подавлено, </a:t>
            </a:r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 MIP’s</a:t>
            </a:r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0" y="5257800"/>
            <a:ext cx="8991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                     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Каскады (ливни):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Для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электронов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и фотонов                                    Для адронов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Электро-магнитные ливни    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   + 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Адронные ливни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17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057400" y="152400"/>
            <a:ext cx="5257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52400" y="1219200"/>
            <a:ext cx="8424863" cy="13684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dirty="0" smtClean="0">
                <a:solidFill>
                  <a:schemeClr val="accent2"/>
                </a:solidFill>
              </a:rPr>
              <a:t>       </a:t>
            </a:r>
            <a:r>
              <a:rPr lang="ru-RU" sz="2600" b="1" dirty="0" smtClean="0">
                <a:solidFill>
                  <a:srgbClr val="002060"/>
                </a:solidFill>
                <a:latin typeface="Comic Sans MS" pitchFamily="66" charset="0"/>
              </a:rPr>
              <a:t>У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</a:rPr>
              <a:t>пругое (Резерфордовское) рассеяние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</a:t>
            </a: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p</a:t>
            </a: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Налетающая заряженная частица с импульсом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en-US" sz="2600" i="1" noProof="0" dirty="0" smtClean="0">
                <a:latin typeface="+mj-lt"/>
              </a:rPr>
              <a:t>p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600" dirty="0" smtClean="0">
                <a:latin typeface="+mj-lt"/>
              </a:rPr>
              <a:t>   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эластично </a:t>
            </a:r>
            <a:r>
              <a:rPr lang="ru-RU" sz="2600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взаимодействует</a:t>
            </a:r>
            <a:r>
              <a:rPr lang="ru-RU" sz="26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с ядром мишени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+mn-cs"/>
              </a:rPr>
              <a:t>Z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Сечение описывается формулой Резерфорда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dirty="0" smtClean="0">
              <a:solidFill>
                <a:schemeClr val="accent2"/>
              </a:solidFill>
            </a:endParaRPr>
          </a:p>
          <a:p>
            <a:pPr marL="361950" marR="0" lvl="0" indent="-3619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304800" y="2743200"/>
            <a:ext cx="6542087" cy="40626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/>
            <a:r>
              <a:rPr lang="ru-RU" sz="2000" dirty="0" smtClean="0"/>
              <a:t>Приближение</a:t>
            </a:r>
            <a:endParaRPr lang="en-US" sz="2000" dirty="0"/>
          </a:p>
          <a:p>
            <a:pPr marL="598488" lvl="1" indent="-141288" algn="l">
              <a:buFontTx/>
              <a:buChar char="-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Не релятивистское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598488" lvl="1" indent="-141288" algn="l">
              <a:buFontTx/>
              <a:buChar char="-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безспиновое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342900" indent="-342900" algn="l"/>
            <a:endParaRPr lang="en-US" sz="2000" dirty="0"/>
          </a:p>
          <a:p>
            <a:pPr marL="342900" indent="-342900" algn="l"/>
            <a:r>
              <a:rPr lang="ru-RU" sz="2000" dirty="0" smtClean="0">
                <a:solidFill>
                  <a:schemeClr val="tx2"/>
                </a:solidFill>
              </a:rPr>
              <a:t>Средний угол рассеяния</a:t>
            </a:r>
            <a:r>
              <a:rPr lang="en-US" sz="2000" dirty="0" smtClean="0">
                <a:solidFill>
                  <a:schemeClr val="tx2"/>
                </a:solidFill>
              </a:rPr>
              <a:t> = 0.</a:t>
            </a:r>
            <a:r>
              <a:rPr lang="en-US" sz="2000" dirty="0">
                <a:solidFill>
                  <a:schemeClr val="tx2"/>
                </a:solidFill>
              </a:rPr>
              <a:t>	</a:t>
            </a:r>
          </a:p>
          <a:p>
            <a:pPr marL="342900" indent="-342900" algn="l"/>
            <a:r>
              <a:rPr lang="ru-RU" sz="2000" dirty="0" smtClean="0">
                <a:solidFill>
                  <a:schemeClr val="tx2"/>
                </a:solidFill>
              </a:rPr>
              <a:t>Сечение для нулевого угла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бесконечное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>
                <a:solidFill>
                  <a:schemeClr val="tx2"/>
                </a:solidFill>
              </a:rPr>
              <a:t>!</a:t>
            </a:r>
          </a:p>
          <a:p>
            <a:pPr marL="342900" indent="-342900" algn="l">
              <a:buFontTx/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342900" indent="-342900" algn="l"/>
            <a:r>
              <a:rPr lang="ru-RU" sz="2000" dirty="0" smtClean="0">
                <a:solidFill>
                  <a:schemeClr val="tx2"/>
                </a:solidFill>
              </a:rPr>
              <a:t>Такое рассеяние не ведет к значительным потерям энергии</a:t>
            </a:r>
            <a:r>
              <a:rPr lang="en-US" sz="2000" dirty="0" smtClean="0">
                <a:solidFill>
                  <a:schemeClr val="tx2"/>
                </a:solidFill>
              </a:rPr>
              <a:t> (</a:t>
            </a:r>
            <a:r>
              <a:rPr lang="ru-RU" sz="2000" dirty="0" smtClean="0">
                <a:solidFill>
                  <a:schemeClr val="tx2"/>
                </a:solidFill>
              </a:rPr>
              <a:t>ядро тяжелое!</a:t>
            </a:r>
            <a:r>
              <a:rPr lang="en-US" sz="2000" dirty="0" smtClean="0">
                <a:solidFill>
                  <a:schemeClr val="tx2"/>
                </a:solidFill>
              </a:rPr>
              <a:t>)</a:t>
            </a:r>
          </a:p>
          <a:p>
            <a:pPr marL="342900" indent="-342900" algn="l"/>
            <a:endParaRPr lang="en-US" sz="2000" dirty="0" smtClean="0">
              <a:solidFill>
                <a:schemeClr val="tx2"/>
              </a:solidFill>
            </a:endParaRPr>
          </a:p>
          <a:p>
            <a:pPr marL="342900" indent="-342900" algn="l"/>
            <a:r>
              <a:rPr lang="ru-RU" sz="2000" dirty="0" smtClean="0">
                <a:solidFill>
                  <a:srgbClr val="C00000"/>
                </a:solidFill>
                <a:latin typeface="Comic Sans MS" pitchFamily="66" charset="0"/>
              </a:rPr>
              <a:t>Может играть роль в детекторах с тонкими пленками и проволочками</a:t>
            </a:r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 algn="l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                              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12" name="Object 9"/>
          <p:cNvGraphicFramePr>
            <a:graphicFrameLocks noChangeAspect="1"/>
          </p:cNvGraphicFramePr>
          <p:nvPr/>
        </p:nvGraphicFramePr>
        <p:xfrm>
          <a:off x="6096000" y="2971800"/>
          <a:ext cx="2619375" cy="2720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44" name="Designer Drawing" r:id="rId6" imgW="1386840" imgH="1441704" progId="">
                  <p:embed/>
                </p:oleObj>
              </mc:Choice>
              <mc:Fallback>
                <p:oleObj name="Designer Drawing" r:id="rId6" imgW="1386840" imgH="1441704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971800"/>
                        <a:ext cx="2619375" cy="27207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752600" y="60960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208899" name="Object 7"/>
          <p:cNvGraphicFramePr>
            <a:graphicFrameLocks noChangeAspect="1"/>
          </p:cNvGraphicFramePr>
          <p:nvPr/>
        </p:nvGraphicFramePr>
        <p:xfrm>
          <a:off x="6477000" y="1143000"/>
          <a:ext cx="1584325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45" name="Designer Drawing" r:id="rId8" imgW="2097024" imgH="1792224" progId="">
                  <p:embed/>
                </p:oleObj>
              </mc:Choice>
              <mc:Fallback>
                <p:oleObj name="Designer Drawing" r:id="rId8" imgW="2097024" imgH="1792224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1143000"/>
                        <a:ext cx="1584325" cy="1354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18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57200" y="4013199"/>
            <a:ext cx="16557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buFontTx/>
              <a:buNone/>
              <a:tabLst>
                <a:tab pos="914400" algn="l"/>
              </a:tabLst>
            </a:pPr>
            <a:r>
              <a:rPr lang="ru-RU" dirty="0" smtClean="0"/>
              <a:t>Приближение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2057400" y="3936999"/>
          <a:ext cx="10668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18" name="Equation" r:id="rId6" imgW="825500" imgH="482600" progId="Equation.3">
                  <p:embed/>
                </p:oleObj>
              </mc:Choice>
              <mc:Fallback>
                <p:oleObj name="Equation" r:id="rId6" imgW="825500" imgH="4826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936999"/>
                        <a:ext cx="10668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5075238" y="6069012"/>
            <a:ext cx="151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477000" y="6096000"/>
            <a:ext cx="2984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de-DE" sz="1800" i="1" dirty="0">
                <a:latin typeface="Times New Roman" pitchFamily="18" charset="0"/>
              </a:rPr>
              <a:t>p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4698999"/>
            <a:ext cx="5105400" cy="12126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buFontTx/>
              <a:buNone/>
            </a:pPr>
            <a:r>
              <a:rPr lang="en-US" i="1" dirty="0">
                <a:latin typeface="Times New Roman" pitchFamily="18" charset="0"/>
              </a:rPr>
              <a:t>X</a:t>
            </a:r>
            <a:r>
              <a:rPr lang="en-US" i="1" baseline="-25000" dirty="0"/>
              <a:t>0</a:t>
            </a:r>
            <a:r>
              <a:rPr lang="en-US" dirty="0"/>
              <a:t> </a:t>
            </a:r>
            <a:r>
              <a:rPr lang="ru-RU" dirty="0" smtClean="0"/>
              <a:t> - </a:t>
            </a:r>
            <a:r>
              <a:rPr lang="ru-RU" dirty="0" smtClean="0">
                <a:solidFill>
                  <a:srgbClr val="FF0066"/>
                </a:solidFill>
              </a:rPr>
              <a:t>радиационная длина</a:t>
            </a:r>
            <a:r>
              <a:rPr lang="en-US" dirty="0" smtClean="0"/>
              <a:t> </a:t>
            </a:r>
            <a:r>
              <a:rPr lang="ru-RU" dirty="0" smtClean="0"/>
              <a:t>вещества (среды)</a:t>
            </a:r>
            <a:endParaRPr lang="en-US" dirty="0" smtClean="0"/>
          </a:p>
          <a:p>
            <a:pPr algn="l">
              <a:lnSpc>
                <a:spcPct val="130000"/>
              </a:lnSpc>
              <a:buFontTx/>
              <a:buNone/>
            </a:pPr>
            <a:endParaRPr lang="ru-RU" dirty="0" smtClean="0"/>
          </a:p>
          <a:p>
            <a:pPr algn="l">
              <a:lnSpc>
                <a:spcPct val="130000"/>
              </a:lnSpc>
              <a:buFontTx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Разрешение детектора деградирует</a:t>
            </a:r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5116513" y="5213349"/>
            <a:ext cx="1303337" cy="798513"/>
          </a:xfrm>
          <a:custGeom>
            <a:avLst/>
            <a:gdLst>
              <a:gd name="T0" fmla="*/ 0 w 821"/>
              <a:gd name="T1" fmla="*/ 0 h 503"/>
              <a:gd name="T2" fmla="*/ 435986139 w 821"/>
              <a:gd name="T3" fmla="*/ 889616688 h 503"/>
              <a:gd name="T4" fmla="*/ 2069046872 w 821"/>
              <a:gd name="T5" fmla="*/ 1267640270 h 503"/>
              <a:gd name="T6" fmla="*/ 0 60000 65536"/>
              <a:gd name="T7" fmla="*/ 0 60000 65536"/>
              <a:gd name="T8" fmla="*/ 0 60000 65536"/>
              <a:gd name="T9" fmla="*/ 0 w 821"/>
              <a:gd name="T10" fmla="*/ 0 h 503"/>
              <a:gd name="T11" fmla="*/ 821 w 821"/>
              <a:gd name="T12" fmla="*/ 503 h 5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1" h="503">
                <a:moveTo>
                  <a:pt x="0" y="0"/>
                </a:moveTo>
                <a:cubicBezTo>
                  <a:pt x="18" y="114"/>
                  <a:pt x="23" y="227"/>
                  <a:pt x="173" y="353"/>
                </a:cubicBezTo>
                <a:cubicBezTo>
                  <a:pt x="323" y="479"/>
                  <a:pt x="686" y="472"/>
                  <a:pt x="821" y="503"/>
                </a:cubicBezTo>
              </a:path>
            </a:pathLst>
          </a:custGeom>
          <a:noFill/>
          <a:ln w="28575" cap="flat" cmpd="sng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V="1">
            <a:off x="7164388" y="5229225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>
            <a:off x="7164388" y="6164263"/>
            <a:ext cx="151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7181850" y="5257800"/>
            <a:ext cx="1400175" cy="790575"/>
          </a:xfrm>
          <a:custGeom>
            <a:avLst/>
            <a:gdLst>
              <a:gd name="T0" fmla="*/ 0 w 882"/>
              <a:gd name="T1" fmla="*/ 1255037902 h 498"/>
              <a:gd name="T2" fmla="*/ 940019212 w 882"/>
              <a:gd name="T3" fmla="*/ 320059071 h 498"/>
              <a:gd name="T4" fmla="*/ 2147483647 w 882"/>
              <a:gd name="T5" fmla="*/ 0 h 498"/>
              <a:gd name="T6" fmla="*/ 0 60000 65536"/>
              <a:gd name="T7" fmla="*/ 0 60000 65536"/>
              <a:gd name="T8" fmla="*/ 0 60000 65536"/>
              <a:gd name="T9" fmla="*/ 0 w 882"/>
              <a:gd name="T10" fmla="*/ 0 h 498"/>
              <a:gd name="T11" fmla="*/ 882 w 882"/>
              <a:gd name="T12" fmla="*/ 498 h 4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82" h="498">
                <a:moveTo>
                  <a:pt x="0" y="498"/>
                </a:moveTo>
                <a:cubicBezTo>
                  <a:pt x="62" y="436"/>
                  <a:pt x="187" y="205"/>
                  <a:pt x="373" y="127"/>
                </a:cubicBezTo>
                <a:cubicBezTo>
                  <a:pt x="559" y="49"/>
                  <a:pt x="776" y="27"/>
                  <a:pt x="882" y="0"/>
                </a:cubicBezTo>
              </a:path>
            </a:pathLst>
          </a:custGeom>
          <a:noFill/>
          <a:ln w="28575" cap="flat" cmpd="sng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9" name="Object 16"/>
          <p:cNvGraphicFramePr>
            <a:graphicFrameLocks noChangeAspect="1"/>
          </p:cNvGraphicFramePr>
          <p:nvPr/>
        </p:nvGraphicFramePr>
        <p:xfrm>
          <a:off x="458788" y="1700213"/>
          <a:ext cx="2886075" cy="175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19" name="Designer Drawing" r:id="rId8" imgW="2663952" imgH="1615440" progId="">
                  <p:embed/>
                </p:oleObj>
              </mc:Choice>
              <mc:Fallback>
                <p:oleObj name="Designer Drawing" r:id="rId8" imgW="2663952" imgH="1615440" progId="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8" y="1700213"/>
                        <a:ext cx="2886075" cy="175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7"/>
          <p:cNvGraphicFramePr>
            <a:graphicFrameLocks noChangeAspect="1"/>
          </p:cNvGraphicFramePr>
          <p:nvPr/>
        </p:nvGraphicFramePr>
        <p:xfrm>
          <a:off x="5292725" y="3924300"/>
          <a:ext cx="33210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20" name="Equation" r:id="rId10" imgW="2146300" imgH="419100" progId="Equation.3">
                  <p:embed/>
                </p:oleObj>
              </mc:Choice>
              <mc:Fallback>
                <p:oleObj name="Equation" r:id="rId10" imgW="2146300" imgH="4191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3924300"/>
                        <a:ext cx="33210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8"/>
          <p:cNvGraphicFramePr>
            <a:graphicFrameLocks noChangeAspect="1"/>
          </p:cNvGraphicFramePr>
          <p:nvPr/>
        </p:nvGraphicFramePr>
        <p:xfrm>
          <a:off x="6096000" y="1422399"/>
          <a:ext cx="2590800" cy="213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21" name="Designer Drawing" r:id="rId12" imgW="1789176" imgH="1472184" progId="">
                  <p:embed/>
                </p:oleObj>
              </mc:Choice>
              <mc:Fallback>
                <p:oleObj name="Designer Drawing" r:id="rId12" imgW="1789176" imgH="1472184" progId="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422399"/>
                        <a:ext cx="2590800" cy="2132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0" y="609600"/>
            <a:ext cx="6629400" cy="8156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buFontTx/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В достаточно толстом слое вещества частица испытывает  </a:t>
            </a:r>
            <a:r>
              <a:rPr lang="ru-RU" sz="2000" b="1" dirty="0" smtClean="0">
                <a:solidFill>
                  <a:srgbClr val="7030A0"/>
                </a:solidFill>
              </a:rPr>
              <a:t>Многократное рассеяние</a:t>
            </a:r>
            <a:r>
              <a:rPr lang="en-US" sz="2000" b="1" dirty="0" smtClean="0">
                <a:solidFill>
                  <a:srgbClr val="7030A0"/>
                </a:solidFill>
              </a:rPr>
              <a:t> </a:t>
            </a:r>
            <a:endParaRPr lang="en-US" sz="2000" b="1" dirty="0">
              <a:solidFill>
                <a:srgbClr val="7030A0"/>
              </a:solidFill>
            </a:endParaRPr>
          </a:p>
          <a:p>
            <a:pPr marL="342900" indent="-342900" algn="l">
              <a:buFontTx/>
              <a:buNone/>
            </a:pPr>
            <a:endParaRPr lang="en-US" sz="700" dirty="0"/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3471863" y="1643062"/>
            <a:ext cx="2540000" cy="2585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l">
              <a:buFontTx/>
              <a:buNone/>
              <a:defRPr/>
            </a:pPr>
            <a:r>
              <a:rPr lang="ru-RU" dirty="0" smtClean="0">
                <a:solidFill>
                  <a:srgbClr val="0070C0"/>
                </a:solidFill>
                <a:latin typeface="Arial" charset="0"/>
              </a:rPr>
              <a:t>Финальное смещение и направление</a:t>
            </a:r>
            <a:r>
              <a:rPr lang="en-GB" dirty="0" smtClean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Arial" charset="0"/>
              </a:rPr>
              <a:t>– результат многих независимых случайных рассеяний</a:t>
            </a:r>
            <a:endParaRPr lang="en-GB" dirty="0">
              <a:solidFill>
                <a:srgbClr val="0070C0"/>
              </a:solidFill>
              <a:latin typeface="Arial" charset="0"/>
            </a:endParaRPr>
          </a:p>
          <a:p>
            <a:pPr algn="l">
              <a:buFontTx/>
              <a:buNone/>
              <a:defRPr/>
            </a:pPr>
            <a:r>
              <a:rPr lang="en-GB" dirty="0">
                <a:latin typeface="Arial" charset="0"/>
                <a:sym typeface="Wingdings" pitchFamily="2" charset="2"/>
              </a:rPr>
              <a:t> </a:t>
            </a:r>
            <a:r>
              <a:rPr lang="ru-RU" dirty="0" smtClean="0">
                <a:latin typeface="Arial" charset="0"/>
                <a:sym typeface="Wingdings" pitchFamily="2" charset="2"/>
              </a:rPr>
              <a:t>Центральная предельная теорема</a:t>
            </a:r>
            <a:endParaRPr lang="en-GB" dirty="0">
              <a:latin typeface="Arial" charset="0"/>
              <a:sym typeface="Wingdings" pitchFamily="2" charset="2"/>
            </a:endParaRPr>
          </a:p>
          <a:p>
            <a:pPr algn="l">
              <a:buFontTx/>
              <a:buNone/>
              <a:defRPr/>
            </a:pPr>
            <a:r>
              <a:rPr lang="en-GB" dirty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ru-RU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Гауссовское распределение</a:t>
            </a:r>
            <a:endParaRPr lang="de-DE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7451725" y="1671637"/>
            <a:ext cx="15621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 dirty="0">
                <a:latin typeface="Arial" charset="0"/>
              </a:rPr>
              <a:t>Rutherford tails</a:t>
            </a:r>
            <a:endParaRPr lang="de-DE" dirty="0">
              <a:latin typeface="Arial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8686800" y="6096000"/>
            <a:ext cx="3302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l">
              <a:buFontTx/>
              <a:buNone/>
            </a:pPr>
            <a:r>
              <a:rPr lang="en-US" i="1" dirty="0" smtClean="0">
                <a:latin typeface="Times New Roman" pitchFamily="18" charset="0"/>
              </a:rPr>
              <a:t>L</a:t>
            </a:r>
            <a:endParaRPr lang="de-DE" sz="1800" i="1" dirty="0">
              <a:latin typeface="Times New Roman" pitchFamily="18" charset="0"/>
            </a:endParaRP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51054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4643438" y="5010150"/>
            <a:ext cx="387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de-DE" sz="1800" i="1" dirty="0">
                <a:latin typeface="Symbol" pitchFamily="18" charset="2"/>
              </a:rPr>
              <a:t>q</a:t>
            </a:r>
            <a:r>
              <a:rPr lang="de-DE" sz="1800" i="1" baseline="-25000" dirty="0"/>
              <a:t>0</a:t>
            </a:r>
          </a:p>
        </p:txBody>
      </p:sp>
      <p:sp>
        <p:nvSpPr>
          <p:cNvPr id="29" name="Line 11"/>
          <p:cNvSpPr>
            <a:spLocks noChangeShapeType="1"/>
          </p:cNvSpPr>
          <p:nvPr/>
        </p:nvSpPr>
        <p:spPr bwMode="auto">
          <a:xfrm flipV="1">
            <a:off x="7164388" y="5229225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6704013" y="5010150"/>
            <a:ext cx="3873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de-DE" sz="1800" i="1">
                <a:latin typeface="Symbol" pitchFamily="18" charset="2"/>
              </a:rPr>
              <a:t>q</a:t>
            </a:r>
            <a:r>
              <a:rPr lang="de-DE" sz="1800" i="1" baseline="-25000"/>
              <a:t>0</a:t>
            </a:r>
          </a:p>
        </p:txBody>
      </p:sp>
      <p:sp>
        <p:nvSpPr>
          <p:cNvPr id="31" name="Line 5"/>
          <p:cNvSpPr>
            <a:spLocks noChangeShapeType="1"/>
          </p:cNvSpPr>
          <p:nvPr/>
        </p:nvSpPr>
        <p:spPr bwMode="auto">
          <a:xfrm flipV="1">
            <a:off x="5105400" y="5181600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19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90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676400" y="990600"/>
            <a:ext cx="8208962" cy="52562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/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Потери</a:t>
            </a:r>
            <a:r>
              <a:rPr kumimoji="0" lang="ru-RU" sz="18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энергии на тормозное излучение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4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  <a:p>
            <a:pPr marL="266700" marR="0" lvl="0" indent="-2667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				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52600" y="6019800"/>
            <a:ext cx="8153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  <a:tabLst>
                <a:tab pos="914400" algn="l"/>
              </a:tabLst>
              <a:defRPr/>
            </a:pPr>
            <a:r>
              <a:rPr lang="ru-RU" sz="1600" b="1" kern="0" dirty="0" smtClean="0">
                <a:solidFill>
                  <a:srgbClr val="C00000"/>
                </a:solidFill>
                <a:latin typeface="Arial"/>
              </a:rPr>
              <a:t>Нашли частицу, прошедшую калориметр - это</a:t>
            </a:r>
            <a:r>
              <a:rPr lang="ru-RU" sz="1600" kern="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en-US" sz="1600" b="1" kern="0" dirty="0" smtClean="0">
                <a:solidFill>
                  <a:srgbClr val="C00000"/>
                </a:solidFill>
                <a:latin typeface="Symbol" pitchFamily="18" charset="2"/>
              </a:rPr>
              <a:t>m</a:t>
            </a:r>
            <a:r>
              <a:rPr lang="en-US" sz="1600" kern="0" dirty="0" smtClean="0">
                <a:solidFill>
                  <a:srgbClr val="C00000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C00000"/>
                </a:solidFill>
                <a:latin typeface="Arial"/>
              </a:rPr>
              <a:t> </a:t>
            </a:r>
            <a:endParaRPr lang="en-US" sz="1600" kern="0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5257800" y="15240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1111296"/>
              </p:ext>
            </p:extLst>
          </p:nvPr>
        </p:nvGraphicFramePr>
        <p:xfrm>
          <a:off x="685800" y="2265148"/>
          <a:ext cx="4105275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66" name="Equation" r:id="rId6" imgW="3048000" imgH="508000" progId="Equation.3">
                  <p:embed/>
                </p:oleObj>
              </mc:Choice>
              <mc:Fallback>
                <p:oleObj name="Equation" r:id="rId6" imgW="3048000" imgH="5080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265148"/>
                        <a:ext cx="4105275" cy="684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"/>
          <p:cNvGraphicFramePr>
            <a:graphicFrameLocks noChangeAspect="1"/>
          </p:cNvGraphicFramePr>
          <p:nvPr/>
        </p:nvGraphicFramePr>
        <p:xfrm>
          <a:off x="533400" y="3810000"/>
          <a:ext cx="2362200" cy="20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67" name="Equation" r:id="rId8" imgW="2362200" imgH="2032000" progId="Equation.3">
                  <p:embed/>
                </p:oleObj>
              </mc:Choice>
              <mc:Fallback>
                <p:oleObj name="Equation" r:id="rId8" imgW="2362200" imgH="203200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10000"/>
                        <a:ext cx="2362200" cy="203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124200" y="5105400"/>
            <a:ext cx="3482975" cy="717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600" dirty="0">
                <a:sym typeface="Symbol" pitchFamily="18" charset="2"/>
              </a:rPr>
              <a:t>radiation length [g/cm</a:t>
            </a:r>
            <a:r>
              <a:rPr lang="en-US" sz="1600" baseline="30000" dirty="0">
                <a:sym typeface="Symbol" pitchFamily="18" charset="2"/>
              </a:rPr>
              <a:t>2</a:t>
            </a:r>
            <a:r>
              <a:rPr lang="en-US" sz="1600" dirty="0">
                <a:sym typeface="Symbol" pitchFamily="18" charset="2"/>
              </a:rPr>
              <a:t>]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600" baseline="-25000" dirty="0">
                <a:sym typeface="Symbol" pitchFamily="18" charset="2"/>
              </a:rPr>
              <a:t>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400" dirty="0">
                <a:sym typeface="Symbol" pitchFamily="18" charset="2"/>
              </a:rPr>
              <a:t>(divide by specific density to get </a:t>
            </a:r>
            <a:r>
              <a:rPr lang="en-US" sz="1400" i="1" dirty="0">
                <a:latin typeface="Times New Roman" pitchFamily="18" charset="0"/>
                <a:sym typeface="Symbol" pitchFamily="18" charset="2"/>
              </a:rPr>
              <a:t>X</a:t>
            </a:r>
            <a:r>
              <a:rPr lang="en-US" sz="1400" i="1" baseline="-25000" dirty="0">
                <a:latin typeface="Times New Roman" pitchFamily="18" charset="0"/>
                <a:sym typeface="Symbol" pitchFamily="18" charset="2"/>
              </a:rPr>
              <a:t>0</a:t>
            </a:r>
            <a:r>
              <a:rPr lang="en-US" sz="1400" dirty="0">
                <a:sym typeface="Symbol" pitchFamily="18" charset="2"/>
              </a:rPr>
              <a:t> in cm) </a:t>
            </a:r>
          </a:p>
        </p:txBody>
      </p:sp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5057775" y="1509713"/>
          <a:ext cx="200025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68" name="Designer 4.0 Drawing" r:id="rId10" imgW="1999488" imgH="780288" progId="">
                  <p:embed/>
                </p:oleObj>
              </mc:Choice>
              <mc:Fallback>
                <p:oleObj name="Designer 4.0 Drawing" r:id="rId10" imgW="1999488" imgH="780288" progId="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775" y="1509713"/>
                        <a:ext cx="2000250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1"/>
          <p:cNvGraphicFramePr>
            <a:graphicFrameLocks noChangeAspect="1"/>
          </p:cNvGraphicFramePr>
          <p:nvPr/>
        </p:nvGraphicFramePr>
        <p:xfrm>
          <a:off x="5910262" y="4533900"/>
          <a:ext cx="1593850" cy="465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69" name="Equation" r:id="rId12" imgW="825500" imgH="241300" progId="Equation.3">
                  <p:embed/>
                </p:oleObj>
              </mc:Choice>
              <mc:Fallback>
                <p:oleObj name="Equation" r:id="rId12" imgW="825500" imgH="24130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0262" y="4533900"/>
                        <a:ext cx="1593850" cy="465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AutoShape 12"/>
          <p:cNvSpPr>
            <a:spLocks noChangeArrowheads="1"/>
          </p:cNvSpPr>
          <p:nvPr/>
        </p:nvSpPr>
        <p:spPr bwMode="auto">
          <a:xfrm>
            <a:off x="5138737" y="4705350"/>
            <a:ext cx="615950" cy="76200"/>
          </a:xfrm>
          <a:prstGeom prst="rightArrow">
            <a:avLst>
              <a:gd name="adj1" fmla="val 50000"/>
              <a:gd name="adj2" fmla="val 202083"/>
            </a:avLst>
          </a:prstGeom>
          <a:solidFill>
            <a:srgbClr val="618FF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 sz="1600"/>
          </a:p>
        </p:txBody>
      </p:sp>
      <p:graphicFrame>
        <p:nvGraphicFramePr>
          <p:cNvPr id="19" name="Object 15"/>
          <p:cNvGraphicFramePr>
            <a:graphicFrameLocks noChangeAspect="1"/>
          </p:cNvGraphicFramePr>
          <p:nvPr/>
        </p:nvGraphicFramePr>
        <p:xfrm>
          <a:off x="6248400" y="2971800"/>
          <a:ext cx="2368550" cy="65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70" name="Equation" r:id="rId14" imgW="1701800" imgH="469900" progId="Equation.3">
                  <p:embed/>
                </p:oleObj>
              </mc:Choice>
              <mc:Fallback>
                <p:oleObj name="Equation" r:id="rId14" imgW="1701800" imgH="4699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2971800"/>
                        <a:ext cx="2368550" cy="652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3048000" y="3048000"/>
            <a:ext cx="3214687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tabLst>
                <a:tab pos="914400" algn="l"/>
              </a:tabLst>
              <a:defRPr/>
            </a:pP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Эффект важен для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en-US" sz="1600" b="1" kern="0" dirty="0">
                <a:solidFill>
                  <a:srgbClr val="333399"/>
                </a:solidFill>
                <a:latin typeface="Arial"/>
              </a:rPr>
              <a:t>e</a:t>
            </a:r>
            <a:r>
              <a:rPr lang="en-US" sz="1600" b="1" kern="0" baseline="30000" dirty="0">
                <a:solidFill>
                  <a:srgbClr val="333399"/>
                </a:solidFill>
                <a:latin typeface="Arial"/>
              </a:rPr>
              <a:t>±</a:t>
            </a:r>
            <a:r>
              <a:rPr lang="en-US" sz="1600" b="1" kern="0" dirty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b="1" kern="0" dirty="0" smtClean="0">
                <a:solidFill>
                  <a:srgbClr val="333399"/>
                </a:solidFill>
                <a:latin typeface="Arial"/>
              </a:rPr>
              <a:t>  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и     для ультрарелятивистских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      </a:t>
            </a:r>
            <a:r>
              <a:rPr lang="en-US" sz="1600" b="1" kern="0" dirty="0" smtClean="0">
                <a:solidFill>
                  <a:srgbClr val="333399"/>
                </a:solidFill>
                <a:latin typeface="Symbol" pitchFamily="18" charset="2"/>
              </a:rPr>
              <a:t>m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333399"/>
                </a:solidFill>
                <a:latin typeface="Arial"/>
              </a:rPr>
              <a:t>  </a:t>
            </a:r>
            <a:r>
              <a:rPr lang="en-US" sz="1600" kern="0" dirty="0" smtClean="0">
                <a:solidFill>
                  <a:srgbClr val="333399"/>
                </a:solidFill>
                <a:latin typeface="Arial"/>
              </a:rPr>
              <a:t>(&gt;</a:t>
            </a:r>
            <a:r>
              <a:rPr lang="en-US" sz="1600" kern="0" dirty="0">
                <a:solidFill>
                  <a:srgbClr val="333399"/>
                </a:solidFill>
                <a:latin typeface="Arial"/>
              </a:rPr>
              <a:t>1000 </a:t>
            </a:r>
            <a:r>
              <a:rPr lang="en-US" sz="1600" kern="0" dirty="0" err="1">
                <a:solidFill>
                  <a:srgbClr val="333399"/>
                </a:solidFill>
                <a:latin typeface="Arial"/>
              </a:rPr>
              <a:t>GeV</a:t>
            </a:r>
            <a:r>
              <a:rPr lang="en-US" sz="1600" kern="0" dirty="0">
                <a:solidFill>
                  <a:srgbClr val="333399"/>
                </a:solidFill>
                <a:latin typeface="Arial"/>
              </a:rPr>
              <a:t>)</a:t>
            </a:r>
          </a:p>
        </p:txBody>
      </p:sp>
      <p:sp>
        <p:nvSpPr>
          <p:cNvPr id="21" name="TextBox 21"/>
          <p:cNvSpPr txBox="1">
            <a:spLocks noChangeArrowheads="1"/>
          </p:cNvSpPr>
          <p:nvPr/>
        </p:nvSpPr>
        <p:spPr bwMode="auto">
          <a:xfrm>
            <a:off x="2252662" y="4462463"/>
            <a:ext cx="28193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Потери энергии растут с ростом начальной энергии  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endParaRPr lang="en-GB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533400" y="1066800"/>
            <a:ext cx="7772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           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000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Регистрация (Детектирование)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– очень емкие слова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Определение (извлечение)  какой-либо информации об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элементарной частице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посредством проведений (косвенных)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измерений с помощью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«детекторов» частиц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endParaRPr lang="de-CH" sz="2000" dirty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66800" y="152400"/>
            <a:ext cx="7543800" cy="82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«Физика – наука экспериментальная»</a:t>
            </a:r>
            <a:r>
              <a:rPr lang="en-US" sz="2800" b="1" baseline="30000" dirty="0" smtClean="0">
                <a:latin typeface="Comic Sans MS" pitchFamily="66" charset="0"/>
              </a:rPr>
              <a:t>            </a:t>
            </a:r>
            <a:r>
              <a:rPr lang="ru-RU" sz="2800" b="1" baseline="30000" dirty="0" smtClean="0">
                <a:latin typeface="Comic Sans MS" pitchFamily="66" charset="0"/>
              </a:rPr>
              <a:t>                                                                                                                        </a:t>
            </a:r>
            <a:endParaRPr lang="en-US" sz="2800" b="1" baseline="30000" dirty="0" smtClean="0">
              <a:latin typeface="Comic Sans MS" pitchFamily="66" charset="0"/>
            </a:endParaRP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US" sz="2800" b="1" baseline="30000" dirty="0" smtClean="0">
                <a:latin typeface="Comic Sans MS" pitchFamily="66" charset="0"/>
              </a:rPr>
              <a:t>                                                          </a:t>
            </a:r>
            <a:r>
              <a:rPr lang="en-US" sz="2800" b="1" baseline="30000" dirty="0" err="1" smtClean="0">
                <a:latin typeface="Comic Sans MS" pitchFamily="66" charset="0"/>
              </a:rPr>
              <a:t>R.Feynman</a:t>
            </a:r>
            <a:endParaRPr lang="en-US" sz="2800" b="1" baseline="30000" dirty="0" smtClean="0">
              <a:latin typeface="Comic Sans MS" pitchFamily="66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" y="2590800"/>
            <a:ext cx="80772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2362200"/>
            <a:ext cx="7315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Детектор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– тоже очень емкое слово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Классификаций много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назначению – «что регистрировать»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принципу регистрации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типу конструкции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по размерам, числу каналов регистрации и т.д.,  т.е.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счетчик Гейгера, дрейфовая трубка или сцинтиллятор и </a:t>
            </a:r>
            <a:b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целые гигантские Комплексы (АТЛАС,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CMS, </a:t>
            </a:r>
            <a:r>
              <a:rPr lang="fr-CH" dirty="0" smtClean="0">
                <a:solidFill>
                  <a:srgbClr val="C00000"/>
                </a:solidFill>
                <a:latin typeface="Comic Sans MS" pitchFamily="66" charset="0"/>
              </a:rPr>
              <a:t>DELPHI, D0 …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)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 это все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ДЕТЕКТОРЫ</a:t>
            </a:r>
            <a:endParaRPr lang="en-US" b="1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09600" y="5181600"/>
            <a:ext cx="78486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endParaRPr kumimoji="0" lang="de-CH" sz="2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33400" y="53340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Частица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(элементарная)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- либо предмет изучения, либо  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     «инструмент» для изучения процессов взаимодействия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       или других частиц (короткоживущих, составных и т.д.)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20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15240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/>
        </p:nvGraphicFramePr>
        <p:xfrm>
          <a:off x="468313" y="1792288"/>
          <a:ext cx="2636837" cy="176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04" name="Designer Drawing" r:id="rId6" imgW="1758696" imgH="1179576" progId="">
                  <p:embed/>
                </p:oleObj>
              </mc:Choice>
              <mc:Fallback>
                <p:oleObj name="Designer Drawing" r:id="rId6" imgW="1758696" imgH="1179576" progId="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792288"/>
                        <a:ext cx="2636837" cy="176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8"/>
          <p:cNvGraphicFramePr>
            <a:graphicFrameLocks noChangeAspect="1"/>
          </p:cNvGraphicFramePr>
          <p:nvPr/>
        </p:nvGraphicFramePr>
        <p:xfrm>
          <a:off x="3435350" y="2203450"/>
          <a:ext cx="1655763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05" name="Equation" r:id="rId8" imgW="990170" imgH="545863" progId="Equation.3">
                  <p:embed/>
                </p:oleObj>
              </mc:Choice>
              <mc:Fallback>
                <p:oleObj name="Equation" r:id="rId8" imgW="990170" imgH="545863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5350" y="2203450"/>
                        <a:ext cx="1655763" cy="909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762000" y="3733800"/>
          <a:ext cx="1720646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06" name="Формула" r:id="rId10" imgW="1269449" imgH="393529" progId="Equation.3">
                  <p:embed/>
                </p:oleObj>
              </mc:Choice>
              <mc:Fallback>
                <p:oleObj name="Формула" r:id="rId10" imgW="1269449" imgH="393529" progId="Equation.3">
                  <p:embed/>
                  <p:pic>
                    <p:nvPicPr>
                      <p:cNvPr id="0" name="Picture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733800"/>
                        <a:ext cx="1720646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438400" y="3733800"/>
            <a:ext cx="1728358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Черенковский</a:t>
            </a:r>
            <a:endParaRPr lang="en-US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порог</a:t>
            </a:r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840288" y="3730625"/>
          <a:ext cx="13081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07" name="Equation" r:id="rId12" imgW="1308100" imgH="508000" progId="Equation.3">
                  <p:embed/>
                </p:oleObj>
              </mc:Choice>
              <mc:Fallback>
                <p:oleObj name="Equation" r:id="rId12" imgW="1308100" imgH="508000" progId="Equation.3">
                  <p:embed/>
                  <p:pic>
                    <p:nvPicPr>
                      <p:cNvPr id="0" name="Picture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0288" y="3730625"/>
                        <a:ext cx="13081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248400" y="3810000"/>
            <a:ext cx="2783134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latin typeface="Comic Sans MS" pitchFamily="66" charset="0"/>
              </a:rPr>
              <a:t>Предельный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угол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/>
              <a:t>(</a:t>
            </a:r>
            <a:r>
              <a:rPr lang="en-US" dirty="0">
                <a:latin typeface="Symbol" pitchFamily="18" charset="2"/>
              </a:rPr>
              <a:t>b</a:t>
            </a:r>
            <a:r>
              <a:rPr lang="en-US" dirty="0"/>
              <a:t>=1)</a:t>
            </a: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68313" y="4508500"/>
            <a:ext cx="4608512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Число испушенных фотонов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на ед. длины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и ед. длины волны</a:t>
            </a:r>
            <a:r>
              <a:rPr lang="en-US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endParaRPr lang="en-US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aphicFrame>
        <p:nvGraphicFramePr>
          <p:cNvPr id="17" name="Object 17"/>
          <p:cNvGraphicFramePr>
            <a:graphicFrameLocks noChangeAspect="1"/>
          </p:cNvGraphicFramePr>
          <p:nvPr/>
        </p:nvGraphicFramePr>
        <p:xfrm>
          <a:off x="1331913" y="5084763"/>
          <a:ext cx="2305050" cy="139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08" name="Designer 4.0 Drawing" r:id="rId14" imgW="1831848" imgH="1109472" progId="">
                  <p:embed/>
                </p:oleObj>
              </mc:Choice>
              <mc:Fallback>
                <p:oleObj name="Designer 4.0 Drawing" r:id="rId14" imgW="1831848" imgH="1109472" progId="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5084763"/>
                        <a:ext cx="2305050" cy="1395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8"/>
          <p:cNvGraphicFramePr>
            <a:graphicFrameLocks noChangeAspect="1"/>
          </p:cNvGraphicFramePr>
          <p:nvPr/>
        </p:nvGraphicFramePr>
        <p:xfrm>
          <a:off x="4140200" y="5084763"/>
          <a:ext cx="2233613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09" name="Designer 4.0 Drawing" r:id="rId16" imgW="1813560" imgH="1106424" progId="">
                  <p:embed/>
                </p:oleObj>
              </mc:Choice>
              <mc:Fallback>
                <p:oleObj name="Designer 4.0 Drawing" r:id="rId16" imgW="1813560" imgH="1106424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5084763"/>
                        <a:ext cx="2233613" cy="1360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9"/>
          <p:cNvGraphicFramePr>
            <a:graphicFrameLocks noChangeAspect="1"/>
          </p:cNvGraphicFramePr>
          <p:nvPr/>
        </p:nvGraphicFramePr>
        <p:xfrm>
          <a:off x="5434013" y="1787525"/>
          <a:ext cx="2090737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10" name="Designer Drawing" r:id="rId18" imgW="2090928" imgH="1856232" progId="">
                  <p:embed/>
                </p:oleObj>
              </mc:Choice>
              <mc:Fallback>
                <p:oleObj name="Designer Drawing" r:id="rId18" imgW="2090928" imgH="1856232" progId="">
                  <p:embed/>
                  <p:pic>
                    <p:nvPicPr>
                      <p:cNvPr id="0" name="Picture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4013" y="1787525"/>
                        <a:ext cx="2090737" cy="185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228600" y="533400"/>
            <a:ext cx="8640763" cy="10341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70000"/>
              </a:lnSpc>
              <a:buFontTx/>
              <a:buNone/>
            </a:pPr>
            <a:r>
              <a:rPr lang="ru-RU" dirty="0" smtClean="0">
                <a:latin typeface="Comic Sans MS" pitchFamily="66" charset="0"/>
              </a:rPr>
              <a:t>Черенковское излучение - </a:t>
            </a:r>
            <a:r>
              <a:rPr lang="ru-RU" dirty="0" smtClean="0">
                <a:solidFill>
                  <a:srgbClr val="FF0066"/>
                </a:solidFill>
                <a:latin typeface="Comic Sans MS" pitchFamily="66" charset="0"/>
              </a:rPr>
              <a:t>заряженная частица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в среде со скоростью, больше пороговой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Comic Sans MS" pitchFamily="66" charset="0"/>
              </a:rPr>
              <a:t>(скорость света в веществе, показатеь преломления)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6927850" y="1479550"/>
            <a:ext cx="7032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</a:pPr>
            <a:r>
              <a:rPr lang="en-US" i="1">
                <a:solidFill>
                  <a:schemeClr val="tx2"/>
                </a:solidFill>
                <a:latin typeface="Times New Roman" pitchFamily="18" charset="0"/>
              </a:rPr>
              <a:t>L</a:t>
            </a:r>
            <a:r>
              <a:rPr lang="en-US">
                <a:solidFill>
                  <a:schemeClr val="tx2"/>
                </a:solidFill>
                <a:latin typeface="Times New Roman" pitchFamily="18" charset="0"/>
              </a:rPr>
              <a:t>·tan</a:t>
            </a:r>
            <a:r>
              <a:rPr lang="en-US" i="1">
                <a:solidFill>
                  <a:schemeClr val="tx2"/>
                </a:solidFill>
                <a:latin typeface="Symbol" pitchFamily="18" charset="2"/>
              </a:rPr>
              <a:t>q</a:t>
            </a:r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4419600" y="3827463"/>
            <a:ext cx="584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l">
              <a:buFontTx/>
              <a:buBlip>
                <a:blip r:embed="rId20"/>
              </a:buBlip>
            </a:pPr>
            <a:r>
              <a:rPr lang="en-US"/>
              <a:t> 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52578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21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797175" y="3062288"/>
            <a:ext cx="639763" cy="842962"/>
          </a:xfrm>
          <a:prstGeom prst="rect">
            <a:avLst/>
          </a:prstGeom>
          <a:solidFill>
            <a:srgbClr val="FFFF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2794000" y="3484563"/>
            <a:ext cx="1341438" cy="127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3421063" y="2722563"/>
            <a:ext cx="12700" cy="10937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4" name="Freeform 20"/>
          <p:cNvSpPr>
            <a:spLocks/>
          </p:cNvSpPr>
          <p:nvPr/>
        </p:nvSpPr>
        <p:spPr bwMode="auto">
          <a:xfrm>
            <a:off x="3238500" y="3416300"/>
            <a:ext cx="106363" cy="106363"/>
          </a:xfrm>
          <a:custGeom>
            <a:avLst/>
            <a:gdLst>
              <a:gd name="T0" fmla="*/ 88206662 w 67"/>
              <a:gd name="T1" fmla="*/ 158769774 h 67"/>
              <a:gd name="T2" fmla="*/ 88206662 w 67"/>
              <a:gd name="T3" fmla="*/ 93245408 h 67"/>
              <a:gd name="T4" fmla="*/ 78125994 w 67"/>
              <a:gd name="T5" fmla="*/ 83164740 h 67"/>
              <a:gd name="T6" fmla="*/ 10080671 w 67"/>
              <a:gd name="T7" fmla="*/ 83164740 h 67"/>
              <a:gd name="T8" fmla="*/ 20161342 w 67"/>
              <a:gd name="T9" fmla="*/ 93245408 h 67"/>
              <a:gd name="T10" fmla="*/ 20161342 w 67"/>
              <a:gd name="T11" fmla="*/ 78124406 h 67"/>
              <a:gd name="T12" fmla="*/ 10080671 w 67"/>
              <a:gd name="T13" fmla="*/ 88205074 h 67"/>
              <a:gd name="T14" fmla="*/ 78125994 w 67"/>
              <a:gd name="T15" fmla="*/ 88205074 h 67"/>
              <a:gd name="T16" fmla="*/ 88206662 w 67"/>
              <a:gd name="T17" fmla="*/ 78124406 h 67"/>
              <a:gd name="T18" fmla="*/ 88206662 w 67"/>
              <a:gd name="T19" fmla="*/ 10080671 h 67"/>
              <a:gd name="T20" fmla="*/ 78125994 w 67"/>
              <a:gd name="T21" fmla="*/ 20161342 h 67"/>
              <a:gd name="T22" fmla="*/ 88206662 w 67"/>
              <a:gd name="T23" fmla="*/ 20161342 h 67"/>
              <a:gd name="T24" fmla="*/ 78125994 w 67"/>
              <a:gd name="T25" fmla="*/ 10080671 h 67"/>
              <a:gd name="T26" fmla="*/ 78125994 w 67"/>
              <a:gd name="T27" fmla="*/ 78124406 h 67"/>
              <a:gd name="T28" fmla="*/ 88206662 w 67"/>
              <a:gd name="T29" fmla="*/ 88205074 h 67"/>
              <a:gd name="T30" fmla="*/ 158771361 w 67"/>
              <a:gd name="T31" fmla="*/ 88205074 h 67"/>
              <a:gd name="T32" fmla="*/ 151210067 w 67"/>
              <a:gd name="T33" fmla="*/ 78124406 h 67"/>
              <a:gd name="T34" fmla="*/ 151210067 w 67"/>
              <a:gd name="T35" fmla="*/ 93245408 h 67"/>
              <a:gd name="T36" fmla="*/ 158771361 w 67"/>
              <a:gd name="T37" fmla="*/ 83164740 h 67"/>
              <a:gd name="T38" fmla="*/ 88206662 w 67"/>
              <a:gd name="T39" fmla="*/ 83164740 h 67"/>
              <a:gd name="T40" fmla="*/ 78125994 w 67"/>
              <a:gd name="T41" fmla="*/ 93245408 h 67"/>
              <a:gd name="T42" fmla="*/ 78125994 w 67"/>
              <a:gd name="T43" fmla="*/ 158769774 h 67"/>
              <a:gd name="T44" fmla="*/ 88206662 w 67"/>
              <a:gd name="T45" fmla="*/ 151210067 h 67"/>
              <a:gd name="T46" fmla="*/ 78125994 w 67"/>
              <a:gd name="T47" fmla="*/ 151210067 h 67"/>
              <a:gd name="T48" fmla="*/ 88206662 w 67"/>
              <a:gd name="T49" fmla="*/ 158769774 h 67"/>
              <a:gd name="T50" fmla="*/ 68045326 w 67"/>
              <a:gd name="T51" fmla="*/ 158769774 h 67"/>
              <a:gd name="T52" fmla="*/ 78125994 w 67"/>
              <a:gd name="T53" fmla="*/ 168850441 h 67"/>
              <a:gd name="T54" fmla="*/ 88206662 w 67"/>
              <a:gd name="T55" fmla="*/ 168850441 h 67"/>
              <a:gd name="T56" fmla="*/ 95766369 w 67"/>
              <a:gd name="T57" fmla="*/ 158769774 h 67"/>
              <a:gd name="T58" fmla="*/ 95766369 w 67"/>
              <a:gd name="T59" fmla="*/ 93245408 h 67"/>
              <a:gd name="T60" fmla="*/ 88206662 w 67"/>
              <a:gd name="T61" fmla="*/ 100806703 h 67"/>
              <a:gd name="T62" fmla="*/ 158771361 w 67"/>
              <a:gd name="T63" fmla="*/ 100806703 h 67"/>
              <a:gd name="T64" fmla="*/ 168852029 w 67"/>
              <a:gd name="T65" fmla="*/ 93245408 h 67"/>
              <a:gd name="T66" fmla="*/ 168852029 w 67"/>
              <a:gd name="T67" fmla="*/ 78124406 h 67"/>
              <a:gd name="T68" fmla="*/ 158771361 w 67"/>
              <a:gd name="T69" fmla="*/ 68043739 h 67"/>
              <a:gd name="T70" fmla="*/ 88206662 w 67"/>
              <a:gd name="T71" fmla="*/ 68043739 h 67"/>
              <a:gd name="T72" fmla="*/ 95766369 w 67"/>
              <a:gd name="T73" fmla="*/ 78124406 h 67"/>
              <a:gd name="T74" fmla="*/ 95766369 w 67"/>
              <a:gd name="T75" fmla="*/ 10080671 h 67"/>
              <a:gd name="T76" fmla="*/ 88206662 w 67"/>
              <a:gd name="T77" fmla="*/ 0 h 67"/>
              <a:gd name="T78" fmla="*/ 78125994 w 67"/>
              <a:gd name="T79" fmla="*/ 0 h 67"/>
              <a:gd name="T80" fmla="*/ 68045326 w 67"/>
              <a:gd name="T81" fmla="*/ 10080671 h 67"/>
              <a:gd name="T82" fmla="*/ 68045326 w 67"/>
              <a:gd name="T83" fmla="*/ 78124406 h 67"/>
              <a:gd name="T84" fmla="*/ 78125994 w 67"/>
              <a:gd name="T85" fmla="*/ 68043739 h 67"/>
              <a:gd name="T86" fmla="*/ 10080671 w 67"/>
              <a:gd name="T87" fmla="*/ 68043739 h 67"/>
              <a:gd name="T88" fmla="*/ 0 w 67"/>
              <a:gd name="T89" fmla="*/ 78124406 h 67"/>
              <a:gd name="T90" fmla="*/ 0 w 67"/>
              <a:gd name="T91" fmla="*/ 93245408 h 67"/>
              <a:gd name="T92" fmla="*/ 10080671 w 67"/>
              <a:gd name="T93" fmla="*/ 100806703 h 67"/>
              <a:gd name="T94" fmla="*/ 78125994 w 67"/>
              <a:gd name="T95" fmla="*/ 100806703 h 67"/>
              <a:gd name="T96" fmla="*/ 68045326 w 67"/>
              <a:gd name="T97" fmla="*/ 93245408 h 67"/>
              <a:gd name="T98" fmla="*/ 68045326 w 67"/>
              <a:gd name="T99" fmla="*/ 158769774 h 67"/>
              <a:gd name="T100" fmla="*/ 88206662 w 67"/>
              <a:gd name="T101" fmla="*/ 158769774 h 6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7"/>
              <a:gd name="T154" fmla="*/ 0 h 67"/>
              <a:gd name="T155" fmla="*/ 67 w 67"/>
              <a:gd name="T156" fmla="*/ 67 h 6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7" h="67">
                <a:moveTo>
                  <a:pt x="35" y="63"/>
                </a:moveTo>
                <a:lnTo>
                  <a:pt x="35" y="37"/>
                </a:lnTo>
                <a:lnTo>
                  <a:pt x="31" y="33"/>
                </a:lnTo>
                <a:lnTo>
                  <a:pt x="4" y="33"/>
                </a:lnTo>
                <a:lnTo>
                  <a:pt x="8" y="37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5" y="8"/>
                </a:lnTo>
                <a:lnTo>
                  <a:pt x="31" y="4"/>
                </a:lnTo>
                <a:lnTo>
                  <a:pt x="31" y="31"/>
                </a:lnTo>
                <a:lnTo>
                  <a:pt x="35" y="35"/>
                </a:lnTo>
                <a:lnTo>
                  <a:pt x="63" y="35"/>
                </a:lnTo>
                <a:lnTo>
                  <a:pt x="60" y="31"/>
                </a:lnTo>
                <a:lnTo>
                  <a:pt x="60" y="37"/>
                </a:lnTo>
                <a:lnTo>
                  <a:pt x="63" y="33"/>
                </a:lnTo>
                <a:lnTo>
                  <a:pt x="35" y="33"/>
                </a:lnTo>
                <a:lnTo>
                  <a:pt x="31" y="37"/>
                </a:lnTo>
                <a:lnTo>
                  <a:pt x="31" y="63"/>
                </a:lnTo>
                <a:lnTo>
                  <a:pt x="35" y="60"/>
                </a:lnTo>
                <a:lnTo>
                  <a:pt x="31" y="60"/>
                </a:lnTo>
                <a:lnTo>
                  <a:pt x="35" y="63"/>
                </a:lnTo>
                <a:lnTo>
                  <a:pt x="27" y="63"/>
                </a:lnTo>
                <a:lnTo>
                  <a:pt x="31" y="67"/>
                </a:lnTo>
                <a:lnTo>
                  <a:pt x="35" y="67"/>
                </a:lnTo>
                <a:lnTo>
                  <a:pt x="38" y="63"/>
                </a:lnTo>
                <a:lnTo>
                  <a:pt x="38" y="37"/>
                </a:lnTo>
                <a:lnTo>
                  <a:pt x="35" y="40"/>
                </a:lnTo>
                <a:lnTo>
                  <a:pt x="63" y="40"/>
                </a:lnTo>
                <a:lnTo>
                  <a:pt x="67" y="37"/>
                </a:lnTo>
                <a:lnTo>
                  <a:pt x="67" y="31"/>
                </a:lnTo>
                <a:lnTo>
                  <a:pt x="63" y="27"/>
                </a:lnTo>
                <a:lnTo>
                  <a:pt x="35" y="27"/>
                </a:lnTo>
                <a:lnTo>
                  <a:pt x="38" y="31"/>
                </a:lnTo>
                <a:lnTo>
                  <a:pt x="38" y="4"/>
                </a:lnTo>
                <a:lnTo>
                  <a:pt x="35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7"/>
                </a:lnTo>
                <a:lnTo>
                  <a:pt x="4" y="40"/>
                </a:lnTo>
                <a:lnTo>
                  <a:pt x="31" y="40"/>
                </a:lnTo>
                <a:lnTo>
                  <a:pt x="27" y="37"/>
                </a:lnTo>
                <a:lnTo>
                  <a:pt x="27" y="63"/>
                </a:lnTo>
                <a:lnTo>
                  <a:pt x="35" y="6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de-CH"/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2514600" y="2819400"/>
            <a:ext cx="868571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</a:rPr>
              <a:t>диэлектрик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auto">
          <a:xfrm>
            <a:off x="3505200" y="2819400"/>
            <a:ext cx="224420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</a:rPr>
              <a:t>газ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7" name="Rectangle 31"/>
          <p:cNvSpPr>
            <a:spLocks noChangeArrowheads="1"/>
          </p:cNvSpPr>
          <p:nvPr/>
        </p:nvSpPr>
        <p:spPr bwMode="auto">
          <a:xfrm>
            <a:off x="304800" y="1828800"/>
            <a:ext cx="5930900" cy="646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/>
              <a:t>Возникает при пересечении границы между средами с разными показателями преломления (газ – диэлектрик)</a:t>
            </a:r>
            <a:endParaRPr lang="en-US" dirty="0"/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322263" y="3198813"/>
            <a:ext cx="2253437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/>
              <a:t>Упрощенная картина</a:t>
            </a:r>
            <a:endParaRPr lang="en-US" dirty="0"/>
          </a:p>
        </p:txBody>
      </p:sp>
      <p:sp>
        <p:nvSpPr>
          <p:cNvPr id="19" name="Rectangle 33"/>
          <p:cNvSpPr>
            <a:spLocks noChangeArrowheads="1"/>
          </p:cNvSpPr>
          <p:nvPr/>
        </p:nvSpPr>
        <p:spPr bwMode="auto">
          <a:xfrm>
            <a:off x="250825" y="5013325"/>
            <a:ext cx="5757863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На одной границе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20" name="Text Box 34"/>
          <p:cNvSpPr txBox="1">
            <a:spLocks noChangeArrowheads="1"/>
          </p:cNvSpPr>
          <p:nvPr/>
        </p:nvSpPr>
        <p:spPr bwMode="auto">
          <a:xfrm>
            <a:off x="0" y="533400"/>
            <a:ext cx="7418569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dirty="0" smtClean="0">
                <a:solidFill>
                  <a:srgbClr val="FF0066"/>
                </a:solidFill>
              </a:rPr>
              <a:t>Переходное излучение </a:t>
            </a:r>
            <a:r>
              <a:rPr lang="en-US" dirty="0" smtClean="0"/>
              <a:t> </a:t>
            </a:r>
            <a:r>
              <a:rPr lang="ru-RU" dirty="0" smtClean="0"/>
              <a:t> было предсказано Гинзбургом и франком в</a:t>
            </a:r>
            <a:r>
              <a:rPr lang="en-US" dirty="0" smtClean="0"/>
              <a:t> </a:t>
            </a:r>
            <a:r>
              <a:rPr lang="en-US" dirty="0"/>
              <a:t>1946</a:t>
            </a:r>
          </a:p>
        </p:txBody>
      </p:sp>
      <p:sp>
        <p:nvSpPr>
          <p:cNvPr id="21" name="Text Box 35"/>
          <p:cNvSpPr txBox="1">
            <a:spLocks noChangeArrowheads="1"/>
          </p:cNvSpPr>
          <p:nvPr/>
        </p:nvSpPr>
        <p:spPr bwMode="auto">
          <a:xfrm>
            <a:off x="381000" y="990600"/>
            <a:ext cx="457200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/>
              <a:t>Релятивистская теория</a:t>
            </a:r>
            <a:r>
              <a:rPr lang="en-US" sz="1400" dirty="0" smtClean="0">
                <a:solidFill>
                  <a:schemeClr val="tx1"/>
                </a:solidFill>
              </a:rPr>
              <a:t>: </a:t>
            </a:r>
            <a:r>
              <a:rPr lang="ru-RU" sz="1400" dirty="0" smtClean="0">
                <a:solidFill>
                  <a:schemeClr val="tx1"/>
                </a:solidFill>
              </a:rPr>
              <a:t> Г. Гарибян</a:t>
            </a:r>
            <a:r>
              <a:rPr lang="en-US" sz="1400" dirty="0" smtClean="0">
                <a:solidFill>
                  <a:schemeClr val="tx1"/>
                </a:solidFill>
              </a:rPr>
              <a:t>,  </a:t>
            </a:r>
            <a:r>
              <a:rPr lang="ru-RU" sz="1400" dirty="0" smtClean="0">
                <a:solidFill>
                  <a:schemeClr val="tx1"/>
                </a:solidFill>
              </a:rPr>
              <a:t> ЖЭТФ </a:t>
            </a:r>
            <a:r>
              <a:rPr lang="en-US" sz="1400" dirty="0" smtClean="0">
                <a:solidFill>
                  <a:schemeClr val="tx1"/>
                </a:solidFill>
              </a:rPr>
              <a:t>63 </a:t>
            </a:r>
            <a:r>
              <a:rPr lang="en-US" sz="1400" dirty="0">
                <a:solidFill>
                  <a:schemeClr val="tx1"/>
                </a:solidFill>
              </a:rPr>
              <a:t>(1958) 1079</a:t>
            </a:r>
          </a:p>
        </p:txBody>
      </p:sp>
      <p:sp>
        <p:nvSpPr>
          <p:cNvPr id="22" name="Line 38"/>
          <p:cNvSpPr>
            <a:spLocks noChangeShapeType="1"/>
          </p:cNvSpPr>
          <p:nvPr/>
        </p:nvSpPr>
        <p:spPr bwMode="auto">
          <a:xfrm flipH="1" flipV="1">
            <a:off x="3746500" y="3535363"/>
            <a:ext cx="609600" cy="38258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de-CH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/>
        </p:nvGraphicFramePr>
        <p:xfrm>
          <a:off x="5938838" y="1658938"/>
          <a:ext cx="2952750" cy="213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18" name="Designer Drawing" r:id="rId6" imgW="5742432" imgH="4142232" progId="">
                  <p:embed/>
                </p:oleObj>
              </mc:Choice>
              <mc:Fallback>
                <p:oleObj name="Designer Drawing" r:id="rId6" imgW="5742432" imgH="4142232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8838" y="1658938"/>
                        <a:ext cx="2952750" cy="213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 Box 40"/>
          <p:cNvSpPr txBox="1">
            <a:spLocks noChangeArrowheads="1"/>
          </p:cNvSpPr>
          <p:nvPr/>
        </p:nvSpPr>
        <p:spPr bwMode="auto">
          <a:xfrm>
            <a:off x="5881687" y="914400"/>
            <a:ext cx="3262313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Tx/>
              <a:buNone/>
            </a:pPr>
            <a:r>
              <a:rPr lang="ru-RU" dirty="0" smtClean="0">
                <a:solidFill>
                  <a:srgbClr val="002060"/>
                </a:solidFill>
              </a:rPr>
              <a:t>Часто называют </a:t>
            </a:r>
            <a:r>
              <a:rPr lang="ru-RU" dirty="0" smtClean="0">
                <a:solidFill>
                  <a:srgbClr val="FF0066"/>
                </a:solidFill>
              </a:rPr>
              <a:t>Подпороговым Черенковским излучением</a:t>
            </a:r>
            <a:endParaRPr lang="en-US" dirty="0">
              <a:solidFill>
                <a:srgbClr val="FF0066"/>
              </a:solidFill>
            </a:endParaRPr>
          </a:p>
        </p:txBody>
      </p:sp>
      <p:graphicFrame>
        <p:nvGraphicFramePr>
          <p:cNvPr id="25" name="Object 49"/>
          <p:cNvGraphicFramePr>
            <a:graphicFrameLocks noChangeAspect="1"/>
          </p:cNvGraphicFramePr>
          <p:nvPr/>
        </p:nvGraphicFramePr>
        <p:xfrm>
          <a:off x="395288" y="5445125"/>
          <a:ext cx="7045325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19" name="Equation" r:id="rId8" imgW="5168900" imgH="495300" progId="Equation.3">
                  <p:embed/>
                </p:oleObj>
              </mc:Choice>
              <mc:Fallback>
                <p:oleObj name="Equation" r:id="rId8" imgW="5168900" imgH="4953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5445125"/>
                        <a:ext cx="7045325" cy="674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51"/>
          <p:cNvSpPr txBox="1">
            <a:spLocks noChangeArrowheads="1"/>
          </p:cNvSpPr>
          <p:nvPr/>
        </p:nvSpPr>
        <p:spPr bwMode="auto">
          <a:xfrm>
            <a:off x="323850" y="4221163"/>
            <a:ext cx="7977120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ru-RU" dirty="0" smtClean="0">
                <a:solidFill>
                  <a:srgbClr val="C00000"/>
                </a:solidFill>
                <a:latin typeface="Arial" pitchFamily="34" charset="0"/>
              </a:rPr>
              <a:t>Среда поляризуется</a:t>
            </a:r>
            <a:r>
              <a:rPr lang="en-GB" dirty="0" smtClean="0">
                <a:solidFill>
                  <a:srgbClr val="C00000"/>
                </a:solidFill>
                <a:latin typeface="Arial" pitchFamily="34" charset="0"/>
              </a:rPr>
              <a:t>.</a:t>
            </a:r>
            <a:r>
              <a:rPr lang="en-GB" dirty="0" smtClean="0">
                <a:latin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</a:rPr>
              <a:t>Электронная плотность смещается от равновесия</a:t>
            </a:r>
            <a:r>
              <a:rPr lang="en-GB" dirty="0" smtClean="0">
                <a:latin typeface="Arial" pitchFamily="34" charset="0"/>
              </a:rPr>
              <a:t> </a:t>
            </a:r>
            <a:endParaRPr lang="en-GB" dirty="0">
              <a:latin typeface="Arial" pitchFamily="34" charset="0"/>
            </a:endParaRPr>
          </a:p>
          <a:p>
            <a:pPr marL="342900" indent="-342900" algn="l">
              <a:buFontTx/>
              <a:buNone/>
              <a:defRPr/>
            </a:pPr>
            <a:r>
              <a:rPr lang="en-GB" dirty="0">
                <a:latin typeface="Arial" pitchFamily="34" charset="0"/>
                <a:sym typeface="Wingdings" pitchFamily="2" charset="2"/>
              </a:rPr>
              <a:t>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Диполь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,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изменяющийся </a:t>
            </a:r>
            <a:r>
              <a:rPr lang="ru-RU" dirty="0" smtClean="0">
                <a:latin typeface="Arial" pitchFamily="34" charset="0"/>
                <a:sym typeface="Wingdings" pitchFamily="2" charset="2"/>
              </a:rPr>
              <a:t>во времени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 </a:t>
            </a:r>
            <a:r>
              <a:rPr lang="en-GB" dirty="0">
                <a:latin typeface="Arial" pitchFamily="34" charset="0"/>
                <a:sym typeface="Wingdings" pitchFamily="2" charset="2"/>
              </a:rPr>
              <a:t> </a:t>
            </a:r>
            <a:r>
              <a:rPr lang="ru-RU" dirty="0" smtClean="0">
                <a:solidFill>
                  <a:srgbClr val="C00000"/>
                </a:solidFill>
                <a:latin typeface="Arial" pitchFamily="34" charset="0"/>
                <a:sym typeface="Wingdings" pitchFamily="2" charset="2"/>
              </a:rPr>
              <a:t>излучается энергия</a:t>
            </a:r>
            <a:r>
              <a:rPr lang="en-GB" dirty="0" smtClean="0">
                <a:latin typeface="Arial" pitchFamily="34" charset="0"/>
                <a:sym typeface="Wingdings" pitchFamily="2" charset="2"/>
              </a:rPr>
              <a:t>.</a:t>
            </a:r>
            <a:endParaRPr lang="en-GB" dirty="0">
              <a:latin typeface="Arial" pitchFamily="34" charset="0"/>
            </a:endParaRP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>
            <a:off x="5334000" y="0"/>
            <a:ext cx="3276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22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1430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57200" y="1066800"/>
            <a:ext cx="8280400" cy="14398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Фотон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что бы быть зарегестрированным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, должен или 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«родить» </a:t>
            </a:r>
            <a:endParaRPr lang="ru-RU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заряженную частицу(ы), или передать ей 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энергию.</a:t>
            </a:r>
            <a:endParaRPr lang="ru-RU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91440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Blip>
                <a:blip r:embed="rId6"/>
              </a:buBlip>
              <a:tabLst>
                <a:tab pos="914400" algn="l"/>
              </a:tabLst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Фото-эффект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7056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12" name="Object 6"/>
          <p:cNvGraphicFramePr>
            <a:graphicFrameLocks noChangeAspect="1"/>
          </p:cNvGraphicFramePr>
          <p:nvPr/>
        </p:nvGraphicFramePr>
        <p:xfrm>
          <a:off x="1795463" y="3340100"/>
          <a:ext cx="1652587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82" name="Equation" r:id="rId7" imgW="1308100" imgH="228600" progId="Equation.3">
                  <p:embed/>
                </p:oleObj>
              </mc:Choice>
              <mc:Fallback>
                <p:oleObj name="Equation" r:id="rId7" imgW="1308100" imgH="2286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463" y="3340100"/>
                        <a:ext cx="1652587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962025" y="4572000"/>
          <a:ext cx="5770563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83" name="Equation" r:id="rId9" imgW="3810000" imgH="482600" progId="Equation.3">
                  <p:embed/>
                </p:oleObj>
              </mc:Choice>
              <mc:Fallback>
                <p:oleObj name="Equation" r:id="rId9" imgW="3810000" imgH="482600" progId="Equation.3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2025" y="4572000"/>
                        <a:ext cx="5770563" cy="727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971550" y="5876925"/>
          <a:ext cx="17653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84" name="Equation" r:id="rId11" imgW="1765300" imgH="508000" progId="Equation.3">
                  <p:embed/>
                </p:oleObj>
              </mc:Choice>
              <mc:Fallback>
                <p:oleObj name="Equation" r:id="rId11" imgW="1765300" imgH="50800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5876925"/>
                        <a:ext cx="17653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"/>
          <p:cNvGraphicFramePr>
            <a:graphicFrameLocks noChangeAspect="1"/>
          </p:cNvGraphicFramePr>
          <p:nvPr/>
        </p:nvGraphicFramePr>
        <p:xfrm>
          <a:off x="971550" y="2565400"/>
          <a:ext cx="2435225" cy="6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85" name="Designer 4.0 Drawing" r:id="rId13" imgW="2435352" imgH="637032" progId="">
                  <p:embed/>
                </p:oleObj>
              </mc:Choice>
              <mc:Fallback>
                <p:oleObj name="Designer 4.0 Drawing" r:id="rId13" imgW="2435352" imgH="637032" progId="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2565400"/>
                        <a:ext cx="2435225" cy="636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208338" y="5949950"/>
            <a:ext cx="1219200" cy="368300"/>
          </a:xfrm>
          <a:prstGeom prst="rect">
            <a:avLst/>
          </a:prstGeom>
          <a:noFill/>
          <a:ln w="28575">
            <a:solidFill>
              <a:srgbClr val="FF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600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3635375" y="2492375"/>
            <a:ext cx="460851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en-US" sz="1600" dirty="0"/>
              <a:t> 	</a:t>
            </a:r>
            <a:r>
              <a:rPr lang="ru-RU" sz="1600" dirty="0" smtClean="0">
                <a:latin typeface="Comic Sans MS" pitchFamily="66" charset="0"/>
              </a:rPr>
              <a:t>Возможен только в соседстве с третьим партнером столкновения</a:t>
            </a:r>
          </a:p>
          <a:p>
            <a:pPr marL="342900" indent="-342900">
              <a:buFontTx/>
              <a:buNone/>
            </a:pP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 выбиваются электроны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K-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оболочки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685800" y="3962400"/>
            <a:ext cx="792003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Сечение сильнно возрастает, если   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i="1" dirty="0" err="1"/>
              <a:t>E</a:t>
            </a:r>
            <a:r>
              <a:rPr lang="en-US" sz="1600" i="1" baseline="-25000" dirty="0" err="1">
                <a:latin typeface="Symbol" pitchFamily="18" charset="2"/>
              </a:rPr>
              <a:t>g</a:t>
            </a:r>
            <a:r>
              <a:rPr lang="en-US" sz="1600" i="1" dirty="0"/>
              <a:t> </a:t>
            </a:r>
            <a:r>
              <a:rPr lang="en-US" sz="1600" i="1" dirty="0">
                <a:sym typeface="Symbol" pitchFamily="18" charset="2"/>
              </a:rPr>
              <a:t> </a:t>
            </a:r>
            <a:r>
              <a:rPr lang="en-US" sz="1600" i="1" dirty="0" err="1">
                <a:sym typeface="Symbol" pitchFamily="18" charset="2"/>
              </a:rPr>
              <a:t>E</a:t>
            </a:r>
            <a:r>
              <a:rPr lang="en-US" sz="1600" i="1" baseline="-25000" dirty="0" err="1">
                <a:sym typeface="Symbol" pitchFamily="18" charset="2"/>
              </a:rPr>
              <a:t>shell</a:t>
            </a:r>
            <a:endParaRPr lang="en-US" sz="1600" dirty="0"/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1435100" y="5461000"/>
            <a:ext cx="320312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При высоких энергиях  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/>
              <a:t>(</a:t>
            </a:r>
            <a:r>
              <a:rPr lang="en-US" sz="1600" dirty="0">
                <a:sym typeface="Symbol" pitchFamily="18" charset="2"/>
              </a:rPr>
              <a:t></a:t>
            </a:r>
            <a:r>
              <a:rPr lang="en-US" sz="1600" dirty="0"/>
              <a:t>1)</a:t>
            </a:r>
          </a:p>
        </p:txBody>
      </p:sp>
      <p:graphicFrame>
        <p:nvGraphicFramePr>
          <p:cNvPr id="220166" name="Object 11"/>
          <p:cNvGraphicFramePr>
            <a:graphicFrameLocks noChangeAspect="1"/>
          </p:cNvGraphicFramePr>
          <p:nvPr/>
        </p:nvGraphicFramePr>
        <p:xfrm>
          <a:off x="3208338" y="5949950"/>
          <a:ext cx="10160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286" name="Equation" r:id="rId15" imgW="1016000" imgH="368300" progId="Equation.3">
                  <p:embed/>
                </p:oleObj>
              </mc:Choice>
              <mc:Fallback>
                <p:oleObj name="Equation" r:id="rId15" imgW="1016000" imgH="3683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8338" y="5949950"/>
                        <a:ext cx="10160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20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23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9342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04800" y="914400"/>
            <a:ext cx="82296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Впервые наблюдал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Heinrich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Hertz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1887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JJ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Tompson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понял, что это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“corpuscles”   (electrons)  in 189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7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Einstein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объяснил в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1905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Ввел постоянную Планка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Один из краеугольных камней квантовой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революции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Очень широко </a:t>
            </a: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используется и </a:t>
            </a: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 </a:t>
            </a: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Физике, и в </a:t>
            </a: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быту</a:t>
            </a: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Фотодиоды, фототранзисторы, фотоумножители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Сенсоры изображений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Фото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/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Видео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камеры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</a:t>
            </a: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ТВ...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Фотоэлектронная спектроскопия</a:t>
            </a:r>
            <a:endParaRPr kumimoji="0" lang="en-US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…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24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7818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81000" y="1524000"/>
            <a:ext cx="5715000" cy="766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sz="2000" b="1" dirty="0" smtClean="0">
                <a:solidFill>
                  <a:srgbClr val="7030A0"/>
                </a:solidFill>
                <a:latin typeface="Comic Sans MS" pitchFamily="66" charset="0"/>
              </a:rPr>
              <a:t>Рождение пары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2555875" y="2349500"/>
          <a:ext cx="371157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48" name="Equation" r:id="rId6" imgW="2730500" imgH="317500" progId="Equation.3">
                  <p:embed/>
                </p:oleObj>
              </mc:Choice>
              <mc:Fallback>
                <p:oleObj name="Equation" r:id="rId6" imgW="2730500" imgH="31750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2349500"/>
                        <a:ext cx="3711575" cy="427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5715000" y="2895600"/>
          <a:ext cx="9906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49" name="Equation" r:id="rId8" imgW="990170" imgH="355446" progId="Equation.3">
                  <p:embed/>
                </p:oleObj>
              </mc:Choice>
              <mc:Fallback>
                <p:oleObj name="Equation" r:id="rId8" imgW="990170" imgH="355446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895600"/>
                        <a:ext cx="9906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709613" y="4005263"/>
          <a:ext cx="2146300" cy="241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50" name="Equation" r:id="rId10" imgW="2146300" imgH="2413000" progId="Equation.3">
                  <p:embed/>
                </p:oleObj>
              </mc:Choice>
              <mc:Fallback>
                <p:oleObj name="Equation" r:id="rId10" imgW="2146300" imgH="2413000" progId="Equation.3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613" y="4005263"/>
                        <a:ext cx="2146300" cy="241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2941638" y="4164112"/>
            <a:ext cx="2230098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Не зависит от энергии </a:t>
            </a:r>
            <a:r>
              <a:rPr lang="en-US" sz="1400" dirty="0" smtClean="0">
                <a:solidFill>
                  <a:srgbClr val="FF0066"/>
                </a:solidFill>
                <a:latin typeface="Comic Sans MS" pitchFamily="66" charset="0"/>
              </a:rPr>
              <a:t>!</a:t>
            </a:r>
            <a:endParaRPr lang="en-US" sz="1400" dirty="0">
              <a:solidFill>
                <a:srgbClr val="FF0066"/>
              </a:solidFill>
              <a:latin typeface="Comic Sans MS" pitchFamily="66" charset="0"/>
            </a:endParaRPr>
          </a:p>
        </p:txBody>
      </p:sp>
      <p:graphicFrame>
        <p:nvGraphicFramePr>
          <p:cNvPr id="16" name="Object 11"/>
          <p:cNvGraphicFramePr>
            <a:graphicFrameLocks noChangeAspect="1"/>
          </p:cNvGraphicFramePr>
          <p:nvPr/>
        </p:nvGraphicFramePr>
        <p:xfrm>
          <a:off x="2819400" y="1219200"/>
          <a:ext cx="1979613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51" name="Designer Drawing" r:id="rId12" imgW="1740408" imgH="1051560" progId="">
                  <p:embed/>
                </p:oleObj>
              </mc:Choice>
              <mc:Fallback>
                <p:oleObj name="Designer Drawing" r:id="rId12" imgW="1740408" imgH="1051560" progId="">
                  <p:embed/>
                  <p:pic>
                    <p:nvPicPr>
                      <p:cNvPr id="0" name="Picture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1219200"/>
                        <a:ext cx="1979613" cy="1196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515938" y="2924175"/>
            <a:ext cx="519906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Возможно в Кулоновском поле ядра или электрона, если</a:t>
            </a:r>
            <a:r>
              <a:rPr lang="en-US" sz="1400" dirty="0" smtClean="0">
                <a:latin typeface="Comic Sans MS" pitchFamily="66" charset="0"/>
              </a:rPr>
              <a:t> </a:t>
            </a:r>
            <a:endParaRPr lang="en-US" sz="1400" dirty="0">
              <a:latin typeface="Comic Sans MS" pitchFamily="66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635000" y="3581400"/>
            <a:ext cx="441659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Сечение</a:t>
            </a:r>
            <a:r>
              <a:rPr lang="en-US" sz="1600" dirty="0" smtClean="0">
                <a:latin typeface="Comic Sans MS" pitchFamily="66" charset="0"/>
              </a:rPr>
              <a:t> (</a:t>
            </a:r>
            <a:r>
              <a:rPr lang="ru-RU" sz="1600" dirty="0" smtClean="0">
                <a:latin typeface="Comic Sans MS" pitchFamily="66" charset="0"/>
              </a:rPr>
              <a:t>в релятивистском приближении</a:t>
            </a:r>
            <a:r>
              <a:rPr lang="en-US" sz="1600" dirty="0" smtClean="0">
                <a:latin typeface="Comic Sans MS" pitchFamily="66" charset="0"/>
              </a:rPr>
              <a:t>)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2438400" y="5181600"/>
            <a:ext cx="2666999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Доля переданной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e</a:t>
            </a:r>
            <a:r>
              <a:rPr lang="en-US" sz="1600" baseline="30000" dirty="0">
                <a:latin typeface="Comic Sans MS" pitchFamily="66" charset="0"/>
                <a:sym typeface="Symbol" pitchFamily="18" charset="2"/>
              </a:rPr>
              <a:t>+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и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e</a:t>
            </a:r>
            <a:r>
              <a:rPr lang="en-US" sz="1600" baseline="30000" dirty="0" smtClean="0">
                <a:latin typeface="Comic Sans MS" pitchFamily="66" charset="0"/>
                <a:sym typeface="Symbol" pitchFamily="18" charset="2"/>
              </a:rPr>
              <a:t>-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 энергии не симметрична при высоких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энергиях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</p:txBody>
      </p:sp>
      <p:pic>
        <p:nvPicPr>
          <p:cNvPr id="20" name="Picture 15" descr="n_bild40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4038600"/>
            <a:ext cx="3763963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Object 16"/>
          <p:cNvGraphicFramePr>
            <a:graphicFrameLocks noChangeAspect="1"/>
          </p:cNvGraphicFramePr>
          <p:nvPr/>
        </p:nvGraphicFramePr>
        <p:xfrm>
          <a:off x="5076825" y="4076700"/>
          <a:ext cx="1366838" cy="28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52" name="Equation" r:id="rId15" imgW="1028254" imgH="215806" progId="Equation.3">
                  <p:embed/>
                </p:oleObj>
              </mc:Choice>
              <mc:Fallback>
                <p:oleObj name="Equation" r:id="rId15" imgW="1028254" imgH="215806" progId="Equation.3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4076700"/>
                        <a:ext cx="1366838" cy="287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1295400" y="457200"/>
            <a:ext cx="7366000" cy="9144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Фотон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,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</a:rPr>
              <a:t> что бы быть зарегестрированным</a:t>
            </a: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, должен или родить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dirty="0" smtClean="0">
                <a:solidFill>
                  <a:srgbClr val="7030A0"/>
                </a:solidFill>
                <a:latin typeface="Comic Sans MS" pitchFamily="66" charset="0"/>
              </a:rPr>
              <a:t>заряженную частицу(ы), или передать ей энергию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914400" algn="l"/>
              </a:tabLst>
              <a:defRPr/>
            </a:pP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>
                <a:tab pos="914400" algn="l"/>
              </a:tabLst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  <a:sym typeface="Symbol" pitchFamily="18" charset="2"/>
            </a:endParaRPr>
          </a:p>
        </p:txBody>
      </p:sp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7010400" y="2971800"/>
            <a:ext cx="197819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Порог</a:t>
            </a:r>
            <a:endParaRPr lang="en-US" sz="16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graphicFrame>
        <p:nvGraphicFramePr>
          <p:cNvPr id="222215" name="Object 17"/>
          <p:cNvGraphicFramePr>
            <a:graphicFrameLocks noChangeAspect="1"/>
          </p:cNvGraphicFramePr>
          <p:nvPr/>
        </p:nvGraphicFramePr>
        <p:xfrm>
          <a:off x="6523038" y="5084763"/>
          <a:ext cx="2076450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353" name="Equation" r:id="rId17" imgW="1562100" imgH="215900" progId="Equation.3">
                  <p:embed/>
                </p:oleObj>
              </mc:Choice>
              <mc:Fallback>
                <p:oleObj name="Equation" r:id="rId17" imgW="1562100" imgH="21590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3038" y="5084763"/>
                        <a:ext cx="2076450" cy="287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/>
      <p:bldP spid="17" grpId="0"/>
      <p:bldP spid="18" grpId="0"/>
      <p:bldP spid="19" grpId="0"/>
      <p:bldP spid="22" grpId="0" animBg="1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25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334000" y="0"/>
            <a:ext cx="30480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Заряженные частицы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фотоны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0" name="Line 2"/>
          <p:cNvSpPr>
            <a:spLocks noChangeShapeType="1"/>
          </p:cNvSpPr>
          <p:nvPr/>
        </p:nvSpPr>
        <p:spPr bwMode="auto">
          <a:xfrm>
            <a:off x="4354513" y="1125538"/>
            <a:ext cx="0" cy="51816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23850" y="1125538"/>
            <a:ext cx="963613" cy="4206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400"/>
              <a:t>e</a:t>
            </a:r>
            <a:r>
              <a:rPr lang="en-US" sz="2400" baseline="30000"/>
              <a:t>+</a:t>
            </a:r>
            <a:r>
              <a:rPr lang="en-US" sz="2400"/>
              <a:t> / e</a:t>
            </a:r>
            <a:r>
              <a:rPr lang="en-US" sz="2400" baseline="30000"/>
              <a:t>-</a:t>
            </a:r>
            <a:endParaRPr lang="en-US" sz="2400">
              <a:latin typeface="Symbol" pitchFamily="18" charset="2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295400" y="1295400"/>
            <a:ext cx="2658100" cy="229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dirty="0" smtClean="0">
                <a:latin typeface="Comic Sans MS" pitchFamily="66" charset="0"/>
              </a:rPr>
              <a:t>Ионизация</a:t>
            </a:r>
            <a:endParaRPr lang="en-US" sz="1800" dirty="0">
              <a:latin typeface="Comic Sans MS" pitchFamily="66" charset="0"/>
            </a:endParaRPr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sz="1600" dirty="0" smtClean="0">
                <a:latin typeface="Comic Sans MS" pitchFamily="66" charset="0"/>
              </a:rPr>
              <a:t>Тормозное излучение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183189" y="1185863"/>
            <a:ext cx="1979612" cy="358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dirty="0" smtClean="0">
                <a:latin typeface="Comic Sans MS" pitchFamily="66" charset="0"/>
              </a:rPr>
              <a:t>Фото-эффект</a:t>
            </a:r>
            <a:endParaRPr lang="en-US" sz="1800" dirty="0">
              <a:latin typeface="Comic Sans MS" pitchFamily="66" charset="0"/>
            </a:endParaRPr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endParaRPr lang="en-US" sz="1800" dirty="0"/>
          </a:p>
          <a:p>
            <a:pPr marL="285750" indent="-28575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Blip>
                <a:blip r:embed="rId5"/>
              </a:buBlip>
            </a:pPr>
            <a:r>
              <a:rPr lang="ru-RU" dirty="0" smtClean="0">
                <a:latin typeface="Comic Sans MS" pitchFamily="66" charset="0"/>
              </a:rPr>
              <a:t>Рождение пар</a:t>
            </a:r>
            <a:endParaRPr lang="en-US" sz="1800" dirty="0">
              <a:latin typeface="Comic Sans MS" pitchFamily="66" charset="0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 flipV="1">
            <a:off x="2003425" y="4762500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 flipV="1">
            <a:off x="2019300" y="4152900"/>
            <a:ext cx="777875" cy="592138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 flipV="1">
            <a:off x="5789613" y="5453063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 flipV="1">
            <a:off x="5789613" y="6062663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6151563" y="5759450"/>
            <a:ext cx="466725" cy="293688"/>
          </a:xfrm>
          <a:custGeom>
            <a:avLst/>
            <a:gdLst>
              <a:gd name="T0" fmla="*/ 0 w 294"/>
              <a:gd name="T1" fmla="*/ 2147483647 h 185"/>
              <a:gd name="T2" fmla="*/ 2147483647 w 294"/>
              <a:gd name="T3" fmla="*/ 2147483647 h 185"/>
              <a:gd name="T4" fmla="*/ 2147483647 w 294"/>
              <a:gd name="T5" fmla="*/ 2147483647 h 185"/>
              <a:gd name="T6" fmla="*/ 0 60000 65536"/>
              <a:gd name="T7" fmla="*/ 0 60000 65536"/>
              <a:gd name="T8" fmla="*/ 0 60000 65536"/>
              <a:gd name="T9" fmla="*/ 0 w 294"/>
              <a:gd name="T10" fmla="*/ 0 h 185"/>
              <a:gd name="T11" fmla="*/ 294 w 294"/>
              <a:gd name="T12" fmla="*/ 185 h 18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4" h="185">
                <a:moveTo>
                  <a:pt x="0" y="185"/>
                </a:moveTo>
                <a:cubicBezTo>
                  <a:pt x="16" y="159"/>
                  <a:pt x="47" y="58"/>
                  <a:pt x="96" y="29"/>
                </a:cubicBezTo>
                <a:cubicBezTo>
                  <a:pt x="145" y="0"/>
                  <a:pt x="253" y="15"/>
                  <a:pt x="294" y="11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Box 27"/>
          <p:cNvSpPr txBox="1">
            <a:spLocks noChangeArrowheads="1"/>
          </p:cNvSpPr>
          <p:nvPr/>
        </p:nvSpPr>
        <p:spPr bwMode="auto">
          <a:xfrm>
            <a:off x="4572000" y="1125538"/>
            <a:ext cx="309563" cy="4206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2400">
                <a:latin typeface="Symbol" pitchFamily="18" charset="2"/>
              </a:rPr>
              <a:t>g</a:t>
            </a:r>
          </a:p>
        </p:txBody>
      </p:sp>
      <p:sp>
        <p:nvSpPr>
          <p:cNvPr id="21" name="Text Box 29"/>
          <p:cNvSpPr txBox="1">
            <a:spLocks noChangeArrowheads="1"/>
          </p:cNvSpPr>
          <p:nvPr/>
        </p:nvSpPr>
        <p:spPr bwMode="auto">
          <a:xfrm rot="16200000">
            <a:off x="1490662" y="4348163"/>
            <a:ext cx="7032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/>
              <a:t>dE/dx</a:t>
            </a:r>
          </a:p>
        </p:txBody>
      </p:sp>
      <p:sp>
        <p:nvSpPr>
          <p:cNvPr id="22" name="Line 7"/>
          <p:cNvSpPr>
            <a:spLocks noChangeShapeType="1"/>
          </p:cNvSpPr>
          <p:nvPr/>
        </p:nvSpPr>
        <p:spPr bwMode="auto">
          <a:xfrm flipV="1">
            <a:off x="2019300" y="1943100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8"/>
          <p:cNvSpPr>
            <a:spLocks noChangeShapeType="1"/>
          </p:cNvSpPr>
          <p:nvPr/>
        </p:nvSpPr>
        <p:spPr bwMode="auto">
          <a:xfrm flipV="1">
            <a:off x="2019300" y="2552700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Freeform 10"/>
          <p:cNvSpPr>
            <a:spLocks/>
          </p:cNvSpPr>
          <p:nvPr/>
        </p:nvSpPr>
        <p:spPr bwMode="auto">
          <a:xfrm>
            <a:off x="2111375" y="2095500"/>
            <a:ext cx="685800" cy="431800"/>
          </a:xfrm>
          <a:custGeom>
            <a:avLst/>
            <a:gdLst>
              <a:gd name="T0" fmla="*/ 0 w 432"/>
              <a:gd name="T1" fmla="*/ 0 h 272"/>
              <a:gd name="T2" fmla="*/ 2147483647 w 432"/>
              <a:gd name="T3" fmla="*/ 2147483647 h 272"/>
              <a:gd name="T4" fmla="*/ 2147483647 w 432"/>
              <a:gd name="T5" fmla="*/ 2147483647 h 272"/>
              <a:gd name="T6" fmla="*/ 2147483647 w 432"/>
              <a:gd name="T7" fmla="*/ 2147483647 h 272"/>
              <a:gd name="T8" fmla="*/ 0 60000 65536"/>
              <a:gd name="T9" fmla="*/ 0 60000 65536"/>
              <a:gd name="T10" fmla="*/ 0 60000 65536"/>
              <a:gd name="T11" fmla="*/ 0 60000 65536"/>
              <a:gd name="T12" fmla="*/ 0 w 432"/>
              <a:gd name="T13" fmla="*/ 0 h 272"/>
              <a:gd name="T14" fmla="*/ 432 w 432"/>
              <a:gd name="T15" fmla="*/ 272 h 2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2" h="272">
                <a:moveTo>
                  <a:pt x="0" y="0"/>
                </a:moveTo>
                <a:cubicBezTo>
                  <a:pt x="8" y="104"/>
                  <a:pt x="16" y="208"/>
                  <a:pt x="48" y="240"/>
                </a:cubicBezTo>
                <a:cubicBezTo>
                  <a:pt x="80" y="272"/>
                  <a:pt x="128" y="200"/>
                  <a:pt x="192" y="192"/>
                </a:cubicBezTo>
                <a:cubicBezTo>
                  <a:pt x="256" y="184"/>
                  <a:pt x="392" y="192"/>
                  <a:pt x="432" y="192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Box 28"/>
          <p:cNvSpPr txBox="1">
            <a:spLocks noChangeArrowheads="1"/>
          </p:cNvSpPr>
          <p:nvPr/>
        </p:nvSpPr>
        <p:spPr bwMode="auto">
          <a:xfrm rot="16200000">
            <a:off x="1495426" y="2044700"/>
            <a:ext cx="703262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/>
              <a:t>dE/dx</a:t>
            </a:r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 flipV="1">
            <a:off x="5789613" y="1849438"/>
            <a:ext cx="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 flipV="1">
            <a:off x="5789613" y="2459038"/>
            <a:ext cx="930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6627813" y="2441575"/>
            <a:ext cx="336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800"/>
              <a:t>E</a:t>
            </a:r>
          </a:p>
        </p:txBody>
      </p:sp>
      <p:sp>
        <p:nvSpPr>
          <p:cNvPr id="29" name="Freeform 18"/>
          <p:cNvSpPr>
            <a:spLocks/>
          </p:cNvSpPr>
          <p:nvPr/>
        </p:nvSpPr>
        <p:spPr bwMode="auto">
          <a:xfrm>
            <a:off x="5881688" y="2001838"/>
            <a:ext cx="384175" cy="415925"/>
          </a:xfrm>
          <a:custGeom>
            <a:avLst/>
            <a:gdLst>
              <a:gd name="T0" fmla="*/ 0 w 242"/>
              <a:gd name="T1" fmla="*/ 0 h 262"/>
              <a:gd name="T2" fmla="*/ 2147483647 w 242"/>
              <a:gd name="T3" fmla="*/ 2147483647 h 262"/>
              <a:gd name="T4" fmla="*/ 2147483647 w 242"/>
              <a:gd name="T5" fmla="*/ 2147483647 h 262"/>
              <a:gd name="T6" fmla="*/ 0 60000 65536"/>
              <a:gd name="T7" fmla="*/ 0 60000 65536"/>
              <a:gd name="T8" fmla="*/ 0 60000 65536"/>
              <a:gd name="T9" fmla="*/ 0 w 242"/>
              <a:gd name="T10" fmla="*/ 0 h 262"/>
              <a:gd name="T11" fmla="*/ 242 w 242"/>
              <a:gd name="T12" fmla="*/ 262 h 26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2" h="262">
                <a:moveTo>
                  <a:pt x="0" y="0"/>
                </a:moveTo>
                <a:cubicBezTo>
                  <a:pt x="15" y="25"/>
                  <a:pt x="52" y="104"/>
                  <a:pt x="92" y="148"/>
                </a:cubicBezTo>
                <a:cubicBezTo>
                  <a:pt x="132" y="192"/>
                  <a:pt x="211" y="238"/>
                  <a:pt x="242" y="262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auto">
          <a:xfrm>
            <a:off x="5480050" y="1844675"/>
            <a:ext cx="30638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sz="1600">
                <a:latin typeface="Symbol" pitchFamily="18" charset="2"/>
              </a:rPr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26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257800" y="0"/>
            <a:ext cx="35814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Электромагнитные ливни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3611563"/>
            <a:ext cx="4233863" cy="2536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4860925" y="3624263"/>
          <a:ext cx="3109913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22" name="Equation" r:id="rId7" imgW="2260600" imgH="241300" progId="Equation.3">
                  <p:embed/>
                </p:oleObj>
              </mc:Choice>
              <mc:Fallback>
                <p:oleObj name="Equation" r:id="rId7" imgW="2260600" imgH="2413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925" y="3624263"/>
                        <a:ext cx="3109913" cy="331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4878388" y="5065713"/>
          <a:ext cx="1463675" cy="59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23" name="Equation" r:id="rId9" imgW="965200" imgH="393700" progId="Equation.3">
                  <p:embed/>
                </p:oleObj>
              </mc:Choice>
              <mc:Fallback>
                <p:oleObj name="Equation" r:id="rId9" imgW="965200" imgH="39370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8388" y="5065713"/>
                        <a:ext cx="1463675" cy="595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4878388" y="4408488"/>
          <a:ext cx="3797300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24" name="Equation" r:id="rId11" imgW="2540000" imgH="457200" progId="Equation.3">
                  <p:embed/>
                </p:oleObj>
              </mc:Choice>
              <mc:Fallback>
                <p:oleObj name="Equation" r:id="rId11" imgW="2540000" imgH="4572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8388" y="4408488"/>
                        <a:ext cx="3797300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1"/>
          <p:cNvGraphicFramePr>
            <a:graphicFrameLocks noChangeAspect="1"/>
          </p:cNvGraphicFramePr>
          <p:nvPr/>
        </p:nvGraphicFramePr>
        <p:xfrm>
          <a:off x="658813" y="836613"/>
          <a:ext cx="3265487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425" name="Ulead Image Editor Image" r:id="rId13" imgW="4319025" imgH="1886396" progId="">
                  <p:embed/>
                </p:oleObj>
              </mc:Choice>
              <mc:Fallback>
                <p:oleObj name="Ulead Image Editor Image" r:id="rId13" imgW="4319025" imgH="1886396" progId="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3" y="836613"/>
                        <a:ext cx="3265487" cy="188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4859338" y="797481"/>
            <a:ext cx="2665412" cy="7386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Ливень от электрона в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 коденсационной камере со свинцовым поглотител</a:t>
            </a:r>
            <a:r>
              <a:rPr lang="ru-RU" sz="1400" dirty="0" smtClean="0"/>
              <a:t>ем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4572000" y="2376656"/>
            <a:ext cx="4262438" cy="1015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180975" indent="-180975" eaLnBrk="0" hangingPunct="0">
              <a:spcBef>
                <a:spcPct val="0"/>
              </a:spcBef>
            </a:pPr>
            <a:r>
              <a:rPr lang="ru-RU" sz="1400" dirty="0" smtClean="0">
                <a:latin typeface="Comic Sans MS" pitchFamily="66" charset="0"/>
              </a:rPr>
              <a:t>Рассмотрим только 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тормозное излучение</a:t>
            </a:r>
          </a:p>
          <a:p>
            <a:pPr marL="180975" indent="-180975" eaLnBrk="0" hangingPunct="0">
              <a:spcBef>
                <a:spcPct val="0"/>
              </a:spcBef>
            </a:pP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ru-RU" sz="1400" dirty="0" smtClean="0">
                <a:latin typeface="Comic Sans MS" pitchFamily="66" charset="0"/>
              </a:rPr>
              <a:t>и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рождение пар</a:t>
            </a:r>
            <a:r>
              <a:rPr lang="en-US" sz="1400" dirty="0" smtClean="0">
                <a:solidFill>
                  <a:srgbClr val="FF0066"/>
                </a:solidFill>
                <a:latin typeface="Comic Sans MS" pitchFamily="66" charset="0"/>
              </a:rPr>
              <a:t>. </a:t>
            </a:r>
            <a:endParaRPr lang="en-US" sz="1400" dirty="0">
              <a:solidFill>
                <a:srgbClr val="FF0066"/>
              </a:solidFill>
              <a:latin typeface="Comic Sans MS" pitchFamily="66" charset="0"/>
            </a:endParaRPr>
          </a:p>
          <a:p>
            <a:pPr marL="180975" indent="-180975" eaLnBrk="0" hangingPunct="0">
              <a:spcBef>
                <a:spcPct val="0"/>
              </a:spcBef>
              <a:buFontTx/>
              <a:buNone/>
            </a:pPr>
            <a:endParaRPr lang="en-US" sz="1600" dirty="0">
              <a:solidFill>
                <a:srgbClr val="FF0066"/>
              </a:solidFill>
            </a:endParaRPr>
          </a:p>
          <a:p>
            <a:pPr marL="180975" indent="-180975" eaLnBrk="0" hangingPunct="0">
              <a:spcBef>
                <a:spcPct val="0"/>
              </a:spcBef>
            </a:pPr>
            <a:r>
              <a:rPr lang="ru-RU" sz="1400" dirty="0" smtClean="0">
                <a:latin typeface="Comic Sans MS" pitchFamily="66" charset="0"/>
              </a:rPr>
              <a:t>Предположим</a:t>
            </a:r>
            <a:r>
              <a:rPr lang="en-US" sz="1600" dirty="0" smtClean="0"/>
              <a:t>:</a:t>
            </a:r>
            <a:r>
              <a:rPr lang="ru-RU" sz="1600" dirty="0" smtClean="0"/>
              <a:t> 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chemeClr val="tx2"/>
                </a:solidFill>
              </a:rPr>
              <a:t>X</a:t>
            </a:r>
            <a:r>
              <a:rPr lang="en-US" sz="1600" baseline="-25000" dirty="0">
                <a:solidFill>
                  <a:schemeClr val="tx2"/>
                </a:solidFill>
              </a:rPr>
              <a:t>0</a:t>
            </a:r>
            <a:r>
              <a:rPr lang="en-US" sz="1600" dirty="0">
                <a:solidFill>
                  <a:schemeClr val="tx2"/>
                </a:solidFill>
              </a:rPr>
              <a:t> ~ </a:t>
            </a:r>
            <a:r>
              <a:rPr lang="en-US" sz="1600" dirty="0" err="1">
                <a:solidFill>
                  <a:schemeClr val="tx2"/>
                </a:solidFill>
                <a:latin typeface="Symbol" pitchFamily="18" charset="2"/>
              </a:rPr>
              <a:t>l</a:t>
            </a:r>
            <a:r>
              <a:rPr lang="en-US" sz="1600" baseline="-25000" dirty="0" err="1">
                <a:solidFill>
                  <a:schemeClr val="tx2"/>
                </a:solidFill>
              </a:rPr>
              <a:t>pair</a:t>
            </a:r>
            <a:endParaRPr lang="en-US" sz="1600" baseline="-25000" dirty="0">
              <a:solidFill>
                <a:schemeClr val="tx2"/>
              </a:solidFill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4806950" y="4047123"/>
            <a:ext cx="312896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Процесс продолжается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en-US" sz="1600" i="1" dirty="0">
                <a:solidFill>
                  <a:schemeClr val="tx2"/>
                </a:solidFill>
                <a:latin typeface="Times New Roman" pitchFamily="18" charset="0"/>
              </a:rPr>
              <a:t>E(t)&lt;</a:t>
            </a:r>
            <a:r>
              <a:rPr lang="en-US" sz="1600" i="1" dirty="0" err="1">
                <a:solidFill>
                  <a:schemeClr val="tx2"/>
                </a:solidFill>
                <a:latin typeface="Times New Roman" pitchFamily="18" charset="0"/>
              </a:rPr>
              <a:t>E</a:t>
            </a:r>
            <a:r>
              <a:rPr lang="en-US" sz="1600" i="1" baseline="-25000" dirty="0" err="1">
                <a:solidFill>
                  <a:schemeClr val="tx2"/>
                </a:solidFill>
                <a:latin typeface="Times New Roman" pitchFamily="18" charset="0"/>
              </a:rPr>
              <a:t>c</a:t>
            </a:r>
            <a:endParaRPr lang="en-US" sz="1600" baseline="-25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4679950" y="5689054"/>
            <a:ext cx="4464050" cy="7694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</a:rPr>
              <a:t>После</a:t>
            </a:r>
            <a:r>
              <a:rPr lang="en-US" sz="1600" dirty="0" smtClean="0"/>
              <a:t> </a:t>
            </a:r>
            <a:r>
              <a:rPr lang="en-US" sz="1600" i="1" dirty="0">
                <a:solidFill>
                  <a:schemeClr val="tx2"/>
                </a:solidFill>
                <a:latin typeface="Times New Roman" pitchFamily="18" charset="0"/>
              </a:rPr>
              <a:t>t = </a:t>
            </a:r>
            <a:r>
              <a:rPr lang="en-US" sz="1600" i="1" dirty="0" err="1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en-US" sz="1600" i="1" baseline="-25000" dirty="0" err="1">
                <a:solidFill>
                  <a:schemeClr val="tx2"/>
                </a:solidFill>
                <a:latin typeface="Times New Roman" pitchFamily="18" charset="0"/>
              </a:rPr>
              <a:t>max</a:t>
            </a:r>
            <a:r>
              <a:rPr lang="en-US" sz="1600" dirty="0"/>
              <a:t> </a:t>
            </a:r>
            <a:r>
              <a:rPr lang="ru-RU" sz="1600" dirty="0" smtClean="0"/>
              <a:t> </a:t>
            </a:r>
            <a:r>
              <a:rPr lang="ru-RU" sz="1400" dirty="0" smtClean="0">
                <a:latin typeface="Comic Sans MS" pitchFamily="66" charset="0"/>
              </a:rPr>
              <a:t>доминирующие процессы - </a:t>
            </a:r>
            <a:r>
              <a:rPr lang="en-US" sz="1400" dirty="0" smtClean="0"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иогизация</a:t>
            </a:r>
            <a:r>
              <a:rPr lang="en-US" sz="1400" dirty="0" smtClean="0">
                <a:solidFill>
                  <a:srgbClr val="FF0066"/>
                </a:solidFill>
                <a:latin typeface="Comic Sans MS" pitchFamily="66" charset="0"/>
              </a:rPr>
              <a:t>, </a:t>
            </a:r>
            <a:r>
              <a:rPr lang="ru-RU" sz="1400" dirty="0" smtClean="0">
                <a:solidFill>
                  <a:srgbClr val="FF0066"/>
                </a:solidFill>
                <a:latin typeface="Comic Sans MS" pitchFamily="66" charset="0"/>
              </a:rPr>
              <a:t>эффект Комптона и фото-эффект</a:t>
            </a:r>
            <a:endParaRPr lang="en-US" sz="1400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1400" dirty="0"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Поглощение энергии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4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755650" y="3284538"/>
            <a:ext cx="2444900" cy="34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u="sng" dirty="0" smtClean="0">
                <a:solidFill>
                  <a:srgbClr val="FF0066"/>
                </a:solidFill>
                <a:latin typeface="Comic Sans MS" pitchFamily="66" charset="0"/>
              </a:rPr>
              <a:t>Упрощенная модель</a:t>
            </a:r>
            <a:endParaRPr lang="en-US" sz="1800" u="sng" dirty="0">
              <a:solidFill>
                <a:srgbClr val="FF0066"/>
              </a:solidFill>
              <a:latin typeface="Comic Sans MS" pitchFamily="66" charset="0"/>
            </a:endParaRPr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H="1">
            <a:off x="4211638" y="1125538"/>
            <a:ext cx="574675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29"/>
          <p:cNvSpPr txBox="1">
            <a:spLocks noChangeArrowheads="1"/>
          </p:cNvSpPr>
          <p:nvPr/>
        </p:nvSpPr>
        <p:spPr bwMode="auto">
          <a:xfrm>
            <a:off x="4191000" y="1752600"/>
            <a:ext cx="459105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Может инициироваться электроном </a:t>
            </a:r>
            <a:r>
              <a:rPr lang="ru-RU" sz="1400" b="1" dirty="0" smtClean="0">
                <a:solidFill>
                  <a:srgbClr val="C00000"/>
                </a:solidFill>
                <a:latin typeface="Comic Sans MS" pitchFamily="66" charset="0"/>
              </a:rPr>
              <a:t>или</a:t>
            </a:r>
            <a:r>
              <a:rPr lang="en-GB" sz="14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rgbClr val="C00000"/>
                </a:solidFill>
                <a:latin typeface="Comic Sans MS" pitchFamily="66" charset="0"/>
              </a:rPr>
              <a:t>фотоном</a:t>
            </a:r>
            <a:endParaRPr lang="de-DE" sz="14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27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90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95288" y="908050"/>
            <a:ext cx="8424862" cy="7207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>
                <a:tab pos="914400" algn="l"/>
              </a:tabLst>
              <a:defRPr/>
            </a:pPr>
            <a:r>
              <a:rPr lang="ru-RU" sz="1400" dirty="0" smtClean="0">
                <a:solidFill>
                  <a:schemeClr val="accent2"/>
                </a:solidFill>
                <a:latin typeface="Comic Sans MS" pitchFamily="66" charset="0"/>
              </a:rPr>
              <a:t>Взаимодействие адронов высоких энергий с веществом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lang="ru-RU" sz="1400" dirty="0" smtClean="0">
                <a:solidFill>
                  <a:schemeClr val="accent2"/>
                </a:solidFill>
                <a:latin typeface="Comic Sans MS" pitchFamily="66" charset="0"/>
              </a:rPr>
              <a:t>происходит в основном посредством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omic Sans MS" pitchFamily="66" charset="0"/>
              </a:rPr>
              <a:t>неупругих ядерных процессов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omic Sans MS" pitchFamily="66" charset="0"/>
              </a:rPr>
              <a:t>.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990600" y="6096000"/>
          <a:ext cx="28067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49" name="Equation" r:id="rId6" imgW="2806700" imgH="558800" progId="Equation.3">
                  <p:embed/>
                </p:oleObj>
              </mc:Choice>
              <mc:Fallback>
                <p:oleObj name="Equation" r:id="rId6" imgW="2806700" imgH="558800" progId="Equation.3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6096000"/>
                        <a:ext cx="28067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275388" y="2080211"/>
            <a:ext cx="2346733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latin typeface="Times New Roman" pitchFamily="18" charset="0"/>
              </a:rPr>
              <a:t>множественность</a:t>
            </a:r>
            <a:r>
              <a:rPr lang="en-US" sz="1600" dirty="0" smtClean="0"/>
              <a:t> </a:t>
            </a:r>
            <a:r>
              <a:rPr lang="en-US" sz="1600" dirty="0">
                <a:sym typeface="Symbol" pitchFamily="18" charset="2"/>
              </a:rPr>
              <a:t> </a:t>
            </a:r>
            <a:r>
              <a:rPr lang="en-US" sz="1600" dirty="0" err="1">
                <a:sym typeface="Symbol" pitchFamily="18" charset="2"/>
              </a:rPr>
              <a:t>ln</a:t>
            </a:r>
            <a:r>
              <a:rPr lang="en-US" sz="1600" i="1" dirty="0">
                <a:sym typeface="Symbol" pitchFamily="18" charset="2"/>
              </a:rPr>
              <a:t>(E)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6359525" y="2606675"/>
            <a:ext cx="1524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600" i="1">
                <a:latin typeface="Times New Roman" pitchFamily="18" charset="0"/>
              </a:rPr>
              <a:t>p</a:t>
            </a:r>
            <a:r>
              <a:rPr lang="en-US" sz="1600" i="1" baseline="-25000">
                <a:latin typeface="Times New Roman" pitchFamily="18" charset="0"/>
              </a:rPr>
              <a:t>t</a:t>
            </a:r>
            <a:r>
              <a:rPr lang="en-US" sz="1600" i="1">
                <a:latin typeface="Times New Roman" pitchFamily="18" charset="0"/>
              </a:rPr>
              <a:t> </a:t>
            </a:r>
            <a:r>
              <a:rPr lang="en-US" sz="1600" i="1">
                <a:latin typeface="Times New Roman" pitchFamily="18" charset="0"/>
                <a:sym typeface="Symbol" pitchFamily="18" charset="2"/>
              </a:rPr>
              <a:t>  0.35 </a:t>
            </a:r>
            <a:r>
              <a:rPr lang="en-US" sz="1600">
                <a:latin typeface="Times New Roman" pitchFamily="18" charset="0"/>
                <a:sym typeface="Symbol" pitchFamily="18" charset="2"/>
              </a:rPr>
              <a:t>GeV/c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395288" y="2051520"/>
            <a:ext cx="4033837" cy="84837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Происходит возбуждение и развал ядер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 </a:t>
            </a:r>
            <a:endParaRPr lang="en-US" sz="1400" dirty="0">
              <a:latin typeface="Comic Sans MS" pitchFamily="66" charset="0"/>
              <a:sym typeface="Symbol" pitchFamily="18" charset="2"/>
            </a:endParaRP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sz="1400" dirty="0"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Ядерные фрагменты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400" dirty="0">
                <a:latin typeface="Comic Sans MS" pitchFamily="66" charset="0"/>
                <a:sym typeface="Symbol" pitchFamily="18" charset="2"/>
              </a:rPr>
              <a:t>(radioactive)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    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+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рождение вторичных частиц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.</a:t>
            </a:r>
            <a:endParaRPr lang="en-US" sz="140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1371600" y="533400"/>
            <a:ext cx="308289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ru-RU" b="1" dirty="0" smtClean="0">
                <a:latin typeface="Comic Sans MS" pitchFamily="66" charset="0"/>
              </a:rPr>
              <a:t>Ядерные взаимодействия</a:t>
            </a:r>
            <a:endParaRPr lang="en-US" b="1" dirty="0">
              <a:latin typeface="Comic Sans MS" pitchFamily="66" charset="0"/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395288" y="3590925"/>
            <a:ext cx="8064500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Начиная с энергий</a:t>
            </a:r>
            <a:r>
              <a:rPr lang="en-US" sz="1600" dirty="0" smtClean="0">
                <a:latin typeface="Comic Sans MS" pitchFamily="66" charset="0"/>
              </a:rPr>
              <a:t> </a:t>
            </a:r>
            <a:r>
              <a:rPr lang="en-US" sz="1600" dirty="0">
                <a:latin typeface="Comic Sans MS" pitchFamily="66" charset="0"/>
              </a:rPr>
              <a:t>(&gt;1 </a:t>
            </a:r>
            <a:r>
              <a:rPr lang="en-US" sz="1600" dirty="0" err="1">
                <a:latin typeface="Comic Sans MS" pitchFamily="66" charset="0"/>
              </a:rPr>
              <a:t>GeV</a:t>
            </a:r>
            <a:r>
              <a:rPr lang="en-US" sz="1600" dirty="0">
                <a:latin typeface="Comic Sans MS" pitchFamily="66" charset="0"/>
              </a:rPr>
              <a:t>)  </a:t>
            </a:r>
            <a:r>
              <a:rPr lang="ru-RU" sz="1600" dirty="0" smtClean="0">
                <a:latin typeface="Comic Sans MS" pitchFamily="66" charset="0"/>
              </a:rPr>
              <a:t>сечение слабо зависит от энергии и от типа налетающей частицы</a:t>
            </a:r>
            <a:r>
              <a:rPr lang="ru-RU" sz="1600" dirty="0" smtClean="0"/>
              <a:t>  </a:t>
            </a:r>
            <a:r>
              <a:rPr lang="en-US" sz="1600" dirty="0" smtClean="0"/>
              <a:t>(</a:t>
            </a:r>
            <a:r>
              <a:rPr lang="en-US" sz="1600" b="1" dirty="0" smtClean="0">
                <a:latin typeface="Symbol" pitchFamily="18" charset="2"/>
              </a:rPr>
              <a:t>p</a:t>
            </a:r>
            <a:r>
              <a:rPr lang="en-US" sz="1600" b="1" dirty="0" smtClean="0"/>
              <a:t>, </a:t>
            </a:r>
            <a:r>
              <a:rPr lang="en-US" sz="1600" b="1" dirty="0"/>
              <a:t>p</a:t>
            </a:r>
            <a:r>
              <a:rPr lang="en-US" sz="1600" b="1" dirty="0" smtClean="0"/>
              <a:t>, n, </a:t>
            </a:r>
            <a:r>
              <a:rPr lang="en-US" sz="1600" b="1" dirty="0"/>
              <a:t>K</a:t>
            </a:r>
            <a:r>
              <a:rPr lang="en-US" sz="1600" dirty="0"/>
              <a:t>…).</a:t>
            </a:r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endParaRPr lang="ru-RU" sz="1600" dirty="0" smtClean="0">
              <a:solidFill>
                <a:srgbClr val="7030A0"/>
              </a:solidFill>
            </a:endParaRPr>
          </a:p>
          <a:p>
            <a:pPr>
              <a:buFontTx/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По аналогии с</a:t>
            </a:r>
            <a:r>
              <a:rPr lang="en-US" sz="1600" dirty="0" smtClean="0">
                <a:solidFill>
                  <a:srgbClr val="7030A0"/>
                </a:solidFill>
              </a:rPr>
              <a:t>  </a:t>
            </a:r>
            <a:r>
              <a:rPr lang="en-US" sz="1600" dirty="0">
                <a:solidFill>
                  <a:srgbClr val="7030A0"/>
                </a:solidFill>
              </a:rPr>
              <a:t>X</a:t>
            </a:r>
            <a:r>
              <a:rPr lang="en-US" sz="1600" baseline="-25000" dirty="0">
                <a:solidFill>
                  <a:srgbClr val="7030A0"/>
                </a:solidFill>
              </a:rPr>
              <a:t>0</a:t>
            </a:r>
            <a:r>
              <a:rPr lang="en-US" sz="1600" dirty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 вводится адронная длина поглощения</a:t>
            </a:r>
          </a:p>
          <a:p>
            <a:pPr>
              <a:buFontTx/>
              <a:buNone/>
            </a:pPr>
            <a:endParaRPr lang="en-US" sz="1600" u="sng" dirty="0"/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endParaRPr lang="en-US" sz="1600" dirty="0"/>
          </a:p>
          <a:p>
            <a:pPr>
              <a:buFontTx/>
              <a:buNone/>
            </a:pPr>
            <a:r>
              <a:rPr lang="ru-RU" sz="1600" dirty="0" smtClean="0"/>
              <a:t>   </a:t>
            </a:r>
            <a:r>
              <a:rPr lang="ru-RU" sz="1600" dirty="0" smtClean="0">
                <a:solidFill>
                  <a:srgbClr val="7030A0"/>
                </a:solidFill>
              </a:rPr>
              <a:t>и ядерная длина взаимодействия</a:t>
            </a:r>
            <a:endParaRPr lang="en-US" sz="1600" dirty="0">
              <a:solidFill>
                <a:srgbClr val="7030A0"/>
              </a:solidFill>
            </a:endParaRPr>
          </a:p>
        </p:txBody>
      </p:sp>
      <p:graphicFrame>
        <p:nvGraphicFramePr>
          <p:cNvPr id="17" name="Object 12"/>
          <p:cNvGraphicFramePr>
            <a:graphicFrameLocks noChangeAspect="1"/>
          </p:cNvGraphicFramePr>
          <p:nvPr/>
        </p:nvGraphicFramePr>
        <p:xfrm>
          <a:off x="3505200" y="1295400"/>
          <a:ext cx="2838450" cy="168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50" name="Bitmap" r:id="rId8" imgW="2838846" imgH="1685714" progId="PBrush">
                  <p:embed/>
                </p:oleObj>
              </mc:Choice>
              <mc:Fallback>
                <p:oleObj name="Bitmap" r:id="rId8" imgW="2838846" imgH="1685714" progId="PBrush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1295400"/>
                        <a:ext cx="2838450" cy="168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7818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Адроны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223236" name="Object 4"/>
          <p:cNvGraphicFramePr>
            <a:graphicFrameLocks noChangeAspect="1"/>
          </p:cNvGraphicFramePr>
          <p:nvPr/>
        </p:nvGraphicFramePr>
        <p:xfrm>
          <a:off x="755650" y="5046663"/>
          <a:ext cx="3835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51" name="Equation" r:id="rId10" imgW="3835400" imgH="558800" progId="Equation.3">
                  <p:embed/>
                </p:oleObj>
              </mc:Choice>
              <mc:Fallback>
                <p:oleObj name="Equation" r:id="rId10" imgW="3835400" imgH="558800" progId="Equation.3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5046663"/>
                        <a:ext cx="38354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3237" name="Object 5"/>
          <p:cNvGraphicFramePr>
            <a:graphicFrameLocks noChangeAspect="1"/>
          </p:cNvGraphicFramePr>
          <p:nvPr/>
        </p:nvGraphicFramePr>
        <p:xfrm>
          <a:off x="990600" y="6096000"/>
          <a:ext cx="28067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52" name="Equation" r:id="rId12" imgW="2806700" imgH="558800" progId="Equation.3">
                  <p:embed/>
                </p:oleObj>
              </mc:Choice>
              <mc:Fallback>
                <p:oleObj name="Equation" r:id="rId12" imgW="2806700" imgH="55880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6096000"/>
                        <a:ext cx="28067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3238" name="Object 6"/>
          <p:cNvGraphicFramePr>
            <a:graphicFrameLocks noChangeAspect="1"/>
          </p:cNvGraphicFramePr>
          <p:nvPr/>
        </p:nvGraphicFramePr>
        <p:xfrm>
          <a:off x="827088" y="4292600"/>
          <a:ext cx="23241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353" name="Equation" r:id="rId13" imgW="2324100" imgH="330200" progId="Equation.3">
                  <p:embed/>
                </p:oleObj>
              </mc:Choice>
              <mc:Fallback>
                <p:oleObj name="Equation" r:id="rId13" imgW="2324100" imgH="33020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4292600"/>
                        <a:ext cx="23241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28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144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580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Адроны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180975" y="1057275"/>
          <a:ext cx="4514850" cy="292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7" name="Document" r:id="rId6" imgW="4691643" imgH="3057388" progId="Word.Document.8">
                  <p:embed/>
                </p:oleObj>
              </mc:Choice>
              <mc:Fallback>
                <p:oleObj name="Document" r:id="rId6" imgW="4691643" imgH="3057388" progId="Word.Document.8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1057275"/>
                        <a:ext cx="4514850" cy="2924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5"/>
          <p:cNvGraphicFramePr>
            <a:graphicFrameLocks noChangeAspect="1"/>
          </p:cNvGraphicFramePr>
          <p:nvPr/>
        </p:nvGraphicFramePr>
        <p:xfrm>
          <a:off x="4381500" y="2708275"/>
          <a:ext cx="4511675" cy="389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8" name="Worksheet" r:id="rId8" imgW="4743450" imgH="3486099" progId="Excel.Sheet.8">
                  <p:embed/>
                </p:oleObj>
              </mc:Choice>
              <mc:Fallback>
                <p:oleObj name="Worksheet" r:id="rId8" imgW="4743450" imgH="3486099" progId="Excel.Sheet.8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6697"/>
                      <a:stretch>
                        <a:fillRect/>
                      </a:stretch>
                    </p:blipFill>
                    <p:spPr bwMode="auto">
                      <a:xfrm>
                        <a:off x="4381500" y="2708275"/>
                        <a:ext cx="4511675" cy="3894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0"/>
          <p:cNvSpPr txBox="1">
            <a:spLocks noChangeArrowheads="1"/>
          </p:cNvSpPr>
          <p:nvPr/>
        </p:nvSpPr>
        <p:spPr bwMode="auto">
          <a:xfrm rot="16200000">
            <a:off x="3793331" y="4434682"/>
            <a:ext cx="9985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400">
                <a:solidFill>
                  <a:schemeClr val="tx1"/>
                </a:solidFill>
              </a:rPr>
              <a:t>X</a:t>
            </a:r>
            <a:r>
              <a:rPr lang="en-US" sz="1400" baseline="-25000">
                <a:solidFill>
                  <a:schemeClr val="tx1"/>
                </a:solidFill>
              </a:rPr>
              <a:t>0</a:t>
            </a:r>
            <a:r>
              <a:rPr lang="en-US" sz="1400">
                <a:solidFill>
                  <a:schemeClr val="tx1"/>
                </a:solidFill>
              </a:rPr>
              <a:t>, </a:t>
            </a:r>
            <a:r>
              <a:rPr lang="en-US" sz="1400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sz="1400" baseline="-25000">
                <a:solidFill>
                  <a:schemeClr val="tx1"/>
                </a:solidFill>
                <a:latin typeface="Times New Roman" pitchFamily="18" charset="0"/>
              </a:rPr>
              <a:t>I</a:t>
            </a:r>
            <a:r>
              <a:rPr lang="en-US" sz="1400" baseline="-25000">
                <a:solidFill>
                  <a:schemeClr val="tx1"/>
                </a:solidFill>
              </a:rPr>
              <a:t>  </a:t>
            </a:r>
            <a:r>
              <a:rPr lang="en-US" sz="1400">
                <a:solidFill>
                  <a:schemeClr val="tx1"/>
                </a:solidFill>
              </a:rPr>
              <a:t>[cm]</a:t>
            </a:r>
            <a:endParaRPr lang="en-US" sz="1400" baseline="-25000">
              <a:solidFill>
                <a:schemeClr val="tx1"/>
              </a:solidFill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5526088" y="2349500"/>
            <a:ext cx="198120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sz="1800" dirty="0">
                <a:solidFill>
                  <a:srgbClr val="0000FF"/>
                </a:solidFill>
              </a:rPr>
              <a:t>For Z &gt; 6:  </a:t>
            </a:r>
            <a:r>
              <a:rPr lang="en-US" sz="1800" dirty="0" err="1">
                <a:solidFill>
                  <a:srgbClr val="0000FF"/>
                </a:solidFill>
                <a:latin typeface="Symbol" pitchFamily="18" charset="2"/>
              </a:rPr>
              <a:t>l</a:t>
            </a:r>
            <a:r>
              <a:rPr lang="en-US" sz="1800" baseline="-25000" dirty="0" err="1">
                <a:solidFill>
                  <a:srgbClr val="0000FF"/>
                </a:solidFill>
                <a:latin typeface="Times New Roman" pitchFamily="18" charset="0"/>
              </a:rPr>
              <a:t>I</a:t>
            </a:r>
            <a:r>
              <a:rPr lang="en-US" sz="1800" dirty="0">
                <a:solidFill>
                  <a:srgbClr val="0000FF"/>
                </a:solidFill>
              </a:rPr>
              <a:t> &gt; X</a:t>
            </a:r>
            <a:r>
              <a:rPr lang="en-US" sz="1800" baseline="-25000" dirty="0">
                <a:solidFill>
                  <a:srgbClr val="0000FF"/>
                </a:solidFill>
              </a:rPr>
              <a:t>0</a:t>
            </a:r>
            <a:endParaRPr lang="en-US" sz="1800" dirty="0">
              <a:solidFill>
                <a:srgbClr val="0000FF"/>
              </a:solidFill>
            </a:endParaRPr>
          </a:p>
        </p:txBody>
      </p:sp>
      <p:graphicFrame>
        <p:nvGraphicFramePr>
          <p:cNvPr id="15" name="Object 5"/>
          <p:cNvGraphicFramePr>
            <a:graphicFrameLocks noChangeAspect="1"/>
          </p:cNvGraphicFramePr>
          <p:nvPr/>
        </p:nvGraphicFramePr>
        <p:xfrm>
          <a:off x="4381500" y="2708275"/>
          <a:ext cx="4511675" cy="389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29" name="Worksheet" r:id="rId10" imgW="4743450" imgH="3486099" progId="Excel.Sheet.8">
                  <p:embed/>
                </p:oleObj>
              </mc:Choice>
              <mc:Fallback>
                <p:oleObj name="Worksheet" r:id="rId10" imgW="4743450" imgH="3486099" progId="Excel.Sheet.8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6697"/>
                      <a:stretch>
                        <a:fillRect/>
                      </a:stretch>
                    </p:blipFill>
                    <p:spPr bwMode="auto">
                      <a:xfrm>
                        <a:off x="4381500" y="2708275"/>
                        <a:ext cx="4511675" cy="3894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Freeform 6"/>
          <p:cNvSpPr>
            <a:spLocks/>
          </p:cNvSpPr>
          <p:nvPr/>
        </p:nvSpPr>
        <p:spPr bwMode="auto">
          <a:xfrm>
            <a:off x="5037138" y="3422650"/>
            <a:ext cx="3657600" cy="2189163"/>
          </a:xfrm>
          <a:custGeom>
            <a:avLst/>
            <a:gdLst>
              <a:gd name="T0" fmla="*/ 0 w 2304"/>
              <a:gd name="T1" fmla="*/ 0 h 1379"/>
              <a:gd name="T2" fmla="*/ 2147483647 w 2304"/>
              <a:gd name="T3" fmla="*/ 2147483647 h 1379"/>
              <a:gd name="T4" fmla="*/ 2147483647 w 2304"/>
              <a:gd name="T5" fmla="*/ 2147483647 h 1379"/>
              <a:gd name="T6" fmla="*/ 2147483647 w 2304"/>
              <a:gd name="T7" fmla="*/ 2147483647 h 1379"/>
              <a:gd name="T8" fmla="*/ 0 60000 65536"/>
              <a:gd name="T9" fmla="*/ 0 60000 65536"/>
              <a:gd name="T10" fmla="*/ 0 60000 65536"/>
              <a:gd name="T11" fmla="*/ 0 60000 65536"/>
              <a:gd name="T12" fmla="*/ 0 w 2304"/>
              <a:gd name="T13" fmla="*/ 0 h 1379"/>
              <a:gd name="T14" fmla="*/ 2304 w 2304"/>
              <a:gd name="T15" fmla="*/ 1379 h 13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04" h="1379">
                <a:moveTo>
                  <a:pt x="0" y="0"/>
                </a:moveTo>
                <a:cubicBezTo>
                  <a:pt x="43" y="89"/>
                  <a:pt x="114" y="364"/>
                  <a:pt x="258" y="534"/>
                </a:cubicBezTo>
                <a:cubicBezTo>
                  <a:pt x="402" y="704"/>
                  <a:pt x="523" y="879"/>
                  <a:pt x="864" y="1020"/>
                </a:cubicBezTo>
                <a:cubicBezTo>
                  <a:pt x="1205" y="1161"/>
                  <a:pt x="2004" y="1304"/>
                  <a:pt x="2304" y="1379"/>
                </a:cubicBezTo>
              </a:path>
            </a:pathLst>
          </a:custGeom>
          <a:noFill/>
          <a:ln w="28575" cap="flat" cmpd="sng">
            <a:solidFill>
              <a:srgbClr val="FF9999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5037138" y="3270250"/>
            <a:ext cx="3816350" cy="698500"/>
          </a:xfrm>
          <a:custGeom>
            <a:avLst/>
            <a:gdLst>
              <a:gd name="T0" fmla="*/ 0 w 2404"/>
              <a:gd name="T1" fmla="*/ 0 h 440"/>
              <a:gd name="T2" fmla="*/ 2147483647 w 2404"/>
              <a:gd name="T3" fmla="*/ 2147483647 h 440"/>
              <a:gd name="T4" fmla="*/ 2147483647 w 2404"/>
              <a:gd name="T5" fmla="*/ 2147483647 h 440"/>
              <a:gd name="T6" fmla="*/ 0 60000 65536"/>
              <a:gd name="T7" fmla="*/ 0 60000 65536"/>
              <a:gd name="T8" fmla="*/ 0 60000 65536"/>
              <a:gd name="T9" fmla="*/ 0 w 2404"/>
              <a:gd name="T10" fmla="*/ 0 h 440"/>
              <a:gd name="T11" fmla="*/ 2404 w 2404"/>
              <a:gd name="T12" fmla="*/ 440 h 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404" h="440">
                <a:moveTo>
                  <a:pt x="0" y="0"/>
                </a:moveTo>
                <a:cubicBezTo>
                  <a:pt x="175" y="132"/>
                  <a:pt x="349" y="279"/>
                  <a:pt x="750" y="352"/>
                </a:cubicBezTo>
                <a:cubicBezTo>
                  <a:pt x="1151" y="425"/>
                  <a:pt x="2060" y="422"/>
                  <a:pt x="2404" y="440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6815138" y="4697413"/>
            <a:ext cx="446087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tx1"/>
                </a:solidFill>
              </a:rPr>
              <a:t>X</a:t>
            </a:r>
            <a:r>
              <a:rPr lang="en-US" baseline="-25000">
                <a:solidFill>
                  <a:schemeClr val="tx1"/>
                </a:solidFill>
              </a:rPr>
              <a:t>0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6832600" y="3470275"/>
            <a:ext cx="3794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baseline="-25000">
                <a:solidFill>
                  <a:schemeClr val="tx1"/>
                </a:solidFill>
                <a:latin typeface="Times New Roman" pitchFamily="18" charset="0"/>
              </a:rPr>
              <a:t>I</a:t>
            </a: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29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5943600" y="0"/>
            <a:ext cx="251460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Адронные ливни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5510213" y="4650247"/>
            <a:ext cx="2878137" cy="7325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Нейтральные пионы</a:t>
            </a:r>
            <a:r>
              <a:rPr lang="en-US" sz="14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b="1" dirty="0" smtClean="0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="1" baseline="30000" dirty="0" smtClean="0">
                <a:latin typeface="Times New Roman" pitchFamily="18" charset="0"/>
                <a:sym typeface="Symbol" pitchFamily="18" charset="2"/>
              </a:rPr>
              <a:t>0</a:t>
            </a:r>
            <a:r>
              <a:rPr lang="en-US" sz="1600" b="1" dirty="0">
                <a:latin typeface="Times New Roman" pitchFamily="18" charset="0"/>
                <a:sym typeface="Symbol" pitchFamily="18" charset="2"/>
              </a:rPr>
              <a:t> 2</a:t>
            </a:r>
            <a:r>
              <a:rPr lang="en-US" sz="1600" b="1" dirty="0">
                <a:latin typeface="Symbol" pitchFamily="18" charset="2"/>
                <a:sym typeface="Symbol" pitchFamily="18" charset="2"/>
              </a:rPr>
              <a:t>g</a:t>
            </a:r>
            <a:r>
              <a:rPr lang="en-US" sz="1600" b="1" dirty="0">
                <a:latin typeface="Times New Roman" pitchFamily="18" charset="0"/>
                <a:sym typeface="Symbol" pitchFamily="18" charset="2"/>
              </a:rPr>
              <a:t> </a:t>
            </a:r>
          </a:p>
          <a:p>
            <a:pPr algn="ctr" eaLnBrk="0" hangingPunct="0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sz="1600" dirty="0" smtClean="0">
                <a:latin typeface="Times New Roman" pitchFamily="18" charset="0"/>
                <a:sym typeface="Symbol" pitchFamily="18" charset="2"/>
              </a:rPr>
              <a:t></a:t>
            </a:r>
            <a:r>
              <a:rPr lang="ru-RU" sz="16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электромагнитные каскады</a:t>
            </a:r>
            <a:endParaRPr lang="en-US" sz="1400" b="1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827088" y="4734971"/>
            <a:ext cx="4036682" cy="13726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Заряженные адроны  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 err="1">
                <a:sym typeface="Symbol" pitchFamily="18" charset="2"/>
              </a:rPr>
              <a:t>p,</a:t>
            </a:r>
            <a:r>
              <a:rPr lang="en-US" sz="1600" dirty="0" err="1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aseline="30000" dirty="0" err="1">
                <a:latin typeface="Symbol" pitchFamily="18" charset="2"/>
                <a:sym typeface="Symbol" pitchFamily="18" charset="2"/>
              </a:rPr>
              <a:t></a:t>
            </a:r>
            <a:r>
              <a:rPr lang="en-US" sz="1600" dirty="0" err="1">
                <a:sym typeface="Symbol" pitchFamily="18" charset="2"/>
              </a:rPr>
              <a:t>,K</a:t>
            </a:r>
            <a:r>
              <a:rPr lang="en-US" sz="1600" baseline="30000" dirty="0">
                <a:latin typeface="Symbol" pitchFamily="18" charset="2"/>
                <a:sym typeface="Symbol" pitchFamily="18" charset="2"/>
              </a:rPr>
              <a:t>, </a:t>
            </a:r>
          </a:p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Ядерные фрагменты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>
                <a:latin typeface="Comic Sans MS" pitchFamily="66" charset="0"/>
                <a:sym typeface="Symbol" pitchFamily="18" charset="2"/>
              </a:rPr>
              <a:t>….</a:t>
            </a:r>
          </a:p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>
                <a:latin typeface="Comic Sans MS" pitchFamily="66" charset="0"/>
                <a:sym typeface="Symbol" pitchFamily="18" charset="2"/>
              </a:rPr>
              <a:t>о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т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развала ядер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(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энергия связи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)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,</a:t>
            </a:r>
            <a:endParaRPr lang="en-US" sz="1600" dirty="0">
              <a:latin typeface="Comic Sans MS" pitchFamily="66" charset="0"/>
              <a:sym typeface="Symbol" pitchFamily="18" charset="2"/>
            </a:endParaRPr>
          </a:p>
          <a:p>
            <a:pPr marL="180975" indent="-180975" eaLnBrk="0" hangingPunct="0">
              <a:lnSpc>
                <a:spcPct val="130000"/>
              </a:lnSpc>
              <a:spcBef>
                <a:spcPct val="0"/>
              </a:spcBef>
            </a:pP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нейтроны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,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нейтрино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,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мягкие</a:t>
            </a:r>
            <a:r>
              <a:rPr lang="en-US" sz="16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 smtClean="0">
                <a:latin typeface="Symbol" pitchFamily="18" charset="2"/>
                <a:sym typeface="Symbol" pitchFamily="18" charset="2"/>
              </a:rPr>
              <a:t>g</a:t>
            </a:r>
            <a:r>
              <a:rPr lang="en-US" sz="1600" dirty="0" smtClean="0">
                <a:sym typeface="Symbol" pitchFamily="18" charset="2"/>
              </a:rPr>
              <a:t>, </a:t>
            </a:r>
            <a:r>
              <a:rPr lang="ru-RU" sz="1600" dirty="0" smtClean="0">
                <a:latin typeface="Comic Sans MS" pitchFamily="66" charset="0"/>
                <a:sym typeface="Symbol" pitchFamily="18" charset="2"/>
              </a:rPr>
              <a:t>мюоны</a:t>
            </a:r>
            <a:r>
              <a:rPr lang="en-US" sz="1600" dirty="0" smtClean="0">
                <a:sym typeface="Symbol" pitchFamily="18" charset="2"/>
              </a:rPr>
              <a:t> </a:t>
            </a:r>
            <a:endParaRPr lang="en-US" sz="1600" dirty="0">
              <a:sym typeface="Symbol" pitchFamily="18" charset="2"/>
            </a:endParaRPr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>
            <a:off x="1335088" y="4341813"/>
            <a:ext cx="0" cy="1666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 flipH="1">
            <a:off x="6437313" y="4365625"/>
            <a:ext cx="7937" cy="3794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0" name="Object 10"/>
          <p:cNvGraphicFramePr>
            <a:graphicFrameLocks noChangeAspect="1"/>
          </p:cNvGraphicFramePr>
          <p:nvPr/>
        </p:nvGraphicFramePr>
        <p:xfrm>
          <a:off x="5870575" y="5445125"/>
          <a:ext cx="198120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1" name="Equation" r:id="rId6" imgW="1981200" imgH="317500" progId="Equation.3">
                  <p:embed/>
                </p:oleObj>
              </mc:Choice>
              <mc:Fallback>
                <p:oleObj name="Equation" r:id="rId6" imgW="1981200" imgH="31750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575" y="5445125"/>
                        <a:ext cx="1981200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5373444" y="5860048"/>
            <a:ext cx="305801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ru-RU" sz="1400" dirty="0" smtClean="0">
                <a:latin typeface="Comic Sans MS" pitchFamily="66" charset="0"/>
                <a:sym typeface="Symbol" pitchFamily="18" charset="2"/>
              </a:rPr>
              <a:t>Пример</a:t>
            </a:r>
            <a:r>
              <a:rPr lang="ru-RU" sz="1600" i="1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600" i="1" dirty="0" smtClean="0">
                <a:latin typeface="Times New Roman" pitchFamily="18" charset="0"/>
                <a:sym typeface="Symbol" pitchFamily="18" charset="2"/>
              </a:rPr>
              <a:t>E</a:t>
            </a:r>
            <a:r>
              <a:rPr lang="en-US" sz="1600" dirty="0" smtClean="0">
                <a:latin typeface="Times New Roman" pitchFamily="18" charset="0"/>
                <a:sym typeface="Symbol" pitchFamily="18" charset="2"/>
              </a:rPr>
              <a:t> </a:t>
            </a:r>
            <a:r>
              <a:rPr lang="en-US" sz="1600" dirty="0">
                <a:latin typeface="Times New Roman" pitchFamily="18" charset="0"/>
                <a:sym typeface="Symbol" pitchFamily="18" charset="2"/>
              </a:rPr>
              <a:t>= 100 </a:t>
            </a:r>
            <a:r>
              <a:rPr lang="en-US" sz="1600" dirty="0" err="1">
                <a:latin typeface="Times New Roman" pitchFamily="18" charset="0"/>
                <a:sym typeface="Symbol" pitchFamily="18" charset="2"/>
              </a:rPr>
              <a:t>GeV</a:t>
            </a:r>
            <a:r>
              <a:rPr lang="en-US" sz="1600" dirty="0">
                <a:latin typeface="Times New Roman" pitchFamily="18" charset="0"/>
                <a:sym typeface="Symbol" pitchFamily="18" charset="2"/>
              </a:rPr>
              <a:t>: n(</a:t>
            </a:r>
            <a:r>
              <a:rPr lang="en-US" sz="1600" dirty="0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aseline="30000" dirty="0">
                <a:latin typeface="Times New Roman" pitchFamily="18" charset="0"/>
                <a:sym typeface="Symbol" pitchFamily="18" charset="2"/>
              </a:rPr>
              <a:t>0</a:t>
            </a:r>
            <a:r>
              <a:rPr lang="en-US" sz="1600" dirty="0">
                <a:latin typeface="Times New Roman" pitchFamily="18" charset="0"/>
                <a:sym typeface="Symbol" pitchFamily="18" charset="2"/>
              </a:rPr>
              <a:t>)  18</a:t>
            </a:r>
            <a:endParaRPr lang="en-US" sz="1600" b="1" dirty="0">
              <a:latin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22" name="Object 12"/>
          <p:cNvGraphicFramePr>
            <a:graphicFrameLocks noChangeAspect="1"/>
          </p:cNvGraphicFramePr>
          <p:nvPr/>
        </p:nvGraphicFramePr>
        <p:xfrm>
          <a:off x="3851275" y="649288"/>
          <a:ext cx="4006850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2" name="Ulead Image Editor Image" r:id="rId8" imgW="3645415" imgH="2618016" progId="">
                  <p:embed/>
                </p:oleObj>
              </mc:Choice>
              <mc:Fallback>
                <p:oleObj name="Ulead Image Editor Image" r:id="rId8" imgW="3645415" imgH="2618016" progId="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649288"/>
                        <a:ext cx="4006850" cy="2876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 Box 13"/>
          <p:cNvSpPr txBox="1">
            <a:spLocks noChangeArrowheads="1"/>
          </p:cNvSpPr>
          <p:nvPr/>
        </p:nvSpPr>
        <p:spPr bwMode="auto">
          <a:xfrm>
            <a:off x="539750" y="891572"/>
            <a:ext cx="3671888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Вовлечены разнообразные процессы.</a:t>
            </a:r>
            <a:r>
              <a:rPr lang="en-US" sz="1600" dirty="0" smtClean="0">
                <a:latin typeface="Comic Sans MS" pitchFamily="66" charset="0"/>
              </a:rPr>
              <a:t> </a:t>
            </a:r>
            <a:endParaRPr lang="en-US" sz="1600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latin typeface="Comic Sans MS" pitchFamily="66" charset="0"/>
              </a:rPr>
              <a:t>Намного более сложная картина по сравнению с электромагнитными каскадами.</a:t>
            </a:r>
            <a:r>
              <a:rPr lang="en-US" sz="1600" dirty="0" smtClean="0">
                <a:latin typeface="Comic Sans MS" pitchFamily="66" charset="0"/>
              </a:rPr>
              <a:t> </a:t>
            </a:r>
            <a:endParaRPr lang="en-US" sz="1600" dirty="0">
              <a:latin typeface="Comic Sans MS" pitchFamily="66" charset="0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endParaRPr lang="en-US" sz="1600" dirty="0"/>
          </a:p>
        </p:txBody>
      </p:sp>
      <p:sp>
        <p:nvSpPr>
          <p:cNvPr id="24" name="Rectangle 16"/>
          <p:cNvSpPr>
            <a:spLocks noChangeArrowheads="1"/>
          </p:cNvSpPr>
          <p:nvPr/>
        </p:nvSpPr>
        <p:spPr bwMode="auto">
          <a:xfrm>
            <a:off x="755650" y="3933825"/>
            <a:ext cx="703109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600" b="1" dirty="0">
                <a:solidFill>
                  <a:srgbClr val="FF0066"/>
                </a:solidFill>
                <a:sym typeface="Symbol" pitchFamily="18" charset="2"/>
              </a:rPr>
              <a:t>  </a:t>
            </a:r>
            <a:r>
              <a:rPr lang="ru-RU" sz="1400" b="1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адронную</a:t>
            </a:r>
            <a:r>
              <a:rPr lang="en-US" sz="1400" b="1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400" b="1" dirty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	                 + 	                 </a:t>
            </a:r>
            <a:r>
              <a:rPr lang="ru-RU" sz="1400" b="1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  электромагнитную</a:t>
            </a:r>
            <a:endParaRPr lang="en-US" sz="1400" b="1" dirty="0">
              <a:solidFill>
                <a:srgbClr val="FF0066"/>
              </a:solidFill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637961" y="6308809"/>
            <a:ext cx="842570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Symbol" pitchFamily="18" charset="2"/>
              <a:buNone/>
            </a:pPr>
            <a:r>
              <a:rPr lang="en-US" sz="1600" dirty="0">
                <a:solidFill>
                  <a:srgbClr val="FF0066"/>
                </a:solidFill>
                <a:sym typeface="Symbol" pitchFamily="18" charset="2"/>
              </a:rPr>
              <a:t> </a:t>
            </a:r>
            <a:r>
              <a:rPr lang="ru-RU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невидимая энергия</a:t>
            </a:r>
            <a:r>
              <a:rPr lang="en-US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sz="1600" dirty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большие флуктуации</a:t>
            </a:r>
            <a:r>
              <a:rPr lang="en-US" sz="1600" dirty="0" smtClean="0">
                <a:solidFill>
                  <a:srgbClr val="FF0066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 </a:t>
            </a:r>
            <a:r>
              <a:rPr lang="ru-RU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плохое энергетическое </a:t>
            </a:r>
            <a:r>
              <a:rPr lang="ru-RU" sz="1600" dirty="0" smtClean="0">
                <a:solidFill>
                  <a:srgbClr val="FF0066"/>
                </a:solidFill>
                <a:latin typeface="Comic Sans MS" pitchFamily="66" charset="0"/>
                <a:sym typeface="Symbol" pitchFamily="18" charset="2"/>
              </a:rPr>
              <a:t>разрешение</a:t>
            </a:r>
            <a:endParaRPr lang="en-US" sz="1600" dirty="0">
              <a:solidFill>
                <a:srgbClr val="FF0066"/>
              </a:solidFill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26" name="Rectangle 19"/>
          <p:cNvSpPr>
            <a:spLocks noChangeArrowheads="1"/>
          </p:cNvSpPr>
          <p:nvPr/>
        </p:nvSpPr>
        <p:spPr bwMode="auto">
          <a:xfrm>
            <a:off x="611188" y="3573463"/>
            <a:ext cx="451598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1600" dirty="0" smtClean="0">
                <a:solidFill>
                  <a:srgbClr val="C00000"/>
                </a:solidFill>
                <a:latin typeface="Comic Sans MS" pitchFamily="66" charset="0"/>
              </a:rPr>
              <a:t>Адронный ливень</a:t>
            </a:r>
            <a:r>
              <a:rPr lang="ru-RU" sz="1600" dirty="0" smtClean="0">
                <a:latin typeface="Comic Sans MS" pitchFamily="66" charset="0"/>
              </a:rPr>
              <a:t> включает 2 компоненты</a:t>
            </a:r>
            <a:r>
              <a:rPr lang="en-US" sz="1600" dirty="0" smtClean="0">
                <a:latin typeface="Comic Sans MS" pitchFamily="66" charset="0"/>
              </a:rPr>
              <a:t>:</a:t>
            </a:r>
            <a:endParaRPr lang="en-US" sz="1600" dirty="0">
              <a:latin typeface="Comic Sans MS" pitchFamily="66" charset="0"/>
            </a:endParaRPr>
          </a:p>
        </p:txBody>
      </p:sp>
      <p:sp>
        <p:nvSpPr>
          <p:cNvPr id="27" name="AutoShape 21"/>
          <p:cNvSpPr>
            <a:spLocks/>
          </p:cNvSpPr>
          <p:nvPr/>
        </p:nvSpPr>
        <p:spPr bwMode="auto">
          <a:xfrm>
            <a:off x="685800" y="5486400"/>
            <a:ext cx="144463" cy="504825"/>
          </a:xfrm>
          <a:prstGeom prst="leftBrace">
            <a:avLst>
              <a:gd name="adj1" fmla="val 29121"/>
              <a:gd name="adj2" fmla="val 50000"/>
            </a:avLst>
          </a:prstGeom>
          <a:noFill/>
          <a:ln w="28575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600"/>
          </a:p>
        </p:txBody>
      </p:sp>
      <p:sp>
        <p:nvSpPr>
          <p:cNvPr id="28" name="Freeform 22"/>
          <p:cNvSpPr>
            <a:spLocks/>
          </p:cNvSpPr>
          <p:nvPr/>
        </p:nvSpPr>
        <p:spPr bwMode="auto">
          <a:xfrm>
            <a:off x="354012" y="5771398"/>
            <a:ext cx="371475" cy="757238"/>
          </a:xfrm>
          <a:custGeom>
            <a:avLst/>
            <a:gdLst>
              <a:gd name="T0" fmla="*/ 2147483647 w 234"/>
              <a:gd name="T1" fmla="*/ 0 h 477"/>
              <a:gd name="T2" fmla="*/ 2147483647 w 234"/>
              <a:gd name="T3" fmla="*/ 2147483647 h 477"/>
              <a:gd name="T4" fmla="*/ 2147483647 w 234"/>
              <a:gd name="T5" fmla="*/ 2147483647 h 477"/>
              <a:gd name="T6" fmla="*/ 0 60000 65536"/>
              <a:gd name="T7" fmla="*/ 0 60000 65536"/>
              <a:gd name="T8" fmla="*/ 0 60000 65536"/>
              <a:gd name="T9" fmla="*/ 0 w 234"/>
              <a:gd name="T10" fmla="*/ 0 h 477"/>
              <a:gd name="T11" fmla="*/ 234 w 234"/>
              <a:gd name="T12" fmla="*/ 477 h 47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4" h="477">
                <a:moveTo>
                  <a:pt x="19" y="0"/>
                </a:moveTo>
                <a:cubicBezTo>
                  <a:pt x="22" y="67"/>
                  <a:pt x="0" y="323"/>
                  <a:pt x="36" y="400"/>
                </a:cubicBezTo>
                <a:cubicBezTo>
                  <a:pt x="72" y="477"/>
                  <a:pt x="193" y="448"/>
                  <a:pt x="234" y="460"/>
                </a:cubicBezTo>
              </a:path>
            </a:pathLst>
          </a:custGeom>
          <a:noFill/>
          <a:ln w="19050" cap="flat" cmpd="sng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animBg="1"/>
      <p:bldP spid="19" grpId="0" animBg="1"/>
      <p:bldP spid="21" grpId="0"/>
      <p:bldP spid="23" grpId="0"/>
      <p:bldP spid="24" grpId="0"/>
      <p:bldP spid="25" grpId="0"/>
      <p:bldP spid="26" grpId="0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381000"/>
            <a:ext cx="82296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Главная цель Физики высоких энергий -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изучение «фундаментальных» или «элементарных»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частиц и их взаимодействий.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Что для этого надо?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1752600"/>
            <a:ext cx="80772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    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Теория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(СМ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, SUSY …)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или идея Фикс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85800" y="2743200"/>
            <a:ext cx="80772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4400" y="3352800"/>
            <a:ext cx="7848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solidFill>
                  <a:srgbClr val="002060"/>
                </a:solidFill>
                <a:latin typeface="Comic Sans MS" pitchFamily="66" charset="0"/>
              </a:rPr>
              <a:t>Ускорители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(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LH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С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, </a:t>
            </a:r>
            <a:r>
              <a:rPr lang="en-US" sz="2000" dirty="0" err="1" smtClean="0">
                <a:solidFill>
                  <a:srgbClr val="002060"/>
                </a:solidFill>
                <a:latin typeface="Comic Sans MS" pitchFamily="66" charset="0"/>
              </a:rPr>
              <a:t>Tevatron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, LEP, SPS,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У-70, </a:t>
            </a:r>
            <a:r>
              <a:rPr lang="en-US" sz="2000" dirty="0" smtClean="0">
                <a:solidFill>
                  <a:srgbClr val="002060"/>
                </a:solidFill>
                <a:latin typeface="Comic Sans MS" pitchFamily="66" charset="0"/>
              </a:rPr>
              <a:t>NICA …)</a:t>
            </a:r>
            <a:endParaRPr lang="en-US" sz="2000" dirty="0"/>
          </a:p>
        </p:txBody>
      </p:sp>
      <p:sp>
        <p:nvSpPr>
          <p:cNvPr id="13" name="Rectangle 12"/>
          <p:cNvSpPr/>
          <p:nvPr/>
        </p:nvSpPr>
        <p:spPr>
          <a:xfrm>
            <a:off x="1447800" y="411480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C00000"/>
                </a:solidFill>
                <a:latin typeface="Comic Sans MS" pitchFamily="66" charset="0"/>
              </a:rPr>
              <a:t>Детекторы</a:t>
            </a:r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(огромные комплексы...)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609600" y="4886337"/>
            <a:ext cx="77724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Увлеченные квалифицированные </a:t>
            </a:r>
            <a:r>
              <a:rPr lang="ru-RU" sz="2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специалисты,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рабатающие в </a:t>
            </a:r>
            <a:r>
              <a:rPr lang="ru-RU" sz="2400" u="sng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Коллаборациях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30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8382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Взаимодействие частиц с веществом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010400" y="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Мюоны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52713" y="1651000"/>
            <a:ext cx="6062662" cy="4573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990600" y="762000"/>
            <a:ext cx="8429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Мюоны участвуют в электромагнитных и слабых взаимодействиях.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endParaRPr lang="ru-RU" sz="16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как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1600" dirty="0" err="1">
                <a:solidFill>
                  <a:srgbClr val="7030A0"/>
                </a:solidFill>
                <a:latin typeface="Comic Sans MS" pitchFamily="66" charset="0"/>
              </a:rPr>
              <a:t>e</a:t>
            </a:r>
            <a:r>
              <a:rPr lang="en-US" sz="1600" baseline="30000" dirty="0" err="1">
                <a:solidFill>
                  <a:srgbClr val="7030A0"/>
                </a:solidFill>
                <a:latin typeface="Comic Sans MS" pitchFamily="66" charset="0"/>
              </a:rPr>
              <a:t>+</a:t>
            </a:r>
            <a:r>
              <a:rPr lang="en-US" sz="1600" dirty="0" err="1">
                <a:solidFill>
                  <a:srgbClr val="7030A0"/>
                </a:solidFill>
                <a:latin typeface="Comic Sans MS" pitchFamily="66" charset="0"/>
              </a:rPr>
              <a:t>,e</a:t>
            </a:r>
            <a:r>
              <a:rPr lang="en-US" sz="1600" baseline="30000" dirty="0">
                <a:solidFill>
                  <a:srgbClr val="7030A0"/>
                </a:solidFill>
                <a:latin typeface="Comic Sans MS" pitchFamily="66" charset="0"/>
              </a:rPr>
              <a:t>-</a:t>
            </a:r>
            <a:r>
              <a:rPr lang="en-US" sz="1600" dirty="0">
                <a:solidFill>
                  <a:srgbClr val="7030A0"/>
                </a:solidFill>
                <a:latin typeface="Comic Sans MS" pitchFamily="66" charset="0"/>
              </a:rPr>
              <a:t>, 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но из-за массы 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Е-М 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сечения 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(</a:t>
            </a:r>
            <a:r>
              <a:rPr lang="en-US" sz="1600" i="1" dirty="0" smtClean="0">
                <a:solidFill>
                  <a:srgbClr val="7030A0"/>
                </a:solidFill>
                <a:latin typeface="Comic Sans MS" pitchFamily="66" charset="0"/>
              </a:rPr>
              <a:t>~</a:t>
            </a:r>
            <a:r>
              <a:rPr lang="en-US" sz="1600" i="1" dirty="0">
                <a:solidFill>
                  <a:srgbClr val="7030A0"/>
                </a:solidFill>
                <a:latin typeface="Comic Sans MS" pitchFamily="66" charset="0"/>
              </a:rPr>
              <a:t>E/m</a:t>
            </a:r>
            <a:r>
              <a:rPr lang="en-US" sz="1600" i="1" baseline="30000" dirty="0">
                <a:solidFill>
                  <a:srgbClr val="7030A0"/>
                </a:solidFill>
                <a:latin typeface="Comic Sans MS" pitchFamily="66" charset="0"/>
              </a:rPr>
              <a:t>2</a:t>
            </a:r>
            <a:r>
              <a:rPr lang="en-US" sz="1600" dirty="0">
                <a:solidFill>
                  <a:srgbClr val="7030A0"/>
                </a:solidFill>
                <a:latin typeface="Comic Sans MS" pitchFamily="66" charset="0"/>
              </a:rPr>
              <a:t>) 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 сильно подавлены</a:t>
            </a:r>
            <a:r>
              <a:rPr lang="en-US" sz="1600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  <a:endParaRPr lang="en-US" sz="16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/>
        </p:nvGraphicFramePr>
        <p:xfrm>
          <a:off x="357188" y="5857875"/>
          <a:ext cx="18986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425" name="Equation" r:id="rId7" imgW="1307532" imgH="393529" progId="Equation.3">
                  <p:embed/>
                </p:oleObj>
              </mc:Choice>
              <mc:Fallback>
                <p:oleObj name="Equation" r:id="rId7" imgW="1307532" imgH="393529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5857875"/>
                        <a:ext cx="1898650" cy="571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Arc 13"/>
          <p:cNvSpPr/>
          <p:nvPr/>
        </p:nvSpPr>
        <p:spPr bwMode="auto">
          <a:xfrm rot="21217383" flipV="1">
            <a:off x="28811" y="2476079"/>
            <a:ext cx="2085976" cy="635000"/>
          </a:xfrm>
          <a:prstGeom prst="arc">
            <a:avLst>
              <a:gd name="adj1" fmla="val 11632982"/>
              <a:gd name="adj2" fmla="val 208511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GB" sz="1600">
              <a:latin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801688" y="3571875"/>
            <a:ext cx="214312" cy="214313"/>
          </a:xfrm>
          <a:prstGeom prst="ellipse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342900" indent="-342900">
              <a:buFontTx/>
              <a:buNone/>
              <a:defRPr/>
            </a:pPr>
            <a:endParaRPr lang="en-GB" sz="1050" dirty="0">
              <a:latin typeface="Arial" pitchFamily="34" charset="0"/>
            </a:endParaRPr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1357313" y="3571875"/>
            <a:ext cx="428625" cy="214313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1408113" y="3470275"/>
            <a:ext cx="247650" cy="436563"/>
          </a:xfrm>
          <a:custGeom>
            <a:avLst/>
            <a:gdLst>
              <a:gd name="T0" fmla="*/ 9099 w 248262"/>
              <a:gd name="T1" fmla="*/ 31504 h 437818"/>
              <a:gd name="T2" fmla="*/ 54594 w 248262"/>
              <a:gd name="T3" fmla="*/ 46657 h 437818"/>
              <a:gd name="T4" fmla="*/ 62176 w 248262"/>
              <a:gd name="T5" fmla="*/ 69387 h 437818"/>
              <a:gd name="T6" fmla="*/ 77341 w 248262"/>
              <a:gd name="T7" fmla="*/ 175456 h 437818"/>
              <a:gd name="T8" fmla="*/ 62176 w 248262"/>
              <a:gd name="T9" fmla="*/ 220914 h 437818"/>
              <a:gd name="T10" fmla="*/ 107671 w 248262"/>
              <a:gd name="T11" fmla="*/ 251220 h 437818"/>
              <a:gd name="T12" fmla="*/ 115253 w 248262"/>
              <a:gd name="T13" fmla="*/ 273949 h 437818"/>
              <a:gd name="T14" fmla="*/ 39429 w 248262"/>
              <a:gd name="T15" fmla="*/ 311831 h 437818"/>
              <a:gd name="T16" fmla="*/ 62176 w 248262"/>
              <a:gd name="T17" fmla="*/ 349713 h 437818"/>
              <a:gd name="T18" fmla="*/ 115253 w 248262"/>
              <a:gd name="T19" fmla="*/ 410323 h 437818"/>
              <a:gd name="T20" fmla="*/ 122836 w 248262"/>
              <a:gd name="T21" fmla="*/ 433053 h 437818"/>
              <a:gd name="T22" fmla="*/ 168331 w 248262"/>
              <a:gd name="T23" fmla="*/ 417900 h 437818"/>
              <a:gd name="T24" fmla="*/ 191079 w 248262"/>
              <a:gd name="T25" fmla="*/ 410323 h 437818"/>
              <a:gd name="T26" fmla="*/ 198661 w 248262"/>
              <a:gd name="T27" fmla="*/ 387595 h 437818"/>
              <a:gd name="T28" fmla="*/ 244156 w 248262"/>
              <a:gd name="T29" fmla="*/ 357289 h 437818"/>
              <a:gd name="T30" fmla="*/ 236573 w 248262"/>
              <a:gd name="T31" fmla="*/ 326983 h 437818"/>
              <a:gd name="T32" fmla="*/ 244156 w 248262"/>
              <a:gd name="T33" fmla="*/ 304254 h 437818"/>
              <a:gd name="T34" fmla="*/ 213826 w 248262"/>
              <a:gd name="T35" fmla="*/ 258796 h 437818"/>
              <a:gd name="T36" fmla="*/ 206243 w 248262"/>
              <a:gd name="T37" fmla="*/ 236066 h 437818"/>
              <a:gd name="T38" fmla="*/ 228991 w 248262"/>
              <a:gd name="T39" fmla="*/ 220914 h 437818"/>
              <a:gd name="T40" fmla="*/ 183496 w 248262"/>
              <a:gd name="T41" fmla="*/ 183032 h 437818"/>
              <a:gd name="T42" fmla="*/ 213826 w 248262"/>
              <a:gd name="T43" fmla="*/ 167879 h 437818"/>
              <a:gd name="T44" fmla="*/ 236573 w 248262"/>
              <a:gd name="T45" fmla="*/ 152727 h 437818"/>
              <a:gd name="T46" fmla="*/ 236573 w 248262"/>
              <a:gd name="T47" fmla="*/ 99692 h 437818"/>
              <a:gd name="T48" fmla="*/ 228991 w 248262"/>
              <a:gd name="T49" fmla="*/ 69387 h 437818"/>
              <a:gd name="T50" fmla="*/ 198661 w 248262"/>
              <a:gd name="T51" fmla="*/ 46657 h 437818"/>
              <a:gd name="T52" fmla="*/ 145583 w 248262"/>
              <a:gd name="T53" fmla="*/ 31504 h 437818"/>
              <a:gd name="T54" fmla="*/ 100089 w 248262"/>
              <a:gd name="T55" fmla="*/ 23928 h 437818"/>
              <a:gd name="T56" fmla="*/ 47012 w 248262"/>
              <a:gd name="T57" fmla="*/ 16352 h 437818"/>
              <a:gd name="T58" fmla="*/ 1516 w 248262"/>
              <a:gd name="T59" fmla="*/ 46657 h 437818"/>
              <a:gd name="T60" fmla="*/ 9099 w 248262"/>
              <a:gd name="T61" fmla="*/ 31504 h 43781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48262"/>
              <a:gd name="T94" fmla="*/ 0 h 437818"/>
              <a:gd name="T95" fmla="*/ 248262 w 248262"/>
              <a:gd name="T96" fmla="*/ 437818 h 437818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48262" h="437818">
                <a:moveTo>
                  <a:pt x="9144" y="31686"/>
                </a:moveTo>
                <a:cubicBezTo>
                  <a:pt x="18034" y="31686"/>
                  <a:pt x="41792" y="37589"/>
                  <a:pt x="54864" y="46926"/>
                </a:cubicBezTo>
                <a:cubicBezTo>
                  <a:pt x="61400" y="51595"/>
                  <a:pt x="61348" y="61835"/>
                  <a:pt x="62484" y="69786"/>
                </a:cubicBezTo>
                <a:cubicBezTo>
                  <a:pt x="79178" y="186647"/>
                  <a:pt x="58842" y="119821"/>
                  <a:pt x="77724" y="176466"/>
                </a:cubicBezTo>
                <a:cubicBezTo>
                  <a:pt x="72644" y="191706"/>
                  <a:pt x="49118" y="213275"/>
                  <a:pt x="62484" y="222186"/>
                </a:cubicBezTo>
                <a:lnTo>
                  <a:pt x="108204" y="252666"/>
                </a:lnTo>
                <a:cubicBezTo>
                  <a:pt x="110744" y="260286"/>
                  <a:pt x="118988" y="268143"/>
                  <a:pt x="115824" y="275526"/>
                </a:cubicBezTo>
                <a:cubicBezTo>
                  <a:pt x="99899" y="312684"/>
                  <a:pt x="72119" y="308210"/>
                  <a:pt x="39624" y="313626"/>
                </a:cubicBezTo>
                <a:cubicBezTo>
                  <a:pt x="47244" y="326326"/>
                  <a:pt x="53991" y="339593"/>
                  <a:pt x="62484" y="351726"/>
                </a:cubicBezTo>
                <a:cubicBezTo>
                  <a:pt x="84191" y="382736"/>
                  <a:pt x="91737" y="388599"/>
                  <a:pt x="115824" y="412686"/>
                </a:cubicBezTo>
                <a:cubicBezTo>
                  <a:pt x="118364" y="420306"/>
                  <a:pt x="115493" y="434410"/>
                  <a:pt x="123444" y="435546"/>
                </a:cubicBezTo>
                <a:cubicBezTo>
                  <a:pt x="139347" y="437818"/>
                  <a:pt x="153924" y="425386"/>
                  <a:pt x="169164" y="420306"/>
                </a:cubicBezTo>
                <a:lnTo>
                  <a:pt x="192024" y="412686"/>
                </a:lnTo>
                <a:cubicBezTo>
                  <a:pt x="194564" y="405066"/>
                  <a:pt x="193964" y="395506"/>
                  <a:pt x="199644" y="389826"/>
                </a:cubicBezTo>
                <a:cubicBezTo>
                  <a:pt x="212596" y="376874"/>
                  <a:pt x="245364" y="359346"/>
                  <a:pt x="245364" y="359346"/>
                </a:cubicBezTo>
                <a:cubicBezTo>
                  <a:pt x="242824" y="349186"/>
                  <a:pt x="237744" y="339339"/>
                  <a:pt x="237744" y="328866"/>
                </a:cubicBezTo>
                <a:cubicBezTo>
                  <a:pt x="237744" y="320834"/>
                  <a:pt x="247904" y="313626"/>
                  <a:pt x="245364" y="306006"/>
                </a:cubicBezTo>
                <a:cubicBezTo>
                  <a:pt x="239572" y="288630"/>
                  <a:pt x="220676" y="277662"/>
                  <a:pt x="214884" y="260286"/>
                </a:cubicBezTo>
                <a:lnTo>
                  <a:pt x="207264" y="237426"/>
                </a:lnTo>
                <a:cubicBezTo>
                  <a:pt x="214884" y="232346"/>
                  <a:pt x="228618" y="231219"/>
                  <a:pt x="230124" y="222186"/>
                </a:cubicBezTo>
                <a:cubicBezTo>
                  <a:pt x="235703" y="188714"/>
                  <a:pt x="202392" y="188583"/>
                  <a:pt x="184404" y="184086"/>
                </a:cubicBezTo>
                <a:cubicBezTo>
                  <a:pt x="199943" y="137470"/>
                  <a:pt x="179025" y="174822"/>
                  <a:pt x="214884" y="168846"/>
                </a:cubicBezTo>
                <a:cubicBezTo>
                  <a:pt x="223917" y="167340"/>
                  <a:pt x="230124" y="158686"/>
                  <a:pt x="237744" y="153606"/>
                </a:cubicBezTo>
                <a:cubicBezTo>
                  <a:pt x="248262" y="111533"/>
                  <a:pt x="247947" y="135976"/>
                  <a:pt x="237744" y="100266"/>
                </a:cubicBezTo>
                <a:cubicBezTo>
                  <a:pt x="234867" y="90196"/>
                  <a:pt x="236211" y="78308"/>
                  <a:pt x="230124" y="69786"/>
                </a:cubicBezTo>
                <a:cubicBezTo>
                  <a:pt x="222742" y="59452"/>
                  <a:pt x="210671" y="53227"/>
                  <a:pt x="199644" y="46926"/>
                </a:cubicBezTo>
                <a:cubicBezTo>
                  <a:pt x="191142" y="42067"/>
                  <a:pt x="152902" y="33336"/>
                  <a:pt x="146304" y="31686"/>
                </a:cubicBezTo>
                <a:cubicBezTo>
                  <a:pt x="98776" y="0"/>
                  <a:pt x="147906" y="24066"/>
                  <a:pt x="100584" y="24066"/>
                </a:cubicBezTo>
                <a:cubicBezTo>
                  <a:pt x="82623" y="24066"/>
                  <a:pt x="65024" y="18986"/>
                  <a:pt x="47244" y="16446"/>
                </a:cubicBezTo>
                <a:cubicBezTo>
                  <a:pt x="21251" y="25110"/>
                  <a:pt x="20550" y="21557"/>
                  <a:pt x="1524" y="46926"/>
                </a:cubicBezTo>
                <a:cubicBezTo>
                  <a:pt x="0" y="48958"/>
                  <a:pt x="254" y="31686"/>
                  <a:pt x="9144" y="31686"/>
                </a:cubicBezTo>
                <a:close/>
              </a:path>
            </a:pathLst>
          </a:cu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18" name="Straight Arrow Connector 18"/>
          <p:cNvCxnSpPr>
            <a:cxnSpLocks noChangeShapeType="1"/>
          </p:cNvCxnSpPr>
          <p:nvPr/>
        </p:nvCxnSpPr>
        <p:spPr bwMode="auto">
          <a:xfrm flipV="1">
            <a:off x="1584325" y="3417888"/>
            <a:ext cx="36513" cy="1603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9" name="Straight Arrow Connector 18"/>
          <p:cNvCxnSpPr>
            <a:cxnSpLocks noChangeShapeType="1"/>
          </p:cNvCxnSpPr>
          <p:nvPr/>
        </p:nvCxnSpPr>
        <p:spPr bwMode="auto">
          <a:xfrm>
            <a:off x="1608138" y="3714750"/>
            <a:ext cx="34925" cy="158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0" name="Group 33"/>
          <p:cNvGrpSpPr>
            <a:grpSpLocks/>
          </p:cNvGrpSpPr>
          <p:nvPr/>
        </p:nvGrpSpPr>
        <p:grpSpPr bwMode="auto">
          <a:xfrm rot="4790674">
            <a:off x="650875" y="3338513"/>
            <a:ext cx="376237" cy="115888"/>
            <a:chOff x="927100" y="5681678"/>
            <a:chExt cx="2528880" cy="466180"/>
          </a:xfrm>
        </p:grpSpPr>
        <p:sp>
          <p:nvSpPr>
            <p:cNvPr id="21" name="Freeform 30"/>
            <p:cNvSpPr>
              <a:spLocks/>
            </p:cNvSpPr>
            <p:nvPr/>
          </p:nvSpPr>
          <p:spPr bwMode="auto">
            <a:xfrm>
              <a:off x="927100" y="5706533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31"/>
            <p:cNvSpPr>
              <a:spLocks/>
            </p:cNvSpPr>
            <p:nvPr/>
          </p:nvSpPr>
          <p:spPr bwMode="auto">
            <a:xfrm>
              <a:off x="1779568" y="5681678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32"/>
            <p:cNvSpPr>
              <a:spLocks/>
            </p:cNvSpPr>
            <p:nvPr/>
          </p:nvSpPr>
          <p:spPr bwMode="auto">
            <a:xfrm>
              <a:off x="2605080" y="5702319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" name="Arc 23"/>
          <p:cNvSpPr/>
          <p:nvPr/>
        </p:nvSpPr>
        <p:spPr bwMode="auto">
          <a:xfrm rot="21217383" flipV="1">
            <a:off x="-42863" y="3841750"/>
            <a:ext cx="2085976" cy="635000"/>
          </a:xfrm>
          <a:prstGeom prst="arc">
            <a:avLst>
              <a:gd name="adj1" fmla="val 11632982"/>
              <a:gd name="adj2" fmla="val 208511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marL="342900" indent="-342900">
              <a:defRPr/>
            </a:pPr>
            <a:endParaRPr lang="en-GB" sz="1600">
              <a:latin typeface="Arial" pitchFamily="34" charset="0"/>
            </a:endParaRPr>
          </a:p>
        </p:txBody>
      </p:sp>
      <p:grpSp>
        <p:nvGrpSpPr>
          <p:cNvPr id="25" name="Group 38"/>
          <p:cNvGrpSpPr>
            <a:grpSpLocks/>
          </p:cNvGrpSpPr>
          <p:nvPr/>
        </p:nvGrpSpPr>
        <p:grpSpPr bwMode="auto">
          <a:xfrm rot="1521699">
            <a:off x="831850" y="4516438"/>
            <a:ext cx="376238" cy="115887"/>
            <a:chOff x="927100" y="5681678"/>
            <a:chExt cx="2528880" cy="466180"/>
          </a:xfrm>
        </p:grpSpPr>
        <p:sp>
          <p:nvSpPr>
            <p:cNvPr id="26" name="Freeform 39"/>
            <p:cNvSpPr>
              <a:spLocks/>
            </p:cNvSpPr>
            <p:nvPr/>
          </p:nvSpPr>
          <p:spPr bwMode="auto">
            <a:xfrm>
              <a:off x="927100" y="5706533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40"/>
            <p:cNvSpPr>
              <a:spLocks/>
            </p:cNvSpPr>
            <p:nvPr/>
          </p:nvSpPr>
          <p:spPr bwMode="auto">
            <a:xfrm>
              <a:off x="1779568" y="5681678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41"/>
            <p:cNvSpPr>
              <a:spLocks/>
            </p:cNvSpPr>
            <p:nvPr/>
          </p:nvSpPr>
          <p:spPr bwMode="auto">
            <a:xfrm>
              <a:off x="2605080" y="5702319"/>
              <a:ext cx="850900" cy="441325"/>
            </a:xfrm>
            <a:custGeom>
              <a:avLst/>
              <a:gdLst>
                <a:gd name="T0" fmla="*/ 0 w 850900"/>
                <a:gd name="T1" fmla="*/ 230717 h 441325"/>
                <a:gd name="T2" fmla="*/ 215900 w 850900"/>
                <a:gd name="T3" fmla="*/ 2117 h 441325"/>
                <a:gd name="T4" fmla="*/ 425450 w 850900"/>
                <a:gd name="T5" fmla="*/ 218017 h 441325"/>
                <a:gd name="T6" fmla="*/ 641350 w 850900"/>
                <a:gd name="T7" fmla="*/ 440267 h 441325"/>
                <a:gd name="T8" fmla="*/ 850900 w 850900"/>
                <a:gd name="T9" fmla="*/ 211667 h 4413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0900"/>
                <a:gd name="T16" fmla="*/ 0 h 441325"/>
                <a:gd name="T17" fmla="*/ 850900 w 850900"/>
                <a:gd name="T18" fmla="*/ 441325 h 4413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0900" h="441325">
                  <a:moveTo>
                    <a:pt x="0" y="230717"/>
                  </a:moveTo>
                  <a:cubicBezTo>
                    <a:pt x="72496" y="117475"/>
                    <a:pt x="144992" y="4234"/>
                    <a:pt x="215900" y="2117"/>
                  </a:cubicBezTo>
                  <a:cubicBezTo>
                    <a:pt x="286808" y="0"/>
                    <a:pt x="425450" y="218017"/>
                    <a:pt x="425450" y="218017"/>
                  </a:cubicBezTo>
                  <a:cubicBezTo>
                    <a:pt x="496358" y="291042"/>
                    <a:pt x="570442" y="441325"/>
                    <a:pt x="641350" y="440267"/>
                  </a:cubicBezTo>
                  <a:cubicBezTo>
                    <a:pt x="712258" y="439209"/>
                    <a:pt x="781579" y="325438"/>
                    <a:pt x="850900" y="211667"/>
                  </a:cubicBezTo>
                </a:path>
              </a:pathLst>
            </a:custGeom>
            <a:noFill/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" name="Oval 42"/>
          <p:cNvSpPr>
            <a:spLocks noChangeArrowheads="1"/>
          </p:cNvSpPr>
          <p:nvPr/>
        </p:nvSpPr>
        <p:spPr bwMode="auto">
          <a:xfrm>
            <a:off x="785813" y="4870450"/>
            <a:ext cx="214312" cy="214313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cxnSp>
        <p:nvCxnSpPr>
          <p:cNvPr id="30" name="Straight Arrow Connector 44"/>
          <p:cNvCxnSpPr>
            <a:cxnSpLocks noChangeShapeType="1"/>
          </p:cNvCxnSpPr>
          <p:nvPr/>
        </p:nvCxnSpPr>
        <p:spPr bwMode="auto">
          <a:xfrm flipV="1">
            <a:off x="1214438" y="4584700"/>
            <a:ext cx="928687" cy="714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1" name="Straight Arrow Connector 45"/>
          <p:cNvCxnSpPr>
            <a:cxnSpLocks noChangeShapeType="1"/>
          </p:cNvCxnSpPr>
          <p:nvPr/>
        </p:nvCxnSpPr>
        <p:spPr bwMode="auto">
          <a:xfrm>
            <a:off x="1214438" y="4656138"/>
            <a:ext cx="928687" cy="214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5" name="Oval 14"/>
          <p:cNvSpPr>
            <a:spLocks noChangeArrowheads="1"/>
          </p:cNvSpPr>
          <p:nvPr/>
        </p:nvSpPr>
        <p:spPr bwMode="auto">
          <a:xfrm flipH="1">
            <a:off x="785813" y="3143250"/>
            <a:ext cx="460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56" name="Oval 35"/>
          <p:cNvSpPr>
            <a:spLocks noChangeArrowheads="1"/>
          </p:cNvSpPr>
          <p:nvPr/>
        </p:nvSpPr>
        <p:spPr bwMode="auto">
          <a:xfrm flipH="1">
            <a:off x="785813" y="4448175"/>
            <a:ext cx="46037" cy="71438"/>
          </a:xfrm>
          <a:prstGeom prst="ellipse">
            <a:avLst/>
          </a:prstGeom>
          <a:solidFill>
            <a:srgbClr val="FF0000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pPr marL="342900" indent="-342900"/>
            <a:endParaRPr lang="en-GB" sz="1600"/>
          </a:p>
        </p:txBody>
      </p:sp>
      <p:sp>
        <p:nvSpPr>
          <p:cNvPr id="57" name="TextBox 47"/>
          <p:cNvSpPr txBox="1">
            <a:spLocks noChangeArrowheads="1"/>
          </p:cNvSpPr>
          <p:nvPr/>
        </p:nvSpPr>
        <p:spPr bwMode="auto">
          <a:xfrm>
            <a:off x="738188" y="3505200"/>
            <a:ext cx="3444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800" dirty="0"/>
              <a:t>Z,A</a:t>
            </a:r>
            <a:endParaRPr lang="en-GB" sz="2800" dirty="0"/>
          </a:p>
        </p:txBody>
      </p:sp>
      <p:sp>
        <p:nvSpPr>
          <p:cNvPr id="58" name="TextBox 48"/>
          <p:cNvSpPr txBox="1">
            <a:spLocks noChangeArrowheads="1"/>
          </p:cNvSpPr>
          <p:nvPr/>
        </p:nvSpPr>
        <p:spPr bwMode="auto">
          <a:xfrm>
            <a:off x="723900" y="4865688"/>
            <a:ext cx="3444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800"/>
              <a:t>Z,A</a:t>
            </a:r>
            <a:endParaRPr lang="en-GB" sz="2800"/>
          </a:p>
        </p:txBody>
      </p:sp>
      <p:sp>
        <p:nvSpPr>
          <p:cNvPr id="59" name="Rectangle 7"/>
          <p:cNvSpPr>
            <a:spLocks noChangeArrowheads="1"/>
          </p:cNvSpPr>
          <p:nvPr/>
        </p:nvSpPr>
        <p:spPr bwMode="auto">
          <a:xfrm>
            <a:off x="285750" y="1643063"/>
            <a:ext cx="2286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r>
              <a:rPr lang="en-US" sz="1600" dirty="0">
                <a:solidFill>
                  <a:srgbClr val="333399"/>
                </a:solidFill>
              </a:rPr>
              <a:t>  Photo-nuclear 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333399"/>
                </a:solidFill>
              </a:rPr>
              <a:t>    interactions</a:t>
            </a: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endParaRPr lang="ru-RU" sz="1600" dirty="0" smtClean="0">
              <a:solidFill>
                <a:srgbClr val="333399"/>
              </a:solidFill>
            </a:endParaRPr>
          </a:p>
          <a:p>
            <a:endParaRPr lang="ru-RU" sz="1600" dirty="0" smtClean="0">
              <a:solidFill>
                <a:srgbClr val="333399"/>
              </a:solidFill>
            </a:endParaRPr>
          </a:p>
          <a:p>
            <a:endParaRPr lang="ru-RU" sz="1600" dirty="0" smtClean="0">
              <a:solidFill>
                <a:srgbClr val="333399"/>
              </a:solidFill>
            </a:endParaRPr>
          </a:p>
          <a:p>
            <a:r>
              <a:rPr lang="en-US" sz="1600" dirty="0" smtClean="0">
                <a:solidFill>
                  <a:srgbClr val="333399"/>
                </a:solidFill>
              </a:rPr>
              <a:t>  </a:t>
            </a:r>
            <a:r>
              <a:rPr lang="en-US" sz="1600" dirty="0">
                <a:solidFill>
                  <a:srgbClr val="333399"/>
                </a:solidFill>
              </a:rPr>
              <a:t>Pair production</a:t>
            </a: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US" sz="1600" dirty="0">
              <a:solidFill>
                <a:srgbClr val="333399"/>
              </a:solidFill>
            </a:endParaRPr>
          </a:p>
          <a:p>
            <a:pPr>
              <a:buFontTx/>
              <a:buNone/>
            </a:pPr>
            <a:endParaRPr lang="en-GB" sz="1600" dirty="0">
              <a:solidFill>
                <a:srgbClr val="333399"/>
              </a:solidFill>
            </a:endParaRPr>
          </a:p>
        </p:txBody>
      </p:sp>
      <p:sp>
        <p:nvSpPr>
          <p:cNvPr id="60" name="Rectangle 3"/>
          <p:cNvSpPr txBox="1">
            <a:spLocks noChangeArrowheads="1"/>
          </p:cNvSpPr>
          <p:nvPr/>
        </p:nvSpPr>
        <p:spPr bwMode="auto">
          <a:xfrm>
            <a:off x="1219200" y="1295400"/>
            <a:ext cx="1390650" cy="565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lIns="92075" tIns="46038" rIns="92075" bIns="46038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М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I P’s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31</a:t>
            </a:r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590800" cy="365125"/>
          </a:xfrm>
        </p:spPr>
        <p:txBody>
          <a:bodyPr/>
          <a:lstStyle/>
          <a:p>
            <a:r>
              <a:rPr lang="de-DE" dirty="0" smtClean="0">
                <a:solidFill>
                  <a:srgbClr val="C00000"/>
                </a:solidFill>
              </a:rPr>
              <a:t>Н.Зимин </a:t>
            </a:r>
            <a:r>
              <a:rPr lang="ru-RU" dirty="0" smtClean="0">
                <a:solidFill>
                  <a:srgbClr val="C00000"/>
                </a:solidFill>
              </a:rPr>
              <a:t>  </a:t>
            </a:r>
            <a:r>
              <a:rPr lang="ru-RU" dirty="0" smtClean="0"/>
              <a:t>ноябрь</a:t>
            </a:r>
            <a:r>
              <a:rPr lang="ru-RU" dirty="0" smtClean="0">
                <a:solidFill>
                  <a:srgbClr val="C00000"/>
                </a:solidFill>
              </a:rPr>
              <a:t> 2018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Школа Учителей Физики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90600" y="2819400"/>
            <a:ext cx="7239000" cy="381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Огромное спасибо за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неослабевающее внимание !</a:t>
            </a:r>
            <a:endParaRPr kumimoji="0" lang="de-CH" sz="4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4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71600" y="228600"/>
            <a:ext cx="6594241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             «Встречные пучки»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Сечение и Светимость (Люминосити)</a:t>
            </a:r>
            <a:endParaRPr lang="en-GB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1143000"/>
            <a:ext cx="45720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000" dirty="0" smtClean="0"/>
              <a:t>Сечение</a:t>
            </a: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rgbClr val="FF3300"/>
                </a:solidFill>
                <a:latin typeface="Symbol" pitchFamily="18" charset="2"/>
              </a:rPr>
              <a:t>s</a:t>
            </a:r>
            <a:r>
              <a:rPr lang="en-GB" sz="2000" dirty="0" smtClean="0">
                <a:solidFill>
                  <a:srgbClr val="FF3300"/>
                </a:solidFill>
              </a:rPr>
              <a:t> </a:t>
            </a:r>
            <a:r>
              <a:rPr lang="en-GB" sz="2000" dirty="0" smtClean="0"/>
              <a:t> </a:t>
            </a:r>
            <a:r>
              <a:rPr lang="ru-RU" sz="2000" dirty="0" smtClean="0"/>
              <a:t>или дифференциальное сечение </a:t>
            </a:r>
            <a:r>
              <a:rPr lang="en-GB" sz="2000" b="1" dirty="0" err="1" smtClean="0">
                <a:solidFill>
                  <a:srgbClr val="FF3300"/>
                </a:solidFill>
              </a:rPr>
              <a:t>d</a:t>
            </a:r>
            <a:r>
              <a:rPr lang="en-GB" sz="2000" b="1" dirty="0" err="1" smtClean="0">
                <a:solidFill>
                  <a:srgbClr val="FF3300"/>
                </a:solidFill>
                <a:latin typeface="Symbol" pitchFamily="18" charset="2"/>
              </a:rPr>
              <a:t>s</a:t>
            </a:r>
            <a:r>
              <a:rPr lang="en-GB" sz="2000" b="1" dirty="0" smtClean="0">
                <a:solidFill>
                  <a:srgbClr val="FF3300"/>
                </a:solidFill>
                <a:latin typeface="Symbol" pitchFamily="18" charset="2"/>
              </a:rPr>
              <a:t>/</a:t>
            </a:r>
            <a:r>
              <a:rPr lang="en-GB" sz="2000" b="1" dirty="0" err="1" smtClean="0">
                <a:solidFill>
                  <a:srgbClr val="FF3300"/>
                </a:solidFill>
              </a:rPr>
              <a:t>d</a:t>
            </a:r>
            <a:r>
              <a:rPr lang="en-GB" sz="2000" b="1" dirty="0" err="1" smtClean="0">
                <a:solidFill>
                  <a:srgbClr val="FF3300"/>
                </a:solidFill>
                <a:latin typeface="Symbol" pitchFamily="18" charset="2"/>
              </a:rPr>
              <a:t>W</a:t>
            </a:r>
            <a:r>
              <a:rPr lang="en-GB" sz="2000" b="1" dirty="0" smtClean="0">
                <a:solidFill>
                  <a:srgbClr val="FF3300"/>
                </a:solidFill>
                <a:latin typeface="Symbol" pitchFamily="18" charset="2"/>
              </a:rPr>
              <a:t> </a:t>
            </a:r>
            <a:r>
              <a:rPr lang="ru-RU" sz="2000" b="1" dirty="0" smtClean="0">
                <a:solidFill>
                  <a:srgbClr val="FF3300"/>
                </a:solidFill>
                <a:latin typeface="Symbol" pitchFamily="18" charset="2"/>
              </a:rPr>
              <a:t> </a:t>
            </a:r>
            <a:r>
              <a:rPr lang="ru-RU" sz="2000" dirty="0" smtClean="0"/>
              <a:t>– это вероятность взаимодействия между элементарными частицами или частицами и атомами ...</a:t>
            </a:r>
            <a:endParaRPr lang="en-GB" sz="2000" dirty="0" smtClean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endParaRPr lang="en-GB" dirty="0" smtClean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u="sng" dirty="0" smtClean="0"/>
              <a:t>Пример</a:t>
            </a:r>
            <a:r>
              <a:rPr lang="en-GB" u="sng" dirty="0" smtClean="0"/>
              <a:t>:</a:t>
            </a:r>
            <a:r>
              <a:rPr lang="en-GB" dirty="0" smtClean="0"/>
              <a:t> </a:t>
            </a:r>
            <a:r>
              <a:rPr lang="en-GB" dirty="0" smtClean="0">
                <a:solidFill>
                  <a:srgbClr val="FF3300"/>
                </a:solidFill>
              </a:rPr>
              <a:t>2 </a:t>
            </a:r>
            <a:r>
              <a:rPr lang="ru-RU" dirty="0" smtClean="0">
                <a:solidFill>
                  <a:srgbClr val="FF3300"/>
                </a:solidFill>
              </a:rPr>
              <a:t>сталкивающихся пучка</a:t>
            </a:r>
            <a:r>
              <a:rPr lang="en-GB" dirty="0" smtClean="0">
                <a:solidFill>
                  <a:srgbClr val="FF3300"/>
                </a:solidFill>
              </a:rPr>
              <a:t> </a:t>
            </a:r>
            <a:endParaRPr lang="en-GB" dirty="0"/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 rot="5400000">
            <a:off x="4572000" y="2133600"/>
            <a:ext cx="228600" cy="1447800"/>
          </a:xfrm>
          <a:prstGeom prst="can">
            <a:avLst>
              <a:gd name="adj" fmla="val 158333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l"/>
            <a:endParaRPr lang="en-GB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5257800" y="2895600"/>
            <a:ext cx="5334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5715000" y="2590800"/>
            <a:ext cx="727075" cy="609600"/>
          </a:xfrm>
          <a:prstGeom prst="irregularSeal1">
            <a:avLst/>
          </a:prstGeom>
          <a:solidFill>
            <a:srgbClr val="FFFF66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/>
          <a:p>
            <a:pPr algn="l"/>
            <a:endParaRPr lang="en-GB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flipH="1">
            <a:off x="6324600" y="2895600"/>
            <a:ext cx="604838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 rot="5400000">
            <a:off x="7391400" y="2133600"/>
            <a:ext cx="228600" cy="1447800"/>
          </a:xfrm>
          <a:prstGeom prst="can">
            <a:avLst>
              <a:gd name="adj" fmla="val 158333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algn="l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181600" y="2209800"/>
            <a:ext cx="2067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SzPct val="70000"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</a:rPr>
              <a:t>«Пятно» пучка</a:t>
            </a:r>
            <a:r>
              <a:rPr lang="en-GB" sz="2000" dirty="0" smtClean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GB" sz="2000" b="1" dirty="0" smtClean="0">
                <a:solidFill>
                  <a:prstClr val="black"/>
                </a:solidFill>
                <a:latin typeface="Times New Roman" pitchFamily="18" charset="0"/>
              </a:rPr>
              <a:t>A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91000" y="3048000"/>
            <a:ext cx="1023037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GB" dirty="0" smtClean="0">
                <a:latin typeface="Symbol" pitchFamily="18" charset="2"/>
              </a:rPr>
              <a:t>F</a:t>
            </a:r>
            <a:r>
              <a:rPr lang="en-GB" baseline="-25000" dirty="0" smtClean="0">
                <a:latin typeface="Symbol" pitchFamily="18" charset="2"/>
              </a:rPr>
              <a:t>1</a:t>
            </a:r>
            <a:r>
              <a:rPr lang="en-GB" dirty="0" smtClean="0">
                <a:latin typeface="Symbol" pitchFamily="18" charset="2"/>
              </a:rPr>
              <a:t> </a:t>
            </a:r>
            <a:r>
              <a:rPr lang="en-GB" dirty="0" smtClean="0"/>
              <a:t>= </a:t>
            </a:r>
            <a:r>
              <a:rPr lang="en-GB" i="1" dirty="0" smtClean="0">
                <a:latin typeface="Times New Roman" pitchFamily="18" charset="0"/>
              </a:rPr>
              <a:t>N</a:t>
            </a:r>
            <a:r>
              <a:rPr lang="en-GB" i="1" baseline="-25000" dirty="0" smtClean="0">
                <a:latin typeface="Times New Roman" pitchFamily="18" charset="0"/>
              </a:rPr>
              <a:t>1</a:t>
            </a:r>
            <a:r>
              <a:rPr lang="en-GB" i="1" dirty="0" smtClean="0">
                <a:latin typeface="Times New Roman" pitchFamily="18" charset="0"/>
              </a:rPr>
              <a:t>/t</a:t>
            </a:r>
            <a:endParaRPr lang="en-GB" i="1" dirty="0"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010400" y="3048000"/>
            <a:ext cx="1023037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GB" dirty="0" smtClean="0">
                <a:latin typeface="Symbol" pitchFamily="18" charset="2"/>
              </a:rPr>
              <a:t>F</a:t>
            </a:r>
            <a:r>
              <a:rPr lang="en-GB" baseline="-25000" dirty="0" smtClean="0">
                <a:latin typeface="Symbol" pitchFamily="18" charset="2"/>
              </a:rPr>
              <a:t>2</a:t>
            </a:r>
            <a:r>
              <a:rPr lang="en-GB" dirty="0" smtClean="0">
                <a:latin typeface="Symbol" pitchFamily="18" charset="2"/>
              </a:rPr>
              <a:t> </a:t>
            </a:r>
            <a:r>
              <a:rPr lang="en-GB" dirty="0" smtClean="0"/>
              <a:t>= </a:t>
            </a:r>
            <a:r>
              <a:rPr lang="en-GB" i="1" dirty="0" smtClean="0">
                <a:latin typeface="Times New Roman" pitchFamily="18" charset="0"/>
              </a:rPr>
              <a:t>N</a:t>
            </a:r>
            <a:r>
              <a:rPr lang="en-GB" i="1" baseline="-25000" dirty="0" smtClean="0">
                <a:latin typeface="Times New Roman" pitchFamily="18" charset="0"/>
              </a:rPr>
              <a:t>2</a:t>
            </a:r>
            <a:r>
              <a:rPr lang="en-GB" i="1" dirty="0" smtClean="0">
                <a:latin typeface="Times New Roman" pitchFamily="18" charset="0"/>
              </a:rPr>
              <a:t>/t</a:t>
            </a:r>
            <a:endParaRPr lang="en-GB" i="1" dirty="0"/>
          </a:p>
        </p:txBody>
      </p:sp>
      <p:sp>
        <p:nvSpPr>
          <p:cNvPr id="19" name="Rectangle 18"/>
          <p:cNvSpPr/>
          <p:nvPr/>
        </p:nvSpPr>
        <p:spPr>
          <a:xfrm>
            <a:off x="4038600" y="3505200"/>
            <a:ext cx="2674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 smtClean="0"/>
              <a:t>R</a:t>
            </a:r>
            <a:r>
              <a:rPr lang="en-GB" i="1" baseline="-25000" dirty="0" err="1" smtClean="0"/>
              <a:t>int</a:t>
            </a:r>
            <a:r>
              <a:rPr lang="en-GB" i="1" dirty="0" smtClean="0"/>
              <a:t> </a:t>
            </a:r>
            <a:r>
              <a:rPr lang="en-GB" i="1" dirty="0" smtClean="0">
                <a:sym typeface="Symbol" pitchFamily="18" charset="2"/>
              </a:rPr>
              <a:t> </a:t>
            </a:r>
            <a:r>
              <a:rPr lang="en-GB" i="1" dirty="0" smtClean="0">
                <a:latin typeface="Symbol" pitchFamily="18" charset="2"/>
              </a:rPr>
              <a:t>N</a:t>
            </a:r>
            <a:r>
              <a:rPr lang="en-GB" i="1" baseline="-25000" dirty="0" smtClean="0">
                <a:latin typeface="Symbol" pitchFamily="18" charset="2"/>
              </a:rPr>
              <a:t>1</a:t>
            </a:r>
            <a:r>
              <a:rPr lang="en-GB" i="1" dirty="0" smtClean="0">
                <a:latin typeface="Symbol" pitchFamily="18" charset="2"/>
              </a:rPr>
              <a:t>N</a:t>
            </a:r>
            <a:r>
              <a:rPr lang="en-GB" i="1" baseline="-25000" dirty="0" smtClean="0">
                <a:latin typeface="Symbol" pitchFamily="18" charset="2"/>
              </a:rPr>
              <a:t>2</a:t>
            </a:r>
            <a:r>
              <a:rPr lang="en-GB" i="1" dirty="0" smtClean="0">
                <a:latin typeface="Symbol" pitchFamily="18" charset="2"/>
              </a:rPr>
              <a:t> / (</a:t>
            </a:r>
            <a:r>
              <a:rPr lang="en-GB" i="1" dirty="0" smtClean="0">
                <a:latin typeface="Symbol" pitchFamily="18" charset="2"/>
                <a:sym typeface="Symbol" pitchFamily="18" charset="2"/>
              </a:rPr>
              <a:t>A </a:t>
            </a:r>
            <a:r>
              <a:rPr lang="en-GB" i="1" dirty="0" smtClean="0">
                <a:sym typeface="Symbol" pitchFamily="18" charset="2"/>
              </a:rPr>
              <a:t>·</a:t>
            </a:r>
            <a:r>
              <a:rPr lang="en-GB" i="1" dirty="0" smtClean="0">
                <a:latin typeface="Symbol" pitchFamily="18" charset="2"/>
                <a:sym typeface="Symbol" pitchFamily="18" charset="2"/>
              </a:rPr>
              <a:t> </a:t>
            </a:r>
            <a:r>
              <a:rPr lang="en-GB" i="1" dirty="0" smtClean="0">
                <a:latin typeface="Times New Roman" pitchFamily="18" charset="0"/>
                <a:sym typeface="Symbol" pitchFamily="18" charset="2"/>
              </a:rPr>
              <a:t>t)</a:t>
            </a:r>
            <a:r>
              <a:rPr lang="en-GB" i="1" dirty="0" smtClean="0">
                <a:sym typeface="Symbol" pitchFamily="18" charset="2"/>
              </a:rPr>
              <a:t>  = </a:t>
            </a:r>
            <a:r>
              <a:rPr lang="en-GB" i="1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en-GB" i="1" dirty="0" smtClean="0">
                <a:sym typeface="Symbol" pitchFamily="18" charset="2"/>
              </a:rPr>
              <a:t> · </a:t>
            </a:r>
            <a:r>
              <a:rPr lang="en-GB" i="1" dirty="0" smtClean="0">
                <a:latin typeface="Times New Roman" pitchFamily="18" charset="0"/>
                <a:sym typeface="Symbol" pitchFamily="18" charset="2"/>
              </a:rPr>
              <a:t>L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876800" y="3962400"/>
            <a:ext cx="3658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dirty="0" smtClean="0">
                <a:latin typeface="Comic Sans MS" pitchFamily="66" charset="0"/>
                <a:sym typeface="Symbol" pitchFamily="18" charset="2"/>
              </a:rPr>
              <a:t>                </a:t>
            </a:r>
            <a:r>
              <a:rPr lang="en-GB" dirty="0" smtClean="0">
                <a:latin typeface="Comic Sans MS" pitchFamily="66" charset="0"/>
                <a:sym typeface="Symbol" pitchFamily="18" charset="2"/>
              </a:rPr>
              <a:t> Luminosity</a:t>
            </a:r>
            <a:r>
              <a:rPr lang="en-GB" sz="2000" dirty="0" smtClean="0">
                <a:latin typeface="Comic Sans MS" pitchFamily="66" charset="0"/>
                <a:sym typeface="Symbol" pitchFamily="18" charset="2"/>
              </a:rPr>
              <a:t> </a:t>
            </a:r>
            <a:r>
              <a:rPr lang="en-GB" sz="2000" i="1" dirty="0" smtClean="0">
                <a:latin typeface="Times New Roman" pitchFamily="18" charset="0"/>
                <a:sym typeface="Symbol" pitchFamily="18" charset="2"/>
              </a:rPr>
              <a:t>L</a:t>
            </a:r>
            <a:r>
              <a:rPr lang="en-GB" sz="2000" dirty="0" smtClean="0">
                <a:latin typeface="Times New Roman" pitchFamily="18" charset="0"/>
                <a:sym typeface="Symbol" pitchFamily="18" charset="2"/>
              </a:rPr>
              <a:t>  </a:t>
            </a:r>
            <a:r>
              <a:rPr lang="en-GB" dirty="0" smtClean="0">
                <a:sym typeface="Symbol" pitchFamily="18" charset="2"/>
              </a:rPr>
              <a:t>[cm</a:t>
            </a:r>
            <a:r>
              <a:rPr lang="en-GB" baseline="30000" dirty="0" smtClean="0">
                <a:sym typeface="Symbol" pitchFamily="18" charset="2"/>
              </a:rPr>
              <a:t>-2</a:t>
            </a:r>
            <a:r>
              <a:rPr lang="en-GB" dirty="0" smtClean="0">
                <a:sym typeface="Symbol" pitchFamily="18" charset="2"/>
              </a:rPr>
              <a:t> s</a:t>
            </a:r>
            <a:r>
              <a:rPr lang="en-GB" baseline="30000" dirty="0" smtClean="0">
                <a:sym typeface="Symbol" pitchFamily="18" charset="2"/>
              </a:rPr>
              <a:t>-1</a:t>
            </a:r>
            <a:r>
              <a:rPr lang="en-GB" dirty="0" smtClean="0">
                <a:sym typeface="Symbol" pitchFamily="18" charset="2"/>
              </a:rPr>
              <a:t>]</a:t>
            </a:r>
            <a:endParaRPr lang="en-GB" sz="2000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1" name="Text Box 43"/>
          <p:cNvSpPr txBox="1">
            <a:spLocks noChangeArrowheads="1"/>
          </p:cNvSpPr>
          <p:nvPr/>
        </p:nvSpPr>
        <p:spPr bwMode="auto">
          <a:xfrm>
            <a:off x="533400" y="3294118"/>
            <a:ext cx="3124200" cy="61004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 anchor="ctr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600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ru-RU" sz="1600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 </a:t>
            </a:r>
            <a:r>
              <a:rPr lang="ru-RU" sz="1600" dirty="0" smtClean="0"/>
              <a:t>имеет размерность площади</a:t>
            </a:r>
            <a:r>
              <a:rPr lang="en-GB" sz="1600" dirty="0" smtClean="0"/>
              <a:t> </a:t>
            </a:r>
            <a:endParaRPr lang="en-GB" sz="1600" dirty="0"/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1600" dirty="0" smtClean="0"/>
              <a:t>Единица:</a:t>
            </a:r>
            <a:r>
              <a:rPr lang="en-GB" sz="1600" dirty="0" smtClean="0"/>
              <a:t> </a:t>
            </a:r>
            <a:r>
              <a:rPr lang="ru-RU" sz="1600" dirty="0" smtClean="0"/>
              <a:t> </a:t>
            </a:r>
            <a:r>
              <a:rPr lang="en-GB" sz="1600" dirty="0" smtClean="0"/>
              <a:t>1 </a:t>
            </a:r>
            <a:r>
              <a:rPr lang="en-GB" sz="1600" dirty="0"/>
              <a:t>barn (b) = 10</a:t>
            </a:r>
            <a:r>
              <a:rPr lang="en-GB" sz="1600" baseline="30000" dirty="0"/>
              <a:t>-24</a:t>
            </a:r>
            <a:r>
              <a:rPr lang="en-GB" sz="1600" dirty="0"/>
              <a:t> cm</a:t>
            </a:r>
            <a:r>
              <a:rPr lang="en-GB" sz="1600" baseline="30000" dirty="0"/>
              <a:t>2</a:t>
            </a:r>
            <a:endParaRPr lang="en-GB" sz="1600" dirty="0"/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152400" y="4267200"/>
            <a:ext cx="6096000" cy="2585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Частота регистрируемых событий 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пропорциональна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их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GB" b="1" i="1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ru-RU" b="1" i="1" dirty="0" smtClean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 </a:t>
            </a:r>
            <a:r>
              <a:rPr lang="en-GB" i="1" dirty="0" smtClean="0">
                <a:sym typeface="Symbol" pitchFamily="18" charset="2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и 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Светимости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, которая обеспечивается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коллайдером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.</a:t>
            </a:r>
            <a:endParaRPr lang="ru-RU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Просуммировав по времени работы детектора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получим 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Число событий 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для данной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 Интегральной</a:t>
            </a:r>
          </a:p>
          <a:p>
            <a:pPr marL="342900" indent="-342900"/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Светимости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. Она используется для </a:t>
            </a:r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Абсолютной</a:t>
            </a:r>
          </a:p>
          <a:p>
            <a:pPr marL="342900" indent="-342900"/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Нормировки</a:t>
            </a: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, что бы сравнивать данные разных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экспериментов.</a:t>
            </a:r>
            <a:r>
              <a:rPr lang="en-US" dirty="0" smtClean="0">
                <a:solidFill>
                  <a:schemeClr val="tx2"/>
                </a:solidFill>
                <a:latin typeface="Comic Sans MS" pitchFamily="66" charset="0"/>
              </a:rPr>
              <a:t>  </a:t>
            </a:r>
          </a:p>
          <a:p>
            <a:pPr marL="342900" indent="-342900" algn="l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248400" y="5486400"/>
            <a:ext cx="2743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000" b="1" dirty="0" smtClean="0">
                <a:solidFill>
                  <a:srgbClr val="C00000"/>
                </a:solidFill>
              </a:rPr>
              <a:t>     </a:t>
            </a:r>
            <a:r>
              <a:rPr lang="en-US" sz="2000" b="1" dirty="0" smtClean="0">
                <a:solidFill>
                  <a:srgbClr val="C00000"/>
                </a:solidFill>
              </a:rPr>
              <a:t> LHC  ~ 10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34</a:t>
            </a:r>
            <a:r>
              <a:rPr lang="en-US" sz="2000" b="1" dirty="0" smtClean="0">
                <a:solidFill>
                  <a:srgbClr val="C00000"/>
                </a:solidFill>
              </a:rPr>
              <a:t>cm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-2</a:t>
            </a:r>
            <a:r>
              <a:rPr lang="en-US" sz="2000" b="1" dirty="0" smtClean="0">
                <a:solidFill>
                  <a:srgbClr val="C00000"/>
                </a:solidFill>
              </a:rPr>
              <a:t>s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-1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LEP  ~  10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</a:rPr>
              <a:t>31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cm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</a:rPr>
              <a:t>-2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</a:rPr>
              <a:t>-1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 animBg="1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5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0" y="838200"/>
            <a:ext cx="8915400" cy="42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400" b="1" dirty="0">
                <a:solidFill>
                  <a:srgbClr val="FF3300"/>
                </a:solidFill>
                <a:latin typeface="Comic Sans MS" pitchFamily="66" charset="0"/>
              </a:rPr>
              <a:t>1 </a:t>
            </a:r>
            <a:r>
              <a:rPr lang="en-GB" sz="2400" b="1" dirty="0" err="1" smtClean="0">
                <a:solidFill>
                  <a:srgbClr val="FF3300"/>
                </a:solidFill>
                <a:latin typeface="Comic Sans MS" pitchFamily="66" charset="0"/>
              </a:rPr>
              <a:t>eV</a:t>
            </a:r>
            <a:r>
              <a:rPr lang="ru-RU" sz="2400" b="1" dirty="0" smtClean="0">
                <a:solidFill>
                  <a:srgbClr val="FF3300"/>
                </a:solidFill>
                <a:latin typeface="Comic Sans MS" pitchFamily="66" charset="0"/>
              </a:rPr>
              <a:t>-это очень маленькая энергия </a:t>
            </a:r>
            <a:r>
              <a:rPr lang="en-GB" sz="2400" b="1" dirty="0" smtClean="0">
                <a:latin typeface="Comic Sans MS" pitchFamily="66" charset="0"/>
              </a:rPr>
              <a:t>1 </a:t>
            </a:r>
            <a:r>
              <a:rPr lang="en-GB" sz="2400" b="1" dirty="0" err="1" smtClean="0">
                <a:latin typeface="Comic Sans MS" pitchFamily="66" charset="0"/>
              </a:rPr>
              <a:t>eV</a:t>
            </a:r>
            <a:r>
              <a:rPr lang="en-GB" sz="2400" b="1" dirty="0" smtClean="0">
                <a:latin typeface="Comic Sans MS" pitchFamily="66" charset="0"/>
              </a:rPr>
              <a:t>=1.6·10</a:t>
            </a:r>
            <a:r>
              <a:rPr lang="en-GB" sz="2400" b="1" baseline="30000" dirty="0" smtClean="0">
                <a:latin typeface="Comic Sans MS" pitchFamily="66" charset="0"/>
              </a:rPr>
              <a:t>-19</a:t>
            </a:r>
            <a:r>
              <a:rPr lang="en-GB" sz="2400" b="1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>Дж</a:t>
            </a:r>
            <a:endParaRPr lang="en-GB" sz="2400" dirty="0">
              <a:latin typeface="Comic Sans MS" pitchFamily="66" charset="0"/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304800" y="1752600"/>
          <a:ext cx="912811" cy="768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20" name="Clip" r:id="rId6" imgW="643095" imgH="541698" progId="">
                  <p:embed/>
                </p:oleObj>
              </mc:Choice>
              <mc:Fallback>
                <p:oleObj name="Clip" r:id="rId6" imgW="643095" imgH="541698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752600"/>
                        <a:ext cx="912811" cy="7685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1371600" y="1524000"/>
            <a:ext cx="5957887" cy="110863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m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bee</a:t>
            </a:r>
            <a:r>
              <a:rPr lang="en-GB" sz="2000" b="1" dirty="0"/>
              <a:t> = 1g = 5.8·10</a:t>
            </a:r>
            <a:r>
              <a:rPr lang="en-GB" sz="2000" b="1" baseline="30000" dirty="0"/>
              <a:t>32</a:t>
            </a:r>
            <a:r>
              <a:rPr lang="en-GB" sz="2000" b="1" dirty="0"/>
              <a:t> </a:t>
            </a:r>
            <a:r>
              <a:rPr lang="en-GB" sz="2000" b="1" dirty="0" err="1"/>
              <a:t>eV</a:t>
            </a:r>
            <a:r>
              <a:rPr lang="en-GB" sz="2000" b="1" dirty="0"/>
              <a:t>/c</a:t>
            </a:r>
            <a:r>
              <a:rPr lang="en-GB" sz="2000" b="1" baseline="30000" dirty="0"/>
              <a:t>2</a:t>
            </a:r>
            <a:r>
              <a:rPr lang="en-GB" sz="2000" b="1" dirty="0"/>
              <a:t>       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v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bee</a:t>
            </a:r>
            <a:r>
              <a:rPr lang="en-GB" sz="2000" b="1" dirty="0"/>
              <a:t>= 1m/s  </a:t>
            </a:r>
            <a:r>
              <a:rPr lang="en-GB" sz="2000" b="1" dirty="0">
                <a:sym typeface="Symbol" pitchFamily="18" charset="2"/>
              </a:rPr>
              <a:t> </a:t>
            </a:r>
            <a:r>
              <a:rPr lang="en-GB" sz="2000" b="1" i="1" dirty="0" err="1">
                <a:solidFill>
                  <a:schemeClr val="tx1"/>
                </a:solidFill>
                <a:sym typeface="Symbol" pitchFamily="18" charset="2"/>
              </a:rPr>
              <a:t>E</a:t>
            </a:r>
            <a:r>
              <a:rPr lang="en-GB" sz="2000" b="1" i="1" baseline="-25000" dirty="0" err="1">
                <a:solidFill>
                  <a:schemeClr val="tx1"/>
                </a:solidFill>
                <a:sym typeface="Symbol" pitchFamily="18" charset="2"/>
              </a:rPr>
              <a:t>bee</a:t>
            </a:r>
            <a:r>
              <a:rPr lang="en-GB" sz="2000" b="1" dirty="0">
                <a:sym typeface="Symbol" pitchFamily="18" charset="2"/>
              </a:rPr>
              <a:t> = 10</a:t>
            </a:r>
            <a:r>
              <a:rPr lang="en-GB" sz="2000" b="1" baseline="30000" dirty="0">
                <a:sym typeface="Symbol" pitchFamily="18" charset="2"/>
              </a:rPr>
              <a:t>-3</a:t>
            </a:r>
            <a:r>
              <a:rPr lang="en-GB" sz="2000" b="1" dirty="0">
                <a:sym typeface="Symbol" pitchFamily="18" charset="2"/>
              </a:rPr>
              <a:t> </a:t>
            </a:r>
            <a:r>
              <a:rPr lang="ru-RU" sz="2000" b="1" dirty="0" smtClean="0">
                <a:sym typeface="Symbol" pitchFamily="18" charset="2"/>
              </a:rPr>
              <a:t>Дж</a:t>
            </a:r>
            <a:r>
              <a:rPr lang="en-GB" sz="2000" b="1" dirty="0" smtClean="0">
                <a:sym typeface="Symbol" pitchFamily="18" charset="2"/>
              </a:rPr>
              <a:t> </a:t>
            </a:r>
            <a:r>
              <a:rPr lang="en-GB" sz="2000" b="1" dirty="0">
                <a:sym typeface="Symbol" pitchFamily="18" charset="2"/>
              </a:rPr>
              <a:t>= </a:t>
            </a:r>
            <a:r>
              <a:rPr lang="en-GB" sz="2000" b="1" dirty="0">
                <a:solidFill>
                  <a:srgbClr val="0070C0"/>
                </a:solidFill>
                <a:sym typeface="Symbol" pitchFamily="18" charset="2"/>
              </a:rPr>
              <a:t>6.25</a:t>
            </a:r>
            <a:r>
              <a:rPr lang="en-GB" sz="2000" b="1" dirty="0">
                <a:solidFill>
                  <a:srgbClr val="0070C0"/>
                </a:solidFill>
              </a:rPr>
              <a:t>·10</a:t>
            </a:r>
            <a:r>
              <a:rPr lang="en-GB" sz="2000" b="1" baseline="30000" dirty="0">
                <a:solidFill>
                  <a:srgbClr val="0070C0"/>
                </a:solidFill>
              </a:rPr>
              <a:t>15</a:t>
            </a:r>
            <a:r>
              <a:rPr lang="en-GB" sz="2000" b="1" dirty="0">
                <a:solidFill>
                  <a:srgbClr val="0070C0"/>
                </a:solidFill>
              </a:rPr>
              <a:t> </a:t>
            </a:r>
            <a:r>
              <a:rPr lang="en-GB" sz="2000" b="1" dirty="0" err="1">
                <a:solidFill>
                  <a:srgbClr val="0070C0"/>
                </a:solidFill>
              </a:rPr>
              <a:t>eV</a:t>
            </a:r>
            <a:r>
              <a:rPr lang="en-GB" sz="2000" b="1" dirty="0">
                <a:solidFill>
                  <a:srgbClr val="0070C0"/>
                </a:solidFill>
              </a:rPr>
              <a:t>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>
                <a:solidFill>
                  <a:schemeClr val="tx1"/>
                </a:solidFill>
              </a:rPr>
              <a:t>E</a:t>
            </a:r>
            <a:r>
              <a:rPr lang="en-GB" sz="2000" b="1" i="1" baseline="-25000" dirty="0">
                <a:solidFill>
                  <a:schemeClr val="tx1"/>
                </a:solidFill>
              </a:rPr>
              <a:t>LHC</a:t>
            </a:r>
            <a:r>
              <a:rPr lang="en-GB" sz="2000" b="1" dirty="0"/>
              <a:t> = </a:t>
            </a:r>
            <a:r>
              <a:rPr lang="ru-RU" sz="2000" b="1" dirty="0" smtClean="0">
                <a:solidFill>
                  <a:srgbClr val="0070C0"/>
                </a:solidFill>
              </a:rPr>
              <a:t>7</a:t>
            </a:r>
            <a:r>
              <a:rPr lang="en-GB" sz="2000" b="1" dirty="0" smtClean="0">
                <a:solidFill>
                  <a:srgbClr val="0070C0"/>
                </a:solidFill>
              </a:rPr>
              <a:t>·10</a:t>
            </a:r>
            <a:r>
              <a:rPr lang="en-GB" sz="2000" b="1" baseline="30000" dirty="0" smtClean="0">
                <a:solidFill>
                  <a:srgbClr val="0070C0"/>
                </a:solidFill>
              </a:rPr>
              <a:t>12</a:t>
            </a:r>
            <a:r>
              <a:rPr lang="en-GB" sz="2000" b="1" dirty="0" smtClean="0">
                <a:solidFill>
                  <a:srgbClr val="0070C0"/>
                </a:solidFill>
              </a:rPr>
              <a:t> </a:t>
            </a:r>
            <a:r>
              <a:rPr lang="en-GB" sz="2000" b="1" dirty="0" err="1">
                <a:solidFill>
                  <a:srgbClr val="0070C0"/>
                </a:solidFill>
              </a:rPr>
              <a:t>eV</a:t>
            </a:r>
            <a:r>
              <a:rPr lang="en-GB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dirty="0" smtClean="0"/>
              <a:t>= 7 </a:t>
            </a:r>
            <a:r>
              <a:rPr lang="en-US" sz="2000" b="1" dirty="0" err="1" smtClean="0"/>
              <a:t>TeV</a:t>
            </a:r>
            <a:endParaRPr lang="en-GB" sz="2000" b="1" dirty="0"/>
          </a:p>
        </p:txBody>
      </p:sp>
      <p:sp>
        <p:nvSpPr>
          <p:cNvPr id="13" name="Text Box 51"/>
          <p:cNvSpPr txBox="1">
            <a:spLocks noChangeArrowheads="1"/>
          </p:cNvSpPr>
          <p:nvPr/>
        </p:nvSpPr>
        <p:spPr bwMode="auto">
          <a:xfrm>
            <a:off x="457200" y="2895600"/>
            <a:ext cx="8686800" cy="158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b="1" dirty="0"/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ru-RU" sz="2400" b="1" dirty="0" smtClean="0">
                <a:solidFill>
                  <a:srgbClr val="7030A0"/>
                </a:solidFill>
              </a:rPr>
              <a:t>Полная запасенная энергия пучков</a:t>
            </a:r>
            <a:r>
              <a:rPr lang="en-GB" sz="2400" b="1" dirty="0" smtClean="0">
                <a:solidFill>
                  <a:srgbClr val="7030A0"/>
                </a:solidFill>
              </a:rPr>
              <a:t>: </a:t>
            </a:r>
            <a:r>
              <a:rPr lang="ru-RU" sz="2400" b="1" dirty="0" smtClean="0">
                <a:solidFill>
                  <a:srgbClr val="7030A0"/>
                </a:solidFill>
              </a:rPr>
              <a:t> (большая)     макро</a:t>
            </a:r>
          </a:p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</a:pPr>
            <a:r>
              <a:rPr lang="en-GB" sz="2400" b="1" i="1" dirty="0" err="1" smtClean="0">
                <a:solidFill>
                  <a:srgbClr val="7030A0"/>
                </a:solidFill>
              </a:rPr>
              <a:t>E</a:t>
            </a:r>
            <a:r>
              <a:rPr lang="en-GB" sz="2400" b="1" i="1" baseline="-25000" dirty="0" err="1" smtClean="0">
                <a:solidFill>
                  <a:srgbClr val="7030A0"/>
                </a:solidFill>
              </a:rPr>
              <a:t>total</a:t>
            </a:r>
            <a:r>
              <a:rPr lang="en-GB" sz="2400" b="1" dirty="0" smtClean="0">
                <a:solidFill>
                  <a:srgbClr val="7030A0"/>
                </a:solidFill>
              </a:rPr>
              <a:t>  </a:t>
            </a:r>
            <a:r>
              <a:rPr lang="en-GB" sz="2400" b="1" dirty="0">
                <a:solidFill>
                  <a:srgbClr val="7030A0"/>
                </a:solidFill>
              </a:rPr>
              <a:t>= </a:t>
            </a:r>
            <a:r>
              <a:rPr lang="en-GB" sz="2400" b="1" dirty="0" smtClean="0">
                <a:solidFill>
                  <a:srgbClr val="7030A0"/>
                </a:solidFill>
              </a:rPr>
              <a:t>10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11</a:t>
            </a:r>
            <a:r>
              <a:rPr lang="en-GB" sz="2400" b="1" dirty="0" smtClean="0">
                <a:solidFill>
                  <a:srgbClr val="7030A0"/>
                </a:solidFill>
              </a:rPr>
              <a:t>protons ·2808 bunches · 7·10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12 </a:t>
            </a:r>
            <a:r>
              <a:rPr lang="en-GB" sz="2400" b="1" dirty="0" err="1">
                <a:solidFill>
                  <a:srgbClr val="7030A0"/>
                </a:solidFill>
              </a:rPr>
              <a:t>eV</a:t>
            </a:r>
            <a:r>
              <a:rPr lang="en-GB" sz="2400" b="1" dirty="0">
                <a:solidFill>
                  <a:srgbClr val="7030A0"/>
                </a:solidFill>
              </a:rPr>
              <a:t> </a:t>
            </a:r>
            <a:r>
              <a:rPr lang="en-GB" sz="2400" b="1" dirty="0">
                <a:solidFill>
                  <a:srgbClr val="7030A0"/>
                </a:solidFill>
                <a:sym typeface="Symbol" pitchFamily="18" charset="2"/>
              </a:rPr>
              <a:t></a:t>
            </a:r>
            <a:r>
              <a:rPr lang="en-GB" sz="2400" b="1" dirty="0">
                <a:solidFill>
                  <a:srgbClr val="7030A0"/>
                </a:solidFill>
              </a:rPr>
              <a:t> 7·10</a:t>
            </a:r>
            <a:r>
              <a:rPr lang="en-GB" sz="2400" b="1" baseline="30000" dirty="0">
                <a:solidFill>
                  <a:srgbClr val="7030A0"/>
                </a:solidFill>
              </a:rPr>
              <a:t>26 </a:t>
            </a:r>
            <a:r>
              <a:rPr lang="en-GB" sz="2400" b="1" dirty="0" err="1">
                <a:solidFill>
                  <a:srgbClr val="7030A0"/>
                </a:solidFill>
              </a:rPr>
              <a:t>eV</a:t>
            </a:r>
            <a:r>
              <a:rPr lang="en-GB" sz="2400" b="1" baseline="30000" dirty="0">
                <a:solidFill>
                  <a:srgbClr val="7030A0"/>
                </a:solidFill>
              </a:rPr>
              <a:t> </a:t>
            </a:r>
            <a:r>
              <a:rPr lang="en-GB" sz="2400" b="1" dirty="0">
                <a:solidFill>
                  <a:srgbClr val="7030A0"/>
                </a:solidFill>
                <a:sym typeface="Symbol" pitchFamily="18" charset="2"/>
              </a:rPr>
              <a:t></a:t>
            </a:r>
            <a:r>
              <a:rPr lang="en-GB" sz="2400" b="1" baseline="30000" dirty="0">
                <a:solidFill>
                  <a:srgbClr val="7030A0"/>
                </a:solidFill>
              </a:rPr>
              <a:t> </a:t>
            </a:r>
            <a:r>
              <a:rPr lang="en-GB" sz="2400" b="1" dirty="0" smtClean="0">
                <a:solidFill>
                  <a:srgbClr val="7030A0"/>
                </a:solidFill>
              </a:rPr>
              <a:t>3.5</a:t>
            </a:r>
            <a:r>
              <a:rPr lang="en-GB" sz="2400" b="1" baseline="30000" dirty="0" smtClean="0">
                <a:solidFill>
                  <a:srgbClr val="7030A0"/>
                </a:solidFill>
              </a:rPr>
              <a:t>8 </a:t>
            </a:r>
            <a:r>
              <a:rPr lang="ru-RU" sz="2400" b="1" dirty="0" smtClean="0">
                <a:solidFill>
                  <a:srgbClr val="7030A0"/>
                </a:solidFill>
              </a:rPr>
              <a:t>Дж</a:t>
            </a:r>
            <a:endParaRPr lang="en-GB" sz="2400" b="1" dirty="0">
              <a:solidFill>
                <a:srgbClr val="7030A0"/>
              </a:solidFill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dirty="0"/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sz="1200" dirty="0"/>
          </a:p>
        </p:txBody>
      </p:sp>
      <p:sp>
        <p:nvSpPr>
          <p:cNvPr id="14" name="Rectangle 53"/>
          <p:cNvSpPr>
            <a:spLocks noChangeArrowheads="1"/>
          </p:cNvSpPr>
          <p:nvPr/>
        </p:nvSpPr>
        <p:spPr bwMode="auto">
          <a:xfrm>
            <a:off x="4038600" y="4724400"/>
            <a:ext cx="2760662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m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truck</a:t>
            </a:r>
            <a:r>
              <a:rPr lang="en-GB" sz="2000" b="1" dirty="0"/>
              <a:t> = </a:t>
            </a:r>
            <a:r>
              <a:rPr lang="ru-RU" sz="2000" b="1" dirty="0" smtClean="0"/>
              <a:t>8</a:t>
            </a:r>
            <a:r>
              <a:rPr lang="en-GB" sz="2000" b="1" dirty="0" smtClean="0"/>
              <a:t>0 </a:t>
            </a:r>
            <a:r>
              <a:rPr lang="en-GB" sz="2000" b="1" dirty="0"/>
              <a:t>T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2000" b="1" i="1" dirty="0" err="1">
                <a:solidFill>
                  <a:schemeClr val="tx1"/>
                </a:solidFill>
              </a:rPr>
              <a:t>v</a:t>
            </a:r>
            <a:r>
              <a:rPr lang="en-GB" sz="2000" b="1" i="1" baseline="-25000" dirty="0" err="1">
                <a:solidFill>
                  <a:schemeClr val="tx1"/>
                </a:solidFill>
              </a:rPr>
              <a:t>truck</a:t>
            </a:r>
            <a:r>
              <a:rPr lang="en-GB" sz="2000" b="1" baseline="-25000" dirty="0"/>
              <a:t> </a:t>
            </a:r>
            <a:r>
              <a:rPr lang="en-GB" sz="2000" b="1" dirty="0"/>
              <a:t>= </a:t>
            </a:r>
            <a:r>
              <a:rPr lang="ru-RU" sz="2000" b="1" dirty="0" smtClean="0"/>
              <a:t>300</a:t>
            </a:r>
            <a:r>
              <a:rPr lang="en-GB" sz="2000" b="1" dirty="0" smtClean="0"/>
              <a:t> km/h</a:t>
            </a:r>
            <a:endParaRPr lang="en-GB" sz="2000" b="1" dirty="0"/>
          </a:p>
        </p:txBody>
      </p:sp>
      <p:graphicFrame>
        <p:nvGraphicFramePr>
          <p:cNvPr id="15" name="Object 4"/>
          <p:cNvGraphicFramePr>
            <a:graphicFrameLocks noChangeAspect="1"/>
          </p:cNvGraphicFramePr>
          <p:nvPr/>
        </p:nvGraphicFramePr>
        <p:xfrm>
          <a:off x="1295400" y="4226003"/>
          <a:ext cx="2037821" cy="1587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21" name="Clip" r:id="rId8" imgW="2285086" imgH="1780337" progId="">
                  <p:embed/>
                </p:oleObj>
              </mc:Choice>
              <mc:Fallback>
                <p:oleObj name="Clip" r:id="rId8" imgW="2285086" imgH="1780337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226003"/>
                        <a:ext cx="2037821" cy="15874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019800" y="1524000"/>
            <a:ext cx="3124200" cy="11086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Энергия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: 	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eV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, 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TeV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Импульс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p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: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eV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/c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pPr marL="190500" indent="-19050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масса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m</a:t>
            </a:r>
            <a:r>
              <a:rPr lang="en-GB" sz="2000" b="1" i="1" baseline="-25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o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: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eV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/c</a:t>
            </a:r>
            <a:r>
              <a:rPr lang="en-GB" sz="2000" b="1" baseline="30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2</a:t>
            </a:r>
            <a:endParaRPr lang="en-GB" sz="2000" b="1" baseline="300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676400" y="0"/>
            <a:ext cx="5943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Comic Sans MS" pitchFamily="66" charset="0"/>
              </a:rPr>
              <a:t>   Характерные величины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4" grpId="0"/>
      <p:bldP spid="14" grpId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6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423863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Comic Sans MS" pitchFamily="66" charset="0"/>
                <a:ea typeface="+mj-ea"/>
                <a:cs typeface="+mj-cs"/>
              </a:rPr>
              <a:t>«Элементарные» частицы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2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828800"/>
            <a:ext cx="3957638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eft Brace 13"/>
          <p:cNvSpPr/>
          <p:nvPr/>
        </p:nvSpPr>
        <p:spPr bwMode="auto">
          <a:xfrm>
            <a:off x="3962400" y="2362200"/>
            <a:ext cx="307240" cy="691290"/>
          </a:xfrm>
          <a:prstGeom prst="leftBrace">
            <a:avLst/>
          </a:prstGeom>
          <a:noFill/>
          <a:ln w="412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/>
          </a:ln>
          <a:effectLst/>
          <a:ex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276600" y="1676400"/>
            <a:ext cx="1371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6600"/>
                </a:solidFill>
              </a:rPr>
              <a:t>  Сильное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 g</a:t>
            </a:r>
            <a:r>
              <a:rPr lang="ru-RU" dirty="0" smtClean="0">
                <a:solidFill>
                  <a:srgbClr val="FF6600"/>
                </a:solidFill>
              </a:rPr>
              <a:t>=глюоны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6" name="Left Brace 15"/>
          <p:cNvSpPr/>
          <p:nvPr/>
        </p:nvSpPr>
        <p:spPr bwMode="auto">
          <a:xfrm>
            <a:off x="1905000" y="2057400"/>
            <a:ext cx="460860" cy="2688350"/>
          </a:xfrm>
          <a:prstGeom prst="leftBrace">
            <a:avLst>
              <a:gd name="adj1" fmla="val 8333"/>
              <a:gd name="adj2" fmla="val 50708"/>
            </a:avLst>
          </a:prstGeom>
          <a:noFill/>
          <a:ln w="41275" cap="flat" cmpd="sng" algn="ctr">
            <a:solidFill>
              <a:schemeClr val="bg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/>
          </a:ln>
          <a:effectLst/>
          <a:extLst/>
        </p:spPr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62200" y="4267200"/>
            <a:ext cx="2040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Электромагнитное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      </a:t>
            </a:r>
            <a:r>
              <a:rPr lang="en-US" dirty="0" smtClean="0">
                <a:solidFill>
                  <a:srgbClr val="00B050"/>
                </a:solidFill>
              </a:rPr>
              <a:t>y</a:t>
            </a:r>
            <a:r>
              <a:rPr lang="ru-RU" dirty="0" smtClean="0">
                <a:solidFill>
                  <a:srgbClr val="00B050"/>
                </a:solidFill>
              </a:rPr>
              <a:t>=фотоны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ru-RU" dirty="0" smtClean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47800" y="4876800"/>
            <a:ext cx="1676400" cy="64633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Слабое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Z </a:t>
            </a:r>
            <a:r>
              <a:rPr lang="ru-RU" dirty="0" smtClean="0">
                <a:solidFill>
                  <a:schemeClr val="bg1"/>
                </a:solidFill>
              </a:rPr>
              <a:t>и</a:t>
            </a:r>
            <a:r>
              <a:rPr lang="en-US" dirty="0" smtClean="0">
                <a:solidFill>
                  <a:schemeClr val="bg1"/>
                </a:solidFill>
              </a:rPr>
              <a:t> W </a:t>
            </a:r>
            <a:r>
              <a:rPr lang="ru-RU" dirty="0" smtClean="0">
                <a:solidFill>
                  <a:schemeClr val="bg1"/>
                </a:solidFill>
              </a:rPr>
              <a:t>бозоны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47800" y="1219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Взаимодействия(е)</a:t>
            </a:r>
            <a:r>
              <a:rPr lang="en-US" sz="2400" dirty="0" smtClean="0">
                <a:solidFill>
                  <a:srgbClr val="FF6600"/>
                </a:solidFill>
                <a:latin typeface="Comic Sans MS" pitchFamily="66" charset="0"/>
              </a:rPr>
              <a:t> </a:t>
            </a:r>
            <a:endParaRPr lang="en-US" sz="2400" dirty="0">
              <a:solidFill>
                <a:srgbClr val="FF6600"/>
              </a:solidFill>
              <a:latin typeface="Comic Sans MS" pitchFamily="66" charset="0"/>
            </a:endParaRPr>
          </a:p>
        </p:txBody>
      </p:sp>
      <p:sp>
        <p:nvSpPr>
          <p:cNvPr id="21" name="Left Brace 20"/>
          <p:cNvSpPr/>
          <p:nvPr/>
        </p:nvSpPr>
        <p:spPr bwMode="auto">
          <a:xfrm>
            <a:off x="3200400" y="2362200"/>
            <a:ext cx="476814" cy="1843955"/>
          </a:xfrm>
          <a:prstGeom prst="leftBrace">
            <a:avLst/>
          </a:prstGeom>
          <a:noFill/>
          <a:ln w="41275" cap="flat" cmpd="sng" algn="ctr">
            <a:solidFill>
              <a:srgbClr val="00FF00"/>
            </a:solidFill>
            <a:prstDash val="solid"/>
            <a:round/>
            <a:headEnd type="none" w="med" len="med"/>
            <a:tailEnd type="none"/>
          </a:ln>
          <a:effectLst/>
          <a:extLst/>
        </p:spPr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  <p:bldP spid="16" grpId="0" animBg="1"/>
      <p:bldP spid="17" grpId="0"/>
      <p:bldP spid="18" grpId="0" animBg="1"/>
      <p:bldP spid="20" grpId="0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7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pic>
        <p:nvPicPr>
          <p:cNvPr id="8" name="Picture 7" descr="198px-Hadron_colors.sv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9000" y="838200"/>
            <a:ext cx="1760220" cy="5334000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2286000"/>
            <a:ext cx="3048000" cy="304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447800" y="152400"/>
            <a:ext cx="6324600" cy="1447800"/>
          </a:xfrm>
          <a:prstGeom prst="rect">
            <a:avLst/>
          </a:prstGeom>
        </p:spPr>
        <p:txBody>
          <a:bodyPr vert="horz" lIns="98469" tIns="49235" rIns="98469" bIns="49235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Все известные частицы 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&gt;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3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00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с резонансами)</a:t>
            </a: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ea typeface="+mj-ea"/>
                <a:cs typeface="+mj-cs"/>
              </a:rPr>
              <a:t>могут быть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сконструированны </a:t>
            </a: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ea typeface="+mj-ea"/>
                <a:cs typeface="+mj-cs"/>
              </a:rPr>
              <a:t>подобым образом</a:t>
            </a: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ea typeface="+mj-ea"/>
                <a:cs typeface="+mj-cs"/>
              </a:rPr>
              <a:t>Комбинации разных типов кварков</a:t>
            </a: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  <a:ea typeface="+mj-ea"/>
                <a:cs typeface="+mj-cs"/>
              </a:rPr>
              <a:t>Надо добавить «цвет» для кварков </a:t>
            </a:r>
            <a:r>
              <a:rPr lang="en-US" b="1" dirty="0" smtClean="0">
                <a:solidFill>
                  <a:srgbClr val="002060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en-GB" b="1" dirty="0" smtClean="0">
                <a:solidFill>
                  <a:srgbClr val="002060"/>
                </a:solidFill>
                <a:latin typeface="Comic Sans MS" pitchFamily="66" charset="0"/>
                <a:ea typeface="+mj-ea"/>
                <a:cs typeface="+mj-cs"/>
              </a:rPr>
              <a:t>        </a:t>
            </a:r>
          </a:p>
          <a:p>
            <a:pPr>
              <a:spcBef>
                <a:spcPct val="0"/>
              </a:spcBef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        Теория:    </a:t>
            </a:r>
            <a:r>
              <a:rPr lang="en-GB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QCD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(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eng)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  <a:ea typeface="+mj-ea"/>
                <a:cs typeface="+mj-cs"/>
              </a:rPr>
              <a:t> или КХД (рус)</a:t>
            </a:r>
            <a:endParaRPr lang="en-US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" y="1600200"/>
            <a:ext cx="2667000" cy="488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en-US" dirty="0" smtClean="0"/>
              <a:t>6</a:t>
            </a:r>
          </a:p>
          <a:p>
            <a:endParaRPr lang="ru-RU" dirty="0" smtClean="0">
              <a:solidFill>
                <a:srgbClr val="C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3200400" y="6461125"/>
            <a:ext cx="2895600" cy="396875"/>
          </a:xfrm>
        </p:spPr>
        <p:txBody>
          <a:bodyPr/>
          <a:lstStyle/>
          <a:p>
            <a:r>
              <a:rPr lang="ru-RU" dirty="0" smtClean="0"/>
              <a:t>Школа ЦНИР-ОИЯИ-ЦЕРН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23862" y="-9525"/>
            <a:ext cx="8339138" cy="771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noProof="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ea typeface="+mj-ea"/>
                <a:cs typeface="+mj-cs"/>
              </a:rPr>
              <a:t>История открытия «элементарных» частиц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3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5299075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102" y="3873500"/>
            <a:ext cx="5930898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5334000" y="914400"/>
            <a:ext cx="3810000" cy="2895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Электрон-Протон-Нейтрон</a:t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Первая 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античастица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 – позитрон</a:t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Первые частицы 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другого поколения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мюоны </a:t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Первые составные частицы-</a:t>
            </a:r>
            <a:r>
              <a:rPr lang="ru-RU" sz="1600" dirty="0" smtClean="0">
                <a:solidFill>
                  <a:srgbClr val="0070C0"/>
                </a:solidFill>
                <a:latin typeface="Comic Sans MS" pitchFamily="66" charset="0"/>
              </a:rPr>
              <a:t>мезоны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пионы и каоны     </a:t>
            </a:r>
            <a:r>
              <a:rPr lang="ru-RU" sz="1600" dirty="0" smtClean="0">
                <a:solidFill>
                  <a:srgbClr val="7030A0"/>
                </a:solidFill>
                <a:latin typeface="Comic Sans MS" pitchFamily="66" charset="0"/>
              </a:rPr>
              <a:t>(Кварковая теория)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</a:rPr>
              <a:t>«Зоопарк»  частиц</a:t>
            </a:r>
            <a:endParaRPr lang="de-CH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0" y="3886200"/>
            <a:ext cx="30480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«Открытие» кварков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и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промежуточных бозонов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u, d, 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c</a:t>
            </a:r>
            <a:r>
              <a:rPr lang="fr-CH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 </a:t>
            </a:r>
            <a:r>
              <a:rPr lang="ru-RU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«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ч</a:t>
            </a:r>
            <a:r>
              <a:rPr lang="ru-RU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армоний» очарованный</a:t>
            </a:r>
            <a:endParaRPr lang="en-US" sz="1600" noProof="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b</a:t>
            </a:r>
            <a:r>
              <a:rPr lang="ru-RU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 «боттомоний»  красота</a:t>
            </a:r>
            <a:endParaRPr lang="en-US" sz="1600" dirty="0" smtClean="0">
              <a:solidFill>
                <a:schemeClr val="tx2"/>
              </a:solidFill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t</a:t>
            </a:r>
            <a:r>
              <a:rPr lang="ru-RU" sz="160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  «топ»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Векторные бозоны</a:t>
            </a:r>
            <a:r>
              <a:rPr kumimoji="0" lang="ru-RU" sz="1600" b="0" i="0" u="none" strike="noStrike" kern="1200" cap="none" spc="0" normalizeH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en-US" sz="1600" b="0" i="0" u="none" strike="noStrike" kern="1200" cap="none" spc="0" normalizeH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Z, W</a:t>
            </a:r>
            <a:endParaRPr kumimoji="0" lang="de-CH" sz="1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63000" y="6477000"/>
            <a:ext cx="381000" cy="381000"/>
          </a:xfrm>
        </p:spPr>
        <p:txBody>
          <a:bodyPr/>
          <a:lstStyle/>
          <a:p>
            <a:r>
              <a:rPr lang="ru-RU" dirty="0" smtClean="0"/>
              <a:t>9</a:t>
            </a:r>
          </a:p>
        </p:txBody>
      </p:sp>
      <p:pic>
        <p:nvPicPr>
          <p:cNvPr id="87043" name="Picture 1" descr="c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63516" y="0"/>
            <a:ext cx="68048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JINR_domic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38200" cy="53798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990600" y="0"/>
            <a:ext cx="43434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Сечения взаимодействия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10" name="Picture 3" descr="pic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533400"/>
            <a:ext cx="4914488" cy="6031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4"/>
          <p:cNvSpPr>
            <a:spLocks/>
          </p:cNvSpPr>
          <p:nvPr/>
        </p:nvSpPr>
        <p:spPr bwMode="auto">
          <a:xfrm>
            <a:off x="5638800" y="1371600"/>
            <a:ext cx="208075" cy="14859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4"/>
          <p:cNvSpPr>
            <a:spLocks/>
          </p:cNvSpPr>
          <p:nvPr/>
        </p:nvSpPr>
        <p:spPr bwMode="auto">
          <a:xfrm>
            <a:off x="5638800" y="4114800"/>
            <a:ext cx="208075" cy="14859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943600" y="1295400"/>
            <a:ext cx="297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0070C0"/>
                </a:solidFill>
                <a:latin typeface="Arial "/>
              </a:rPr>
              <a:t>«Хорошо изученные процессы»,</a:t>
            </a:r>
            <a:endParaRPr lang="en-US" b="1" dirty="0" smtClean="0">
              <a:solidFill>
                <a:srgbClr val="0070C0"/>
              </a:solidFill>
              <a:latin typeface="Arial "/>
            </a:endParaRPr>
          </a:p>
          <a:p>
            <a:pPr eaLnBrk="0" hangingPunct="0"/>
            <a:r>
              <a:rPr lang="ru-RU" b="1" dirty="0" smtClean="0">
                <a:solidFill>
                  <a:srgbClr val="0070C0"/>
                </a:solidFill>
                <a:latin typeface="Arial "/>
              </a:rPr>
              <a:t> </a:t>
            </a:r>
            <a:r>
              <a:rPr lang="ru-RU" b="1" dirty="0" smtClean="0">
                <a:latin typeface="Arial "/>
              </a:rPr>
              <a:t>нет необходимости</a:t>
            </a:r>
            <a:r>
              <a:rPr lang="en-US" b="1" dirty="0" smtClean="0">
                <a:latin typeface="Arial "/>
              </a:rPr>
              <a:t> </a:t>
            </a:r>
            <a:r>
              <a:rPr lang="ru-RU" b="1" dirty="0" smtClean="0">
                <a:latin typeface="Arial "/>
              </a:rPr>
              <a:t>регистрировать все события</a:t>
            </a:r>
            <a:r>
              <a:rPr lang="en-US" b="1" dirty="0" smtClean="0">
                <a:latin typeface="Arial "/>
              </a:rPr>
              <a:t>…</a:t>
            </a:r>
          </a:p>
          <a:p>
            <a:pPr eaLnBrk="0" hangingPunct="0"/>
            <a:endParaRPr lang="en-US" b="1" dirty="0" smtClean="0">
              <a:latin typeface="Arial "/>
            </a:endParaRPr>
          </a:p>
          <a:p>
            <a:pPr eaLnBrk="0" hangingPunct="0"/>
            <a:r>
              <a:rPr lang="ru-RU" b="1" dirty="0" smtClean="0">
                <a:solidFill>
                  <a:srgbClr val="00B050"/>
                </a:solidFill>
                <a:latin typeface="Arial "/>
              </a:rPr>
              <a:t>Физика </a:t>
            </a:r>
            <a:r>
              <a:rPr lang="en-US" b="1" dirty="0" smtClean="0">
                <a:solidFill>
                  <a:srgbClr val="00B050"/>
                </a:solidFill>
                <a:latin typeface="Arial "/>
              </a:rPr>
              <a:t> LEP - </a:t>
            </a:r>
            <a:r>
              <a:rPr lang="ru-RU" b="1" dirty="0" smtClean="0">
                <a:solidFill>
                  <a:srgbClr val="00B050"/>
                </a:solidFill>
                <a:latin typeface="Arial "/>
              </a:rPr>
              <a:t>большого электрон-позитронного коллайдера</a:t>
            </a:r>
            <a:endParaRPr lang="en-US" b="1" dirty="0" smtClean="0">
              <a:solidFill>
                <a:srgbClr val="00B050"/>
              </a:solidFill>
              <a:latin typeface="Arial "/>
            </a:endParaRPr>
          </a:p>
          <a:p>
            <a:pPr eaLnBrk="0" hangingPunct="0"/>
            <a:endParaRPr lang="en-US" b="1" dirty="0">
              <a:latin typeface="Arial 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943600" y="4191000"/>
            <a:ext cx="2971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«Новая Физика 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LHC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  <a:p>
            <a:pPr eaLnBrk="0" hangingPunct="0"/>
            <a:r>
              <a:rPr lang="ru-RU" b="1" dirty="0" smtClean="0">
                <a:latin typeface="Arial "/>
              </a:rPr>
              <a:t>Это мы хотим выделить и записать для дальнейшего анализа...</a:t>
            </a:r>
            <a:endParaRPr lang="en-US" b="1" dirty="0">
              <a:latin typeface="Arial "/>
            </a:endParaRPr>
          </a:p>
        </p:txBody>
      </p:sp>
      <p:sp>
        <p:nvSpPr>
          <p:cNvPr id="16" name="AutoShape 4"/>
          <p:cNvSpPr>
            <a:spLocks/>
          </p:cNvSpPr>
          <p:nvPr/>
        </p:nvSpPr>
        <p:spPr bwMode="auto">
          <a:xfrm>
            <a:off x="5638800" y="2971800"/>
            <a:ext cx="228599" cy="952500"/>
          </a:xfrm>
          <a:prstGeom prst="rightBrace">
            <a:avLst>
              <a:gd name="adj1" fmla="val 50014"/>
              <a:gd name="adj2" fmla="val 50000"/>
            </a:avLst>
          </a:prstGeom>
          <a:noFill/>
          <a:ln w="730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3" grpId="1" animBg="1"/>
      <p:bldP spid="14" grpId="0"/>
      <p:bldP spid="15" grpId="0"/>
      <p:bldP spid="15" grpId="1"/>
      <p:bldP spid="1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7761</TotalTime>
  <Words>1878</Words>
  <Application>Microsoft Office PowerPoint</Application>
  <PresentationFormat>On-screen Show (4:3)</PresentationFormat>
  <Paragraphs>489</Paragraphs>
  <Slides>31</Slides>
  <Notes>31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9</vt:i4>
      </vt:variant>
      <vt:variant>
        <vt:lpstr>Slide Titles</vt:lpstr>
      </vt:variant>
      <vt:variant>
        <vt:i4>31</vt:i4>
      </vt:variant>
    </vt:vector>
  </HeadingPairs>
  <TitlesOfParts>
    <vt:vector size="49" baseType="lpstr">
      <vt:lpstr>ＭＳ Ｐゴシック</vt:lpstr>
      <vt:lpstr>Arial</vt:lpstr>
      <vt:lpstr>Arial </vt:lpstr>
      <vt:lpstr>Calibri</vt:lpstr>
      <vt:lpstr>Comic Sans MS</vt:lpstr>
      <vt:lpstr>Symbol</vt:lpstr>
      <vt:lpstr>Times New Roman</vt:lpstr>
      <vt:lpstr>Wingdings</vt:lpstr>
      <vt:lpstr>Office Theme</vt:lpstr>
      <vt:lpstr>Clip</vt:lpstr>
      <vt:lpstr>Designer Drawing</vt:lpstr>
      <vt:lpstr>Equation</vt:lpstr>
      <vt:lpstr>Designer 4.0 Drawing</vt:lpstr>
      <vt:lpstr>Формула</vt:lpstr>
      <vt:lpstr>Ulead Image Editor Image</vt:lpstr>
      <vt:lpstr>Bitmap</vt:lpstr>
      <vt:lpstr>Document</vt:lpstr>
      <vt:lpstr>Worksheet</vt:lpstr>
      <vt:lpstr>Регистрация (детектирование) частиц</vt:lpstr>
      <vt:lpstr>                   Регистрация (Детектирование)  – очень емкие слова     Определение (извлечение)  какой-либо информации об   элементарной частице посредством проведений (косвенных)   измерений с помощью «детекторов» частиц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Электрон-Протон-Нейтрон  Первая античастица – позитрон  Первые частицы другого поколения мюоны   Первые составные частицы-мезоны пионы и каоны     (Кварковая теория)  «Зоопарк»  частиц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zimin</dc:creator>
  <cp:lastModifiedBy>Nikolai Zimine</cp:lastModifiedBy>
  <cp:revision>543</cp:revision>
  <dcterms:created xsi:type="dcterms:W3CDTF">2010-10-21T13:27:34Z</dcterms:created>
  <dcterms:modified xsi:type="dcterms:W3CDTF">2018-11-05T16:30:16Z</dcterms:modified>
</cp:coreProperties>
</file>