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444" r:id="rId2"/>
    <p:sldId id="490" r:id="rId3"/>
    <p:sldId id="484" r:id="rId4"/>
    <p:sldId id="485" r:id="rId5"/>
    <p:sldId id="486" r:id="rId6"/>
    <p:sldId id="488" r:id="rId7"/>
    <p:sldId id="489" r:id="rId8"/>
    <p:sldId id="492" r:id="rId9"/>
    <p:sldId id="491" r:id="rId10"/>
    <p:sldId id="493" r:id="rId11"/>
    <p:sldId id="497" r:id="rId12"/>
    <p:sldId id="495" r:id="rId13"/>
    <p:sldId id="496" r:id="rId14"/>
    <p:sldId id="494" r:id="rId15"/>
    <p:sldId id="498" r:id="rId1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EAEAEA"/>
    <a:srgbClr val="FF00FF"/>
    <a:srgbClr val="3366FF"/>
    <a:srgbClr val="FF0000"/>
    <a:srgbClr val="00FF00"/>
    <a:srgbClr val="00FFFF"/>
    <a:srgbClr val="F3900D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96568" autoAdjust="0"/>
  </p:normalViewPr>
  <p:slideViewPr>
    <p:cSldViewPr snapToGrid="0" snapToObjects="1">
      <p:cViewPr varScale="1">
        <p:scale>
          <a:sx n="83" d="100"/>
          <a:sy n="83" d="100"/>
        </p:scale>
        <p:origin x="9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Measured</a:t>
            </a:r>
            <a:r>
              <a:rPr lang="en-US" baseline="0" dirty="0" smtClean="0"/>
              <a:t> losses on 11 T short model MBHSP012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793767499845324"/>
          <c:y val="0.14728800615405857"/>
          <c:w val="0.76761704471647418"/>
          <c:h val="0.70046500547163493"/>
        </c:manualLayout>
      </c:layout>
      <c:scatterChart>
        <c:scatterStyle val="lineMarker"/>
        <c:varyColors val="0"/>
        <c:ser>
          <c:idx val="4"/>
          <c:order val="0"/>
          <c:tx>
            <c:strRef>
              <c:f>Measurements!$D$69</c:f>
              <c:strCache>
                <c:ptCount val="1"/>
                <c:pt idx="0">
                  <c:v>Meas. Low field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rgbClr val="FF0000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2.4166607804399894E-2"/>
                  <c:y val="7.1537620297462814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Measurements!$C$70:$C$75</c:f>
              <c:numCache>
                <c:formatCode>General</c:formatCode>
                <c:ptCount val="6"/>
                <c:pt idx="0">
                  <c:v>10</c:v>
                </c:pt>
                <c:pt idx="1">
                  <c:v>20</c:v>
                </c:pt>
                <c:pt idx="2">
                  <c:v>50</c:v>
                </c:pt>
                <c:pt idx="3">
                  <c:v>100</c:v>
                </c:pt>
                <c:pt idx="4">
                  <c:v>150</c:v>
                </c:pt>
                <c:pt idx="5">
                  <c:v>200</c:v>
                </c:pt>
              </c:numCache>
            </c:numRef>
          </c:xVal>
          <c:yVal>
            <c:numRef>
              <c:f>Measurements!$D$70:$D$75</c:f>
              <c:numCache>
                <c:formatCode>General</c:formatCode>
                <c:ptCount val="6"/>
                <c:pt idx="0">
                  <c:v>3896.8788964368932</c:v>
                </c:pt>
                <c:pt idx="1">
                  <c:v>3858.7230242335118</c:v>
                </c:pt>
                <c:pt idx="2">
                  <c:v>3869.7280091646867</c:v>
                </c:pt>
                <c:pt idx="3">
                  <c:v>3974.2089653728253</c:v>
                </c:pt>
                <c:pt idx="4">
                  <c:v>4013.2577184423453</c:v>
                </c:pt>
                <c:pt idx="5">
                  <c:v>4017.5926925840649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DCF-4A1A-85D8-B92BA6E70D58}"/>
            </c:ext>
          </c:extLst>
        </c:ser>
        <c:ser>
          <c:idx val="5"/>
          <c:order val="1"/>
          <c:tx>
            <c:strRef>
              <c:f>Measurements!$E$69</c:f>
              <c:strCache>
                <c:ptCount val="1"/>
                <c:pt idx="0">
                  <c:v>Meas. Hig Field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rgbClr val="002060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tx2"/>
                </a:solidFill>
                <a:prstDash val="sysDot"/>
              </a:ln>
              <a:effectLst/>
            </c:spPr>
            <c:trendlineType val="linear"/>
            <c:dispRSqr val="0"/>
            <c:dispEq val="1"/>
            <c:trendlineLbl>
              <c:layout>
                <c:manualLayout>
                  <c:x val="2.4893538743143991E-2"/>
                  <c:y val="9.3129556722076401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100" b="0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Measurements!$C$70:$C$75</c:f>
              <c:numCache>
                <c:formatCode>General</c:formatCode>
                <c:ptCount val="6"/>
                <c:pt idx="0">
                  <c:v>10</c:v>
                </c:pt>
                <c:pt idx="1">
                  <c:v>20</c:v>
                </c:pt>
                <c:pt idx="2">
                  <c:v>50</c:v>
                </c:pt>
                <c:pt idx="3">
                  <c:v>100</c:v>
                </c:pt>
                <c:pt idx="4">
                  <c:v>150</c:v>
                </c:pt>
                <c:pt idx="5">
                  <c:v>200</c:v>
                </c:pt>
              </c:numCache>
            </c:numRef>
          </c:xVal>
          <c:yVal>
            <c:numRef>
              <c:f>Measurements!$E$70:$E$75</c:f>
              <c:numCache>
                <c:formatCode>General</c:formatCode>
                <c:ptCount val="6"/>
                <c:pt idx="0">
                  <c:v>2282.1203394248555</c:v>
                </c:pt>
                <c:pt idx="1">
                  <c:v>2232.3719011571702</c:v>
                </c:pt>
                <c:pt idx="2">
                  <c:v>2282.1185295571458</c:v>
                </c:pt>
                <c:pt idx="3">
                  <c:v>2335.2496434733475</c:v>
                </c:pt>
                <c:pt idx="4">
                  <c:v>2418.759078256744</c:v>
                </c:pt>
                <c:pt idx="5">
                  <c:v>2501.7372256381241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DCF-4A1A-85D8-B92BA6E70D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9441904"/>
        <c:axId val="539442296"/>
      </c:scatterChart>
      <c:valAx>
        <c:axId val="539441904"/>
        <c:scaling>
          <c:orientation val="minMax"/>
          <c:max val="2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Current Ramp-Rate </a:t>
                </a:r>
                <a:r>
                  <a:rPr lang="en-GB" dirty="0"/>
                  <a:t>(A/s)</a:t>
                </a:r>
              </a:p>
            </c:rich>
          </c:tx>
          <c:layout>
            <c:manualLayout>
              <c:xMode val="edge"/>
              <c:yMode val="edge"/>
              <c:x val="0.35540770261662641"/>
              <c:y val="0.9163964402740503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9442296"/>
        <c:crosses val="autoZero"/>
        <c:crossBetween val="midCat"/>
      </c:valAx>
      <c:valAx>
        <c:axId val="539442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Loss (J/cycle)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94419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4605077267266024"/>
          <c:y val="0.5975161672060374"/>
          <c:w val="0.49406124414798852"/>
          <c:h val="0.23353555560750733"/>
        </c:manualLayout>
      </c:layout>
      <c:overlay val="0"/>
      <c:spPr>
        <a:solidFill>
          <a:srgbClr val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Deff = 50 µ</a:t>
            </a:r>
            <a:r>
              <a:rPr lang="en-GB">
                <a:latin typeface="Calibri" panose="020F0502020204030204" pitchFamily="34" charset="0"/>
              </a:rPr>
              <a:t>m,</a:t>
            </a:r>
            <a:r>
              <a:rPr lang="en-GB" baseline="0">
                <a:latin typeface="Calibri" panose="020F0502020204030204" pitchFamily="34" charset="0"/>
              </a:rPr>
              <a:t> Xi = 1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diamond"/>
            <c:size val="7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trendline>
            <c:spPr>
              <a:ln w="19050" cap="rnd">
                <a:solidFill>
                  <a:srgbClr val="FF0000"/>
                </a:solidFill>
                <a:prstDash val="sysDot"/>
              </a:ln>
              <a:effectLst/>
            </c:spPr>
            <c:trendlineType val="poly"/>
            <c:order val="2"/>
            <c:dispRSqr val="0"/>
            <c:dispEq val="0"/>
          </c:trendline>
          <c:xVal>
            <c:numRef>
              <c:f>Summary!$C$40:$G$40</c:f>
              <c:numCache>
                <c:formatCode>General</c:formatCode>
                <c:ptCount val="5"/>
                <c:pt idx="0">
                  <c:v>100</c:v>
                </c:pt>
                <c:pt idx="1">
                  <c:v>0</c:v>
                </c:pt>
                <c:pt idx="2">
                  <c:v>-250</c:v>
                </c:pt>
                <c:pt idx="3">
                  <c:v>500</c:v>
                </c:pt>
                <c:pt idx="4">
                  <c:v>729.96</c:v>
                </c:pt>
              </c:numCache>
            </c:numRef>
          </c:xVal>
          <c:yVal>
            <c:numRef>
              <c:f>Summary!$C$43:$G$43</c:f>
              <c:numCache>
                <c:formatCode>General</c:formatCode>
                <c:ptCount val="5"/>
                <c:pt idx="0">
                  <c:v>18330.136200000001</c:v>
                </c:pt>
                <c:pt idx="1">
                  <c:v>18739.110400000001</c:v>
                </c:pt>
                <c:pt idx="2">
                  <c:v>21058.1852</c:v>
                </c:pt>
                <c:pt idx="3">
                  <c:v>16103.571900000001</c:v>
                </c:pt>
                <c:pt idx="4">
                  <c:v>15079.096100000001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56F-4A60-9E1C-DA26750EB5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94613256"/>
        <c:axId val="594590296"/>
      </c:scatterChart>
      <c:valAx>
        <c:axId val="5946132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Reset Current (A)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4590296"/>
        <c:crosses val="autoZero"/>
        <c:crossBetween val="midCat"/>
      </c:valAx>
      <c:valAx>
        <c:axId val="594590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Magnetization losses per cycle (J/m)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46132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11/2/2017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8E4C-9CE3-4893-A690-D7E34E0FA916}" type="datetime1">
              <a:rPr lang="en-US" smtClean="0"/>
              <a:t>11/2/2017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4269-DB68-4CF8-93FC-E0E0F9F4617A}" type="datetime1">
              <a:rPr lang="en-US" smtClean="0"/>
              <a:t>11/2/2017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8EFD-823C-4D89-B8F7-A571BD4235DD}" type="datetime1">
              <a:rPr lang="en-US" smtClean="0"/>
              <a:t>11/2/2017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DFE4-65B3-440A-A6E5-1F8A31A497A4}" type="datetime1">
              <a:rPr lang="en-US" smtClean="0"/>
              <a:t>11/2/2017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990D-4B41-4352-B8F2-3370DCA75E12}" type="datetime1">
              <a:rPr lang="en-US" smtClean="0"/>
              <a:t>11/2/2017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93384-DBCB-4A00-890B-626967EB040F}" type="datetime1">
              <a:rPr lang="en-US" smtClean="0"/>
              <a:t>11/2/2017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F64-8053-4CA8-A443-36AC316E8A38}" type="datetime1">
              <a:rPr lang="en-US" smtClean="0"/>
              <a:t>11/2/2017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758" y="1840265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AC loss for </a:t>
            </a:r>
            <a:r>
              <a:rPr lang="en-US" b="1" dirty="0" err="1" smtClean="0"/>
              <a:t>EuroCirCol</a:t>
            </a:r>
            <a:r>
              <a:rPr lang="en-US" b="1" dirty="0" smtClean="0"/>
              <a:t> 16 T designs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11/2/2017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583759" y="4681884"/>
            <a:ext cx="7493442" cy="419653"/>
          </a:xfrm>
        </p:spPr>
        <p:txBody>
          <a:bodyPr>
            <a:noAutofit/>
          </a:bodyPr>
          <a:lstStyle/>
          <a:p>
            <a:pPr algn="ctr"/>
            <a:r>
              <a:rPr lang="en-GB" sz="1800" u="sng" dirty="0" smtClean="0"/>
              <a:t>Susana Izquierdo Bermudez</a:t>
            </a:r>
            <a:r>
              <a:rPr lang="en-GB" sz="1800" dirty="0" smtClean="0"/>
              <a:t>, Davide Tommasini, Bernardo Bordini</a:t>
            </a:r>
          </a:p>
          <a:p>
            <a:pPr algn="ctr"/>
            <a:r>
              <a:rPr lang="en-GB" sz="1800" dirty="0" smtClean="0"/>
              <a:t>Acknowledgements: Fernando Toral, Vittorio Marinozzi, Clement Lorin</a:t>
            </a:r>
          </a:p>
          <a:p>
            <a:pPr algn="ctr"/>
            <a:endParaRPr lang="en-GB" sz="1800" dirty="0"/>
          </a:p>
          <a:p>
            <a:pPr algn="ctr"/>
            <a:r>
              <a:rPr lang="en-US" sz="1800" dirty="0" smtClean="0"/>
              <a:t>01-11-2017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2352463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to filament size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7608704"/>
              </p:ext>
            </p:extLst>
          </p:nvPr>
        </p:nvGraphicFramePr>
        <p:xfrm>
          <a:off x="803639" y="3713737"/>
          <a:ext cx="7533976" cy="2290768"/>
        </p:xfrm>
        <a:graphic>
          <a:graphicData uri="http://schemas.openxmlformats.org/drawingml/2006/table">
            <a:tbl>
              <a:tblPr/>
              <a:tblGrid>
                <a:gridCol w="945960">
                  <a:extLst>
                    <a:ext uri="{9D8B030D-6E8A-4147-A177-3AD203B41FA5}">
                      <a16:colId xmlns:a16="http://schemas.microsoft.com/office/drawing/2014/main" val="4257624221"/>
                    </a:ext>
                  </a:extLst>
                </a:gridCol>
                <a:gridCol w="950468">
                  <a:extLst>
                    <a:ext uri="{9D8B030D-6E8A-4147-A177-3AD203B41FA5}">
                      <a16:colId xmlns:a16="http://schemas.microsoft.com/office/drawing/2014/main" val="2331193181"/>
                    </a:ext>
                  </a:extLst>
                </a:gridCol>
                <a:gridCol w="872498">
                  <a:extLst>
                    <a:ext uri="{9D8B030D-6E8A-4147-A177-3AD203B41FA5}">
                      <a16:colId xmlns:a16="http://schemas.microsoft.com/office/drawing/2014/main" val="1974733469"/>
                    </a:ext>
                  </a:extLst>
                </a:gridCol>
                <a:gridCol w="872498">
                  <a:extLst>
                    <a:ext uri="{9D8B030D-6E8A-4147-A177-3AD203B41FA5}">
                      <a16:colId xmlns:a16="http://schemas.microsoft.com/office/drawing/2014/main" val="1576122734"/>
                    </a:ext>
                  </a:extLst>
                </a:gridCol>
                <a:gridCol w="973138">
                  <a:extLst>
                    <a:ext uri="{9D8B030D-6E8A-4147-A177-3AD203B41FA5}">
                      <a16:colId xmlns:a16="http://schemas.microsoft.com/office/drawing/2014/main" val="3307566590"/>
                    </a:ext>
                  </a:extLst>
                </a:gridCol>
                <a:gridCol w="973138">
                  <a:extLst>
                    <a:ext uri="{9D8B030D-6E8A-4147-A177-3AD203B41FA5}">
                      <a16:colId xmlns:a16="http://schemas.microsoft.com/office/drawing/2014/main" val="2024794578"/>
                    </a:ext>
                  </a:extLst>
                </a:gridCol>
                <a:gridCol w="973138">
                  <a:extLst>
                    <a:ext uri="{9D8B030D-6E8A-4147-A177-3AD203B41FA5}">
                      <a16:colId xmlns:a16="http://schemas.microsoft.com/office/drawing/2014/main" val="813180382"/>
                    </a:ext>
                  </a:extLst>
                </a:gridCol>
                <a:gridCol w="973138">
                  <a:extLst>
                    <a:ext uri="{9D8B030D-6E8A-4147-A177-3AD203B41FA5}">
                      <a16:colId xmlns:a16="http://schemas.microsoft.com/office/drawing/2014/main" val="3635894823"/>
                    </a:ext>
                  </a:extLst>
                </a:gridCol>
              </a:tblGrid>
              <a:tr h="2863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geometry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Cos-theta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Cos-theta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Cos-theta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Cos-theta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Cos-theta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Cos-theta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6769274"/>
                  </a:ext>
                </a:extLst>
              </a:tr>
              <a:tr h="2863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Deff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µm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(HF)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(HF)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(HF)/20 (LF)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(HF)/20 (LF)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(HF)/20 (LF)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(HF)/20 (LF)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858585"/>
                  </a:ext>
                </a:extLst>
              </a:tr>
              <a:tr h="2863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583420"/>
                  </a:ext>
                </a:extLst>
              </a:tr>
              <a:tr h="2863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Inom  (50 TeV)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2319979"/>
                  </a:ext>
                </a:extLst>
              </a:tr>
              <a:tr h="2863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Ireset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510276"/>
                  </a:ext>
                </a:extLst>
              </a:tr>
              <a:tr h="2863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Iinj (3.3 TeV)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9299411"/>
                  </a:ext>
                </a:extLst>
              </a:tr>
              <a:tr h="2863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Inom  (50 TeV)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8126904"/>
                  </a:ext>
                </a:extLst>
              </a:tr>
              <a:tr h="28634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AC-loss  (2 Ap)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J/m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16685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14340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251586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313821"/>
            <a:ext cx="537419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larger contribution to the losses is coming from the high field layers.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reduction of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eff</a:t>
            </a:r>
            <a:r>
              <a:rPr lang="en-US" dirty="0" smtClean="0"/>
              <a:t> from 50 </a:t>
            </a:r>
            <a:r>
              <a:rPr lang="en-US" dirty="0" smtClean="0">
                <a:latin typeface="Calibri" panose="020F0502020204030204" pitchFamily="34" charset="0"/>
              </a:rPr>
              <a:t>µm to </a:t>
            </a:r>
            <a:r>
              <a:rPr lang="en-US" dirty="0" smtClean="0"/>
              <a:t>20 </a:t>
            </a:r>
            <a:r>
              <a:rPr lang="en-US" dirty="0" smtClean="0">
                <a:latin typeface="Calibri" panose="020F0502020204030204" pitchFamily="34" charset="0"/>
              </a:rPr>
              <a:t>µm </a:t>
            </a:r>
            <a:r>
              <a:rPr lang="en-US" dirty="0" smtClean="0"/>
              <a:t>in </a:t>
            </a:r>
            <a:r>
              <a:rPr lang="en-US" dirty="0"/>
              <a:t>the low </a:t>
            </a:r>
            <a:r>
              <a:rPr lang="en-US" dirty="0" smtClean="0"/>
              <a:t>field cable decrease the magnetization losses by 20 %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reduction of </a:t>
            </a:r>
            <a:r>
              <a:rPr lang="en-US" dirty="0" err="1"/>
              <a:t>D</a:t>
            </a:r>
            <a:r>
              <a:rPr lang="en-US" baseline="-25000" dirty="0" err="1"/>
              <a:t>eff</a:t>
            </a:r>
            <a:r>
              <a:rPr lang="en-US" dirty="0"/>
              <a:t> from 50 </a:t>
            </a:r>
            <a:r>
              <a:rPr lang="en-US" dirty="0">
                <a:latin typeface="Calibri" panose="020F0502020204030204" pitchFamily="34" charset="0"/>
              </a:rPr>
              <a:t>µm to </a:t>
            </a:r>
            <a:r>
              <a:rPr lang="en-US" dirty="0"/>
              <a:t>20 </a:t>
            </a:r>
            <a:r>
              <a:rPr lang="en-US" dirty="0">
                <a:latin typeface="Calibri" panose="020F0502020204030204" pitchFamily="34" charset="0"/>
              </a:rPr>
              <a:t>µm </a:t>
            </a:r>
            <a:r>
              <a:rPr lang="en-US" dirty="0"/>
              <a:t>in the </a:t>
            </a:r>
            <a:r>
              <a:rPr lang="en-US" dirty="0" smtClean="0"/>
              <a:t>low and high field </a:t>
            </a:r>
            <a:r>
              <a:rPr lang="en-US" dirty="0"/>
              <a:t>cable decrease the magnetization losses by </a:t>
            </a:r>
            <a:r>
              <a:rPr lang="en-US" dirty="0" smtClean="0"/>
              <a:t>57 </a:t>
            </a:r>
            <a:r>
              <a:rPr lang="en-US" dirty="0"/>
              <a:t>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8462" y="1409310"/>
            <a:ext cx="2889505" cy="22945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35252" y="1622342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HF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143495" y="1313821"/>
            <a:ext cx="3642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LF</a:t>
            </a:r>
            <a:endParaRPr lang="en-GB" sz="1200" dirty="0"/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>
            <a:off x="7507697" y="1452321"/>
            <a:ext cx="275676" cy="2077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3"/>
          </p:cNvCxnSpPr>
          <p:nvPr/>
        </p:nvCxnSpPr>
        <p:spPr>
          <a:xfrm>
            <a:off x="7507697" y="1452321"/>
            <a:ext cx="586383" cy="1088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454678" y="1774170"/>
            <a:ext cx="46949" cy="2750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489123" y="1782074"/>
            <a:ext cx="156095" cy="461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7508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thoughts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48" y="1645920"/>
            <a:ext cx="8569757" cy="412033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15 kJ/m is what we would expect with today’s target specification (focusing on </a:t>
            </a:r>
            <a:r>
              <a:rPr lang="en-US" sz="2400" dirty="0" err="1" smtClean="0"/>
              <a:t>J</a:t>
            </a:r>
            <a:r>
              <a:rPr lang="en-US" sz="2400" baseline="-25000" dirty="0" err="1" smtClean="0"/>
              <a:t>c</a:t>
            </a:r>
            <a:r>
              <a:rPr lang="en-US" sz="2400" dirty="0" smtClean="0"/>
              <a:t>, not on small filaments)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10 kJ/m </a:t>
            </a:r>
            <a:r>
              <a:rPr lang="en-US" sz="2400" dirty="0" smtClean="0"/>
              <a:t>is a reasonable target, since we are already close to achieve a good low field conductor with </a:t>
            </a:r>
            <a:r>
              <a:rPr lang="en-US" sz="2400" dirty="0" err="1" smtClean="0"/>
              <a:t>D</a:t>
            </a:r>
            <a:r>
              <a:rPr lang="en-US" sz="2400" baseline="-25000" dirty="0" err="1" smtClean="0"/>
              <a:t>eff</a:t>
            </a:r>
            <a:r>
              <a:rPr lang="en-US" sz="2400" dirty="0" smtClean="0"/>
              <a:t> = 20 </a:t>
            </a:r>
            <a:r>
              <a:rPr lang="en-US" sz="2400" dirty="0" smtClean="0">
                <a:latin typeface="Calibri" panose="020F0502020204030204" pitchFamily="34" charset="0"/>
              </a:rPr>
              <a:t>µm</a:t>
            </a:r>
            <a:endParaRPr lang="en-US" sz="2400" dirty="0" smtClean="0"/>
          </a:p>
          <a:p>
            <a:pPr lvl="1"/>
            <a:r>
              <a:rPr lang="en-US" sz="2000" dirty="0" smtClean="0"/>
              <a:t>We recommend to take this as the baseline</a:t>
            </a:r>
          </a:p>
          <a:p>
            <a:endParaRPr lang="en-US" sz="2400" dirty="0" smtClean="0"/>
          </a:p>
          <a:p>
            <a:r>
              <a:rPr lang="en-US" sz="2400" dirty="0" smtClean="0"/>
              <a:t>5 kJ/m could be achieved by a successful implementation of new concepts (artificial pinning) 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895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slides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11/2/2017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181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Superconductor parametrization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5341317" y="4533277"/>
          <a:ext cx="3094771" cy="148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67143">
                  <a:extLst>
                    <a:ext uri="{9D8B030D-6E8A-4147-A177-3AD203B41FA5}">
                      <a16:colId xmlns:a16="http://schemas.microsoft.com/office/drawing/2014/main" val="745020424"/>
                    </a:ext>
                  </a:extLst>
                </a:gridCol>
                <a:gridCol w="1033780">
                  <a:extLst>
                    <a:ext uri="{9D8B030D-6E8A-4147-A177-3AD203B41FA5}">
                      <a16:colId xmlns:a16="http://schemas.microsoft.com/office/drawing/2014/main" val="2235820548"/>
                    </a:ext>
                  </a:extLst>
                </a:gridCol>
                <a:gridCol w="793848">
                  <a:extLst>
                    <a:ext uri="{9D8B030D-6E8A-4147-A177-3AD203B41FA5}">
                      <a16:colId xmlns:a16="http://schemas.microsoft.com/office/drawing/2014/main" val="58354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 err="1" smtClean="0"/>
                        <a:t>J</a:t>
                      </a:r>
                      <a:r>
                        <a:rPr lang="en-GB" b="1" baseline="-25000" dirty="0" err="1" smtClean="0"/>
                        <a:t>c</a:t>
                      </a:r>
                      <a:r>
                        <a:rPr lang="en-GB" b="1" baseline="-25000" dirty="0" smtClean="0"/>
                        <a:t> </a:t>
                      </a:r>
                      <a:r>
                        <a:rPr lang="en-GB" b="1" dirty="0" smtClean="0"/>
                        <a:t>at 4.2 K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Hi-</a:t>
                      </a:r>
                      <a:r>
                        <a:rPr lang="en-GB" b="1" dirty="0" err="1" smtClean="0"/>
                        <a:t>Lumi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FCC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57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12 T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2500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3610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7127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15 T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1340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1960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010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18 T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625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915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7484338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105507" y="1631792"/>
                <a:ext cx="4572000" cy="216097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20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1.52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0.5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𝐶</m:t>
                      </m:r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1.52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dirty="0" smtClean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07" y="1631792"/>
                <a:ext cx="4572000" cy="21609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8" name="Content Placeholder 4"/>
          <p:cNvGraphicFramePr>
            <a:graphicFrameLocks/>
          </p:cNvGraphicFramePr>
          <p:nvPr>
            <p:extLst/>
          </p:nvPr>
        </p:nvGraphicFramePr>
        <p:xfrm>
          <a:off x="794722" y="4172597"/>
          <a:ext cx="3193569" cy="1844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65941">
                  <a:extLst>
                    <a:ext uri="{9D8B030D-6E8A-4147-A177-3AD203B41FA5}">
                      <a16:colId xmlns:a16="http://schemas.microsoft.com/office/drawing/2014/main" val="745020424"/>
                    </a:ext>
                  </a:extLst>
                </a:gridCol>
                <a:gridCol w="1033780">
                  <a:extLst>
                    <a:ext uri="{9D8B030D-6E8A-4147-A177-3AD203B41FA5}">
                      <a16:colId xmlns:a16="http://schemas.microsoft.com/office/drawing/2014/main" val="2235820548"/>
                    </a:ext>
                  </a:extLst>
                </a:gridCol>
                <a:gridCol w="793848">
                  <a:extLst>
                    <a:ext uri="{9D8B030D-6E8A-4147-A177-3AD203B41FA5}">
                      <a16:colId xmlns:a16="http://schemas.microsoft.com/office/drawing/2014/main" val="58354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Hi-</a:t>
                      </a:r>
                      <a:r>
                        <a:rPr kumimoji="0" lang="en-GB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Lumi</a:t>
                      </a:r>
                      <a:endParaRPr kumimoji="0" lang="en-GB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dirty="0" smtClean="0"/>
                        <a:t>FCC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057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</a:t>
                      </a:r>
                      <a:r>
                        <a:rPr lang="en-GB" b="1" i="1" baseline="-250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c0 </a:t>
                      </a:r>
                      <a:r>
                        <a:rPr lang="en-GB" b="1" dirty="0" smtClean="0"/>
                        <a:t>(K)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71276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</a:t>
                      </a:r>
                      <a:r>
                        <a:rPr lang="en-GB" b="1" i="1" baseline="-250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c20 </a:t>
                      </a:r>
                      <a:r>
                        <a:rPr lang="en-GB" b="1" dirty="0" smtClean="0"/>
                        <a:t>(T)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29.38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29.38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101073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GB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α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0.96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0.96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7484338"/>
                  </a:ext>
                </a:extLst>
              </a:tr>
              <a:tr h="3458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</a:t>
                      </a:r>
                      <a:r>
                        <a:rPr lang="en-GB" b="1" i="1" baseline="-250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en-GB" b="1" dirty="0" smtClean="0"/>
                        <a:t>(</a:t>
                      </a:r>
                      <a:r>
                        <a:rPr lang="en-GB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A/mm</a:t>
                      </a:r>
                      <a:r>
                        <a:rPr lang="en-GB" b="1" i="1" baseline="30000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r>
                        <a:rPr lang="en-GB" b="1" i="1" dirty="0" smtClean="0"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</a:t>
                      </a:r>
                      <a:r>
                        <a:rPr lang="en-GB" b="1" dirty="0" smtClean="0"/>
                        <a:t>)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188870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GB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275880</a:t>
                      </a:r>
                      <a:endParaRPr kumimoji="0" lang="en-GB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3134479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6563" y="1020305"/>
            <a:ext cx="4513265" cy="338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9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93" y="0"/>
            <a:ext cx="3841134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492" y="3113492"/>
            <a:ext cx="3841135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6024" y="3113492"/>
            <a:ext cx="3841135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6024" y="52063"/>
            <a:ext cx="3841135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902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 the LHC:</a:t>
            </a:r>
          </a:p>
          <a:p>
            <a:pPr lvl="1"/>
            <a:r>
              <a:rPr lang="en-US" dirty="0" smtClean="0"/>
              <a:t>Losses during ramp = 0.5 kJ/m</a:t>
            </a:r>
          </a:p>
          <a:p>
            <a:pPr lvl="1"/>
            <a:r>
              <a:rPr lang="en-US" dirty="0" smtClean="0"/>
              <a:t>Fast discharge = 3 kJ/m</a:t>
            </a:r>
          </a:p>
          <a:p>
            <a:pPr lvl="1"/>
            <a:r>
              <a:rPr lang="en-US" dirty="0" smtClean="0"/>
              <a:t>Still, what is defining the size of the cryogenic system is the loss during ramp since after the fast discharge there is no beam</a:t>
            </a:r>
          </a:p>
          <a:p>
            <a:r>
              <a:rPr lang="en-US" dirty="0" smtClean="0"/>
              <a:t>The maximum allowable </a:t>
            </a:r>
            <a:r>
              <a:rPr lang="en-US" dirty="0" err="1" smtClean="0"/>
              <a:t>dT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50 </a:t>
            </a:r>
            <a:r>
              <a:rPr lang="en-US" dirty="0" err="1" smtClean="0"/>
              <a:t>mK</a:t>
            </a:r>
            <a:r>
              <a:rPr lang="en-US" dirty="0" smtClean="0"/>
              <a:t> for the LHC</a:t>
            </a:r>
          </a:p>
          <a:p>
            <a:pPr lvl="1"/>
            <a:r>
              <a:rPr lang="en-US" dirty="0" smtClean="0"/>
              <a:t>2.1 K for FCC, which means 2.15 K in the coil. If we want to keep the 50 </a:t>
            </a:r>
            <a:r>
              <a:rPr lang="en-US" dirty="0" err="1" smtClean="0"/>
              <a:t>mK</a:t>
            </a:r>
            <a:r>
              <a:rPr lang="en-US" dirty="0" smtClean="0"/>
              <a:t> in the FCC we would need 300 l/m of Helium, which is too much!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193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6" y="1325607"/>
            <a:ext cx="4096512" cy="3617418"/>
          </a:xfrm>
        </p:spPr>
        <p:txBody>
          <a:bodyPr>
            <a:normAutofit/>
          </a:bodyPr>
          <a:lstStyle/>
          <a:p>
            <a:r>
              <a:rPr lang="en-US" sz="1600" dirty="0" smtClean="0"/>
              <a:t>Three sources:</a:t>
            </a:r>
          </a:p>
          <a:p>
            <a:pPr lvl="1"/>
            <a:r>
              <a:rPr lang="en-US" sz="1600" dirty="0" smtClean="0"/>
              <a:t>Magnetization losses</a:t>
            </a:r>
          </a:p>
          <a:p>
            <a:pPr lvl="2"/>
            <a:r>
              <a:rPr lang="en-US" sz="1600" dirty="0" smtClean="0"/>
              <a:t>Proportional to the superconductor </a:t>
            </a:r>
            <a:r>
              <a:rPr lang="en-US" sz="1600" dirty="0" err="1" smtClean="0"/>
              <a:t>J</a:t>
            </a:r>
            <a:r>
              <a:rPr lang="en-US" sz="1600" baseline="-25000" dirty="0" err="1" smtClean="0"/>
              <a:t>c</a:t>
            </a:r>
            <a:r>
              <a:rPr lang="en-US" sz="1600" dirty="0" smtClean="0"/>
              <a:t> and filament size (</a:t>
            </a:r>
            <a:r>
              <a:rPr lang="en-US" sz="1600" dirty="0" err="1" smtClean="0"/>
              <a:t>D</a:t>
            </a:r>
            <a:r>
              <a:rPr lang="en-US" sz="1600" baseline="-25000" dirty="0" err="1" smtClean="0"/>
              <a:t>eff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/>
              <a:t>Inter-strand </a:t>
            </a:r>
            <a:r>
              <a:rPr lang="en-US" sz="1600" dirty="0" smtClean="0"/>
              <a:t>coupling loss (ISCC)</a:t>
            </a:r>
          </a:p>
          <a:p>
            <a:pPr lvl="2"/>
            <a:r>
              <a:rPr lang="en-US" sz="1600" dirty="0" smtClean="0"/>
              <a:t>Low thanks to the use of cored cable</a:t>
            </a:r>
            <a:endParaRPr lang="en-US" sz="1600" dirty="0"/>
          </a:p>
          <a:p>
            <a:pPr lvl="1"/>
            <a:r>
              <a:rPr lang="en-US" sz="1600" dirty="0" smtClean="0"/>
              <a:t>Inter-filament coupling losses (IFCC)</a:t>
            </a:r>
          </a:p>
          <a:p>
            <a:pPr lvl="2"/>
            <a:r>
              <a:rPr lang="en-US" sz="1600" dirty="0" smtClean="0"/>
              <a:t>Low at the typical ramp-rate of an accelerator as LHC/FCC (10 A/s)</a:t>
            </a:r>
          </a:p>
          <a:p>
            <a:endParaRPr lang="en-US" sz="1600" dirty="0"/>
          </a:p>
          <a:p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8192174"/>
              </p:ext>
            </p:extLst>
          </p:nvPr>
        </p:nvGraphicFramePr>
        <p:xfrm>
          <a:off x="3940120" y="1349948"/>
          <a:ext cx="4966837" cy="3593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5048212" y="3128386"/>
            <a:ext cx="23449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</a:rPr>
              <a:t>dB</a:t>
            </a:r>
            <a:r>
              <a:rPr kumimoji="0" lang="en-GB" sz="1400" b="0" i="0" u="none" strike="noStrike" kern="0" cap="none" spc="0" normalizeH="0" baseline="-25000" noProof="0" dirty="0" err="1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</a:rPr>
              <a:t>p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</a:rPr>
              <a:t>/</a:t>
            </a:r>
            <a:r>
              <a:rPr kumimoji="0" lang="en-GB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</a:rPr>
              <a:t>dI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</a:rPr>
              <a:t> (11T) ~ 1 T/kA</a:t>
            </a:r>
          </a:p>
        </p:txBody>
      </p:sp>
      <p:sp>
        <p:nvSpPr>
          <p:cNvPr id="7" name="Rectangle 6"/>
          <p:cNvSpPr/>
          <p:nvPr/>
        </p:nvSpPr>
        <p:spPr>
          <a:xfrm>
            <a:off x="4675296" y="5477865"/>
            <a:ext cx="26513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Measurements: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</a:rPr>
              <a:t>Gerard Willering &amp; Hugo Bajas 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296" y="4979612"/>
            <a:ext cx="2420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</a:rPr>
              <a:t>Low field: from 0.1 to 6 kA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</a:rPr>
              <a:t>High field: From 6 kA to 11.85 kA</a:t>
            </a:r>
            <a:endParaRPr kumimoji="0" lang="en-GB" sz="1200" b="0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206" y="5016200"/>
            <a:ext cx="422087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Our assumption: ISCC and IFCC are negligible, </a:t>
            </a:r>
            <a:r>
              <a:rPr lang="en-US" dirty="0" smtClean="0">
                <a:solidFill>
                  <a:srgbClr val="FF0000"/>
                </a:solidFill>
              </a:rPr>
              <a:t>only strand magnetization losses</a:t>
            </a:r>
            <a:r>
              <a:rPr lang="en-US" dirty="0" smtClean="0"/>
              <a:t> are considered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649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Modelling SC magnetization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4921" y="3132240"/>
            <a:ext cx="3846858" cy="2880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343" y="3132240"/>
            <a:ext cx="3846857" cy="2880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14877" y="1193034"/>
            <a:ext cx="83114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NimbusRomNo9L-Regu"/>
              </a:rPr>
              <a:t>Semi-analytical hysteresis model for the superconductor, developed in [1], and implemented in ROXIE [1].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NimbusRomNo9L-Regu"/>
              </a:rPr>
              <a:t>Limited accuracy at low field, partially due the reduction on magnetization observed in Nb</a:t>
            </a:r>
            <a:r>
              <a:rPr lang="en-GB" baseline="-25000" dirty="0" smtClean="0">
                <a:latin typeface="NimbusRomNo9L-Regu"/>
              </a:rPr>
              <a:t>3</a:t>
            </a:r>
            <a:r>
              <a:rPr lang="en-GB" dirty="0" smtClean="0">
                <a:latin typeface="NimbusRomNo9L-Regu"/>
              </a:rPr>
              <a:t>Sn due to flux jumps [2], which can be overcome by introducing a reduction on the strand magnetization below a given field level.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latin typeface="NimbusRomNo9L-Regu"/>
              </a:rPr>
              <a:t>Model has been validated in 11 T </a:t>
            </a:r>
            <a:r>
              <a:rPr lang="en-GB" dirty="0">
                <a:latin typeface="NimbusRomNo9L-Regu"/>
              </a:rPr>
              <a:t>[2]</a:t>
            </a:r>
            <a:r>
              <a:rPr lang="en-GB" dirty="0" smtClean="0">
                <a:latin typeface="NimbusRomNo9L-Regu"/>
              </a:rPr>
              <a:t> and MQXF [3]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0114" y="5232461"/>
            <a:ext cx="2553140" cy="37034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2271" y="6161225"/>
            <a:ext cx="9146272" cy="769441"/>
          </a:xfrm>
          <a:prstGeom prst="rect">
            <a:avLst/>
          </a:prstGeom>
          <a:solidFill>
            <a:srgbClr val="3366FF"/>
          </a:solidFill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  <a:latin typeface="NimbusRomNo9L-Regu"/>
              </a:rPr>
              <a:t>[1</a:t>
            </a:r>
            <a:r>
              <a:rPr lang="en-GB" sz="1100" dirty="0" smtClean="0">
                <a:solidFill>
                  <a:schemeClr val="bg1"/>
                </a:solidFill>
                <a:latin typeface="NimbusRomNo9L-Regu"/>
              </a:rPr>
              <a:t>] C. </a:t>
            </a:r>
            <a:r>
              <a:rPr lang="en-GB" sz="1100" dirty="0" err="1" smtClean="0">
                <a:solidFill>
                  <a:schemeClr val="bg1"/>
                </a:solidFill>
                <a:latin typeface="NimbusRomNo9L-Regu"/>
              </a:rPr>
              <a:t>Vollinger</a:t>
            </a:r>
            <a:r>
              <a:rPr lang="en-GB" sz="1100" dirty="0" smtClean="0">
                <a:solidFill>
                  <a:schemeClr val="bg1"/>
                </a:solidFill>
                <a:latin typeface="NimbusRomNo9L-Regu"/>
              </a:rPr>
              <a:t>, Superconductor magnetization modelling for the numerical calculation of field errors in accelerator magnets. PhD thesis, 202</a:t>
            </a:r>
          </a:p>
          <a:p>
            <a:r>
              <a:rPr lang="en-GB" sz="1100" dirty="0" smtClean="0">
                <a:solidFill>
                  <a:schemeClr val="bg1"/>
                </a:solidFill>
                <a:latin typeface="NimbusRomNo9L-Regu"/>
              </a:rPr>
              <a:t>[2] S. Izquierdo Bermudez, et.al, Persistent Current Magnetization effects in High-Field Superconducting Accelerator magnets, IEEE 2016</a:t>
            </a:r>
          </a:p>
          <a:p>
            <a:r>
              <a:rPr lang="en-GB" sz="1100" dirty="0" smtClean="0">
                <a:solidFill>
                  <a:schemeClr val="bg1"/>
                </a:solidFill>
                <a:latin typeface="NimbusRomNo9L-Regu"/>
              </a:rPr>
              <a:t>[3] S. Izquierdo Bermudez, et.al, </a:t>
            </a:r>
            <a:r>
              <a:rPr lang="en-US" sz="1100" dirty="0" smtClean="0">
                <a:solidFill>
                  <a:schemeClr val="bg1"/>
                </a:solidFill>
                <a:latin typeface="NimbusRomNo9L-Regu"/>
              </a:rPr>
              <a:t>Magnetic Analysis of the Nb3Sn low-beta Quadrupole for the High Luminosity LHC, IEEE 2017</a:t>
            </a:r>
          </a:p>
          <a:p>
            <a:endParaRPr lang="en-GB" sz="1100" dirty="0">
              <a:solidFill>
                <a:schemeClr val="bg1"/>
              </a:solidFill>
              <a:latin typeface="NimbusRomNo9L-Regu"/>
            </a:endParaRPr>
          </a:p>
        </p:txBody>
      </p:sp>
    </p:spTree>
    <p:extLst>
      <p:ext uri="{BB962C8B-B14F-4D97-AF65-F5344CB8AC3E}">
        <p14:creationId xmlns:p14="http://schemas.microsoft.com/office/powerpoint/2010/main" val="142765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AC Losses – Parameter dependence</a:t>
            </a:r>
            <a:endParaRPr lang="en-GB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09234" y="1174116"/>
                <a:ext cx="8226854" cy="3247515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 smtClean="0"/>
                  <a:t>Strand magnetization, which depends on</a:t>
                </a:r>
                <a:endParaRPr lang="en-GB" sz="2400" dirty="0"/>
              </a:p>
              <a:p>
                <a:pPr lvl="1"/>
                <a:r>
                  <a:rPr lang="en-GB" sz="1800" dirty="0" smtClean="0"/>
                  <a:t>Sub-element </a:t>
                </a:r>
                <a:r>
                  <a:rPr lang="en-GB" sz="1800" dirty="0"/>
                  <a:t>diameter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ea typeface="Cambria Math"/>
                          </a:rPr>
                          <m:t>𝑑</m:t>
                        </m:r>
                      </m:e>
                      <m:sub>
                        <m:r>
                          <a:rPr lang="en-GB" sz="1800" i="1">
                            <a:latin typeface="Cambria Math"/>
                            <a:ea typeface="Cambria Math"/>
                          </a:rPr>
                          <m:t>𝑠𝑢𝑏</m:t>
                        </m:r>
                      </m:sub>
                    </m:sSub>
                  </m:oMath>
                </a14:m>
                <a:r>
                  <a:rPr lang="en-GB" sz="1800" dirty="0"/>
                  <a:t>)</a:t>
                </a:r>
              </a:p>
              <a:p>
                <a:pPr lvl="1"/>
                <a:r>
                  <a:rPr lang="en-GB" sz="1800" dirty="0"/>
                  <a:t>Critical current density (non-Cu)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1800" i="1">
                            <a:latin typeface="Cambria Math"/>
                            <a:ea typeface="Cambria Math"/>
                          </a:rPr>
                          <m:t>𝐽</m:t>
                        </m:r>
                      </m:e>
                      <m:sub>
                        <m:r>
                          <a:rPr lang="en-GB" sz="1800" i="1">
                            <a:latin typeface="Cambria Math"/>
                            <a:ea typeface="Cambria Math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GB" sz="1800" dirty="0"/>
                  <a:t>)</a:t>
                </a:r>
              </a:p>
              <a:p>
                <a:pPr lvl="1"/>
                <a:r>
                  <a:rPr lang="en-GB" sz="1800" dirty="0"/>
                  <a:t>Cu/non-Cu ratio </a:t>
                </a:r>
                <a14:m>
                  <m:oMath xmlns:m="http://schemas.openxmlformats.org/officeDocument/2006/math">
                    <m:r>
                      <a:rPr lang="en-GB" sz="1800">
                        <a:latin typeface="Cambria Math"/>
                        <a:ea typeface="Cambria Math"/>
                      </a:rPr>
                      <m:t>(</m:t>
                    </m:r>
                    <m:r>
                      <a:rPr lang="en-GB" sz="1800" i="1">
                        <a:latin typeface="Cambria Math"/>
                        <a:ea typeface="Cambria Math"/>
                      </a:rPr>
                      <m:t>𝜆</m:t>
                    </m:r>
                  </m:oMath>
                </a14:m>
                <a:r>
                  <a:rPr lang="en-GB" sz="1800" dirty="0"/>
                  <a:t>)</a:t>
                </a:r>
              </a:p>
              <a:p>
                <a:r>
                  <a:rPr lang="en-US" sz="2400" dirty="0" smtClean="0"/>
                  <a:t>Magnet powering cycle</a:t>
                </a:r>
                <a:endParaRPr lang="en-GB" sz="2400" dirty="0" smtClean="0"/>
              </a:p>
              <a:p>
                <a:r>
                  <a:rPr lang="en-GB" sz="2400" dirty="0" smtClean="0"/>
                  <a:t>Coil </a:t>
                </a:r>
                <a:r>
                  <a:rPr lang="en-GB" sz="2400" dirty="0"/>
                  <a:t>geometry </a:t>
                </a:r>
              </a:p>
              <a:p>
                <a:pPr lvl="2"/>
                <a:r>
                  <a:rPr lang="en-GB" sz="1800" dirty="0"/>
                  <a:t>Here we study </a:t>
                </a:r>
                <a:r>
                  <a:rPr lang="en-GB" sz="1800" dirty="0" smtClean="0"/>
                  <a:t>the cos-theta, block and common coil </a:t>
                </a:r>
                <a:r>
                  <a:rPr lang="en-GB" sz="1800" dirty="0" err="1" smtClean="0"/>
                  <a:t>EuroCirCol</a:t>
                </a:r>
                <a:r>
                  <a:rPr lang="en-GB" sz="1800" dirty="0" smtClean="0"/>
                  <a:t> coil configurations. 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09234" y="1174116"/>
                <a:ext cx="8226854" cy="3247515"/>
              </a:xfrm>
              <a:blipFill>
                <a:blip r:embed="rId2"/>
                <a:stretch>
                  <a:fillRect l="-74" t="-1316" r="-5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514975" y="1592732"/>
                <a:ext cx="3629025" cy="6173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/>
                        </a:rPr>
                        <m:t>𝑀</m:t>
                      </m:r>
                      <m:r>
                        <a:rPr lang="en-GB" sz="1800" b="0" i="1" smtClean="0">
                          <a:latin typeface="Cambria Math"/>
                        </a:rPr>
                        <m:t>(</m:t>
                      </m:r>
                      <m:r>
                        <a:rPr lang="en-GB" sz="1800" b="0" i="1" smtClean="0">
                          <a:latin typeface="Cambria Math"/>
                        </a:rPr>
                        <m:t>𝐵</m:t>
                      </m:r>
                      <m:r>
                        <a:rPr lang="en-GB" sz="1800" b="0" i="1" smtClean="0">
                          <a:latin typeface="Cambria Math"/>
                        </a:rPr>
                        <m:t>)∝</m:t>
                      </m:r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𝑠𝑢𝑏</m:t>
                          </m:r>
                        </m:sub>
                      </m:sSub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𝐽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a:rPr lang="en-GB" sz="1800" b="0" i="1" smtClean="0"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GB" sz="1800" b="0" i="1" smtClean="0">
                          <a:latin typeface="Cambria Math"/>
                          <a:ea typeface="Cambria Math"/>
                        </a:rPr>
                        <m:t>𝐵</m:t>
                      </m:r>
                      <m:r>
                        <a:rPr lang="en-GB" sz="1800" b="0" i="1" smtClean="0">
                          <a:latin typeface="Cambria Math"/>
                          <a:ea typeface="Cambria Math"/>
                        </a:rPr>
                        <m:t>)∙</m:t>
                      </m:r>
                      <m:f>
                        <m:f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  <m:r>
                            <a:rPr lang="en-GB" sz="1800" b="0" i="1" smtClean="0">
                              <a:latin typeface="Cambria Math"/>
                              <a:ea typeface="Cambria Math"/>
                            </a:rPr>
                            <m:t>+1</m:t>
                          </m:r>
                        </m:den>
                      </m:f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4975" y="1592732"/>
                <a:ext cx="3629025" cy="61734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046" y="4302444"/>
            <a:ext cx="2266741" cy="18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4618" y="4252322"/>
            <a:ext cx="2220758" cy="18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43122" y="4447267"/>
            <a:ext cx="1797978" cy="14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1890272" y="5867656"/>
            <a:ext cx="1191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Cos-theta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4370188" y="5835004"/>
            <a:ext cx="876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Block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6359500" y="5835004"/>
            <a:ext cx="1594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Common-coil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179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Superconductor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887" y="1373770"/>
            <a:ext cx="9295027" cy="4667421"/>
          </a:xfrm>
        </p:spPr>
        <p:txBody>
          <a:bodyPr>
            <a:noAutofit/>
          </a:bodyPr>
          <a:lstStyle/>
          <a:p>
            <a:r>
              <a:rPr lang="en-GB" sz="2400" dirty="0" smtClean="0"/>
              <a:t>Superconductor current density as specified for </a:t>
            </a:r>
            <a:r>
              <a:rPr lang="en-GB" sz="2400" dirty="0" err="1" smtClean="0"/>
              <a:t>EuroCirCol</a:t>
            </a:r>
            <a:endParaRPr lang="en-GB" sz="2400" dirty="0" smtClean="0"/>
          </a:p>
          <a:p>
            <a:endParaRPr lang="en-GB" sz="2400" dirty="0" smtClean="0"/>
          </a:p>
          <a:p>
            <a:pPr lvl="1"/>
            <a:r>
              <a:rPr lang="en-GB" sz="1800" i="1" dirty="0">
                <a:latin typeface="+mj-lt"/>
                <a:ea typeface="Times New Roman" panose="02020603050405020304" pitchFamily="18" charset="0"/>
              </a:rPr>
              <a:t>T</a:t>
            </a:r>
            <a:r>
              <a:rPr lang="en-GB" sz="1800" i="1" baseline="-25000" dirty="0">
                <a:latin typeface="+mj-lt"/>
                <a:ea typeface="Times New Roman" panose="02020603050405020304" pitchFamily="18" charset="0"/>
              </a:rPr>
              <a:t>c0 </a:t>
            </a:r>
            <a:r>
              <a:rPr lang="en-GB" sz="1800" i="1" dirty="0">
                <a:latin typeface="+mj-lt"/>
                <a:ea typeface="Times New Roman" panose="02020603050405020304" pitchFamily="18" charset="0"/>
              </a:rPr>
              <a:t>= 16 </a:t>
            </a:r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K </a:t>
            </a:r>
          </a:p>
          <a:p>
            <a:pPr lvl="1"/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B</a:t>
            </a:r>
            <a:r>
              <a:rPr lang="en-GB" sz="1800" i="1" baseline="-25000" dirty="0" smtClean="0">
                <a:latin typeface="+mj-lt"/>
                <a:ea typeface="Times New Roman" panose="02020603050405020304" pitchFamily="18" charset="0"/>
              </a:rPr>
              <a:t>c20</a:t>
            </a:r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 =29.38 T</a:t>
            </a:r>
          </a:p>
          <a:p>
            <a:pPr lvl="1"/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α </a:t>
            </a:r>
            <a:r>
              <a:rPr lang="en-GB" sz="1800" i="1" dirty="0">
                <a:latin typeface="+mj-lt"/>
                <a:ea typeface="Times New Roman" panose="02020603050405020304" pitchFamily="18" charset="0"/>
              </a:rPr>
              <a:t>= </a:t>
            </a:r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0.96</a:t>
            </a:r>
          </a:p>
          <a:p>
            <a:pPr lvl="1"/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C</a:t>
            </a:r>
            <a:r>
              <a:rPr lang="en-GB" sz="1800" i="1" baseline="-25000" dirty="0" smtClean="0">
                <a:latin typeface="+mj-lt"/>
                <a:ea typeface="Times New Roman" panose="02020603050405020304" pitchFamily="18" charset="0"/>
              </a:rPr>
              <a:t>0 </a:t>
            </a:r>
            <a:r>
              <a:rPr lang="en-GB" sz="1800" i="1" dirty="0">
                <a:latin typeface="+mj-lt"/>
                <a:ea typeface="Times New Roman" panose="02020603050405020304" pitchFamily="18" charset="0"/>
              </a:rPr>
              <a:t>= </a:t>
            </a:r>
            <a:r>
              <a:rPr lang="en-GB" sz="1800" i="1" dirty="0" smtClean="0">
                <a:latin typeface="+mj-lt"/>
                <a:ea typeface="Times New Roman" panose="02020603050405020304" pitchFamily="18" charset="0"/>
              </a:rPr>
              <a:t>275880 </a:t>
            </a:r>
            <a:r>
              <a:rPr lang="en-GB" sz="1800" i="1" dirty="0">
                <a:latin typeface="+mj-lt"/>
                <a:ea typeface="Times New Roman" panose="02020603050405020304" pitchFamily="18" charset="0"/>
              </a:rPr>
              <a:t>A/mm</a:t>
            </a:r>
            <a:r>
              <a:rPr lang="en-GB" sz="1800" i="1" baseline="30000" dirty="0">
                <a:latin typeface="+mj-lt"/>
                <a:ea typeface="Times New Roman" panose="02020603050405020304" pitchFamily="18" charset="0"/>
              </a:rPr>
              <a:t>2</a:t>
            </a:r>
            <a:r>
              <a:rPr lang="en-GB" sz="1800" i="1" dirty="0">
                <a:latin typeface="+mj-lt"/>
                <a:ea typeface="Times New Roman" panose="02020603050405020304" pitchFamily="18" charset="0"/>
              </a:rPr>
              <a:t> T</a:t>
            </a:r>
            <a:endParaRPr lang="en-GB" sz="1800" dirty="0">
              <a:latin typeface="+mj-lt"/>
            </a:endParaRPr>
          </a:p>
          <a:p>
            <a:pPr lvl="1"/>
            <a:r>
              <a:rPr lang="en-GB" sz="1800" dirty="0" smtClean="0">
                <a:latin typeface="+mj-lt"/>
              </a:rPr>
              <a:t>3 % cabling degradation</a:t>
            </a:r>
          </a:p>
          <a:p>
            <a:pPr lvl="1"/>
            <a:endParaRPr lang="en-GB" sz="1800" dirty="0" smtClean="0">
              <a:latin typeface="+mj-lt"/>
            </a:endParaRPr>
          </a:p>
          <a:p>
            <a:r>
              <a:rPr lang="en-US" sz="2400" dirty="0" smtClean="0"/>
              <a:t>Reference: </a:t>
            </a:r>
            <a:r>
              <a:rPr lang="en-GB" sz="2400" dirty="0" err="1"/>
              <a:t>D</a:t>
            </a:r>
            <a:r>
              <a:rPr lang="en-GB" sz="2400" baseline="-25000" dirty="0" err="1"/>
              <a:t>eff</a:t>
            </a:r>
            <a:r>
              <a:rPr lang="en-GB" sz="2400" dirty="0"/>
              <a:t> = 50 </a:t>
            </a:r>
            <a:r>
              <a:rPr lang="en-GB" sz="2400" dirty="0" smtClean="0"/>
              <a:t>µm, no reduction due to flux jumps </a:t>
            </a:r>
          </a:p>
          <a:p>
            <a:r>
              <a:rPr lang="en-GB" sz="2400" dirty="0" smtClean="0"/>
              <a:t>Sensitivity analysis to:</a:t>
            </a:r>
          </a:p>
          <a:p>
            <a:pPr lvl="1"/>
            <a:r>
              <a:rPr lang="en-GB" sz="2000" dirty="0" smtClean="0"/>
              <a:t>Effective filament size </a:t>
            </a:r>
            <a:r>
              <a:rPr lang="en-GB" sz="2000" dirty="0" err="1" smtClean="0"/>
              <a:t>D</a:t>
            </a:r>
            <a:r>
              <a:rPr lang="en-GB" sz="2000" baseline="-25000" dirty="0" err="1" smtClean="0"/>
              <a:t>eff</a:t>
            </a:r>
            <a:r>
              <a:rPr lang="en-GB" sz="2000" dirty="0" smtClean="0"/>
              <a:t> = 20 µm, </a:t>
            </a:r>
            <a:r>
              <a:rPr lang="en-GB" sz="2000" dirty="0" err="1"/>
              <a:t>D</a:t>
            </a:r>
            <a:r>
              <a:rPr lang="en-GB" sz="2000" baseline="-25000" dirty="0" err="1"/>
              <a:t>eff</a:t>
            </a:r>
            <a:r>
              <a:rPr lang="en-GB" sz="2000" dirty="0"/>
              <a:t> = </a:t>
            </a:r>
            <a:r>
              <a:rPr lang="en-GB" sz="2000" dirty="0" smtClean="0"/>
              <a:t>50 µm </a:t>
            </a:r>
          </a:p>
          <a:p>
            <a:pPr lvl="1"/>
            <a:r>
              <a:rPr lang="en-GB" sz="2000" dirty="0" smtClean="0"/>
              <a:t>Reduction of strand magnetization at low field due to flux jumps </a:t>
            </a:r>
            <a:r>
              <a:rPr lang="el-GR" sz="2000" dirty="0" smtClean="0">
                <a:latin typeface="GreekC_IV25" panose="00000400000000000000" pitchFamily="2" charset="0"/>
                <a:cs typeface="GreekC_IV25" panose="00000400000000000000" pitchFamily="2" charset="0"/>
              </a:rPr>
              <a:t>χ</a:t>
            </a:r>
            <a:r>
              <a:rPr lang="en-GB" sz="2000" dirty="0" smtClean="0">
                <a:latin typeface="+mj-lt"/>
                <a:cs typeface="GreekC_IV25" panose="00000400000000000000" pitchFamily="2" charset="0"/>
              </a:rPr>
              <a:t>= 0.5-1</a:t>
            </a:r>
            <a:endParaRPr lang="en-GB" sz="2000" dirty="0">
              <a:latin typeface="+mj-lt"/>
              <a:cs typeface="GreekC_IV25" panose="00000400000000000000" pitchFamily="2" charset="0"/>
            </a:endParaRPr>
          </a:p>
          <a:p>
            <a:pPr lvl="1"/>
            <a:endParaRPr lang="en-GB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4723027" y="2187219"/>
                <a:ext cx="4572000" cy="181677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𝑐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20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1.52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0.5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𝑏</m:t>
                          </m:r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algn="ctr">
                  <a:lnSpc>
                    <a:spcPct val="115000"/>
                  </a:lnSpc>
                  <a:spcBef>
                    <a:spcPts val="20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𝐶</m:t>
                      </m:r>
                      <m:d>
                        <m:d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1.52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US" i="1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(1−</m:t>
                          </m:r>
                          <m:sSup>
                            <m:sSupPr>
                              <m:ctrlPr>
                                <a:rPr lang="en-GB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i="1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i="1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  <m:t>𝛼</m:t>
                          </m:r>
                        </m:sup>
                      </m:sSup>
                    </m:oMath>
                  </m:oMathPara>
                </a14:m>
                <a:endParaRPr lang="en-GB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3027" y="2187219"/>
                <a:ext cx="4572000" cy="18167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300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653" y="1176899"/>
            <a:ext cx="6221142" cy="46672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33673" y="688267"/>
            <a:ext cx="135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4D4D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Dump</a:t>
            </a:r>
            <a:endParaRPr lang="en-GB" dirty="0">
              <a:solidFill>
                <a:srgbClr val="4D4D4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02691" y="1090051"/>
            <a:ext cx="1905297" cy="369332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837282" y="1662547"/>
            <a:ext cx="914400" cy="3466407"/>
          </a:xfrm>
          <a:prstGeom prst="rect">
            <a:avLst/>
          </a:prstGeom>
          <a:solidFill>
            <a:schemeClr val="tx2">
              <a:alpha val="11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278829" y="1017077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4D4D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Pre-cycle</a:t>
            </a:r>
            <a:endParaRPr lang="en-GB" dirty="0">
              <a:solidFill>
                <a:srgbClr val="4D4D4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76309" y="579298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Reset current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807228" y="1057599"/>
            <a:ext cx="0" cy="59663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745969" y="5108183"/>
            <a:ext cx="290947" cy="715194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3213975" y="4949347"/>
            <a:ext cx="243107" cy="89480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285290" y="5844149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Injection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186543" y="1274717"/>
            <a:ext cx="3786288" cy="251612"/>
          </a:xfrm>
          <a:prstGeom prst="rect">
            <a:avLst/>
          </a:prstGeom>
          <a:solidFill>
            <a:schemeClr val="tx2">
              <a:alpha val="11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Range of interest for losses evaluation</a:t>
            </a:r>
            <a:endParaRPr lang="en-GB" sz="1600" dirty="0">
              <a:solidFill>
                <a:srgbClr val="00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278829" y="4949347"/>
            <a:ext cx="233137" cy="17960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281163" y="4734043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Quench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58032" y="5458845"/>
            <a:ext cx="9652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4D4D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 [s]</a:t>
            </a:r>
            <a:endParaRPr lang="en-GB" dirty="0">
              <a:solidFill>
                <a:srgbClr val="4D4D4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6200000">
            <a:off x="958639" y="3220368"/>
            <a:ext cx="12682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4D4D4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 [A]</a:t>
            </a:r>
            <a:endParaRPr lang="en-GB" dirty="0">
              <a:solidFill>
                <a:srgbClr val="4D4D4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Cycle -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FF0000"/>
                </a:solidFill>
              </a:rPr>
              <a:t>INJECTION: </a:t>
            </a:r>
            <a:r>
              <a:rPr lang="en-GB" sz="2400" dirty="0" smtClean="0"/>
              <a:t>For </a:t>
            </a:r>
            <a:r>
              <a:rPr lang="en-GB" sz="2400" dirty="0">
                <a:solidFill>
                  <a:srgbClr val="FF0000"/>
                </a:solidFill>
              </a:rPr>
              <a:t>FCC</a:t>
            </a:r>
            <a:r>
              <a:rPr lang="en-GB" sz="2400" dirty="0"/>
              <a:t> (collision energy 100 </a:t>
            </a:r>
            <a:r>
              <a:rPr lang="en-GB" sz="2400" dirty="0" err="1"/>
              <a:t>TeV</a:t>
            </a:r>
            <a:r>
              <a:rPr lang="en-GB" sz="2400" dirty="0"/>
              <a:t>)</a:t>
            </a:r>
          </a:p>
          <a:p>
            <a:pPr marL="448056" lvl="1" indent="0">
              <a:buNone/>
            </a:pPr>
            <a:r>
              <a:rPr lang="en-GB" sz="2000" dirty="0"/>
              <a:t>	([1] D. Shuttle FCC week 2017) :</a:t>
            </a:r>
          </a:p>
          <a:p>
            <a:pPr lvl="2"/>
            <a:r>
              <a:rPr lang="en-GB" sz="2000" u="sng" dirty="0"/>
              <a:t>Baseline</a:t>
            </a:r>
            <a:r>
              <a:rPr lang="en-GB" sz="2000" dirty="0"/>
              <a:t>: </a:t>
            </a:r>
            <a:r>
              <a:rPr lang="en-GB" sz="2000" dirty="0">
                <a:solidFill>
                  <a:srgbClr val="FF0000"/>
                </a:solidFill>
              </a:rPr>
              <a:t>3.3 </a:t>
            </a:r>
            <a:r>
              <a:rPr lang="en-GB" sz="2000" dirty="0" err="1">
                <a:solidFill>
                  <a:srgbClr val="FF0000"/>
                </a:solidFill>
              </a:rPr>
              <a:t>TeV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from LHC (acceleration ratio = 15.2</a:t>
            </a:r>
            <a:r>
              <a:rPr lang="en-GB" sz="2000" dirty="0" smtClean="0"/>
              <a:t>)</a:t>
            </a:r>
          </a:p>
          <a:p>
            <a:pPr lvl="2"/>
            <a:endParaRPr lang="en-GB" sz="2000" dirty="0"/>
          </a:p>
          <a:p>
            <a:r>
              <a:rPr lang="en-US" sz="2400" dirty="0" smtClean="0">
                <a:solidFill>
                  <a:srgbClr val="FF0000"/>
                </a:solidFill>
              </a:rPr>
              <a:t>RESET CURRENT: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83830" y="6215746"/>
            <a:ext cx="7676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[1]https</a:t>
            </a:r>
            <a:r>
              <a:rPr lang="en-GB" sz="1200" dirty="0">
                <a:solidFill>
                  <a:schemeClr val="bg1"/>
                </a:solidFill>
              </a:rPr>
              <a:t>://</a:t>
            </a:r>
            <a:r>
              <a:rPr lang="en-GB" sz="1200" dirty="0" smtClean="0">
                <a:solidFill>
                  <a:schemeClr val="bg1"/>
                </a:solidFill>
              </a:rPr>
              <a:t>indico.cern.ch/event/556692/contributions/2483405/attachments/1466498/2267552/Berlin_wide2.pdf</a:t>
            </a:r>
          </a:p>
          <a:p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3361157"/>
            <a:ext cx="868405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Compromise between field quality and magnetization loss during operation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GB" sz="2000" u="sng" dirty="0" smtClean="0"/>
              <a:t>Reference value</a:t>
            </a:r>
            <a:r>
              <a:rPr lang="en-GB" sz="2000" dirty="0" smtClean="0"/>
              <a:t>: 100 A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Sensitivity study of the AC loss as a function of the reset current, with a maximum reset current = injection current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60732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to coil geometry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30506" y="1476261"/>
            <a:ext cx="7965195" cy="16745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chemeClr val="tx2"/>
                </a:solidFill>
              </a:rPr>
              <a:t>When normalizing the to the area of superconductor, the AC loss for the 3 designs is within 3 %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Small room of optimization of the AC-loss with an optimization of the turns location </a:t>
            </a:r>
            <a:endParaRPr lang="en-GB" sz="2000" dirty="0">
              <a:solidFill>
                <a:schemeClr val="tx2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1749373"/>
              </p:ext>
            </p:extLst>
          </p:nvPr>
        </p:nvGraphicFramePr>
        <p:xfrm>
          <a:off x="986009" y="4093391"/>
          <a:ext cx="6654187" cy="1920240"/>
        </p:xfrm>
        <a:graphic>
          <a:graphicData uri="http://schemas.openxmlformats.org/drawingml/2006/table">
            <a:tbl>
              <a:tblPr/>
              <a:tblGrid>
                <a:gridCol w="1445011">
                  <a:extLst>
                    <a:ext uri="{9D8B030D-6E8A-4147-A177-3AD203B41FA5}">
                      <a16:colId xmlns:a16="http://schemas.microsoft.com/office/drawing/2014/main" val="970588350"/>
                    </a:ext>
                  </a:extLst>
                </a:gridCol>
                <a:gridCol w="1302294">
                  <a:extLst>
                    <a:ext uri="{9D8B030D-6E8A-4147-A177-3AD203B41FA5}">
                      <a16:colId xmlns:a16="http://schemas.microsoft.com/office/drawing/2014/main" val="1144263158"/>
                    </a:ext>
                  </a:extLst>
                </a:gridCol>
                <a:gridCol w="1302294">
                  <a:extLst>
                    <a:ext uri="{9D8B030D-6E8A-4147-A177-3AD203B41FA5}">
                      <a16:colId xmlns:a16="http://schemas.microsoft.com/office/drawing/2014/main" val="883139926"/>
                    </a:ext>
                  </a:extLst>
                </a:gridCol>
                <a:gridCol w="1302294">
                  <a:extLst>
                    <a:ext uri="{9D8B030D-6E8A-4147-A177-3AD203B41FA5}">
                      <a16:colId xmlns:a16="http://schemas.microsoft.com/office/drawing/2014/main" val="2188938274"/>
                    </a:ext>
                  </a:extLst>
                </a:gridCol>
                <a:gridCol w="1302294">
                  <a:extLst>
                    <a:ext uri="{9D8B030D-6E8A-4147-A177-3AD203B41FA5}">
                      <a16:colId xmlns:a16="http://schemas.microsoft.com/office/drawing/2014/main" val="267526983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geometry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Cos-theta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Block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Coil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1377535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Deff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µm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399027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0254168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Inom  (50 TeV)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6174564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Ireset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6380418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Iinj (3.3 TeV)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690.69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1062.6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576785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Inom  (50 TeV)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10465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9235124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AC-loss  (2 Ap)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J/m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23489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5119441"/>
                  </a:ext>
                </a:extLst>
              </a:tr>
              <a:tr h="1588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AC-loss/</a:t>
                      </a:r>
                      <a:r>
                        <a:rPr lang="en-GB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J/m</a:t>
                      </a:r>
                      <a:r>
                        <a:rPr lang="en-GB" sz="14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4728455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4633384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4776274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9800458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1958" y="3038519"/>
            <a:ext cx="1278362" cy="10151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2621" y="3028329"/>
            <a:ext cx="1277575" cy="10355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9870" y="3150825"/>
            <a:ext cx="1103107" cy="88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719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to the reset current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3910830"/>
              </p:ext>
            </p:extLst>
          </p:nvPr>
        </p:nvGraphicFramePr>
        <p:xfrm>
          <a:off x="4669779" y="1173935"/>
          <a:ext cx="4113427" cy="3272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21968226"/>
              </p:ext>
            </p:extLst>
          </p:nvPr>
        </p:nvGraphicFramePr>
        <p:xfrm>
          <a:off x="275423" y="4445943"/>
          <a:ext cx="8408632" cy="1662816"/>
        </p:xfrm>
        <a:graphic>
          <a:graphicData uri="http://schemas.openxmlformats.org/drawingml/2006/table">
            <a:tbl>
              <a:tblPr/>
              <a:tblGrid>
                <a:gridCol w="1312330">
                  <a:extLst>
                    <a:ext uri="{9D8B030D-6E8A-4147-A177-3AD203B41FA5}">
                      <a16:colId xmlns:a16="http://schemas.microsoft.com/office/drawing/2014/main" val="3553762472"/>
                    </a:ext>
                  </a:extLst>
                </a:gridCol>
                <a:gridCol w="1182717">
                  <a:extLst>
                    <a:ext uri="{9D8B030D-6E8A-4147-A177-3AD203B41FA5}">
                      <a16:colId xmlns:a16="http://schemas.microsoft.com/office/drawing/2014/main" val="3498254109"/>
                    </a:ext>
                  </a:extLst>
                </a:gridCol>
                <a:gridCol w="1182717">
                  <a:extLst>
                    <a:ext uri="{9D8B030D-6E8A-4147-A177-3AD203B41FA5}">
                      <a16:colId xmlns:a16="http://schemas.microsoft.com/office/drawing/2014/main" val="1640528234"/>
                    </a:ext>
                  </a:extLst>
                </a:gridCol>
                <a:gridCol w="1182717">
                  <a:extLst>
                    <a:ext uri="{9D8B030D-6E8A-4147-A177-3AD203B41FA5}">
                      <a16:colId xmlns:a16="http://schemas.microsoft.com/office/drawing/2014/main" val="391640812"/>
                    </a:ext>
                  </a:extLst>
                </a:gridCol>
                <a:gridCol w="1182717">
                  <a:extLst>
                    <a:ext uri="{9D8B030D-6E8A-4147-A177-3AD203B41FA5}">
                      <a16:colId xmlns:a16="http://schemas.microsoft.com/office/drawing/2014/main" val="238441040"/>
                    </a:ext>
                  </a:extLst>
                </a:gridCol>
                <a:gridCol w="1182717">
                  <a:extLst>
                    <a:ext uri="{9D8B030D-6E8A-4147-A177-3AD203B41FA5}">
                      <a16:colId xmlns:a16="http://schemas.microsoft.com/office/drawing/2014/main" val="833125505"/>
                    </a:ext>
                  </a:extLst>
                </a:gridCol>
                <a:gridCol w="1182717">
                  <a:extLst>
                    <a:ext uri="{9D8B030D-6E8A-4147-A177-3AD203B41FA5}">
                      <a16:colId xmlns:a16="http://schemas.microsoft.com/office/drawing/2014/main" val="1599138611"/>
                    </a:ext>
                  </a:extLst>
                </a:gridCol>
              </a:tblGrid>
              <a:tr h="2078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geometry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Cos-theta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Cos-theta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Cos-theta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Cos-theta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Cos-theta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9387775"/>
                  </a:ext>
                </a:extLst>
              </a:tr>
              <a:tr h="2078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Deff 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µm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(HF)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(HF)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(HF)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(HF)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 (HF)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132347"/>
                  </a:ext>
                </a:extLst>
              </a:tr>
              <a:tr h="2078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Xi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292249"/>
                  </a:ext>
                </a:extLst>
              </a:tr>
              <a:tr h="2078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I1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Inom  (50 TeV)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7255611"/>
                  </a:ext>
                </a:extLst>
              </a:tr>
              <a:tr h="2078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I2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Ireset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5368787"/>
                  </a:ext>
                </a:extLst>
              </a:tr>
              <a:tr h="2078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I3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Iinj (3.3 TeV)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729.96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3441240"/>
                  </a:ext>
                </a:extLst>
              </a:tr>
              <a:tr h="2078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I4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Inom  (50 TeV)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11060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471576"/>
                  </a:ext>
                </a:extLst>
              </a:tr>
              <a:tr h="20785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AC-loss  (2 Ap)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J/m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18330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18739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21058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16104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15079</a:t>
                      </a:r>
                    </a:p>
                  </a:txBody>
                  <a:tcPr marL="5563" marR="5563" marT="556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4788693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1628967"/>
            <a:ext cx="47109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Non-negligible reduction of the loss when increasing the reset current (we gain 17 % going from </a:t>
            </a:r>
            <a:r>
              <a:rPr lang="en-GB" dirty="0" err="1" smtClean="0"/>
              <a:t>I</a:t>
            </a:r>
            <a:r>
              <a:rPr lang="en-GB" baseline="-25000" dirty="0" err="1" smtClean="0"/>
              <a:t>reset</a:t>
            </a:r>
            <a:r>
              <a:rPr lang="en-GB" dirty="0" smtClean="0"/>
              <a:t> = 100 A to </a:t>
            </a:r>
            <a:r>
              <a:rPr lang="en-GB" dirty="0" err="1" smtClean="0"/>
              <a:t>I</a:t>
            </a:r>
            <a:r>
              <a:rPr lang="en-GB" baseline="-25000" dirty="0" err="1" smtClean="0"/>
              <a:t>reset</a:t>
            </a:r>
            <a:r>
              <a:rPr lang="en-GB" dirty="0" smtClean="0"/>
              <a:t> = </a:t>
            </a:r>
            <a:r>
              <a:rPr lang="en-GB" dirty="0" err="1" smtClean="0"/>
              <a:t>I</a:t>
            </a:r>
            <a:r>
              <a:rPr lang="en-GB" baseline="-25000" dirty="0" err="1" smtClean="0"/>
              <a:t>inj</a:t>
            </a:r>
            <a:r>
              <a:rPr lang="en-GB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 smtClean="0"/>
              <a:t>The impact on field dynamics needs to be evaluated, since the change on b</a:t>
            </a:r>
            <a:r>
              <a:rPr lang="en-GB" baseline="-25000" dirty="0" smtClean="0"/>
              <a:t>3</a:t>
            </a:r>
            <a:r>
              <a:rPr lang="en-GB" dirty="0" smtClean="0"/>
              <a:t> from injection to nominal will be very large.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659427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lors CERN">
    <a:dk1>
      <a:srgbClr val="0C377B"/>
    </a:dk1>
    <a:lt1>
      <a:srgbClr val="FFFFFF"/>
    </a:lt1>
    <a:dk2>
      <a:srgbClr val="0C377B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  <a:fontScheme name="Office Classique 2">
    <a:maj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돋움"/>
      <a:font script="Hans" typeface="华文新魏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Technic">
    <a:fillStyleLst>
      <a:solidFill>
        <a:schemeClr val="phClr"/>
      </a:solidFill>
      <a:gradFill rotWithShape="1">
        <a:gsLst>
          <a:gs pos="0">
            <a:schemeClr val="phClr">
              <a:tint val="1000"/>
            </a:schemeClr>
          </a:gs>
          <a:gs pos="68000">
            <a:schemeClr val="phClr">
              <a:tint val="77000"/>
            </a:schemeClr>
          </a:gs>
          <a:gs pos="81000">
            <a:schemeClr val="phClr">
              <a:tint val="79000"/>
            </a:schemeClr>
          </a:gs>
          <a:gs pos="86000">
            <a:schemeClr val="phClr">
              <a:tint val="73000"/>
            </a:schemeClr>
          </a:gs>
          <a:gs pos="100000">
            <a:schemeClr val="phClr">
              <a:tint val="35000"/>
            </a:schemeClr>
          </a:gs>
        </a:gsLst>
        <a:lin ang="5400000" scaled="1"/>
      </a:gradFill>
      <a:gradFill rotWithShape="1">
        <a:gsLst>
          <a:gs pos="0">
            <a:schemeClr val="phClr">
              <a:tint val="73000"/>
              <a:satMod val="150000"/>
            </a:schemeClr>
          </a:gs>
          <a:gs pos="25000">
            <a:schemeClr val="phClr">
              <a:tint val="96000"/>
              <a:shade val="80000"/>
              <a:satMod val="105000"/>
            </a:schemeClr>
          </a:gs>
          <a:gs pos="38000">
            <a:schemeClr val="phClr">
              <a:tint val="96000"/>
              <a:shade val="59000"/>
              <a:satMod val="120000"/>
            </a:schemeClr>
          </a:gs>
          <a:gs pos="55000">
            <a:schemeClr val="phClr">
              <a:shade val="57000"/>
              <a:satMod val="120000"/>
            </a:schemeClr>
          </a:gs>
          <a:gs pos="80000">
            <a:schemeClr val="phClr">
              <a:shade val="56000"/>
              <a:satMod val="145000"/>
            </a:schemeClr>
          </a:gs>
          <a:gs pos="88000">
            <a:schemeClr val="phClr">
              <a:shade val="63000"/>
              <a:satMod val="160000"/>
            </a:schemeClr>
          </a:gs>
          <a:gs pos="100000">
            <a:schemeClr val="phClr">
              <a:tint val="99555"/>
              <a:satMod val="155000"/>
            </a:schemeClr>
          </a:gs>
        </a:gsLst>
        <a:lin ang="5400000" scaled="1"/>
      </a:gradFill>
    </a:fillStyleLst>
    <a:lnStyleLst>
      <a:ln w="9525" cap="flat" cmpd="sng" algn="ctr">
        <a:solidFill>
          <a:schemeClr val="phClr">
            <a:shade val="60000"/>
            <a:satMod val="300000"/>
          </a:schemeClr>
        </a:solidFill>
        <a:prstDash val="solid"/>
      </a:ln>
      <a:ln w="1905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</a:lnStyleLst>
    <a:effectStyleLst>
      <a:effectStyle>
        <a:effectLst>
          <a:glow rad="635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0000">
            <a:schemeClr val="phClr">
              <a:tint val="30000"/>
              <a:shade val="95000"/>
              <a:satMod val="300000"/>
              <a:alpha val="50000"/>
            </a:schemeClr>
          </a:glow>
        </a:effectLst>
      </a:effectStyle>
      <a:effectStyle>
        <a:effectLst>
          <a:glow rad="76200">
            <a:schemeClr val="phClr">
              <a:tint val="30000"/>
              <a:shade val="95000"/>
              <a:satMod val="300000"/>
              <a:alpha val="50000"/>
            </a:schemeClr>
          </a:glow>
        </a:effectLst>
        <a:scene3d>
          <a:camera prst="orthographicFront" fov="0">
            <a:rot lat="0" lon="0" rev="0"/>
          </a:camera>
          <a:lightRig rig="harsh" dir="t">
            <a:rot lat="6000000" lon="6000000" rev="0"/>
          </a:lightRig>
        </a:scene3d>
        <a:sp3d contourW="10000" prstMaterial="metal">
          <a:bevelT w="20000" h="9000" prst="softRound"/>
          <a:contourClr>
            <a:schemeClr val="phClr">
              <a:shade val="30000"/>
              <a:satMod val="20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50000"/>
            </a:schemeClr>
          </a:gs>
          <a:gs pos="30000">
            <a:schemeClr val="phClr">
              <a:shade val="60000"/>
              <a:satMod val="150000"/>
            </a:schemeClr>
          </a:gs>
          <a:gs pos="100000">
            <a:schemeClr val="phClr">
              <a:tint val="83000"/>
              <a:satMod val="200000"/>
            </a:schemeClr>
          </a:gs>
        </a:gsLst>
        <a:lin ang="13000000" scaled="0"/>
      </a:gradFill>
      <a:gradFill rotWithShape="1">
        <a:gsLst>
          <a:gs pos="0">
            <a:schemeClr val="phClr">
              <a:tint val="78000"/>
              <a:satMod val="220000"/>
            </a:schemeClr>
          </a:gs>
          <a:gs pos="100000">
            <a:schemeClr val="phClr">
              <a:shade val="35000"/>
              <a:satMod val="155000"/>
            </a:schemeClr>
          </a:gs>
        </a:gsLst>
        <a:path path="circle">
          <a:fillToRect l="60000" t="50000" r="4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128655</TotalTime>
  <Words>1124</Words>
  <Application>Microsoft Office PowerPoint</Application>
  <PresentationFormat>On-screen Show (4:3)</PresentationFormat>
  <Paragraphs>319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 Math</vt:lpstr>
      <vt:lpstr>GreekC_IV25</vt:lpstr>
      <vt:lpstr>NimbusRomNo9L-Regu</vt:lpstr>
      <vt:lpstr>Times New Roman</vt:lpstr>
      <vt:lpstr>CERNCorporate4-3</vt:lpstr>
      <vt:lpstr>AC loss for EuroCirCol 16 T designs</vt:lpstr>
      <vt:lpstr>Losses</vt:lpstr>
      <vt:lpstr>Modelling SC magnetization </vt:lpstr>
      <vt:lpstr>AC Losses – Parameter dependence</vt:lpstr>
      <vt:lpstr>Superconductor parameters</vt:lpstr>
      <vt:lpstr>Cycle</vt:lpstr>
      <vt:lpstr>Cycle - Parameters</vt:lpstr>
      <vt:lpstr>Sensitivity to coil geometry</vt:lpstr>
      <vt:lpstr>Sensitivity to the reset current</vt:lpstr>
      <vt:lpstr>Sensitivity to filament size</vt:lpstr>
      <vt:lpstr>Our thoughts</vt:lpstr>
      <vt:lpstr>Additional slides</vt:lpstr>
      <vt:lpstr>Superconductor parametrization</vt:lpstr>
      <vt:lpstr>PowerPoint Presentation</vt:lpstr>
      <vt:lpstr>Notes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Etienne Rochepault</dc:creator>
  <cp:lastModifiedBy>Susana Izquierdo Bermudez</cp:lastModifiedBy>
  <cp:revision>1026</cp:revision>
  <cp:lastPrinted>2017-11-01T09:17:07Z</cp:lastPrinted>
  <dcterms:created xsi:type="dcterms:W3CDTF">2015-01-22T10:26:45Z</dcterms:created>
  <dcterms:modified xsi:type="dcterms:W3CDTF">2017-11-02T08:55:48Z</dcterms:modified>
</cp:coreProperties>
</file>