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21"/>
  </p:notesMasterIdLst>
  <p:handoutMasterIdLst>
    <p:handoutMasterId r:id="rId22"/>
  </p:handoutMasterIdLst>
  <p:sldIdLst>
    <p:sldId id="458" r:id="rId2"/>
    <p:sldId id="734" r:id="rId3"/>
    <p:sldId id="747" r:id="rId4"/>
    <p:sldId id="748" r:id="rId5"/>
    <p:sldId id="750" r:id="rId6"/>
    <p:sldId id="746" r:id="rId7"/>
    <p:sldId id="749" r:id="rId8"/>
    <p:sldId id="751" r:id="rId9"/>
    <p:sldId id="755" r:id="rId10"/>
    <p:sldId id="758" r:id="rId11"/>
    <p:sldId id="759" r:id="rId12"/>
    <p:sldId id="773" r:id="rId13"/>
    <p:sldId id="774" r:id="rId14"/>
    <p:sldId id="771" r:id="rId15"/>
    <p:sldId id="775" r:id="rId16"/>
    <p:sldId id="777" r:id="rId17"/>
    <p:sldId id="776" r:id="rId18"/>
    <p:sldId id="763" r:id="rId19"/>
    <p:sldId id="764" r:id="rId20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6600"/>
    <a:srgbClr val="003300"/>
    <a:srgbClr val="1C0288"/>
    <a:srgbClr val="2745DD"/>
    <a:srgbClr val="DDEE40"/>
    <a:srgbClr val="00FF00"/>
    <a:srgbClr val="348A5B"/>
    <a:srgbClr val="00FFFF"/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0" autoAdjust="0"/>
    <p:restoredTop sz="95225" autoAdjust="0"/>
  </p:normalViewPr>
  <p:slideViewPr>
    <p:cSldViewPr>
      <p:cViewPr varScale="1">
        <p:scale>
          <a:sx n="71" d="100"/>
          <a:sy n="71" d="100"/>
        </p:scale>
        <p:origin x="1146" y="6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3E607B-1264-4ACB-B903-D894D505DF7C}" type="doc">
      <dgm:prSet loTypeId="urn:microsoft.com/office/officeart/2005/8/layout/hProcess9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ED1138-107F-44B0-87F4-1937802758F3}">
      <dgm:prSet phldrT="[Текст]" custT="1"/>
      <dgm:spPr/>
      <dgm:t>
        <a:bodyPr lIns="36000" rIns="36000"/>
        <a:lstStyle/>
        <a:p>
          <a:r>
            <a:rPr lang="en-US" sz="1800" dirty="0" smtClean="0">
              <a:latin typeface="Arial" pitchFamily="34" charset="0"/>
              <a:cs typeface="Arial" pitchFamily="34" charset="0"/>
            </a:rPr>
            <a:t>Assembling MAPSs with chipcables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93B9344B-B9DD-49CD-B47A-D1A8DA599EEE}" type="parTrans" cxnId="{667F62B0-97AF-4C79-A042-5186F277C325}">
      <dgm:prSet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929D24F6-2C7A-45BE-878D-8573F86D8259}" type="sibTrans" cxnId="{667F62B0-97AF-4C79-A042-5186F277C325}">
      <dgm:prSet custT="1"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970EE853-D0F9-4D2C-B082-00FFD8C19790}">
      <dgm:prSet phldrT="[Текст]" custT="1"/>
      <dgm:spPr/>
      <dgm:t>
        <a:bodyPr/>
        <a:lstStyle/>
        <a:p>
          <a:r>
            <a:rPr lang="en-US" sz="1800" dirty="0" smtClean="0">
              <a:latin typeface="Arial" pitchFamily="34" charset="0"/>
              <a:cs typeface="Arial" pitchFamily="34" charset="0"/>
            </a:rPr>
            <a:t>Assembling multilayered flex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F2526BEC-225B-4BC5-9F8E-94DAD8735F4E}" type="parTrans" cxnId="{ED4CCEAA-76AC-45FC-8042-CB332DE664E1}">
      <dgm:prSet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94ABC86E-11B6-4BA1-8D04-9579FEABF0B5}" type="sibTrans" cxnId="{ED4CCEAA-76AC-45FC-8042-CB332DE664E1}">
      <dgm:prSet custT="1"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D66D57C4-507E-4AC4-8496-2E87A8FEB9D2}">
      <dgm:prSet phldrT="[Текст]" custT="1"/>
      <dgm:spPr/>
      <dgm:t>
        <a:bodyPr/>
        <a:lstStyle/>
        <a:p>
          <a:r>
            <a:rPr lang="en-US" sz="1800" dirty="0" smtClean="0">
              <a:latin typeface="Arial" pitchFamily="34" charset="0"/>
              <a:cs typeface="Arial" pitchFamily="34" charset="0"/>
            </a:rPr>
            <a:t>Mounting cutout cables with MAPSs on absorber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2D8B9174-0980-4018-AF17-6E48B300BAD6}" type="parTrans" cxnId="{8A92FAC2-E636-4B34-A953-C716935D5D98}">
      <dgm:prSet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4B5C9EFC-51CF-41B2-BC8A-F532E014DDB6}" type="sibTrans" cxnId="{8A92FAC2-E636-4B34-A953-C716935D5D98}">
      <dgm:prSet custT="1"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49124769-7834-4381-A169-832215D546C5}">
      <dgm:prSet phldrT="[Текст]" custT="1"/>
      <dgm:spPr/>
      <dgm:t>
        <a:bodyPr/>
        <a:lstStyle/>
        <a:p>
          <a:r>
            <a:rPr lang="en-US" sz="1800" dirty="0" smtClean="0">
              <a:latin typeface="Arial" pitchFamily="34" charset="0"/>
              <a:cs typeface="Arial" pitchFamily="34" charset="0"/>
            </a:rPr>
            <a:t>Mounting SMDs on </a:t>
          </a:r>
          <a:r>
            <a:rPr lang="en-US" sz="1800" dirty="0" err="1" smtClean="0">
              <a:latin typeface="Arial" pitchFamily="34" charset="0"/>
              <a:cs typeface="Arial" pitchFamily="34" charset="0"/>
            </a:rPr>
            <a:t>chipcable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6226F282-E972-43E2-B9B4-FCE02CB0338A}" type="parTrans" cxnId="{5A950076-11B2-48D9-ADE6-B6ED761ED886}">
      <dgm:prSet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74BBADBE-E27E-4DEE-9374-FA09B32AB84C}" type="sibTrans" cxnId="{5A950076-11B2-48D9-ADE6-B6ED761ED886}">
      <dgm:prSet custT="1"/>
      <dgm:spPr/>
      <dgm:t>
        <a:bodyPr/>
        <a:lstStyle/>
        <a:p>
          <a:endParaRPr lang="ru-RU" sz="1800" b="1">
            <a:latin typeface="Arial" pitchFamily="34" charset="0"/>
            <a:cs typeface="Arial" pitchFamily="34" charset="0"/>
          </a:endParaRPr>
        </a:p>
      </dgm:t>
    </dgm:pt>
    <dgm:pt modelId="{71F28D3D-82AA-4E3F-822C-C3030E40D91C}">
      <dgm:prSet custT="1"/>
      <dgm:spPr/>
      <dgm:t>
        <a:bodyPr/>
        <a:lstStyle/>
        <a:p>
          <a:r>
            <a:rPr lang="en-US" sz="1800" dirty="0" smtClean="0">
              <a:latin typeface="Arial" pitchFamily="34" charset="0"/>
              <a:cs typeface="Arial" pitchFamily="34" charset="0"/>
            </a:rPr>
            <a:t>Mounting flex on absorber with cables</a:t>
          </a:r>
          <a:endParaRPr lang="ru-RU" sz="1800" dirty="0"/>
        </a:p>
      </dgm:t>
    </dgm:pt>
    <dgm:pt modelId="{0C577871-A71F-4EDF-84CC-4137E0AF1AB5}" type="parTrans" cxnId="{2F6D4FDA-B7BE-4B38-BC10-D791ECA69BBA}">
      <dgm:prSet/>
      <dgm:spPr/>
      <dgm:t>
        <a:bodyPr/>
        <a:lstStyle/>
        <a:p>
          <a:endParaRPr lang="ru-RU" sz="1800"/>
        </a:p>
      </dgm:t>
    </dgm:pt>
    <dgm:pt modelId="{9ADAB1F2-FCC0-49D8-AA2B-C56DB058B708}" type="sibTrans" cxnId="{2F6D4FDA-B7BE-4B38-BC10-D791ECA69BBA}">
      <dgm:prSet/>
      <dgm:spPr/>
      <dgm:t>
        <a:bodyPr/>
        <a:lstStyle/>
        <a:p>
          <a:endParaRPr lang="ru-RU" sz="1800"/>
        </a:p>
      </dgm:t>
    </dgm:pt>
    <dgm:pt modelId="{DFEAB7BC-6F46-455B-A0B5-D69098283269}" type="pres">
      <dgm:prSet presAssocID="{7B3E607B-1264-4ACB-B903-D894D505DF7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9A7038-B41B-44F8-A783-63BE13CD05DD}" type="pres">
      <dgm:prSet presAssocID="{7B3E607B-1264-4ACB-B903-D894D505DF7C}" presName="arrow" presStyleLbl="bgShp" presStyleIdx="0" presStyleCnt="1"/>
      <dgm:spPr/>
    </dgm:pt>
    <dgm:pt modelId="{2F30F973-9235-48CF-8537-9143BAF06CCB}" type="pres">
      <dgm:prSet presAssocID="{7B3E607B-1264-4ACB-B903-D894D505DF7C}" presName="linearProcess" presStyleCnt="0"/>
      <dgm:spPr/>
    </dgm:pt>
    <dgm:pt modelId="{080B256B-FB6F-4ADA-9B65-7B3EE3FE8D72}" type="pres">
      <dgm:prSet presAssocID="{CDED1138-107F-44B0-87F4-1937802758F3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04479-DEF8-4D6E-8615-B43F5DE1B45D}" type="pres">
      <dgm:prSet presAssocID="{929D24F6-2C7A-45BE-878D-8573F86D8259}" presName="sibTrans" presStyleCnt="0"/>
      <dgm:spPr/>
    </dgm:pt>
    <dgm:pt modelId="{D4C065F8-BE5F-4E57-BDEF-C0292058D7C0}" type="pres">
      <dgm:prSet presAssocID="{970EE853-D0F9-4D2C-B082-00FFD8C19790}" presName="textNode" presStyleLbl="node1" presStyleIdx="1" presStyleCnt="5" custScaleX="117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60558-B2C8-4499-B410-F19C7577D104}" type="pres">
      <dgm:prSet presAssocID="{94ABC86E-11B6-4BA1-8D04-9579FEABF0B5}" presName="sibTrans" presStyleCnt="0"/>
      <dgm:spPr/>
    </dgm:pt>
    <dgm:pt modelId="{E11B7D04-D530-47F0-8202-71490BA5BC3D}" type="pres">
      <dgm:prSet presAssocID="{D66D57C4-507E-4AC4-8496-2E87A8FEB9D2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23348-90F4-4563-B140-8FA02835FA0B}" type="pres">
      <dgm:prSet presAssocID="{4B5C9EFC-51CF-41B2-BC8A-F532E014DDB6}" presName="sibTrans" presStyleCnt="0"/>
      <dgm:spPr/>
    </dgm:pt>
    <dgm:pt modelId="{39532619-547A-49B1-9E04-1C9BAD1AF3B0}" type="pres">
      <dgm:prSet presAssocID="{49124769-7834-4381-A169-832215D546C5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46CC4A-9046-4FB9-BB57-2BEF1DE96499}" type="pres">
      <dgm:prSet presAssocID="{74BBADBE-E27E-4DEE-9374-FA09B32AB84C}" presName="sibTrans" presStyleCnt="0"/>
      <dgm:spPr/>
    </dgm:pt>
    <dgm:pt modelId="{F2E7612B-4FE7-42ED-B65F-A10D79EBBD45}" type="pres">
      <dgm:prSet presAssocID="{71F28D3D-82AA-4E3F-822C-C3030E40D91C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9BF6EC-D066-43B3-96C2-E673E97DCCDE}" type="presOf" srcId="{D66D57C4-507E-4AC4-8496-2E87A8FEB9D2}" destId="{E11B7D04-D530-47F0-8202-71490BA5BC3D}" srcOrd="0" destOrd="0" presId="urn:microsoft.com/office/officeart/2005/8/layout/hProcess9"/>
    <dgm:cxn modelId="{ED4CCEAA-76AC-45FC-8042-CB332DE664E1}" srcId="{7B3E607B-1264-4ACB-B903-D894D505DF7C}" destId="{970EE853-D0F9-4D2C-B082-00FFD8C19790}" srcOrd="1" destOrd="0" parTransId="{F2526BEC-225B-4BC5-9F8E-94DAD8735F4E}" sibTransId="{94ABC86E-11B6-4BA1-8D04-9579FEABF0B5}"/>
    <dgm:cxn modelId="{667F62B0-97AF-4C79-A042-5186F277C325}" srcId="{7B3E607B-1264-4ACB-B903-D894D505DF7C}" destId="{CDED1138-107F-44B0-87F4-1937802758F3}" srcOrd="0" destOrd="0" parTransId="{93B9344B-B9DD-49CD-B47A-D1A8DA599EEE}" sibTransId="{929D24F6-2C7A-45BE-878D-8573F86D8259}"/>
    <dgm:cxn modelId="{0F4B8511-2F58-4EF8-AF9D-26CAB89BBC4A}" type="presOf" srcId="{49124769-7834-4381-A169-832215D546C5}" destId="{39532619-547A-49B1-9E04-1C9BAD1AF3B0}" srcOrd="0" destOrd="0" presId="urn:microsoft.com/office/officeart/2005/8/layout/hProcess9"/>
    <dgm:cxn modelId="{2F6D4FDA-B7BE-4B38-BC10-D791ECA69BBA}" srcId="{7B3E607B-1264-4ACB-B903-D894D505DF7C}" destId="{71F28D3D-82AA-4E3F-822C-C3030E40D91C}" srcOrd="4" destOrd="0" parTransId="{0C577871-A71F-4EDF-84CC-4137E0AF1AB5}" sibTransId="{9ADAB1F2-FCC0-49D8-AA2B-C56DB058B708}"/>
    <dgm:cxn modelId="{8A92FAC2-E636-4B34-A953-C716935D5D98}" srcId="{7B3E607B-1264-4ACB-B903-D894D505DF7C}" destId="{D66D57C4-507E-4AC4-8496-2E87A8FEB9D2}" srcOrd="2" destOrd="0" parTransId="{2D8B9174-0980-4018-AF17-6E48B300BAD6}" sibTransId="{4B5C9EFC-51CF-41B2-BC8A-F532E014DDB6}"/>
    <dgm:cxn modelId="{780CB743-D7DD-4CCA-A120-95B3331DCDF8}" type="presOf" srcId="{71F28D3D-82AA-4E3F-822C-C3030E40D91C}" destId="{F2E7612B-4FE7-42ED-B65F-A10D79EBBD45}" srcOrd="0" destOrd="0" presId="urn:microsoft.com/office/officeart/2005/8/layout/hProcess9"/>
    <dgm:cxn modelId="{B65E92CD-ABD6-46ED-99BB-14F6D79174E2}" type="presOf" srcId="{CDED1138-107F-44B0-87F4-1937802758F3}" destId="{080B256B-FB6F-4ADA-9B65-7B3EE3FE8D72}" srcOrd="0" destOrd="0" presId="urn:microsoft.com/office/officeart/2005/8/layout/hProcess9"/>
    <dgm:cxn modelId="{5A950076-11B2-48D9-ADE6-B6ED761ED886}" srcId="{7B3E607B-1264-4ACB-B903-D894D505DF7C}" destId="{49124769-7834-4381-A169-832215D546C5}" srcOrd="3" destOrd="0" parTransId="{6226F282-E972-43E2-B9B4-FCE02CB0338A}" sibTransId="{74BBADBE-E27E-4DEE-9374-FA09B32AB84C}"/>
    <dgm:cxn modelId="{AA8B11E7-FEF8-4621-9D71-B02ECCEB0777}" type="presOf" srcId="{7B3E607B-1264-4ACB-B903-D894D505DF7C}" destId="{DFEAB7BC-6F46-455B-A0B5-D69098283269}" srcOrd="0" destOrd="0" presId="urn:microsoft.com/office/officeart/2005/8/layout/hProcess9"/>
    <dgm:cxn modelId="{3924D45A-3258-419A-8157-640850067AF1}" type="presOf" srcId="{970EE853-D0F9-4D2C-B082-00FFD8C19790}" destId="{D4C065F8-BE5F-4E57-BDEF-C0292058D7C0}" srcOrd="0" destOrd="0" presId="urn:microsoft.com/office/officeart/2005/8/layout/hProcess9"/>
    <dgm:cxn modelId="{A3C53F6B-3843-451F-919F-B50CB92D74D0}" type="presParOf" srcId="{DFEAB7BC-6F46-455B-A0B5-D69098283269}" destId="{249A7038-B41B-44F8-A783-63BE13CD05DD}" srcOrd="0" destOrd="0" presId="urn:microsoft.com/office/officeart/2005/8/layout/hProcess9"/>
    <dgm:cxn modelId="{4E160EC0-0A0F-4E12-AC28-6747937852FB}" type="presParOf" srcId="{DFEAB7BC-6F46-455B-A0B5-D69098283269}" destId="{2F30F973-9235-48CF-8537-9143BAF06CCB}" srcOrd="1" destOrd="0" presId="urn:microsoft.com/office/officeart/2005/8/layout/hProcess9"/>
    <dgm:cxn modelId="{1C54DE6A-B978-4C38-ACC5-C37CF2E1CD62}" type="presParOf" srcId="{2F30F973-9235-48CF-8537-9143BAF06CCB}" destId="{080B256B-FB6F-4ADA-9B65-7B3EE3FE8D72}" srcOrd="0" destOrd="0" presId="urn:microsoft.com/office/officeart/2005/8/layout/hProcess9"/>
    <dgm:cxn modelId="{81B9A9AA-7F98-4D44-B800-BD45E8CEE221}" type="presParOf" srcId="{2F30F973-9235-48CF-8537-9143BAF06CCB}" destId="{11604479-DEF8-4D6E-8615-B43F5DE1B45D}" srcOrd="1" destOrd="0" presId="urn:microsoft.com/office/officeart/2005/8/layout/hProcess9"/>
    <dgm:cxn modelId="{F70B0BD2-D418-4B2C-9E3E-9B76EBA7B2C9}" type="presParOf" srcId="{2F30F973-9235-48CF-8537-9143BAF06CCB}" destId="{D4C065F8-BE5F-4E57-BDEF-C0292058D7C0}" srcOrd="2" destOrd="0" presId="urn:microsoft.com/office/officeart/2005/8/layout/hProcess9"/>
    <dgm:cxn modelId="{CA1C4FC6-943B-4E21-9D87-819087083E3E}" type="presParOf" srcId="{2F30F973-9235-48CF-8537-9143BAF06CCB}" destId="{93B60558-B2C8-4499-B410-F19C7577D104}" srcOrd="3" destOrd="0" presId="urn:microsoft.com/office/officeart/2005/8/layout/hProcess9"/>
    <dgm:cxn modelId="{EA339534-7521-4E45-AA56-BEBCBD6145DB}" type="presParOf" srcId="{2F30F973-9235-48CF-8537-9143BAF06CCB}" destId="{E11B7D04-D530-47F0-8202-71490BA5BC3D}" srcOrd="4" destOrd="0" presId="urn:microsoft.com/office/officeart/2005/8/layout/hProcess9"/>
    <dgm:cxn modelId="{EE215843-2742-4AE8-8540-ABE4060DABA8}" type="presParOf" srcId="{2F30F973-9235-48CF-8537-9143BAF06CCB}" destId="{41523348-90F4-4563-B140-8FA02835FA0B}" srcOrd="5" destOrd="0" presId="urn:microsoft.com/office/officeart/2005/8/layout/hProcess9"/>
    <dgm:cxn modelId="{A73AE069-835A-4C51-9E46-CD3F9E50223A}" type="presParOf" srcId="{2F30F973-9235-48CF-8537-9143BAF06CCB}" destId="{39532619-547A-49B1-9E04-1C9BAD1AF3B0}" srcOrd="6" destOrd="0" presId="urn:microsoft.com/office/officeart/2005/8/layout/hProcess9"/>
    <dgm:cxn modelId="{7FD64EB6-FCAC-42A4-8344-35ACE8BF9180}" type="presParOf" srcId="{2F30F973-9235-48CF-8537-9143BAF06CCB}" destId="{5446CC4A-9046-4FB9-BB57-2BEF1DE96499}" srcOrd="7" destOrd="0" presId="urn:microsoft.com/office/officeart/2005/8/layout/hProcess9"/>
    <dgm:cxn modelId="{F88C343D-A6BC-411B-BCE7-908682915E55}" type="presParOf" srcId="{2F30F973-9235-48CF-8537-9143BAF06CCB}" destId="{F2E7612B-4FE7-42ED-B65F-A10D79EBBD45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A7038-B41B-44F8-A783-63BE13CD05DD}">
      <dsp:nvSpPr>
        <dsp:cNvPr id="0" name=""/>
        <dsp:cNvSpPr/>
      </dsp:nvSpPr>
      <dsp:spPr>
        <a:xfrm>
          <a:off x="641773" y="0"/>
          <a:ext cx="7273434" cy="482453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80B256B-FB6F-4ADA-9B65-7B3EE3FE8D72}">
      <dsp:nvSpPr>
        <dsp:cNvPr id="0" name=""/>
        <dsp:cNvSpPr/>
      </dsp:nvSpPr>
      <dsp:spPr>
        <a:xfrm>
          <a:off x="777" y="1447360"/>
          <a:ext cx="1464046" cy="19298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0" tIns="68580" rIns="3600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itchFamily="34" charset="0"/>
              <a:cs typeface="Arial" pitchFamily="34" charset="0"/>
            </a:rPr>
            <a:t>Assembling MAPSs with chipcables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72246" y="1518829"/>
        <a:ext cx="1321108" cy="1786876"/>
      </dsp:txXfrm>
    </dsp:sp>
    <dsp:sp modelId="{D4C065F8-BE5F-4E57-BDEF-C0292058D7C0}">
      <dsp:nvSpPr>
        <dsp:cNvPr id="0" name=""/>
        <dsp:cNvSpPr/>
      </dsp:nvSpPr>
      <dsp:spPr>
        <a:xfrm>
          <a:off x="1708831" y="1447360"/>
          <a:ext cx="1723211" cy="19298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itchFamily="34" charset="0"/>
              <a:cs typeface="Arial" pitchFamily="34" charset="0"/>
            </a:rPr>
            <a:t>Assembling multilayered flex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1792951" y="1531480"/>
        <a:ext cx="1554971" cy="1761574"/>
      </dsp:txXfrm>
    </dsp:sp>
    <dsp:sp modelId="{E11B7D04-D530-47F0-8202-71490BA5BC3D}">
      <dsp:nvSpPr>
        <dsp:cNvPr id="0" name=""/>
        <dsp:cNvSpPr/>
      </dsp:nvSpPr>
      <dsp:spPr>
        <a:xfrm>
          <a:off x="3676050" y="1447360"/>
          <a:ext cx="1464046" cy="19298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itchFamily="34" charset="0"/>
              <a:cs typeface="Arial" pitchFamily="34" charset="0"/>
            </a:rPr>
            <a:t>Mounting cutout cables with MAPSs on absorber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3747519" y="1518829"/>
        <a:ext cx="1321108" cy="1786876"/>
      </dsp:txXfrm>
    </dsp:sp>
    <dsp:sp modelId="{39532619-547A-49B1-9E04-1C9BAD1AF3B0}">
      <dsp:nvSpPr>
        <dsp:cNvPr id="0" name=""/>
        <dsp:cNvSpPr/>
      </dsp:nvSpPr>
      <dsp:spPr>
        <a:xfrm>
          <a:off x="5384104" y="1447360"/>
          <a:ext cx="1464046" cy="19298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itchFamily="34" charset="0"/>
              <a:cs typeface="Arial" pitchFamily="34" charset="0"/>
            </a:rPr>
            <a:t>Mounting SMDs on </a:t>
          </a:r>
          <a:r>
            <a:rPr lang="en-US" sz="1800" kern="1200" dirty="0" err="1" smtClean="0">
              <a:latin typeface="Arial" pitchFamily="34" charset="0"/>
              <a:cs typeface="Arial" pitchFamily="34" charset="0"/>
            </a:rPr>
            <a:t>chipcable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5455573" y="1518829"/>
        <a:ext cx="1321108" cy="1786876"/>
      </dsp:txXfrm>
    </dsp:sp>
    <dsp:sp modelId="{F2E7612B-4FE7-42ED-B65F-A10D79EBBD45}">
      <dsp:nvSpPr>
        <dsp:cNvPr id="0" name=""/>
        <dsp:cNvSpPr/>
      </dsp:nvSpPr>
      <dsp:spPr>
        <a:xfrm>
          <a:off x="7092158" y="1447360"/>
          <a:ext cx="1464046" cy="19298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itchFamily="34" charset="0"/>
              <a:cs typeface="Arial" pitchFamily="34" charset="0"/>
            </a:rPr>
            <a:t>Mounting flex on absorber with cables</a:t>
          </a:r>
          <a:endParaRPr lang="ru-RU" sz="1800" kern="1200" dirty="0"/>
        </a:p>
      </dsp:txBody>
      <dsp:txXfrm>
        <a:off x="7163627" y="1518829"/>
        <a:ext cx="1321108" cy="1786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D10368D-E50C-4F8F-845D-4AFCECF10EEF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49C8C21-0248-451C-BA26-A3CB2ED2F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4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51E73A9-C978-4C8C-B4C4-74AD97F23D01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54B26EC-C893-460B-A233-1FA53369A1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861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8F12E6-5B30-4ACC-A384-FFA5EDF9C128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12297CF-43FB-4630-AF73-BB1F7BC5A5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6996AB-ABFD-4277-B2DD-6B73E892EEB9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1374F-47D0-45DF-B64A-FFE29018D9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0A026212-1665-4F41-B784-FB234C6544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359AA2-A8F1-401C-BCB5-255F648C5154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50C886-597D-4034-AC03-9B685EDE9492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66CDE4CD-78DC-4FCB-844B-B8DD75296C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1E535D-A3DB-4C44-AB80-1E27CD541923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D5431C4-0093-46F0-B599-2523592F4A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F438EE33-06EE-46CD-BA67-0E24D90C53D5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4D4C00-39D0-4742-AFE1-E97A5B5902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9F2DA-0067-4B6E-BB00-6C5DD3A9887B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D33E218-EAB8-499E-B827-9F76943F81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977A53-6A67-4D4F-9CF1-4C85CE31C1BE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AD3FAF77-AD94-4559-833A-F49AEE5ACD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383412-FCD6-4766-A5AC-082A96959ED0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B470E1A-A833-4F12-9EEF-B1CC82BBF7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5651E16-F21B-443D-8989-23D03EEACB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0912D3-3A93-47F9-9A49-DD9AC1249ADD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B367AB0C-4AEB-4735-981C-85B665EDBC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AFF42351-23EA-40E7-8F70-10E20FE3136D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94BB9F-09AC-4F5E-BED1-234ECD8FA585}" type="datetime1">
              <a:rPr lang="ru-RU" smtClean="0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55B7619-A8EE-4D43-99AE-148B9A9EFB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1.jpeg"/><Relationship Id="rId7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9.jpeg"/><Relationship Id="rId4" Type="http://schemas.openxmlformats.org/officeDocument/2006/relationships/image" Target="../media/image21.jpe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1-01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280" y="214292"/>
            <a:ext cx="2125472" cy="141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297CF-43FB-4630-AF73-BB1F7BC5A541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142844" y="2708920"/>
            <a:ext cx="8858280" cy="2577468"/>
          </a:xfrm>
          <a:prstGeom prst="rect">
            <a:avLst/>
          </a:prstGeom>
        </p:spPr>
        <p:txBody>
          <a:bodyPr vert="horz" lIns="0" rIns="0" anchor="t" anchorCtr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Technological mock-up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detector layer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FoCal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mTower</a:t>
            </a:r>
            <a:endParaRPr lang="en-US" sz="48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376264" cy="107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5064539" y="1537649"/>
            <a:ext cx="38159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FoCal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meeting, </a:t>
            </a:r>
          </a:p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CERN, November 15, 2017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4970258"/>
            <a:ext cx="4418886" cy="83099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dirty="0" smtClean="0"/>
              <a:t>NIKHEF</a:t>
            </a:r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:    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		</a:t>
            </a:r>
            <a:r>
              <a:rPr lang="en-US" sz="1600" i="1" dirty="0" smtClean="0"/>
              <a:t>Thomas </a:t>
            </a:r>
            <a:r>
              <a:rPr lang="en-US" sz="1600" i="1" dirty="0" err="1" smtClean="0"/>
              <a:t>Peitzmann</a:t>
            </a:r>
            <a:r>
              <a:rPr lang="en-US" sz="1600" i="1" dirty="0"/>
              <a:t>	</a:t>
            </a:r>
            <a:r>
              <a:rPr lang="en-US" sz="1600" i="1" dirty="0" smtClean="0"/>
              <a:t>		Ton </a:t>
            </a:r>
            <a:r>
              <a:rPr lang="en-US" sz="1600" i="1" dirty="0"/>
              <a:t>van </a:t>
            </a:r>
            <a:r>
              <a:rPr lang="en-US" sz="1600" i="1" dirty="0" smtClean="0"/>
              <a:t>den </a:t>
            </a:r>
            <a:r>
              <a:rPr lang="en-US" sz="1600" i="1" dirty="0"/>
              <a:t>Brink</a:t>
            </a:r>
            <a:endParaRPr lang="ru-RU" sz="16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1434" y="4970258"/>
            <a:ext cx="4071966" cy="15696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LTU:		</a:t>
            </a:r>
          </a:p>
          <a:p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i="1" dirty="0" err="1" smtClean="0">
                <a:latin typeface="Arial" pitchFamily="34" charset="0"/>
                <a:cs typeface="Arial" pitchFamily="34" charset="0"/>
              </a:rPr>
              <a:t>Slava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 Borshchov </a:t>
            </a:r>
          </a:p>
          <a:p>
            <a:r>
              <a:rPr lang="en-US" sz="1600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i="1" u="sng" dirty="0" err="1" smtClean="0">
                <a:latin typeface="Arial" pitchFamily="34" charset="0"/>
                <a:cs typeface="Arial" pitchFamily="34" charset="0"/>
              </a:rPr>
              <a:t>Ihor</a:t>
            </a:r>
            <a:r>
              <a:rPr lang="en-US" sz="1600" i="1" u="sng" dirty="0" smtClean="0">
                <a:latin typeface="Arial" pitchFamily="34" charset="0"/>
                <a:cs typeface="Arial" pitchFamily="34" charset="0"/>
              </a:rPr>
              <a:t> Tymchuk  (speaker)</a:t>
            </a:r>
          </a:p>
          <a:p>
            <a:r>
              <a:rPr lang="en-US" sz="1600" i="1" dirty="0" smtClean="0">
                <a:solidFill>
                  <a:srgbClr val="1C0288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i="1" dirty="0" err="1" smtClean="0">
                <a:latin typeface="Arial" pitchFamily="34" charset="0"/>
                <a:cs typeface="Arial" pitchFamily="34" charset="0"/>
              </a:rPr>
              <a:t>Maksym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 Protsenko	</a:t>
            </a:r>
          </a:p>
          <a:p>
            <a:r>
              <a:rPr lang="en-US" sz="1600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i="1" dirty="0" err="1" smtClean="0">
                <a:latin typeface="Arial" pitchFamily="34" charset="0"/>
                <a:cs typeface="Arial" pitchFamily="34" charset="0"/>
              </a:rPr>
              <a:t>Yuliia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i="1" dirty="0" err="1" smtClean="0">
                <a:latin typeface="Arial" pitchFamily="34" charset="0"/>
                <a:cs typeface="Arial" pitchFamily="34" charset="0"/>
              </a:rPr>
              <a:t>Taranova</a:t>
            </a:r>
            <a:endParaRPr lang="en-US" sz="1600" i="1" dirty="0" smtClean="0">
              <a:latin typeface="Arial" pitchFamily="34" charset="0"/>
              <a:cs typeface="Arial" pitchFamily="34" charset="0"/>
            </a:endParaRPr>
          </a:p>
          <a:p>
            <a:endParaRPr lang="en-US" sz="16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одзаголовок 1"/>
          <p:cNvSpPr txBox="1">
            <a:spLocks/>
          </p:cNvSpPr>
          <p:nvPr/>
        </p:nvSpPr>
        <p:spPr>
          <a:xfrm>
            <a:off x="214282" y="1772816"/>
            <a:ext cx="2845550" cy="648072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</a:pP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Activities for </a:t>
            </a:r>
            <a:r>
              <a:rPr lang="en-US" b="1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FoCal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</a:pP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Kharkiv</a:t>
            </a:r>
            <a:endParaRPr kumimoji="0" lang="en-US" b="1" i="1" u="none" strike="noStrike" kern="1200" cap="all" spc="25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 descr="Bogolyubov Institute for Theoretical Physics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68" r="15131"/>
          <a:stretch>
            <a:fillRect/>
          </a:stretch>
        </p:blipFill>
        <p:spPr bwMode="auto">
          <a:xfrm>
            <a:off x="2486048" y="323203"/>
            <a:ext cx="3600400" cy="75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283893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179512" y="5589240"/>
            <a:ext cx="88569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Notes: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each </a:t>
            </a:r>
            <a:r>
              <a:rPr lang="en-US" sz="1400" b="1" i="1" dirty="0" err="1" smtClean="0">
                <a:latin typeface="Arial" pitchFamily="34" charset="0"/>
                <a:cs typeface="Arial" pitchFamily="34" charset="0"/>
              </a:rPr>
              <a:t>chipcable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 is developed for 2 sensors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testing MAPS on cable allows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to exclude mounting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defective MAPSs in detector layer and </a:t>
            </a:r>
            <a:r>
              <a:rPr lang="en-US" sz="1400" b="1" i="1" dirty="0" err="1" smtClean="0">
                <a:latin typeface="Arial" pitchFamily="34" charset="0"/>
                <a:cs typeface="Arial" pitchFamily="34" charset="0"/>
              </a:rPr>
              <a:t>mTower</a:t>
            </a:r>
            <a:endParaRPr lang="en-US" sz="14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645024"/>
            <a:ext cx="2268000" cy="2040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7604" y="188641"/>
            <a:ext cx="8888892" cy="1080119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Step 1: </a:t>
            </a:r>
            <a:b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</a:br>
            <a:r>
              <a:rPr lang="en-US" sz="3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assembling MAPS with chipcables and SMDs</a:t>
            </a:r>
            <a:endParaRPr lang="ru-RU" sz="30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10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1268760"/>
            <a:ext cx="101089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Chipcable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76863" y="3429000"/>
            <a:ext cx="1909446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Test frame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947676" y="1268760"/>
            <a:ext cx="1480308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Framed cable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578070" y="3861048"/>
            <a:ext cx="1480308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MAPSs</a:t>
            </a:r>
          </a:p>
        </p:txBody>
      </p:sp>
      <p:sp>
        <p:nvSpPr>
          <p:cNvPr id="23" name="Стрелка вверх 22"/>
          <p:cNvSpPr/>
          <p:nvPr/>
        </p:nvSpPr>
        <p:spPr>
          <a:xfrm rot="5400000">
            <a:off x="5010136" y="1907032"/>
            <a:ext cx="878523" cy="2996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075816" y="2420888"/>
            <a:ext cx="1224376" cy="76944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Aligning,</a:t>
            </a:r>
          </a:p>
          <a:p>
            <a:r>
              <a:rPr lang="en-US" sz="11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SpTAB</a:t>
            </a:r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Testing,</a:t>
            </a:r>
          </a:p>
          <a:p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Protecting bonds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44385" y="5373216"/>
            <a:ext cx="2161615" cy="58477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600" b="1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Cutout cables </a:t>
            </a:r>
          </a:p>
          <a:p>
            <a:pPr algn="ctr"/>
            <a:r>
              <a:rPr lang="en-US" sz="1600" b="1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(with MAPS)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911303" y="3573016"/>
            <a:ext cx="909169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Cutting-off work area</a:t>
            </a:r>
            <a:r>
              <a: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2070" y="4077072"/>
            <a:ext cx="1800000" cy="1045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Стрелка вверх 33"/>
          <p:cNvSpPr/>
          <p:nvPr/>
        </p:nvSpPr>
        <p:spPr>
          <a:xfrm rot="10800000">
            <a:off x="7077853" y="3633396"/>
            <a:ext cx="878523" cy="2996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люс 34"/>
          <p:cNvSpPr/>
          <p:nvPr/>
        </p:nvSpPr>
        <p:spPr>
          <a:xfrm>
            <a:off x="957764" y="3228481"/>
            <a:ext cx="603975" cy="55474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люс 35"/>
          <p:cNvSpPr/>
          <p:nvPr/>
        </p:nvSpPr>
        <p:spPr>
          <a:xfrm>
            <a:off x="3444858" y="3450319"/>
            <a:ext cx="603975" cy="55474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верх 36"/>
          <p:cNvSpPr/>
          <p:nvPr/>
        </p:nvSpPr>
        <p:spPr>
          <a:xfrm rot="5400000">
            <a:off x="2050320" y="2278521"/>
            <a:ext cx="878523" cy="2996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11" t="19294" r="24414" b="12832"/>
          <a:stretch/>
        </p:blipFill>
        <p:spPr>
          <a:xfrm>
            <a:off x="228697" y="1484784"/>
            <a:ext cx="2098910" cy="18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84992"/>
            <a:ext cx="2285299" cy="18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1412776"/>
            <a:ext cx="2417143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43"/>
          <a:stretch/>
        </p:blipFill>
        <p:spPr>
          <a:xfrm>
            <a:off x="6397436" y="4077423"/>
            <a:ext cx="2232248" cy="1296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66806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50" t="27058" r="6918" b="20213"/>
          <a:stretch/>
        </p:blipFill>
        <p:spPr>
          <a:xfrm>
            <a:off x="286249" y="1340768"/>
            <a:ext cx="2329046" cy="11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03" b="20347"/>
          <a:stretch/>
        </p:blipFill>
        <p:spPr>
          <a:xfrm>
            <a:off x="4549124" y="1340768"/>
            <a:ext cx="2417537" cy="11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1" t="29000" r="7476" b="19550"/>
          <a:stretch/>
        </p:blipFill>
        <p:spPr>
          <a:xfrm>
            <a:off x="251520" y="2538257"/>
            <a:ext cx="2505307" cy="11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55" t="24834" r="6556" b="24834"/>
          <a:stretch/>
        </p:blipFill>
        <p:spPr>
          <a:xfrm>
            <a:off x="4548843" y="2492896"/>
            <a:ext cx="2571652" cy="11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188" y="3772340"/>
            <a:ext cx="2851997" cy="11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41" t="19696" b="21220"/>
          <a:stretch/>
        </p:blipFill>
        <p:spPr>
          <a:xfrm>
            <a:off x="4525804" y="3700332"/>
            <a:ext cx="2464500" cy="11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7604" y="188641"/>
            <a:ext cx="8888892" cy="1080119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Step 2: </a:t>
            </a:r>
            <a:b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assembling multilayered flex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Номер слайда 5"/>
          <p:cNvSpPr txBox="1">
            <a:spLocks/>
          </p:cNvSpPr>
          <p:nvPr/>
        </p:nvSpPr>
        <p:spPr>
          <a:xfrm>
            <a:off x="4332701" y="1014860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ru-RU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600" kern="1200">
                <a:solidFill>
                  <a:schemeClr val="accent3">
                    <a:shade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11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9552" y="1340768"/>
            <a:ext cx="231652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bottom layer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9009" y="2521065"/>
            <a:ext cx="166876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Two-layered flex</a:t>
            </a:r>
          </a:p>
        </p:txBody>
      </p:sp>
      <p:sp>
        <p:nvSpPr>
          <p:cNvPr id="47" name="Стрелка вверх 46"/>
          <p:cNvSpPr/>
          <p:nvPr/>
        </p:nvSpPr>
        <p:spPr>
          <a:xfrm rot="10800000">
            <a:off x="1052486" y="2350983"/>
            <a:ext cx="720000" cy="216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89052" y="3700332"/>
            <a:ext cx="166876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Three-layered flex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271543" y="4677343"/>
            <a:ext cx="3245050" cy="33855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Multilayered flex (work area)</a:t>
            </a:r>
          </a:p>
        </p:txBody>
      </p:sp>
      <p:sp>
        <p:nvSpPr>
          <p:cNvPr id="25" name="Плюс 24"/>
          <p:cNvSpPr/>
          <p:nvPr/>
        </p:nvSpPr>
        <p:spPr>
          <a:xfrm>
            <a:off x="3347952" y="1620896"/>
            <a:ext cx="396000" cy="396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люс 63"/>
          <p:cNvSpPr/>
          <p:nvPr/>
        </p:nvSpPr>
        <p:spPr>
          <a:xfrm>
            <a:off x="3398223" y="2831099"/>
            <a:ext cx="396000" cy="396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2528986" y="1926266"/>
            <a:ext cx="1050869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Aligning,</a:t>
            </a:r>
            <a:r>
              <a:rPr lang="ru-RU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1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laminating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7608964" y="1398488"/>
            <a:ext cx="1259472" cy="76944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100" b="1" i="1" u="sng" dirty="0" smtClean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sz="1100" b="1" i="1" dirty="0" smtClean="0">
                <a:latin typeface="Arial" pitchFamily="34" charset="0"/>
                <a:cs typeface="Arial" pitchFamily="34" charset="0"/>
              </a:rPr>
              <a:t>- layout is developed for 100 Ohm impedance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4644008" y="1358307"/>
            <a:ext cx="2120298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spacer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layer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716016" y="2516717"/>
            <a:ext cx="1743374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top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layer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2687056" y="2893742"/>
            <a:ext cx="1748564" cy="707886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Aligning,</a:t>
            </a:r>
            <a:r>
              <a:rPr lang="ru-RU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000" b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SpTAB</a:t>
            </a:r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Testing, </a:t>
            </a:r>
          </a:p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protecting bonds</a:t>
            </a:r>
            <a:r>
              <a:rPr lang="ru-RU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Стрелка вверх 49"/>
          <p:cNvSpPr/>
          <p:nvPr/>
        </p:nvSpPr>
        <p:spPr>
          <a:xfrm rot="10800000">
            <a:off x="1043608" y="3573016"/>
            <a:ext cx="720000" cy="216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люс 50"/>
          <p:cNvSpPr/>
          <p:nvPr/>
        </p:nvSpPr>
        <p:spPr>
          <a:xfrm>
            <a:off x="3743952" y="4045308"/>
            <a:ext cx="396000" cy="396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716016" y="3625860"/>
            <a:ext cx="2155624" cy="5232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cover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layer</a:t>
            </a:r>
            <a:endParaRPr lang="en-US" sz="1400" b="1" i="1" dirty="0">
              <a:latin typeface="Arial" pitchFamily="34" charset="0"/>
              <a:cs typeface="Arial" pitchFamily="34" charset="0"/>
            </a:endParaRPr>
          </a:p>
          <a:p>
            <a:endParaRPr lang="en-US" sz="1400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38" t="25850" r="5113" b="22700"/>
          <a:stretch/>
        </p:blipFill>
        <p:spPr>
          <a:xfrm>
            <a:off x="308046" y="4986528"/>
            <a:ext cx="3408983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6" name="Прямоугольник 55"/>
          <p:cNvSpPr/>
          <p:nvPr/>
        </p:nvSpPr>
        <p:spPr>
          <a:xfrm>
            <a:off x="323528" y="4941168"/>
            <a:ext cx="166876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Four-layered flex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3747" y="4921577"/>
            <a:ext cx="3436364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9" name="Стрелка вверх 58"/>
          <p:cNvSpPr/>
          <p:nvPr/>
        </p:nvSpPr>
        <p:spPr>
          <a:xfrm rot="10800000">
            <a:off x="1079928" y="4744348"/>
            <a:ext cx="720000" cy="216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верх 59"/>
          <p:cNvSpPr/>
          <p:nvPr/>
        </p:nvSpPr>
        <p:spPr>
          <a:xfrm rot="5400000">
            <a:off x="3645759" y="5476589"/>
            <a:ext cx="878523" cy="2996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814248" y="4313461"/>
            <a:ext cx="1050869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Aligning,</a:t>
            </a:r>
            <a:r>
              <a:rPr lang="ru-RU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1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laminating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311487" y="5571986"/>
            <a:ext cx="1050869" cy="6001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Removing technological areas</a:t>
            </a:r>
          </a:p>
        </p:txBody>
      </p:sp>
      <p:sp>
        <p:nvSpPr>
          <p:cNvPr id="77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2809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0600" y="2115888"/>
            <a:ext cx="3875856" cy="2954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563" y="3670273"/>
            <a:ext cx="2936688" cy="2523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75" t="24273" r="5900" b="6746"/>
          <a:stretch/>
        </p:blipFill>
        <p:spPr>
          <a:xfrm>
            <a:off x="373854" y="1373657"/>
            <a:ext cx="2773017" cy="165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7604" y="188641"/>
            <a:ext cx="8888892" cy="1080119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Step 3: </a:t>
            </a:r>
            <a:b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mounting MAPSs on absorber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Номер слайда 5"/>
          <p:cNvSpPr txBox="1">
            <a:spLocks/>
          </p:cNvSpPr>
          <p:nvPr/>
        </p:nvSpPr>
        <p:spPr>
          <a:xfrm>
            <a:off x="4343400" y="1036020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ru-RU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600" kern="1200">
                <a:solidFill>
                  <a:schemeClr val="accent3">
                    <a:shade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12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16288" y="4181018"/>
            <a:ext cx="874282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Aligning,</a:t>
            </a:r>
          </a:p>
          <a:p>
            <a:r>
              <a:rPr lang="ru-RU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laminating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73854" y="1321023"/>
            <a:ext cx="1583644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Multilayered flex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724128" y="1777334"/>
            <a:ext cx="2375694" cy="33855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Chips on absorber</a:t>
            </a:r>
          </a:p>
        </p:txBody>
      </p:sp>
      <p:sp>
        <p:nvSpPr>
          <p:cNvPr id="38" name="Плюс 37"/>
          <p:cNvSpPr/>
          <p:nvPr/>
        </p:nvSpPr>
        <p:spPr>
          <a:xfrm>
            <a:off x="1508907" y="3151053"/>
            <a:ext cx="396000" cy="396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верх 38"/>
          <p:cNvSpPr/>
          <p:nvPr/>
        </p:nvSpPr>
        <p:spPr>
          <a:xfrm rot="5400000">
            <a:off x="3968448" y="3559988"/>
            <a:ext cx="878523" cy="2996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59046" y="3717032"/>
            <a:ext cx="1583644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Absorber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16615" y="540930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7312" indent="0" algn="just">
              <a:spcBef>
                <a:spcPts val="1800"/>
              </a:spcBef>
              <a:buNone/>
            </a:pPr>
            <a:r>
              <a:rPr lang="en-US" i="1" u="sng" dirty="0">
                <a:latin typeface="Arial" pitchFamily="34" charset="0"/>
                <a:cs typeface="Arial" pitchFamily="34" charset="0"/>
              </a:rPr>
              <a:t>Note: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for better robustness and reliability dielectric spacers are placed between chipcables and absorber (for each chip) </a:t>
            </a:r>
            <a:endParaRPr lang="en-US" i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668344" y="2636912"/>
            <a:ext cx="216023" cy="1944216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5004048" y="4181018"/>
            <a:ext cx="2664296" cy="1228285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6459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917" y="1851196"/>
            <a:ext cx="2549915" cy="19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7604" y="188641"/>
            <a:ext cx="8888892" cy="1080119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Step 4: </a:t>
            </a:r>
            <a:b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mounting SMDs on </a:t>
            </a:r>
            <a:r>
              <a:rPr lang="en-US" sz="4000" b="1" dirty="0" err="1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chipcable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Номер слайда 5"/>
          <p:cNvSpPr txBox="1">
            <a:spLocks/>
          </p:cNvSpPr>
          <p:nvPr/>
        </p:nvSpPr>
        <p:spPr>
          <a:xfrm>
            <a:off x="4343400" y="1036020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ru-RU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600" kern="1200">
                <a:solidFill>
                  <a:schemeClr val="accent3">
                    <a:shade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13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8420" y="1656873"/>
            <a:ext cx="1583644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Chips on absorber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003624" y="3960989"/>
            <a:ext cx="3245567" cy="33855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Chips on absorber with SMDs</a:t>
            </a:r>
          </a:p>
        </p:txBody>
      </p:sp>
      <p:pic>
        <p:nvPicPr>
          <p:cNvPr id="14" name="Picture 2" descr="TDK C1005X5R1C105K050BC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7905" y="1484761"/>
            <a:ext cx="432000" cy="34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7295838" y="2228883"/>
            <a:ext cx="101089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Mount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911975" y="1364419"/>
            <a:ext cx="1769662" cy="49244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SMDs </a:t>
            </a:r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(0402, </a:t>
            </a:r>
          </a:p>
          <a:p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1,1mmx0,6mmx0,6mm)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59065" y="1968633"/>
            <a:ext cx="1872208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Mount</a:t>
            </a:r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  with SMDs</a:t>
            </a:r>
          </a:p>
        </p:txBody>
      </p:sp>
      <p:sp>
        <p:nvSpPr>
          <p:cNvPr id="19" name="Плюс 18"/>
          <p:cNvSpPr/>
          <p:nvPr/>
        </p:nvSpPr>
        <p:spPr>
          <a:xfrm>
            <a:off x="6265656" y="1851196"/>
            <a:ext cx="396000" cy="396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64214" y="3008946"/>
            <a:ext cx="903930" cy="2616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Soldering</a:t>
            </a:r>
          </a:p>
        </p:txBody>
      </p:sp>
      <p:sp>
        <p:nvSpPr>
          <p:cNvPr id="21" name="Стрелка вверх 20"/>
          <p:cNvSpPr/>
          <p:nvPr/>
        </p:nvSpPr>
        <p:spPr>
          <a:xfrm rot="10800000">
            <a:off x="1205522" y="3933080"/>
            <a:ext cx="720000" cy="216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люс 22"/>
          <p:cNvSpPr/>
          <p:nvPr/>
        </p:nvSpPr>
        <p:spPr>
          <a:xfrm>
            <a:off x="2937135" y="2482917"/>
            <a:ext cx="396000" cy="396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3668" y="2269407"/>
            <a:ext cx="1558877" cy="860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Стрелка вверх 24"/>
          <p:cNvSpPr/>
          <p:nvPr/>
        </p:nvSpPr>
        <p:spPr>
          <a:xfrm rot="16200000">
            <a:off x="5152191" y="2396091"/>
            <a:ext cx="878523" cy="2996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4334" y="2194870"/>
            <a:ext cx="1734857" cy="8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Прямоугольник 26"/>
          <p:cNvSpPr/>
          <p:nvPr/>
        </p:nvSpPr>
        <p:spPr>
          <a:xfrm>
            <a:off x="2831666" y="2878917"/>
            <a:ext cx="1748564" cy="707886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Aligning,</a:t>
            </a:r>
            <a:r>
              <a:rPr lang="ru-RU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000" b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SpTAB</a:t>
            </a:r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Testing, </a:t>
            </a:r>
          </a:p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protecting bonds</a:t>
            </a:r>
            <a:r>
              <a:rPr lang="ru-RU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901" y="4286965"/>
            <a:ext cx="2597136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9562" y="4256943"/>
            <a:ext cx="2924312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Прямоугольник 29"/>
          <p:cNvSpPr/>
          <p:nvPr/>
        </p:nvSpPr>
        <p:spPr>
          <a:xfrm>
            <a:off x="5447683" y="4323443"/>
            <a:ext cx="166876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Rear view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908600" y="4333073"/>
            <a:ext cx="1092216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Front  view</a:t>
            </a:r>
          </a:p>
        </p:txBody>
      </p:sp>
      <p:sp>
        <p:nvSpPr>
          <p:cNvPr id="32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867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7604" y="188641"/>
            <a:ext cx="8888892" cy="1080119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Step </a:t>
            </a: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5: </a:t>
            </a: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mounting </a:t>
            </a: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flex </a:t>
            </a: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absorber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Номер слайда 5"/>
          <p:cNvSpPr txBox="1">
            <a:spLocks/>
          </p:cNvSpPr>
          <p:nvPr/>
        </p:nvSpPr>
        <p:spPr>
          <a:xfrm>
            <a:off x="4343400" y="1036020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ru-RU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600" kern="1200">
                <a:solidFill>
                  <a:schemeClr val="accent3">
                    <a:shade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14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901" y="1920346"/>
            <a:ext cx="2597136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" name="Прямоугольник 41"/>
          <p:cNvSpPr/>
          <p:nvPr/>
        </p:nvSpPr>
        <p:spPr>
          <a:xfrm>
            <a:off x="373901" y="1525432"/>
            <a:ext cx="3245567" cy="33855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Chips on absorber with SMDs</a:t>
            </a: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0804" y="2056470"/>
            <a:ext cx="3436364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" name="Прямоугольник 47"/>
          <p:cNvSpPr/>
          <p:nvPr/>
        </p:nvSpPr>
        <p:spPr>
          <a:xfrm>
            <a:off x="5033608" y="1525432"/>
            <a:ext cx="3245050" cy="33855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Multilayered flex (work area)</a:t>
            </a:r>
          </a:p>
        </p:txBody>
      </p:sp>
      <p:sp>
        <p:nvSpPr>
          <p:cNvPr id="49" name="Стрелка вверх 48"/>
          <p:cNvSpPr/>
          <p:nvPr/>
        </p:nvSpPr>
        <p:spPr>
          <a:xfrm rot="10800000">
            <a:off x="1276246" y="3921161"/>
            <a:ext cx="720000" cy="216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люс 49"/>
          <p:cNvSpPr/>
          <p:nvPr/>
        </p:nvSpPr>
        <p:spPr>
          <a:xfrm>
            <a:off x="3561926" y="2663631"/>
            <a:ext cx="396000" cy="396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865905" y="3130658"/>
            <a:ext cx="1748564" cy="707886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Aligning,</a:t>
            </a:r>
            <a:r>
              <a:rPr lang="ru-RU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000" b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SpTAB</a:t>
            </a:r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Testing, </a:t>
            </a:r>
          </a:p>
          <a:p>
            <a:r>
              <a:rPr lang="en-US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protecting bonds</a:t>
            </a:r>
            <a:r>
              <a:rPr lang="ru-RU" sz="1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815" y="4159737"/>
            <a:ext cx="4477092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303" y="4180017"/>
            <a:ext cx="3957926" cy="211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" name="Прямоугольник 51"/>
          <p:cNvSpPr/>
          <p:nvPr/>
        </p:nvSpPr>
        <p:spPr>
          <a:xfrm>
            <a:off x="3343419" y="3850144"/>
            <a:ext cx="3245567" cy="33855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600" b="1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Detector layer mock-up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7943800" y="4221088"/>
            <a:ext cx="1164704" cy="31740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Rear view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468613" y="4230718"/>
            <a:ext cx="1092216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Front  view</a:t>
            </a:r>
          </a:p>
        </p:txBody>
      </p:sp>
      <p:sp>
        <p:nvSpPr>
          <p:cNvPr id="57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58204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1152128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Open issues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15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14282" y="1428736"/>
            <a:ext cx="8666228" cy="4786345"/>
          </a:xfrm>
          <a:prstGeom prst="rect">
            <a:avLst/>
          </a:prstGeom>
        </p:spPr>
        <p:txBody>
          <a:bodyPr vert="horz" lIns="0" rIns="0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Aligning MAPS chips on absorber – requirements and approach need to be clarified/specified </a:t>
            </a:r>
          </a:p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Type of glue for mounting MAPS chips on absorber (type, requirements?)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1017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1152128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Obtained results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16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14282" y="1428736"/>
            <a:ext cx="8666228" cy="4786345"/>
          </a:xfrm>
          <a:prstGeom prst="rect">
            <a:avLst/>
          </a:prstGeom>
        </p:spPr>
        <p:txBody>
          <a:bodyPr vert="horz" lIns="0" rIns="0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At fabrication of components and assembly of mock-up and assembly units any major issues were not observed </a:t>
            </a:r>
          </a:p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Observed issues need to be discussed  </a:t>
            </a:r>
          </a:p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Some minor modifications in design need to be applied </a:t>
            </a:r>
          </a:p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Proposed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approach for possible realization of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detector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layer for </a:t>
            </a:r>
            <a:r>
              <a:rPr lang="en-US" sz="3200" dirty="0" err="1">
                <a:latin typeface="Arial" pitchFamily="34" charset="0"/>
                <a:cs typeface="Arial" pitchFamily="34" charset="0"/>
              </a:rPr>
              <a:t>FoCal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mTower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is verified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7342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1152128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Next steps 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17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14282" y="1428736"/>
            <a:ext cx="8666228" cy="4786345"/>
          </a:xfrm>
          <a:prstGeom prst="rect">
            <a:avLst/>
          </a:prstGeom>
        </p:spPr>
        <p:txBody>
          <a:bodyPr vert="horz" lIns="0" rIns="0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Development and manufacture of few real prototypes</a:t>
            </a:r>
          </a:p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Development and manufacture technological jig for assembly</a:t>
            </a:r>
          </a:p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Creation of test setup at LTU for functional test of MAPS</a:t>
            </a:r>
          </a:p>
          <a:p>
            <a:pPr marL="449263" indent="-449263">
              <a:spcBef>
                <a:spcPts val="1800"/>
              </a:spcBef>
              <a:buFont typeface="Wingdings" pitchFamily="2" charset="2"/>
              <a:buChar char="v"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Development and verification of test procedures for MAPS and detector layers functional tests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8946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Conclusions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18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quarter" idx="4294967295"/>
          </p:nvPr>
        </p:nvSpPr>
        <p:spPr>
          <a:xfrm>
            <a:off x="214282" y="1428736"/>
            <a:ext cx="8643998" cy="4592552"/>
          </a:xfrm>
        </p:spPr>
        <p:txBody>
          <a:bodyPr lIns="0" tIns="36000" rIns="0" bIns="36000">
            <a:noAutofit/>
          </a:bodyPr>
          <a:lstStyle/>
          <a:p>
            <a:pPr marL="533400" lvl="0" indent="-446088" algn="just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Mock-up of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mTower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detector layer is developed and fabricated</a:t>
            </a:r>
          </a:p>
          <a:p>
            <a:pPr marL="449263" indent="-449263" algn="just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Proposed approach for possible realization of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detector layer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is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verified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533400" lvl="0" indent="-446088" algn="just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Proposed approach might be considered as a base line for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FoCal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mTower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detector layer development based on MAPS</a:t>
            </a:r>
          </a:p>
          <a:p>
            <a:pPr marL="533400" lvl="0" indent="-446088" algn="just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Approach need to be tested on prototypes (next step) with real </a:t>
            </a:r>
            <a:r>
              <a:rPr lang="en-US" sz="3200" smtClean="0">
                <a:latin typeface="Arial" pitchFamily="34" charset="0"/>
                <a:cs typeface="Arial" pitchFamily="34" charset="0"/>
              </a:rPr>
              <a:t>ALPIDE </a:t>
            </a:r>
            <a:r>
              <a:rPr lang="en-US" sz="3200" smtClean="0">
                <a:latin typeface="Arial" pitchFamily="34" charset="0"/>
                <a:cs typeface="Arial" pitchFamily="34" charset="0"/>
              </a:rPr>
              <a:t>chips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87312" lvl="0" indent="0" algn="ctr">
              <a:spcBef>
                <a:spcPts val="1800"/>
              </a:spcBef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96687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01752" y="228600"/>
            <a:ext cx="8534400" cy="60087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48A5B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Thanks a lot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600" b="1" dirty="0">
              <a:solidFill>
                <a:srgbClr val="348A5B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1" i="0" u="none" strike="noStrike" kern="1200" cap="none" spc="0" normalizeH="0" baseline="0" noProof="0" dirty="0" smtClean="0">
              <a:ln>
                <a:noFill/>
              </a:ln>
              <a:solidFill>
                <a:srgbClr val="348A5B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600" b="1" dirty="0">
              <a:solidFill>
                <a:srgbClr val="348A5B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1" i="0" u="none" strike="noStrike" kern="1200" cap="none" spc="0" normalizeH="0" baseline="0" noProof="0" dirty="0" smtClean="0">
              <a:ln>
                <a:noFill/>
              </a:ln>
              <a:solidFill>
                <a:srgbClr val="348A5B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48A5B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for your attention!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348A5B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DE4CD-78DC-4FCB-844B-B8DD75296CFF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484784"/>
            <a:ext cx="5244074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860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2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quarter" idx="4294967295"/>
          </p:nvPr>
        </p:nvSpPr>
        <p:spPr>
          <a:xfrm>
            <a:off x="214282" y="1428736"/>
            <a:ext cx="8666228" cy="4786345"/>
          </a:xfrm>
        </p:spPr>
        <p:txBody>
          <a:bodyPr lIns="0" rIns="0">
            <a:noAutofit/>
          </a:bodyPr>
          <a:lstStyle/>
          <a:p>
            <a:pPr marL="533400" lvl="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Tasks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activity</a:t>
            </a:r>
          </a:p>
          <a:p>
            <a:pPr marL="533400" lvl="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Composition of the mock-up</a:t>
            </a:r>
          </a:p>
          <a:p>
            <a:pPr marL="53340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Performed works</a:t>
            </a:r>
          </a:p>
          <a:p>
            <a:pPr marL="533400" lvl="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Developed and fabricated components</a:t>
            </a:r>
          </a:p>
          <a:p>
            <a:pPr marL="533400" lvl="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Assembly sequence</a:t>
            </a:r>
          </a:p>
          <a:p>
            <a:pPr marL="533400" lvl="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Obtained results</a:t>
            </a:r>
          </a:p>
          <a:p>
            <a:pPr marL="533400" lvl="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Further steps</a:t>
            </a:r>
          </a:p>
          <a:p>
            <a:pPr marL="533400" indent="-446088">
              <a:spcBef>
                <a:spcPts val="600"/>
              </a:spcBef>
              <a:buFont typeface="Wingdings" pitchFamily="2" charset="2"/>
              <a:buChar char="v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Conclusions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3212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84784"/>
            <a:ext cx="8743426" cy="4761983"/>
          </a:xfrm>
          <a:prstGeom prst="rect">
            <a:avLst/>
          </a:prstGeom>
        </p:spPr>
      </p:pic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FEC-E7D8-4581-8D65-04379DA47C56}" type="slidenum">
              <a:rPr lang="ru-RU">
                <a:latin typeface="Arial" pitchFamily="34" charset="0"/>
                <a:cs typeface="Arial" pitchFamily="34" charset="0"/>
              </a:rPr>
              <a:pPr/>
              <a:t>3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auto">
          <a:xfrm>
            <a:off x="214282" y="357166"/>
            <a:ext cx="8757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FoCal</a:t>
            </a:r>
            <a:r>
              <a:rPr lang="en-US" sz="36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mTower</a:t>
            </a:r>
            <a:endParaRPr lang="en-US" sz="3600" b="1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Номер слайда 4"/>
          <p:cNvSpPr txBox="1">
            <a:spLocks/>
          </p:cNvSpPr>
          <p:nvPr/>
        </p:nvSpPr>
        <p:spPr>
          <a:xfrm>
            <a:off x="4357686" y="1071546"/>
            <a:ext cx="457200" cy="4413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2CD884-1088-48BA-AE95-7943CACCB33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одержимое 15"/>
          <p:cNvSpPr txBox="1">
            <a:spLocks/>
          </p:cNvSpPr>
          <p:nvPr/>
        </p:nvSpPr>
        <p:spPr>
          <a:xfrm>
            <a:off x="6876257" y="3865775"/>
            <a:ext cx="2046682" cy="8725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24   layers,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24x2 ALPIDE</a:t>
            </a:r>
            <a:r>
              <a:rPr kumimoji="0" lang="en-US" sz="16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chips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11" y="2191592"/>
            <a:ext cx="1833765" cy="1542720"/>
          </a:xfrm>
          <a:prstGeom prst="rect">
            <a:avLst/>
          </a:prstGeom>
        </p:spPr>
      </p:pic>
      <p:sp>
        <p:nvSpPr>
          <p:cNvPr id="13" name="Содержимое 15"/>
          <p:cNvSpPr txBox="1">
            <a:spLocks/>
          </p:cNvSpPr>
          <p:nvPr/>
        </p:nvSpPr>
        <p:spPr>
          <a:xfrm>
            <a:off x="461674" y="1893573"/>
            <a:ext cx="1239237" cy="30054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,,</a:t>
            </a: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mTower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”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одержимое 15"/>
          <p:cNvSpPr txBox="1">
            <a:spLocks/>
          </p:cNvSpPr>
          <p:nvPr/>
        </p:nvSpPr>
        <p:spPr>
          <a:xfrm>
            <a:off x="6019839" y="5997687"/>
            <a:ext cx="3759517" cy="3761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Note: figure is </a:t>
            </a:r>
            <a:r>
              <a:rPr kumimoji="0" lang="en-US" sz="12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received from Ton</a:t>
            </a:r>
            <a:endParaRPr kumimoji="0" lang="ru-RU" sz="12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0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FEC-E7D8-4581-8D65-04379DA47C56}" type="slidenum">
              <a:rPr lang="ru-RU">
                <a:latin typeface="Arial" pitchFamily="34" charset="0"/>
                <a:cs typeface="Arial" pitchFamily="34" charset="0"/>
              </a:rPr>
              <a:pPr/>
              <a:t>4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auto">
          <a:xfrm>
            <a:off x="214282" y="357166"/>
            <a:ext cx="8757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mTower</a:t>
            </a:r>
            <a:r>
              <a:rPr lang="en-US" sz="36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: detector layer composition</a:t>
            </a:r>
            <a:endParaRPr lang="en-US" sz="3600" b="1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Номер слайда 4"/>
          <p:cNvSpPr txBox="1">
            <a:spLocks/>
          </p:cNvSpPr>
          <p:nvPr/>
        </p:nvSpPr>
        <p:spPr>
          <a:xfrm>
            <a:off x="4357686" y="1071546"/>
            <a:ext cx="457200" cy="4413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2CD884-1088-48BA-AE95-7943CACCB33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12" y="1477344"/>
            <a:ext cx="8390135" cy="4759967"/>
          </a:xfrm>
          <a:prstGeom prst="rect">
            <a:avLst/>
          </a:prstGeom>
        </p:spPr>
      </p:pic>
      <p:sp>
        <p:nvSpPr>
          <p:cNvPr id="11" name="Содержимое 15"/>
          <p:cNvSpPr txBox="1">
            <a:spLocks/>
          </p:cNvSpPr>
          <p:nvPr/>
        </p:nvSpPr>
        <p:spPr>
          <a:xfrm>
            <a:off x="5004048" y="6138041"/>
            <a:ext cx="2679398" cy="23209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Note: figure is </a:t>
            </a:r>
            <a:r>
              <a:rPr kumimoji="0" lang="en-US" sz="12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received from Ton</a:t>
            </a:r>
            <a:endParaRPr kumimoji="0" lang="ru-RU" sz="12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35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 anchor="ctr" anchorCtr="0"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Tasks of activity</a:t>
            </a:r>
            <a:endParaRPr lang="ru-RU" sz="28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5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quarter" idx="4294967295"/>
          </p:nvPr>
        </p:nvSpPr>
        <p:spPr>
          <a:xfrm>
            <a:off x="214282" y="1556793"/>
            <a:ext cx="8666228" cy="4752527"/>
          </a:xfrm>
        </p:spPr>
        <p:txBody>
          <a:bodyPr lIns="0" tIns="36000" rIns="0" bIns="36000">
            <a:noAutofit/>
          </a:bodyPr>
          <a:lstStyle/>
          <a:p>
            <a:pPr marL="544512" indent="-457200" algn="just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Development and fabrication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of technological mock-up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detector layer for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FoCal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mTower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for verifying developed approach</a:t>
            </a:r>
          </a:p>
          <a:p>
            <a:pPr marL="544512" indent="-457200" algn="just">
              <a:spcBef>
                <a:spcPts val="1800"/>
              </a:spcBef>
              <a:buFont typeface="Wingdings" pitchFamily="2" charset="2"/>
              <a:buChar char="Ø"/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544512" indent="-457200" algn="just"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Defining possible design/technological issues at fabrication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and/or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assembly of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mock-up and its components</a:t>
            </a:r>
          </a:p>
          <a:p>
            <a:pPr marL="87312" indent="0" algn="just">
              <a:spcBef>
                <a:spcPts val="1800"/>
              </a:spcBef>
              <a:buNone/>
            </a:pPr>
            <a:endParaRPr lang="en-US" sz="2000" i="1" u="sng" dirty="0" smtClean="0">
              <a:latin typeface="Arial" pitchFamily="34" charset="0"/>
              <a:cs typeface="Arial" pitchFamily="34" charset="0"/>
            </a:endParaRPr>
          </a:p>
          <a:p>
            <a:pPr marL="87312" indent="0" algn="just">
              <a:spcBef>
                <a:spcPts val="1800"/>
              </a:spcBef>
              <a:buNone/>
            </a:pPr>
            <a:r>
              <a:rPr lang="en-US" sz="2000" i="1" u="sng" dirty="0" smtClean="0">
                <a:latin typeface="Arial" pitchFamily="34" charset="0"/>
                <a:cs typeface="Arial" pitchFamily="34" charset="0"/>
              </a:rPr>
              <a:t>Note: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proposal on development of possible approach received Sept.21,2017</a:t>
            </a:r>
            <a:endParaRPr lang="en-US" sz="2000" i="1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5098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FEC-E7D8-4581-8D65-04379DA47C56}" type="slidenum">
              <a:rPr lang="ru-RU">
                <a:latin typeface="Arial" pitchFamily="34" charset="0"/>
                <a:cs typeface="Arial" pitchFamily="34" charset="0"/>
              </a:rPr>
              <a:pPr/>
              <a:t>6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auto">
          <a:xfrm>
            <a:off x="214282" y="357166"/>
            <a:ext cx="8757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Performed works</a:t>
            </a:r>
            <a:endParaRPr lang="en-US" sz="3600" b="1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Номер слайда 4"/>
          <p:cNvSpPr txBox="1">
            <a:spLocks/>
          </p:cNvSpPr>
          <p:nvPr/>
        </p:nvSpPr>
        <p:spPr>
          <a:xfrm>
            <a:off x="4357686" y="1071546"/>
            <a:ext cx="457200" cy="4413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2CD884-1088-48BA-AE95-7943CACCB33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14282" y="1580920"/>
            <a:ext cx="8613173" cy="491991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Approach for realization has been developed</a:t>
            </a:r>
          </a:p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Assembly procedure has been developed</a:t>
            </a:r>
          </a:p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Technological mock-up is developed and designed</a:t>
            </a:r>
          </a:p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Components are fabricated</a:t>
            </a:r>
          </a:p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Mock-up is assembled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1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FEC-E7D8-4581-8D65-04379DA47C56}" type="slidenum">
              <a:rPr lang="ru-RU">
                <a:latin typeface="Arial" pitchFamily="34" charset="0"/>
                <a:cs typeface="Arial" pitchFamily="34" charset="0"/>
              </a:rPr>
              <a:pPr/>
              <a:t>7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auto">
          <a:xfrm>
            <a:off x="214282" y="357166"/>
            <a:ext cx="8757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Nature of the approach</a:t>
            </a:r>
            <a:endParaRPr lang="en-US" sz="3600" b="1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Номер слайда 4"/>
          <p:cNvSpPr txBox="1">
            <a:spLocks/>
          </p:cNvSpPr>
          <p:nvPr/>
        </p:nvSpPr>
        <p:spPr>
          <a:xfrm>
            <a:off x="4357686" y="1071546"/>
            <a:ext cx="457200" cy="4413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2CD884-1088-48BA-AE95-7943CACCB33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14282" y="1580920"/>
            <a:ext cx="8613173" cy="491991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For chips-to-flex connection ,,chipcables” are used</a:t>
            </a:r>
          </a:p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All flex cables and boards are made of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adhesiveless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foiled aluminium-polyimide dielectrics (Al 30um thick, Pi 20um thick)</a:t>
            </a:r>
          </a:p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Interconnection technique is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SpTAB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Flex is 4-layered board: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bottom+spacer+top+coverlayer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41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FEC-E7D8-4581-8D65-04379DA47C56}" type="slidenum">
              <a:rPr lang="ru-RU">
                <a:latin typeface="Arial" pitchFamily="34" charset="0"/>
                <a:cs typeface="Arial" pitchFamily="34" charset="0"/>
              </a:rPr>
              <a:pPr/>
              <a:t>8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auto">
          <a:xfrm>
            <a:off x="214282" y="140439"/>
            <a:ext cx="875719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Developed and fabricated components</a:t>
            </a:r>
          </a:p>
          <a:p>
            <a:pPr algn="ctr"/>
            <a:r>
              <a:rPr lang="en-US" sz="28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(for one mock-up)</a:t>
            </a:r>
            <a:endParaRPr lang="en-US" sz="2800" b="1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Номер слайда 4"/>
          <p:cNvSpPr txBox="1">
            <a:spLocks/>
          </p:cNvSpPr>
          <p:nvPr/>
        </p:nvSpPr>
        <p:spPr>
          <a:xfrm>
            <a:off x="4357686" y="1071546"/>
            <a:ext cx="457200" cy="4413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2CD884-1088-48BA-AE95-7943CACCB33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55" t="24834" r="6556" b="24834"/>
          <a:stretch/>
        </p:blipFill>
        <p:spPr>
          <a:xfrm>
            <a:off x="2987824" y="3645184"/>
            <a:ext cx="3318259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50" t="27058" r="6918" b="20213"/>
          <a:stretch/>
        </p:blipFill>
        <p:spPr>
          <a:xfrm>
            <a:off x="2808891" y="1556792"/>
            <a:ext cx="3005218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03" b="20347"/>
          <a:stretch/>
        </p:blipFill>
        <p:spPr>
          <a:xfrm>
            <a:off x="5724128" y="2335956"/>
            <a:ext cx="3119402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41" t="19696" b="21220"/>
          <a:stretch/>
        </p:blipFill>
        <p:spPr>
          <a:xfrm>
            <a:off x="5757449" y="4997811"/>
            <a:ext cx="3180000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11" t="19294" r="24414" b="12832"/>
          <a:stretch/>
        </p:blipFill>
        <p:spPr>
          <a:xfrm>
            <a:off x="201723" y="3212976"/>
            <a:ext cx="266429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83" t="19911" r="23682" b="18106"/>
          <a:stretch/>
        </p:blipFill>
        <p:spPr>
          <a:xfrm>
            <a:off x="107504" y="1493095"/>
            <a:ext cx="1929205" cy="1653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452" t="35067" r="24277" b="32751"/>
          <a:stretch/>
        </p:blipFill>
        <p:spPr>
          <a:xfrm>
            <a:off x="1253452" y="5777862"/>
            <a:ext cx="1368152" cy="684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04103" y="1249015"/>
            <a:ext cx="1532605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Absorber (1 pc)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145440" y="5563923"/>
            <a:ext cx="1986400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SMD Flex mount (4pcs)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3068960"/>
            <a:ext cx="1801211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Chipcable (2 pcs)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28233" y="1339206"/>
            <a:ext cx="2041684" cy="5232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bottom layer (1 pc)</a:t>
            </a:r>
          </a:p>
          <a:p>
            <a:endParaRPr lang="en-US" sz="14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12142" y="2132856"/>
            <a:ext cx="2120298" cy="5232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spacer layer (1 pc)</a:t>
            </a:r>
          </a:p>
          <a:p>
            <a:endParaRPr lang="en-US" sz="14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826543" y="3451930"/>
            <a:ext cx="1743374" cy="5232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top layer (1 pc)</a:t>
            </a:r>
          </a:p>
          <a:p>
            <a:endParaRPr lang="en-US" sz="14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20832" y="4819297"/>
            <a:ext cx="2155624" cy="5232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Flex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cover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layer (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1 pc)</a:t>
            </a:r>
          </a:p>
          <a:p>
            <a:endParaRPr lang="en-US" sz="14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0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348A5B"/>
                </a:solidFill>
                <a:latin typeface="Arial" pitchFamily="34" charset="0"/>
                <a:cs typeface="Arial" pitchFamily="34" charset="0"/>
              </a:rPr>
              <a:t>Main assembly steps</a:t>
            </a:r>
            <a:endParaRPr lang="ru-RU" sz="3600" dirty="0">
              <a:solidFill>
                <a:srgbClr val="348A5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3E218-EAB8-499E-B827-9F76943F8116}" type="slidenum">
              <a:rPr lang="ru-RU" smtClean="0">
                <a:latin typeface="Arial" pitchFamily="34" charset="0"/>
                <a:cs typeface="Arial" pitchFamily="34" charset="0"/>
              </a:rPr>
              <a:pPr>
                <a:defRPr/>
              </a:pPr>
              <a:t>9</a:t>
            </a:fld>
            <a:endParaRPr lang="ru-RU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317628424"/>
              </p:ext>
            </p:extLst>
          </p:nvPr>
        </p:nvGraphicFramePr>
        <p:xfrm>
          <a:off x="323528" y="1340768"/>
          <a:ext cx="855698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4286248" y="6500834"/>
            <a:ext cx="459426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viatcheslav.borshchov@cern.ch,        ihor.tymchuk@cern.ch</a:t>
            </a:r>
            <a:endParaRPr lang="ru-RU" sz="105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642939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FoCal</a:t>
            </a:r>
            <a:r>
              <a:rPr lang="en-US" sz="1200" b="1" dirty="0" smtClean="0"/>
              <a:t> meeting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November 15, 2017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7550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ТУ">
  <a:themeElements>
    <a:clrScheme name="СТУ">
      <a:dk1>
        <a:sysClr val="windowText" lastClr="000000"/>
      </a:dk1>
      <a:lt1>
        <a:sysClr val="window" lastClr="FFFFFF"/>
      </a:lt1>
      <a:dk2>
        <a:srgbClr val="3E3D2D"/>
      </a:dk2>
      <a:lt2>
        <a:srgbClr val="B9C072"/>
      </a:lt2>
      <a:accent1>
        <a:srgbClr val="3A9249"/>
      </a:accent1>
      <a:accent2>
        <a:srgbClr val="71685A"/>
      </a:accent2>
      <a:accent3>
        <a:srgbClr val="F0F010"/>
      </a:accent3>
      <a:accent4>
        <a:srgbClr val="909465"/>
      </a:accent4>
      <a:accent5>
        <a:srgbClr val="956B43"/>
      </a:accent5>
      <a:accent6>
        <a:srgbClr val="FFC000"/>
      </a:accent6>
      <a:hlink>
        <a:srgbClr val="002060"/>
      </a:hlink>
      <a:folHlink>
        <a:srgbClr val="FFA94A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72016</TotalTime>
  <Words>852</Words>
  <Application>Microsoft Office PowerPoint</Application>
  <PresentationFormat>Экран (4:3)</PresentationFormat>
  <Paragraphs>213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Georgia</vt:lpstr>
      <vt:lpstr>Wingdings</vt:lpstr>
      <vt:lpstr>Wingdings 2</vt:lpstr>
      <vt:lpstr>СТУ</vt:lpstr>
      <vt:lpstr>Презентация PowerPoint</vt:lpstr>
      <vt:lpstr>Outline</vt:lpstr>
      <vt:lpstr>Презентация PowerPoint</vt:lpstr>
      <vt:lpstr>Презентация PowerPoint</vt:lpstr>
      <vt:lpstr>Tasks of activity</vt:lpstr>
      <vt:lpstr>Презентация PowerPoint</vt:lpstr>
      <vt:lpstr>Презентация PowerPoint</vt:lpstr>
      <vt:lpstr>Презентация PowerPoint</vt:lpstr>
      <vt:lpstr>Main assembly steps</vt:lpstr>
      <vt:lpstr>Step 1:  assembling MAPS with chipcables and SMDs</vt:lpstr>
      <vt:lpstr>Step 2:  assembling multilayered flex</vt:lpstr>
      <vt:lpstr>Step 3:  mounting MAPSs on absorber</vt:lpstr>
      <vt:lpstr>Step 4:  mounting SMDs on chipcable</vt:lpstr>
      <vt:lpstr>Step 5:  mounting flex on absorber</vt:lpstr>
      <vt:lpstr>Open issues</vt:lpstr>
      <vt:lpstr>Obtained results</vt:lpstr>
      <vt:lpstr>Next steps </vt:lpstr>
      <vt:lpstr>Conclusions</vt:lpstr>
      <vt:lpstr>Презентация PowerPoint</vt:lpstr>
    </vt:vector>
  </TitlesOfParts>
  <Company>SE SRTIIE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Ihor Tymchuk</dc:creator>
  <cp:lastModifiedBy>user</cp:lastModifiedBy>
  <cp:revision>3007</cp:revision>
  <cp:lastPrinted>2017-11-15T08:18:39Z</cp:lastPrinted>
  <dcterms:created xsi:type="dcterms:W3CDTF">2012-03-14T13:58:56Z</dcterms:created>
  <dcterms:modified xsi:type="dcterms:W3CDTF">2017-11-15T08:41:45Z</dcterms:modified>
</cp:coreProperties>
</file>