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8"/>
  </p:notesMasterIdLst>
  <p:handoutMasterIdLst>
    <p:handoutMasterId r:id="rId29"/>
  </p:handoutMasterIdLst>
  <p:sldIdLst>
    <p:sldId id="256" r:id="rId3"/>
    <p:sldId id="279" r:id="rId4"/>
    <p:sldId id="281" r:id="rId5"/>
    <p:sldId id="291" r:id="rId6"/>
    <p:sldId id="292" r:id="rId7"/>
    <p:sldId id="300" r:id="rId8"/>
    <p:sldId id="282" r:id="rId9"/>
    <p:sldId id="283" r:id="rId10"/>
    <p:sldId id="284" r:id="rId11"/>
    <p:sldId id="285" r:id="rId12"/>
    <p:sldId id="286" r:id="rId13"/>
    <p:sldId id="287" r:id="rId14"/>
    <p:sldId id="293" r:id="rId15"/>
    <p:sldId id="288" r:id="rId16"/>
    <p:sldId id="289" r:id="rId17"/>
    <p:sldId id="290" r:id="rId18"/>
    <p:sldId id="302" r:id="rId19"/>
    <p:sldId id="294" r:id="rId20"/>
    <p:sldId id="295" r:id="rId21"/>
    <p:sldId id="299" r:id="rId22"/>
    <p:sldId id="296" r:id="rId23"/>
    <p:sldId id="297" r:id="rId24"/>
    <p:sldId id="301" r:id="rId25"/>
    <p:sldId id="298" r:id="rId26"/>
    <p:sldId id="303" r:id="rId27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  <a:srgbClr val="CC0000"/>
    <a:srgbClr val="FF3300"/>
    <a:srgbClr val="1F3361"/>
    <a:srgbClr val="1C2A64"/>
    <a:srgbClr val="23415D"/>
    <a:srgbClr val="CC33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088" autoAdjust="0"/>
    <p:restoredTop sz="79831" autoAdjust="0"/>
  </p:normalViewPr>
  <p:slideViewPr>
    <p:cSldViewPr snapToGrid="0">
      <p:cViewPr varScale="1">
        <p:scale>
          <a:sx n="118" d="100"/>
          <a:sy n="118" d="100"/>
        </p:scale>
        <p:origin x="-1608" y="-9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D530E19-11DC-4FD9-AE60-F72083C661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ADD0AFE-8C71-4F8A-AEF6-80CE21368F0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78B6D-DB31-4FA4-8432-153669BFAC4A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18</a:t>
            </a:r>
            <a:r>
              <a:rPr lang="en-US" baseline="30000" dirty="0" smtClean="0"/>
              <a:t>h</a:t>
            </a:r>
            <a:r>
              <a:rPr lang="en-US" dirty="0" smtClean="0"/>
              <a:t> January 2009 – </a:t>
            </a:r>
            <a:r>
              <a:rPr lang="en-US" dirty="0" err="1" smtClean="0"/>
              <a:t>FiDeL</a:t>
            </a:r>
            <a:r>
              <a:rPr lang="en-US" dirty="0" smtClean="0"/>
              <a:t> 2009 - </a:t>
            </a:r>
            <a:fld id="{C255B086-5DCA-4077-A39D-A1D9A02731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259EBF37-52A6-4889-8E4D-BB18814029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B6254354-5278-48E4-8E21-DC507D692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4D864-F118-4608-BEBF-0CF7E6CF4E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4BBD0-7C5B-42A5-AD58-C787BBFBA0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2182D-B8E8-4748-B146-9DA870401B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180CD-4F75-4C40-AD00-5A7CDD4EE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BB40-43DC-4F38-8EA9-2B0589D5F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88872-F62A-4488-8DB8-41CF1E259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6F6A0-AF8C-49AC-9070-B30E89DD49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8D3A9-A6F3-4B48-8E1D-DB11C5428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August 2009 – </a:t>
            </a:r>
            <a:r>
              <a:rPr lang="en-US" dirty="0" err="1" smtClean="0"/>
              <a:t>FiDeL</a:t>
            </a:r>
            <a:r>
              <a:rPr lang="en-US" dirty="0" smtClean="0"/>
              <a:t> status - </a:t>
            </a:r>
            <a:fld id="{7A7B692C-1B48-415F-BA31-CE62BAB7D1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2072D-4CB3-4653-A332-53758F7AF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DD5C8-A7FD-4C97-8E89-4B5B67B470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B481E-8F77-4691-86BB-B6E8AA983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708AEB48-87BC-4069-9621-F882BBC71D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DDE576D3-63E3-46B3-8B3E-642307099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D7DBD93B-8AE5-453D-BEB4-7A7B737F3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18</a:t>
            </a:r>
            <a:r>
              <a:rPr lang="en-US" baseline="30000" dirty="0" smtClean="0"/>
              <a:t>h</a:t>
            </a:r>
            <a:r>
              <a:rPr lang="en-US" dirty="0" smtClean="0"/>
              <a:t> January 2009 – </a:t>
            </a:r>
            <a:r>
              <a:rPr lang="en-US" dirty="0" err="1" smtClean="0"/>
              <a:t>FiDeL</a:t>
            </a:r>
            <a:r>
              <a:rPr lang="en-US" dirty="0" smtClean="0"/>
              <a:t> 2009 - </a:t>
            </a:r>
            <a:fld id="{35BD0141-8F77-465A-AA2D-313389337A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7232F88C-BA40-4962-82C6-FE1103654B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C0FD4E33-AFEE-4326-A9E4-9B71B5E092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72371F-2EF9-4D08-A749-0FE2A16A9F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8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r>
              <a:rPr lang="en-US" dirty="0" smtClean="0"/>
              <a:t>18</a:t>
            </a:r>
            <a:r>
              <a:rPr lang="en-US" baseline="30000" dirty="0" smtClean="0"/>
              <a:t>h</a:t>
            </a:r>
            <a:r>
              <a:rPr lang="en-US" dirty="0" smtClean="0"/>
              <a:t> January 2009 – </a:t>
            </a:r>
            <a:r>
              <a:rPr lang="en-US" dirty="0" err="1" smtClean="0"/>
              <a:t>FiDeL</a:t>
            </a:r>
            <a:r>
              <a:rPr lang="en-US" dirty="0" smtClean="0"/>
              <a:t> 2009 - </a:t>
            </a:r>
            <a:fld id="{76DF2948-D4E5-401A-A976-6D24B5102FA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69005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65000"/>
        <a:buBlip>
          <a:blip r:embed="rId16"/>
        </a:buBlip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2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1B66EB1-42ED-4436-95C3-EDA4F6FB0C8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RETRAINING AND DETRAINING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IN THE LHC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95627" y="3629566"/>
            <a:ext cx="6400800" cy="1088349"/>
          </a:xfrm>
        </p:spPr>
        <p:txBody>
          <a:bodyPr/>
          <a:lstStyle/>
          <a:p>
            <a:r>
              <a:rPr lang="en-US" sz="2000" dirty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r>
              <a:rPr lang="en-US" sz="1600" dirty="0" smtClean="0"/>
              <a:t>Magnets</a:t>
            </a:r>
            <a:r>
              <a:rPr lang="en-US" sz="1600" dirty="0"/>
              <a:t>, Superconductors and Cryostats Group</a:t>
            </a:r>
          </a:p>
          <a:p>
            <a:r>
              <a:rPr lang="en-US" sz="1600" dirty="0"/>
              <a:t>Technology Department, CERN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SzPct val="65000"/>
            </a:pPr>
            <a:r>
              <a:rPr lang="fr-CH" sz="1200" dirty="0" smtClean="0">
                <a:solidFill>
                  <a:schemeClr val="bg1"/>
                </a:solidFill>
              </a:rPr>
              <a:t>LHC Machine </a:t>
            </a:r>
            <a:r>
              <a:rPr lang="fr-CH" sz="1200" dirty="0" err="1" smtClean="0">
                <a:solidFill>
                  <a:schemeClr val="bg1"/>
                </a:solidFill>
              </a:rPr>
              <a:t>Advisory</a:t>
            </a:r>
            <a:r>
              <a:rPr lang="fr-CH" sz="1200" dirty="0" smtClean="0">
                <a:solidFill>
                  <a:schemeClr val="bg1"/>
                </a:solidFill>
              </a:rPr>
              <a:t> </a:t>
            </a:r>
            <a:r>
              <a:rPr lang="fr-CH" sz="1200" dirty="0" err="1" smtClean="0">
                <a:solidFill>
                  <a:schemeClr val="bg1"/>
                </a:solidFill>
              </a:rPr>
              <a:t>Committee</a:t>
            </a:r>
            <a:r>
              <a:rPr lang="fr-CH" sz="1200" dirty="0" smtClean="0">
                <a:solidFill>
                  <a:schemeClr val="bg1"/>
                </a:solidFill>
              </a:rPr>
              <a:t>, </a:t>
            </a:r>
          </a:p>
          <a:p>
            <a:pPr algn="ctr" eaLnBrk="1" hangingPunct="1">
              <a:spcBef>
                <a:spcPct val="20000"/>
              </a:spcBef>
              <a:buSzPct val="65000"/>
            </a:pPr>
            <a:r>
              <a:rPr lang="fr-CH" sz="1200" dirty="0" smtClean="0">
                <a:solidFill>
                  <a:schemeClr val="bg1"/>
                </a:solidFill>
              </a:rPr>
              <a:t>CERN 26</a:t>
            </a:r>
            <a:r>
              <a:rPr lang="fr-CH" sz="1200" baseline="30000" dirty="0" smtClean="0">
                <a:solidFill>
                  <a:schemeClr val="bg1"/>
                </a:solidFill>
              </a:rPr>
              <a:t>th</a:t>
            </a:r>
            <a:r>
              <a:rPr lang="fr-CH" sz="1200" dirty="0" smtClean="0">
                <a:solidFill>
                  <a:schemeClr val="bg1"/>
                </a:solidFill>
              </a:rPr>
              <a:t> </a:t>
            </a:r>
            <a:r>
              <a:rPr lang="fr-CH" sz="1200" dirty="0" err="1" smtClean="0">
                <a:solidFill>
                  <a:schemeClr val="bg1"/>
                </a:solidFill>
              </a:rPr>
              <a:t>October</a:t>
            </a:r>
            <a:r>
              <a:rPr lang="fr-CH" sz="1200" dirty="0" smtClean="0">
                <a:solidFill>
                  <a:schemeClr val="bg1"/>
                </a:solidFill>
              </a:rPr>
              <a:t> 2009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563688" y="5364163"/>
            <a:ext cx="64008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SzPct val="65000"/>
            </a:pPr>
            <a:r>
              <a:rPr lang="fr-CH" sz="1400" dirty="0" smtClean="0"/>
              <a:t> </a:t>
            </a:r>
            <a:endParaRPr lang="en-US" sz="14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88850" y="5493134"/>
            <a:ext cx="6903833" cy="86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1" hangingPunct="1">
              <a:spcBef>
                <a:spcPct val="20000"/>
              </a:spcBef>
              <a:buSzPct val="65000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Acknowledgements: C.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Lorin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Musso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Siemko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L. Rossi,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600" kern="0" dirty="0" smtClean="0"/>
              <a:t>A. </a:t>
            </a:r>
            <a:r>
              <a:rPr lang="en-US" sz="1600" kern="0" dirty="0" err="1" smtClean="0"/>
              <a:t>Verweij</a:t>
            </a:r>
            <a:r>
              <a:rPr lang="en-US" sz="1600" kern="0" dirty="0" smtClean="0"/>
              <a:t>, and all the colleagues involved in manufacturing, testing and commissioning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 BASED ON SURFACE TEST DATA: 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COMPARISON WITH PREVIOUS ESITMATES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On the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hand … </a:t>
            </a: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SCALING-2 HYPOTHESIS: </a:t>
            </a:r>
            <a:r>
              <a:rPr lang="fr-CH" dirty="0" err="1" smtClean="0">
                <a:sym typeface="Symbol" pitchFamily="18" charset="2"/>
              </a:rPr>
              <a:t>assuming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all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thermal cycle </a:t>
            </a:r>
            <a:r>
              <a:rPr lang="fr-CH" dirty="0" err="1" smtClean="0">
                <a:sym typeface="Symbol" pitchFamily="18" charset="2"/>
              </a:rPr>
              <a:t>behave</a:t>
            </a:r>
            <a:r>
              <a:rPr lang="fr-CH" dirty="0" smtClean="0">
                <a:sym typeface="Symbol" pitchFamily="18" charset="2"/>
              </a:rPr>
              <a:t> as the </a:t>
            </a:r>
            <a:r>
              <a:rPr lang="fr-CH" dirty="0" err="1" smtClean="0">
                <a:sym typeface="Symbol" pitchFamily="18" charset="2"/>
              </a:rPr>
              <a:t>sampled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ones</a:t>
            </a:r>
            <a:r>
              <a:rPr lang="fr-CH" dirty="0" smtClean="0">
                <a:sym typeface="Symbol"/>
              </a:rPr>
              <a:t>  </a:t>
            </a:r>
            <a:r>
              <a:rPr lang="fr-CH" dirty="0" smtClean="0">
                <a:sym typeface="Symbol" pitchFamily="18" charset="2"/>
              </a:rPr>
              <a:t>0.35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per octant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nominal </a:t>
            </a:r>
            <a:r>
              <a:rPr lang="fr-CH" dirty="0" err="1" smtClean="0">
                <a:sym typeface="Symbol" pitchFamily="18" charset="2"/>
              </a:rPr>
              <a:t>applies</a:t>
            </a:r>
            <a:r>
              <a:rPr lang="fr-CH" dirty="0" smtClean="0">
                <a:sym typeface="Symbol" pitchFamily="18" charset="2"/>
              </a:rPr>
              <a:t> to the LHC </a:t>
            </a:r>
            <a:r>
              <a:rPr lang="fr-CH" dirty="0" smtClean="0">
                <a:sym typeface="Symbol"/>
              </a:rPr>
              <a:t> </a:t>
            </a:r>
            <a:r>
              <a:rPr lang="fr-CH" dirty="0" smtClean="0">
                <a:solidFill>
                  <a:srgbClr val="C00000"/>
                </a:solidFill>
                <a:sym typeface="Symbol"/>
              </a:rPr>
              <a:t>50 </a:t>
            </a:r>
            <a:r>
              <a:rPr lang="fr-CH" dirty="0" err="1" smtClean="0">
                <a:solidFill>
                  <a:srgbClr val="C00000"/>
                </a:solidFill>
                <a:sym typeface="Symbol"/>
              </a:rPr>
              <a:t>quenches</a:t>
            </a:r>
            <a:r>
              <a:rPr lang="fr-CH" dirty="0" smtClean="0">
                <a:solidFill>
                  <a:srgbClr val="C00000"/>
                </a:solidFill>
                <a:sym typeface="Symbol"/>
              </a:rPr>
              <a:t> to </a:t>
            </a:r>
            <a:r>
              <a:rPr lang="fr-CH" dirty="0" err="1" smtClean="0">
                <a:solidFill>
                  <a:srgbClr val="C00000"/>
                </a:solidFill>
                <a:sym typeface="Symbol"/>
              </a:rPr>
              <a:t>reach</a:t>
            </a:r>
            <a:r>
              <a:rPr lang="fr-CH" dirty="0" smtClean="0">
                <a:solidFill>
                  <a:srgbClr val="C00000"/>
                </a:solidFill>
                <a:sym typeface="Symbol"/>
              </a:rPr>
              <a:t> nominal </a:t>
            </a:r>
          </a:p>
          <a:p>
            <a:pPr lvl="1">
              <a:buNone/>
            </a:pPr>
            <a:r>
              <a:rPr lang="fr-CH" sz="1200" dirty="0" smtClean="0">
                <a:solidFill>
                  <a:srgbClr val="009900"/>
                </a:solidFill>
              </a:rPr>
              <a:t>	[C. Lorin, A. </a:t>
            </a:r>
            <a:r>
              <a:rPr lang="fr-CH" sz="1200" dirty="0" err="1" smtClean="0">
                <a:solidFill>
                  <a:srgbClr val="009900"/>
                </a:solidFill>
              </a:rPr>
              <a:t>Siemko</a:t>
            </a:r>
            <a:r>
              <a:rPr lang="fr-CH" sz="1200" dirty="0" smtClean="0">
                <a:solidFill>
                  <a:srgbClr val="009900"/>
                </a:solidFill>
              </a:rPr>
              <a:t>, E. </a:t>
            </a:r>
            <a:r>
              <a:rPr lang="fr-CH" sz="1200" dirty="0" err="1" smtClean="0">
                <a:solidFill>
                  <a:srgbClr val="009900"/>
                </a:solidFill>
              </a:rPr>
              <a:t>Todesco</a:t>
            </a:r>
            <a:r>
              <a:rPr lang="fr-CH" sz="1200" dirty="0" smtClean="0">
                <a:solidFill>
                  <a:srgbClr val="009900"/>
                </a:solidFill>
              </a:rPr>
              <a:t>, A. </a:t>
            </a:r>
            <a:r>
              <a:rPr lang="fr-CH" sz="1200" dirty="0" err="1" smtClean="0">
                <a:solidFill>
                  <a:srgbClr val="009900"/>
                </a:solidFill>
              </a:rPr>
              <a:t>Verweij</a:t>
            </a:r>
            <a:r>
              <a:rPr lang="fr-CH" sz="1200" dirty="0" smtClean="0">
                <a:solidFill>
                  <a:srgbClr val="009900"/>
                </a:solidFill>
              </a:rPr>
              <a:t>, MT-21 </a:t>
            </a:r>
            <a:r>
              <a:rPr lang="fr-CH" sz="1200" i="1" dirty="0" smtClean="0">
                <a:solidFill>
                  <a:srgbClr val="009900"/>
                </a:solidFill>
              </a:rPr>
              <a:t>IEEE </a:t>
            </a:r>
            <a:r>
              <a:rPr lang="fr-CH" sz="1200" i="1" dirty="0" err="1" smtClean="0">
                <a:solidFill>
                  <a:srgbClr val="009900"/>
                </a:solidFill>
              </a:rPr>
              <a:t>Trans</a:t>
            </a:r>
            <a:r>
              <a:rPr lang="fr-CH" sz="1200" i="1" dirty="0" smtClean="0">
                <a:solidFill>
                  <a:srgbClr val="009900"/>
                </a:solidFill>
              </a:rPr>
              <a:t>. </a:t>
            </a:r>
            <a:r>
              <a:rPr lang="fr-CH" sz="1200" i="1" dirty="0" err="1" smtClean="0">
                <a:solidFill>
                  <a:srgbClr val="009900"/>
                </a:solidFill>
              </a:rPr>
              <a:t>Appl</a:t>
            </a:r>
            <a:r>
              <a:rPr lang="fr-CH" sz="1200" i="1" dirty="0" smtClean="0">
                <a:solidFill>
                  <a:srgbClr val="009900"/>
                </a:solidFill>
              </a:rPr>
              <a:t>. </a:t>
            </a:r>
            <a:r>
              <a:rPr lang="fr-CH" sz="1200" i="1" dirty="0" err="1" smtClean="0">
                <a:solidFill>
                  <a:srgbClr val="009900"/>
                </a:solidFill>
              </a:rPr>
              <a:t>Supercond</a:t>
            </a:r>
            <a:r>
              <a:rPr lang="fr-CH" sz="1200" i="1" dirty="0" smtClean="0">
                <a:solidFill>
                  <a:srgbClr val="009900"/>
                </a:solidFill>
              </a:rPr>
              <a:t>.</a:t>
            </a:r>
            <a:r>
              <a:rPr lang="fr-CH" sz="1200" dirty="0" smtClean="0">
                <a:solidFill>
                  <a:srgbClr val="009900"/>
                </a:solidFill>
              </a:rPr>
              <a:t> </a:t>
            </a:r>
            <a:r>
              <a:rPr lang="fr-CH" sz="1200" b="1" dirty="0" smtClean="0">
                <a:solidFill>
                  <a:srgbClr val="009900"/>
                </a:solidFill>
              </a:rPr>
              <a:t>20</a:t>
            </a:r>
            <a:r>
              <a:rPr lang="fr-CH" sz="1200" dirty="0" smtClean="0">
                <a:solidFill>
                  <a:srgbClr val="009900"/>
                </a:solidFill>
              </a:rPr>
              <a:t> (2010)  to </a:t>
            </a:r>
            <a:r>
              <a:rPr lang="fr-CH" sz="1200" dirty="0" err="1" smtClean="0">
                <a:solidFill>
                  <a:srgbClr val="009900"/>
                </a:solidFill>
              </a:rPr>
              <a:t>be</a:t>
            </a:r>
            <a:r>
              <a:rPr lang="fr-CH" sz="1200" dirty="0" smtClean="0">
                <a:solidFill>
                  <a:srgbClr val="009900"/>
                </a:solidFill>
              </a:rPr>
              <a:t> </a:t>
            </a:r>
            <a:r>
              <a:rPr lang="fr-CH" sz="1200" dirty="0" err="1" smtClean="0">
                <a:solidFill>
                  <a:srgbClr val="009900"/>
                </a:solidFill>
              </a:rPr>
              <a:t>published</a:t>
            </a:r>
            <a:r>
              <a:rPr lang="fr-CH" sz="1200" dirty="0" smtClean="0">
                <a:solidFill>
                  <a:srgbClr val="009900"/>
                </a:solidFill>
              </a:rPr>
              <a:t>]</a:t>
            </a:r>
            <a:endParaRPr lang="fr-CH" sz="1200" dirty="0" smtClean="0"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544638"/>
            <a:ext cx="66294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 BASED ON HARWARE COMMISSIONING DATA: EXTRAPOLATION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Empirical</a:t>
            </a:r>
            <a:r>
              <a:rPr lang="fr-CH" dirty="0" smtClean="0">
                <a:sym typeface="Symbol" pitchFamily="18" charset="2"/>
              </a:rPr>
              <a:t> extrapolation of hardware </a:t>
            </a:r>
            <a:r>
              <a:rPr lang="fr-CH" dirty="0" err="1" smtClean="0">
                <a:sym typeface="Symbol" pitchFamily="18" charset="2"/>
              </a:rPr>
              <a:t>commissioning</a:t>
            </a:r>
            <a:r>
              <a:rPr lang="fr-CH" dirty="0" smtClean="0">
                <a:sym typeface="Symbol" pitchFamily="18" charset="2"/>
              </a:rPr>
              <a:t> data </a:t>
            </a:r>
            <a:r>
              <a:rPr lang="fr-CH" dirty="0" err="1" smtClean="0">
                <a:sym typeface="Symbol" pitchFamily="18" charset="2"/>
              </a:rPr>
              <a:t>based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exponential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fit (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pessimistic</a:t>
            </a:r>
            <a:r>
              <a:rPr lang="fr-CH" dirty="0" smtClean="0">
                <a:sym typeface="Symbol" pitchFamily="18" charset="2"/>
              </a:rPr>
              <a:t>)</a:t>
            </a:r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~200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per </a:t>
            </a:r>
            <a:r>
              <a:rPr lang="fr-CH" dirty="0" err="1" smtClean="0">
                <a:sym typeface="Symbol" pitchFamily="18" charset="2"/>
              </a:rPr>
              <a:t>sector</a:t>
            </a:r>
            <a:r>
              <a:rPr lang="fr-CH" dirty="0" smtClean="0">
                <a:sym typeface="Symbol" pitchFamily="18" charset="2"/>
              </a:rPr>
              <a:t> 5-6</a:t>
            </a:r>
          </a:p>
          <a:p>
            <a:pPr lvl="1"/>
            <a:r>
              <a:rPr lang="fr-CH" dirty="0" smtClean="0">
                <a:sym typeface="Symbol" pitchFamily="18" charset="2"/>
              </a:rPr>
              <a:t>For </a:t>
            </a:r>
            <a:r>
              <a:rPr lang="fr-CH" dirty="0" err="1" smtClean="0">
                <a:sym typeface="Symbol" pitchFamily="18" charset="2"/>
              </a:rPr>
              <a:t>generic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sector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having</a:t>
            </a:r>
            <a:r>
              <a:rPr lang="fr-CH" dirty="0" smtClean="0">
                <a:sym typeface="Symbol" pitchFamily="18" charset="2"/>
              </a:rPr>
              <a:t> 33% of Firm3: 110±35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per octant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nominal </a:t>
            </a:r>
            <a:r>
              <a:rPr lang="fr-CH" sz="1200" dirty="0" smtClean="0">
                <a:solidFill>
                  <a:srgbClr val="009900"/>
                </a:solidFill>
              </a:rPr>
              <a:t>[A. </a:t>
            </a:r>
            <a:r>
              <a:rPr lang="fr-CH" sz="1200" dirty="0" err="1" smtClean="0">
                <a:solidFill>
                  <a:srgbClr val="009900"/>
                </a:solidFill>
              </a:rPr>
              <a:t>Verweij</a:t>
            </a:r>
            <a:r>
              <a:rPr lang="fr-CH" sz="1200" dirty="0" smtClean="0">
                <a:solidFill>
                  <a:srgbClr val="009900"/>
                </a:solidFill>
              </a:rPr>
              <a:t>, Chamonix 2009]</a:t>
            </a:r>
            <a:endParaRPr lang="fr-CH" sz="1200" dirty="0" smtClean="0">
              <a:sym typeface="Symbol" pitchFamily="18" charset="2"/>
            </a:endParaRP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3563" y="2069911"/>
            <a:ext cx="6060333" cy="3368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473862" y="5353010"/>
            <a:ext cx="4818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The </a:t>
            </a:r>
            <a:r>
              <a:rPr lang="fr-CH" sz="1000" dirty="0" err="1" smtClean="0"/>
              <a:t>exponential</a:t>
            </a:r>
            <a:r>
              <a:rPr lang="fr-CH" sz="1000" dirty="0" smtClean="0"/>
              <a:t> fit of </a:t>
            </a:r>
            <a:r>
              <a:rPr lang="fr-CH" sz="1000" dirty="0" err="1" smtClean="0"/>
              <a:t>current</a:t>
            </a:r>
            <a:r>
              <a:rPr lang="fr-CH" sz="1000" dirty="0" smtClean="0"/>
              <a:t> vs </a:t>
            </a:r>
            <a:r>
              <a:rPr lang="fr-CH" sz="1000" dirty="0" err="1" smtClean="0"/>
              <a:t>quench</a:t>
            </a:r>
            <a:r>
              <a:rPr lang="fr-CH" sz="1000" dirty="0" smtClean="0"/>
              <a:t> </a:t>
            </a:r>
            <a:r>
              <a:rPr lang="fr-CH" sz="1000" dirty="0" err="1" smtClean="0"/>
              <a:t>number</a:t>
            </a:r>
            <a:r>
              <a:rPr lang="fr-CH" sz="1000" dirty="0" smtClean="0"/>
              <a:t> for 5-6 hardware </a:t>
            </a:r>
            <a:r>
              <a:rPr lang="fr-CH" sz="1000" dirty="0" err="1" smtClean="0"/>
              <a:t>commissioning</a:t>
            </a:r>
            <a:endParaRPr lang="en-US" sz="10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FORECAST: SUMMARY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r>
              <a:rPr lang="fr-CH" sz="2000" dirty="0" smtClean="0">
                <a:sym typeface="Symbol" pitchFamily="18" charset="2"/>
              </a:rPr>
              <a:t>For </a:t>
            </a:r>
            <a:r>
              <a:rPr lang="fr-CH" sz="2000" dirty="0" smtClean="0">
                <a:solidFill>
                  <a:srgbClr val="C00000"/>
                </a:solidFill>
                <a:sym typeface="Symbol" pitchFamily="18" charset="2"/>
              </a:rPr>
              <a:t>6.5 </a:t>
            </a:r>
            <a:r>
              <a:rPr lang="fr-CH" sz="2000" dirty="0" err="1" smtClean="0">
                <a:solidFill>
                  <a:srgbClr val="C00000"/>
                </a:solidFill>
                <a:sym typeface="Symbol" pitchFamily="18" charset="2"/>
              </a:rPr>
              <a:t>TeV</a:t>
            </a:r>
            <a:r>
              <a:rPr lang="fr-CH" sz="2000" dirty="0" smtClean="0">
                <a:solidFill>
                  <a:srgbClr val="C00000"/>
                </a:solidFill>
                <a:sym typeface="Symbol" pitchFamily="18" charset="2"/>
              </a:rPr>
              <a:t>, a short training </a:t>
            </a:r>
            <a:r>
              <a:rPr lang="fr-CH" sz="2000" dirty="0" err="1" smtClean="0">
                <a:solidFill>
                  <a:srgbClr val="C00000"/>
                </a:solidFill>
                <a:sym typeface="Symbol" pitchFamily="18" charset="2"/>
              </a:rPr>
              <a:t>is</a:t>
            </a:r>
            <a:r>
              <a:rPr lang="fr-CH" sz="200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sym typeface="Symbol" pitchFamily="18" charset="2"/>
              </a:rPr>
              <a:t>expected</a:t>
            </a:r>
            <a:r>
              <a:rPr lang="fr-CH" sz="200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sz="2000" dirty="0" smtClean="0">
                <a:sym typeface="Symbol" pitchFamily="18" charset="2"/>
              </a:rPr>
              <a:t>(10-15 </a:t>
            </a:r>
            <a:r>
              <a:rPr lang="fr-CH" sz="2000" dirty="0" err="1" smtClean="0">
                <a:sym typeface="Symbol" pitchFamily="18" charset="2"/>
              </a:rPr>
              <a:t>quenches</a:t>
            </a:r>
            <a:r>
              <a:rPr lang="fr-CH" sz="2000" dirty="0" smtClean="0">
                <a:sym typeface="Symbol" pitchFamily="18" charset="2"/>
              </a:rPr>
              <a:t> per octant)</a:t>
            </a:r>
          </a:p>
          <a:p>
            <a:pPr lvl="1">
              <a:defRPr/>
            </a:pP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time: a few </a:t>
            </a:r>
            <a:r>
              <a:rPr lang="fr-CH" dirty="0" err="1" smtClean="0">
                <a:sym typeface="Symbol" pitchFamily="18" charset="2"/>
              </a:rPr>
              <a:t>days</a:t>
            </a:r>
            <a:r>
              <a:rPr lang="fr-CH" dirty="0" smtClean="0">
                <a:sym typeface="Symbol" pitchFamily="18" charset="2"/>
              </a:rPr>
              <a:t> of training per </a:t>
            </a:r>
            <a:r>
              <a:rPr lang="fr-CH" dirty="0" err="1" smtClean="0">
                <a:sym typeface="Symbol" pitchFamily="18" charset="2"/>
              </a:rPr>
              <a:t>sector</a:t>
            </a:r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29200" y="1273567"/>
            <a:ext cx="8462253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SzPct val="65000"/>
              <a:buFontTx/>
              <a:buBlip>
                <a:blip r:embed="rId2"/>
              </a:buBlip>
            </a:pP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Last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method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: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MonteCarlo</a:t>
            </a:r>
            <a:r>
              <a:rPr kumimoji="0" lang="fr-CH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for Firm1 and Firm2, plus total </a:t>
            </a:r>
            <a:r>
              <a:rPr kumimoji="0" lang="fr-CH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loss</a:t>
            </a:r>
            <a:r>
              <a:rPr kumimoji="0" lang="fr-CH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of </a:t>
            </a:r>
            <a:r>
              <a:rPr kumimoji="0" lang="fr-CH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memory</a:t>
            </a:r>
            <a:r>
              <a:rPr kumimoji="0" lang="fr-CH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of Firm3</a:t>
            </a:r>
          </a:p>
          <a:p>
            <a:pPr marL="800100" lvl="1" indent="-342900" eaLnBrk="1" hangingPunct="1">
              <a:spcBef>
                <a:spcPct val="20000"/>
              </a:spcBef>
              <a:buSzPct val="65000"/>
              <a:buFontTx/>
              <a:buBlip>
                <a:blip r:embed="rId2"/>
              </a:buBlip>
            </a:pPr>
            <a:r>
              <a:rPr lang="fr-CH" sz="2000" kern="0" dirty="0" err="1" smtClean="0">
                <a:latin typeface="+mn-lt"/>
                <a:ea typeface="+mn-ea"/>
                <a:sym typeface="Symbol" pitchFamily="18" charset="2"/>
              </a:rPr>
              <a:t>Remember</a:t>
            </a:r>
            <a:r>
              <a:rPr lang="fr-CH" sz="2000" kern="0" dirty="0" smtClean="0">
                <a:latin typeface="+mn-lt"/>
                <a:ea typeface="+mn-ea"/>
                <a:sym typeface="Symbol" pitchFamily="18" charset="2"/>
              </a:rPr>
              <a:t> Firm3 </a:t>
            </a:r>
            <a:r>
              <a:rPr lang="fr-CH" sz="2000" kern="0" dirty="0" err="1" smtClean="0">
                <a:latin typeface="+mn-lt"/>
                <a:ea typeface="+mn-ea"/>
                <a:sym typeface="Symbol" pitchFamily="18" charset="2"/>
              </a:rPr>
              <a:t>took</a:t>
            </a:r>
            <a:r>
              <a:rPr lang="fr-CH" sz="2000" kern="0" dirty="0" smtClean="0">
                <a:latin typeface="+mn-lt"/>
                <a:ea typeface="+mn-ea"/>
                <a:sym typeface="Symbol" pitchFamily="18" charset="2"/>
              </a:rPr>
              <a:t> 1 </a:t>
            </a:r>
            <a:r>
              <a:rPr lang="fr-CH" sz="2000" kern="0" dirty="0" err="1" smtClean="0">
                <a:latin typeface="+mn-lt"/>
                <a:ea typeface="+mn-ea"/>
                <a:sym typeface="Symbol" pitchFamily="18" charset="2"/>
              </a:rPr>
              <a:t>quench</a:t>
            </a:r>
            <a:r>
              <a:rPr lang="fr-CH" sz="2000" kern="0" dirty="0" smtClean="0">
                <a:latin typeface="+mn-lt"/>
                <a:ea typeface="+mn-ea"/>
                <a:sym typeface="Symbol" pitchFamily="18" charset="2"/>
              </a:rPr>
              <a:t> per </a:t>
            </a:r>
            <a:r>
              <a:rPr lang="fr-CH" sz="2000" kern="0" dirty="0" err="1" smtClean="0">
                <a:latin typeface="+mn-lt"/>
                <a:ea typeface="+mn-ea"/>
                <a:sym typeface="Symbol" pitchFamily="18" charset="2"/>
              </a:rPr>
              <a:t>magnet</a:t>
            </a:r>
            <a:r>
              <a:rPr lang="fr-CH" sz="2000" kern="0" dirty="0" smtClean="0">
                <a:latin typeface="+mn-lt"/>
                <a:ea typeface="+mn-ea"/>
                <a:sym typeface="Symbol" pitchFamily="18" charset="2"/>
              </a:rPr>
              <a:t> to go to 7 </a:t>
            </a:r>
            <a:r>
              <a:rPr lang="fr-CH" sz="2000" kern="0" dirty="0" err="1" smtClean="0">
                <a:latin typeface="+mn-lt"/>
                <a:ea typeface="+mn-ea"/>
                <a:sym typeface="Symbol" pitchFamily="18" charset="2"/>
              </a:rPr>
              <a:t>TeV</a:t>
            </a:r>
            <a:r>
              <a:rPr lang="fr-CH" sz="2000" kern="0" dirty="0" smtClean="0">
                <a:latin typeface="+mn-lt"/>
                <a:ea typeface="+mn-ea"/>
                <a:sym typeface="Symbol" pitchFamily="18" charset="2"/>
              </a:rPr>
              <a:t> in </a:t>
            </a:r>
            <a:r>
              <a:rPr lang="fr-CH" sz="2000" kern="0" dirty="0" err="1" smtClean="0">
                <a:latin typeface="+mn-lt"/>
                <a:ea typeface="+mn-ea"/>
                <a:sym typeface="Symbol" pitchFamily="18" charset="2"/>
              </a:rPr>
              <a:t>virgin</a:t>
            </a:r>
            <a:r>
              <a:rPr lang="fr-CH" sz="2000" kern="0" dirty="0" smtClean="0">
                <a:latin typeface="+mn-lt"/>
                <a:ea typeface="+mn-ea"/>
                <a:sym typeface="Symbol" pitchFamily="18" charset="2"/>
              </a:rPr>
              <a:t> conditions</a:t>
            </a:r>
            <a:endParaRPr lang="fr-CH" sz="2000" kern="0" dirty="0" smtClean="0">
              <a:latin typeface="+mn-lt"/>
              <a:ea typeface="+mn-ea"/>
              <a:sym typeface="Symbol" pitchFamily="18" charset="2"/>
            </a:endParaRPr>
          </a:p>
          <a:p>
            <a:pPr marL="800100" lvl="1" indent="-342900" eaLnBrk="1" hangingPunct="1">
              <a:spcBef>
                <a:spcPct val="20000"/>
              </a:spcBef>
              <a:buSzPct val="65000"/>
              <a:buFontTx/>
              <a:buBlip>
                <a:blip r:embed="rId2"/>
              </a:buBlip>
            </a:pPr>
            <a:r>
              <a:rPr kumimoji="0" lang="fr-CH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Estimate</a:t>
            </a:r>
            <a:r>
              <a:rPr kumimoji="0" lang="fr-CH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= 72 (Firm1)+155 (Firm2)+416 (Firm3)=640 </a:t>
            </a:r>
            <a:r>
              <a:rPr kumimoji="0" lang="fr-CH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quenches</a:t>
            </a:r>
            <a:r>
              <a:rPr kumimoji="0" lang="fr-CH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= 80 </a:t>
            </a:r>
            <a:r>
              <a:rPr kumimoji="0" lang="fr-CH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quenches</a:t>
            </a:r>
            <a:r>
              <a:rPr kumimoji="0" lang="fr-CH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per octant</a:t>
            </a:r>
          </a:p>
          <a:p>
            <a:pPr marL="342900" indent="-342900" eaLnBrk="1" hangingPunct="1">
              <a:spcBef>
                <a:spcPct val="20000"/>
              </a:spcBef>
              <a:buSzPct val="65000"/>
              <a:buFontTx/>
              <a:buBlip>
                <a:blip r:embed="rId2"/>
              </a:buBlip>
            </a:pPr>
            <a:r>
              <a:rPr lang="fr-CH" sz="2000" kern="0" baseline="0" dirty="0" err="1" smtClean="0">
                <a:latin typeface="+mn-lt"/>
                <a:ea typeface="+mn-ea"/>
                <a:sym typeface="Symbol" pitchFamily="18" charset="2"/>
              </a:rPr>
              <a:t>Summary</a:t>
            </a:r>
            <a:r>
              <a:rPr lang="fr-CH" sz="2000" kern="0" baseline="0" dirty="0" smtClean="0">
                <a:latin typeface="+mn-lt"/>
                <a:ea typeface="+mn-ea"/>
                <a:sym typeface="Symbol" pitchFamily="18" charset="2"/>
              </a:rPr>
              <a:t> training to 7 </a:t>
            </a:r>
            <a:r>
              <a:rPr lang="fr-CH" sz="2000" kern="0" baseline="0" dirty="0" err="1" smtClean="0">
                <a:latin typeface="+mn-lt"/>
                <a:ea typeface="+mn-ea"/>
                <a:sym typeface="Symbol" pitchFamily="18" charset="2"/>
              </a:rPr>
              <a:t>TeV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sym typeface="Symbol" pitchFamily="18" charset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1275" y="6021846"/>
            <a:ext cx="37338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6776" y="3599172"/>
            <a:ext cx="66754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Available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data</a:t>
            </a:r>
          </a:p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Forecast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to 7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TeV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MonteCarlo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Previous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estimates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Extrapolation</a:t>
            </a:r>
          </a:p>
          <a:p>
            <a:r>
              <a:rPr lang="fr-CH" dirty="0" smtClean="0">
                <a:sym typeface="Symbol" pitchFamily="18" charset="2"/>
              </a:rPr>
              <a:t>The Firm3 </a:t>
            </a:r>
            <a:r>
              <a:rPr lang="fr-CH" dirty="0" err="1" smtClean="0">
                <a:sym typeface="Symbol" pitchFamily="18" charset="2"/>
              </a:rPr>
              <a:t>anomaly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Virgin cycle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Detraining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thermal cycle</a:t>
            </a:r>
          </a:p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Analysis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Homogeneity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of the production</a:t>
            </a: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Correlations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vs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storage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time</a:t>
            </a: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Correlations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vs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elastic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modulus</a:t>
            </a:r>
            <a:endParaRPr lang="en-US" dirty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FIRM3 ANOMALY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Firm3 anomalies in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perfomance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were</a:t>
            </a:r>
            <a:r>
              <a:rPr lang="fr-CH" dirty="0" smtClean="0">
                <a:sym typeface="Symbol" pitchFamily="18" charset="2"/>
              </a:rPr>
              <a:t> visible in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different</a:t>
            </a:r>
            <a:r>
              <a:rPr lang="fr-CH" dirty="0" smtClean="0">
                <a:sym typeface="Symbol" pitchFamily="18" charset="2"/>
              </a:rPr>
              <a:t> aspects in surface test data</a:t>
            </a:r>
          </a:p>
          <a:p>
            <a:pPr lvl="1"/>
            <a:r>
              <a:rPr lang="fr-CH" dirty="0" smtClean="0">
                <a:sym typeface="Symbol" pitchFamily="18" charset="2"/>
              </a:rPr>
              <a:t>(1) Virgin training: Firm3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dominating</a:t>
            </a:r>
            <a:r>
              <a:rPr lang="fr-CH" dirty="0" smtClean="0">
                <a:sym typeface="Symbol" pitchFamily="18" charset="2"/>
              </a:rPr>
              <a:t> the training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fields</a:t>
            </a:r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Around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10 kA, Firm3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quenches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are more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numerous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than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Firm2 and Firm1</a:t>
            </a: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smtClean="0">
                <a:sym typeface="Symbol" pitchFamily="18" charset="2"/>
              </a:rPr>
              <a:t>But the Firm3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were</a:t>
            </a:r>
            <a:r>
              <a:rPr lang="fr-CH" dirty="0" smtClean="0">
                <a:sym typeface="Symbol" pitchFamily="18" charset="2"/>
              </a:rPr>
              <a:t> the first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ultimate</a:t>
            </a:r>
            <a:r>
              <a:rPr lang="fr-CH" dirty="0" smtClean="0">
                <a:sym typeface="Symbol" pitchFamily="18" charset="2"/>
              </a:rPr>
              <a:t>! This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why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a lot of bonus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134" y="2701951"/>
            <a:ext cx="5108710" cy="28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93606" y="5474215"/>
            <a:ext cx="44125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Cumulated</a:t>
            </a:r>
            <a:r>
              <a:rPr lang="fr-CH" sz="1200" dirty="0" smtClean="0"/>
              <a:t> performance of the </a:t>
            </a:r>
            <a:r>
              <a:rPr lang="fr-CH" sz="1200" dirty="0" err="1" smtClean="0"/>
              <a:t>dipoles</a:t>
            </a:r>
            <a:r>
              <a:rPr lang="fr-CH" sz="1200" dirty="0" smtClean="0"/>
              <a:t> </a:t>
            </a:r>
            <a:r>
              <a:rPr lang="fr-CH" sz="1200" dirty="0" err="1" smtClean="0"/>
              <a:t>during</a:t>
            </a:r>
            <a:r>
              <a:rPr lang="fr-CH" sz="1200" dirty="0" smtClean="0"/>
              <a:t> </a:t>
            </a:r>
            <a:r>
              <a:rPr lang="fr-CH" sz="1200" dirty="0" err="1" smtClean="0"/>
              <a:t>virgin</a:t>
            </a:r>
            <a:r>
              <a:rPr lang="fr-CH" sz="1200" dirty="0" smtClean="0"/>
              <a:t> training</a:t>
            </a:r>
          </a:p>
          <a:p>
            <a:pPr algn="ctr"/>
            <a:r>
              <a:rPr lang="fr-CH" sz="1000" dirty="0" smtClean="0">
                <a:solidFill>
                  <a:srgbClr val="009900"/>
                </a:solidFill>
              </a:rPr>
              <a:t>[B. </a:t>
            </a:r>
            <a:r>
              <a:rPr lang="fr-CH" sz="1000" dirty="0" err="1" smtClean="0">
                <a:solidFill>
                  <a:srgbClr val="009900"/>
                </a:solidFill>
              </a:rPr>
              <a:t>Bellesia</a:t>
            </a:r>
            <a:r>
              <a:rPr lang="fr-CH" sz="1000" dirty="0" smtClean="0">
                <a:solidFill>
                  <a:srgbClr val="009900"/>
                </a:solidFill>
              </a:rPr>
              <a:t>, N. Catalan </a:t>
            </a:r>
            <a:r>
              <a:rPr lang="fr-CH" sz="1000" dirty="0" err="1" smtClean="0">
                <a:solidFill>
                  <a:srgbClr val="009900"/>
                </a:solidFill>
              </a:rPr>
              <a:t>Lesheras</a:t>
            </a:r>
            <a:r>
              <a:rPr lang="fr-CH" sz="1000" dirty="0" smtClean="0">
                <a:solidFill>
                  <a:srgbClr val="009900"/>
                </a:solidFill>
              </a:rPr>
              <a:t> and E. </a:t>
            </a:r>
            <a:r>
              <a:rPr lang="fr-CH" sz="1000" dirty="0" err="1" smtClean="0">
                <a:solidFill>
                  <a:srgbClr val="009900"/>
                </a:solidFill>
              </a:rPr>
              <a:t>Todesco</a:t>
            </a:r>
            <a:r>
              <a:rPr lang="fr-CH" sz="1000" dirty="0" smtClean="0">
                <a:solidFill>
                  <a:srgbClr val="009900"/>
                </a:solidFill>
              </a:rPr>
              <a:t>, Chamonix 2009]</a:t>
            </a:r>
            <a:endParaRPr lang="en-US" sz="10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FIRM3 ANOMALY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Firm3 anomalies in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perfomance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were</a:t>
            </a:r>
            <a:r>
              <a:rPr lang="fr-CH" dirty="0" smtClean="0">
                <a:sym typeface="Symbol" pitchFamily="18" charset="2"/>
              </a:rPr>
              <a:t> visible in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different</a:t>
            </a:r>
            <a:r>
              <a:rPr lang="fr-CH" dirty="0" smtClean="0">
                <a:sym typeface="Symbol" pitchFamily="18" charset="2"/>
              </a:rPr>
              <a:t> aspects in surface test data</a:t>
            </a:r>
          </a:p>
          <a:p>
            <a:pPr lvl="1"/>
            <a:r>
              <a:rPr lang="fr-CH" dirty="0" smtClean="0">
                <a:sym typeface="Symbol" pitchFamily="18" charset="2"/>
              </a:rPr>
              <a:t>(2)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De-training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after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thermal cycle</a:t>
            </a:r>
          </a:p>
          <a:p>
            <a:pPr lvl="2"/>
            <a:r>
              <a:rPr lang="fr-CH" dirty="0" smtClean="0">
                <a:sym typeface="Symbol" pitchFamily="18" charset="2"/>
              </a:rPr>
              <a:t>On the 138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tested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thermal cycle, Firm3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one </a:t>
            </a:r>
            <a:r>
              <a:rPr lang="fr-CH" dirty="0" err="1" smtClean="0">
                <a:sym typeface="Symbol" pitchFamily="18" charset="2"/>
              </a:rPr>
              <a:t>showing</a:t>
            </a:r>
            <a:r>
              <a:rPr lang="fr-CH" dirty="0" smtClean="0">
                <a:sym typeface="Symbol" pitchFamily="18" charset="2"/>
              </a:rPr>
              <a:t> more </a:t>
            </a:r>
            <a:r>
              <a:rPr lang="fr-CH" dirty="0" err="1" smtClean="0">
                <a:sym typeface="Symbol" pitchFamily="18" charset="2"/>
              </a:rPr>
              <a:t>detraining</a:t>
            </a:r>
            <a:r>
              <a:rPr lang="fr-CH" dirty="0" smtClean="0">
                <a:sym typeface="Symbol" pitchFamily="18" charset="2"/>
              </a:rPr>
              <a:t>, and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net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loss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after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thermal cycle in a few cases</a:t>
            </a:r>
          </a:p>
          <a:p>
            <a:pPr lvl="2">
              <a:buNone/>
            </a:pPr>
            <a:endParaRPr lang="fr-CH" dirty="0" smtClean="0">
              <a:sym typeface="Symbol" pitchFamily="18" charset="2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5596" y="3240429"/>
            <a:ext cx="4466684" cy="254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51580" y="5960597"/>
            <a:ext cx="5599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Correlation</a:t>
            </a:r>
            <a:r>
              <a:rPr lang="fr-CH" sz="1200" dirty="0" smtClean="0"/>
              <a:t> </a:t>
            </a:r>
            <a:r>
              <a:rPr lang="fr-CH" sz="1200" dirty="0" err="1" smtClean="0"/>
              <a:t>between</a:t>
            </a:r>
            <a:r>
              <a:rPr lang="fr-CH" sz="1200" dirty="0" smtClean="0"/>
              <a:t> </a:t>
            </a:r>
            <a:r>
              <a:rPr lang="fr-CH" sz="1200" dirty="0" err="1" smtClean="0"/>
              <a:t>level</a:t>
            </a:r>
            <a:r>
              <a:rPr lang="fr-CH" sz="1200" dirty="0" smtClean="0"/>
              <a:t> of the first </a:t>
            </a:r>
            <a:r>
              <a:rPr lang="fr-CH" sz="1200" dirty="0" err="1" smtClean="0"/>
              <a:t>virgin</a:t>
            </a:r>
            <a:r>
              <a:rPr lang="fr-CH" sz="1200" dirty="0" smtClean="0"/>
              <a:t> </a:t>
            </a:r>
            <a:r>
              <a:rPr lang="fr-CH" sz="1200" dirty="0" err="1" smtClean="0"/>
              <a:t>quench</a:t>
            </a:r>
            <a:r>
              <a:rPr lang="fr-CH" sz="1200" dirty="0" smtClean="0"/>
              <a:t> and gain </a:t>
            </a:r>
            <a:r>
              <a:rPr lang="fr-CH" sz="1200" dirty="0" err="1" smtClean="0"/>
              <a:t>after</a:t>
            </a:r>
            <a:r>
              <a:rPr lang="fr-CH" sz="1200" dirty="0" smtClean="0"/>
              <a:t> thermal cycle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FIRM3 ANOMALY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fr-CH" dirty="0" err="1" smtClean="0">
                <a:sym typeface="Symbol" pitchFamily="18" charset="2"/>
              </a:rPr>
              <a:t>Nevertheless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during</a:t>
            </a:r>
            <a:r>
              <a:rPr lang="fr-CH" dirty="0" smtClean="0">
                <a:sym typeface="Symbol" pitchFamily="18" charset="2"/>
              </a:rPr>
              <a:t> hardware </a:t>
            </a:r>
            <a:r>
              <a:rPr lang="fr-CH" dirty="0" err="1" smtClean="0">
                <a:sym typeface="Symbol" pitchFamily="18" charset="2"/>
              </a:rPr>
              <a:t>commissioning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Firm3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detraining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was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much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worse</a:t>
            </a:r>
            <a:endParaRPr lang="fr-CH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err="1" smtClean="0">
                <a:sym typeface="Symbol" pitchFamily="18" charset="2"/>
              </a:rPr>
              <a:t>Please</a:t>
            </a:r>
            <a:r>
              <a:rPr lang="fr-CH" dirty="0" smtClean="0">
                <a:sym typeface="Symbol" pitchFamily="18" charset="2"/>
              </a:rPr>
              <a:t> note: plot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fair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compare a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distribution of 84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magnets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(</a:t>
            </a:r>
            <a:r>
              <a:rPr lang="fr-CH" dirty="0" err="1" smtClean="0">
                <a:sym typeface="Symbol" pitchFamily="18" charset="2"/>
              </a:rPr>
              <a:t>balls</a:t>
            </a:r>
            <a:r>
              <a:rPr lang="fr-CH" dirty="0" smtClean="0">
                <a:sym typeface="Symbol" pitchFamily="18" charset="2"/>
              </a:rPr>
              <a:t>) in 5-6, </a:t>
            </a:r>
            <a:r>
              <a:rPr lang="fr-CH" dirty="0" err="1" smtClean="0">
                <a:sym typeface="Symbol" pitchFamily="18" charset="2"/>
              </a:rPr>
              <a:t>unveiled</a:t>
            </a:r>
            <a:r>
              <a:rPr lang="fr-CH" dirty="0" smtClean="0">
                <a:sym typeface="Symbol" pitchFamily="18" charset="2"/>
              </a:rPr>
              <a:t> up to the </a:t>
            </a:r>
            <a:r>
              <a:rPr lang="fr-CH" dirty="0" err="1" smtClean="0">
                <a:sym typeface="Symbol" pitchFamily="18" charset="2"/>
              </a:rPr>
              <a:t>dotted</a:t>
            </a:r>
            <a:r>
              <a:rPr lang="fr-CH" dirty="0" smtClean="0">
                <a:sym typeface="Symbol" pitchFamily="18" charset="2"/>
              </a:rPr>
              <a:t> line, 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with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a distribution of 36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magnets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tested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thermal cycle (crosses)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8535" y="1880889"/>
            <a:ext cx="5428889" cy="307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06851" y="4974576"/>
            <a:ext cx="5145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Correlation</a:t>
            </a:r>
            <a:r>
              <a:rPr lang="fr-CH" sz="1200" dirty="0" smtClean="0"/>
              <a:t> </a:t>
            </a:r>
            <a:r>
              <a:rPr lang="fr-CH" sz="1200" dirty="0" err="1" smtClean="0"/>
              <a:t>between</a:t>
            </a:r>
            <a:r>
              <a:rPr lang="fr-CH" sz="1200" dirty="0" smtClean="0"/>
              <a:t> </a:t>
            </a:r>
            <a:r>
              <a:rPr lang="fr-CH" sz="1200" dirty="0" err="1" smtClean="0"/>
              <a:t>level</a:t>
            </a:r>
            <a:r>
              <a:rPr lang="fr-CH" sz="1200" dirty="0" smtClean="0"/>
              <a:t> of the 1st </a:t>
            </a:r>
            <a:r>
              <a:rPr lang="fr-CH" sz="1200" dirty="0" err="1" smtClean="0"/>
              <a:t>quench</a:t>
            </a:r>
            <a:r>
              <a:rPr lang="fr-CH" sz="1200" dirty="0" smtClean="0"/>
              <a:t> and gain </a:t>
            </a:r>
            <a:r>
              <a:rPr lang="fr-CH" sz="1200" dirty="0" err="1" smtClean="0"/>
              <a:t>after</a:t>
            </a:r>
            <a:r>
              <a:rPr lang="fr-CH" sz="1200" dirty="0" smtClean="0"/>
              <a:t> thermal cycle, </a:t>
            </a:r>
          </a:p>
          <a:p>
            <a:pPr algn="ctr"/>
            <a:r>
              <a:rPr lang="fr-CH" sz="1200" dirty="0" smtClean="0"/>
              <a:t>Firm3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, and hardware </a:t>
            </a:r>
            <a:r>
              <a:rPr lang="fr-CH" sz="1200" dirty="0" err="1" smtClean="0"/>
              <a:t>commissioning</a:t>
            </a:r>
            <a:r>
              <a:rPr lang="fr-CH" sz="1200" dirty="0" smtClean="0"/>
              <a:t> data</a:t>
            </a:r>
            <a:endParaRPr lang="en-US" sz="10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A FIRM3 ANOMALY ?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fr-CH" dirty="0" smtClean="0">
                <a:sym typeface="Symbol" pitchFamily="18" charset="2"/>
              </a:rPr>
              <a:t>An </a:t>
            </a:r>
            <a:r>
              <a:rPr lang="fr-CH" dirty="0" err="1" smtClean="0">
                <a:sym typeface="Symbol" pitchFamily="18" charset="2"/>
              </a:rPr>
              <a:t>additional</a:t>
            </a:r>
            <a:r>
              <a:rPr lang="fr-CH" dirty="0" smtClean="0">
                <a:sym typeface="Symbol" pitchFamily="18" charset="2"/>
              </a:rPr>
              <a:t> « </a:t>
            </a:r>
            <a:r>
              <a:rPr lang="fr-CH" dirty="0" err="1" smtClean="0">
                <a:sym typeface="Symbol" pitchFamily="18" charset="2"/>
              </a:rPr>
              <a:t>strangeness</a:t>
            </a:r>
            <a:r>
              <a:rPr lang="fr-CH" dirty="0" smtClean="0">
                <a:sym typeface="Symbol" pitchFamily="18" charset="2"/>
              </a:rPr>
              <a:t> » of Firm3 (</a:t>
            </a:r>
            <a:r>
              <a:rPr lang="fr-CH" dirty="0" err="1" smtClean="0">
                <a:sym typeface="Symbol" pitchFamily="18" charset="2"/>
              </a:rPr>
              <a:t>w.r.t</a:t>
            </a:r>
            <a:r>
              <a:rPr lang="fr-CH" dirty="0" smtClean="0">
                <a:sym typeface="Symbol" pitchFamily="18" charset="2"/>
              </a:rPr>
              <a:t>. Firm1 and Firm2):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location of the second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</a:t>
            </a:r>
            <a:endParaRPr lang="fr-CH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/>
            <a:r>
              <a:rPr lang="fr-CH" dirty="0" smtClean="0">
                <a:sym typeface="Symbol" pitchFamily="18" charset="2"/>
              </a:rPr>
              <a:t>95%-100% of the 1</a:t>
            </a:r>
            <a:r>
              <a:rPr lang="fr-CH" baseline="30000" dirty="0" smtClean="0">
                <a:sym typeface="Symbol" pitchFamily="18" charset="2"/>
              </a:rPr>
              <a:t>st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heads</a:t>
            </a:r>
            <a:r>
              <a:rPr lang="fr-CH" dirty="0" smtClean="0">
                <a:sym typeface="Symbol" pitchFamily="18" charset="2"/>
              </a:rPr>
              <a:t>, in all </a:t>
            </a:r>
            <a:r>
              <a:rPr lang="fr-CH" dirty="0" err="1" smtClean="0">
                <a:sym typeface="Symbol" pitchFamily="18" charset="2"/>
              </a:rPr>
              <a:t>firms</a:t>
            </a:r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smtClean="0">
                <a:sym typeface="Symbol" pitchFamily="18" charset="2"/>
              </a:rPr>
              <a:t>10% of the 2</a:t>
            </a:r>
            <a:r>
              <a:rPr lang="fr-CH" baseline="30000" dirty="0" smtClean="0">
                <a:sym typeface="Symbol" pitchFamily="18" charset="2"/>
              </a:rPr>
              <a:t>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in the straight part for Firm1 and Firm2, 2%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for Firm3</a:t>
            </a:r>
          </a:p>
          <a:p>
            <a:pPr lvl="2"/>
            <a:r>
              <a:rPr lang="fr-CH" dirty="0" smtClean="0">
                <a:sym typeface="Symbol" pitchFamily="18" charset="2"/>
              </a:rPr>
              <a:t>Is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relevant ? </a:t>
            </a:r>
          </a:p>
          <a:p>
            <a:pPr lvl="2"/>
            <a:r>
              <a:rPr lang="fr-CH" dirty="0" err="1" smtClean="0">
                <a:sym typeface="Symbol" pitchFamily="18" charset="2"/>
              </a:rPr>
              <a:t>Does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Firm3 has </a:t>
            </a:r>
            <a:r>
              <a:rPr lang="fr-CH" dirty="0" err="1" smtClean="0">
                <a:sym typeface="Symbol" pitchFamily="18" charset="2"/>
              </a:rPr>
              <a:t>worse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heads</a:t>
            </a:r>
            <a:r>
              <a:rPr lang="fr-CH" dirty="0" smtClean="0">
                <a:sym typeface="Symbol" pitchFamily="18" charset="2"/>
              </a:rPr>
              <a:t> or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it</a:t>
            </a:r>
            <a:r>
              <a:rPr lang="fr-CH" dirty="0" smtClean="0">
                <a:sym typeface="Symbol" pitchFamily="18" charset="2"/>
              </a:rPr>
              <a:t> has a </a:t>
            </a:r>
            <a:r>
              <a:rPr lang="fr-CH" dirty="0" err="1" smtClean="0">
                <a:sym typeface="Symbol" pitchFamily="18" charset="2"/>
              </a:rPr>
              <a:t>better</a:t>
            </a:r>
            <a:r>
              <a:rPr lang="fr-CH" dirty="0" smtClean="0">
                <a:sym typeface="Symbol" pitchFamily="18" charset="2"/>
              </a:rPr>
              <a:t> straight part ?</a:t>
            </a: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5731" y="4047586"/>
            <a:ext cx="50768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00044" y="5322489"/>
            <a:ext cx="78470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/>
              <a:t>Average</a:t>
            </a:r>
            <a:r>
              <a:rPr lang="fr-CH" sz="1200" dirty="0" smtClean="0"/>
              <a:t> and </a:t>
            </a:r>
            <a:r>
              <a:rPr lang="fr-CH" sz="1200" dirty="0" err="1" smtClean="0"/>
              <a:t>stdev</a:t>
            </a:r>
            <a:r>
              <a:rPr lang="fr-CH" sz="1200" dirty="0" smtClean="0"/>
              <a:t> of first and second </a:t>
            </a:r>
            <a:r>
              <a:rPr lang="fr-CH" sz="1200" dirty="0" err="1" smtClean="0"/>
              <a:t>virgin</a:t>
            </a:r>
            <a:r>
              <a:rPr lang="fr-CH" sz="1200" dirty="0" smtClean="0"/>
              <a:t> </a:t>
            </a:r>
            <a:r>
              <a:rPr lang="fr-CH" sz="1200" dirty="0" err="1" smtClean="0"/>
              <a:t>quenches</a:t>
            </a:r>
            <a:r>
              <a:rPr lang="fr-CH" sz="1200" dirty="0" smtClean="0"/>
              <a:t>, and fraction of </a:t>
            </a:r>
            <a:r>
              <a:rPr lang="fr-CH" sz="1200" dirty="0" err="1" smtClean="0"/>
              <a:t>them</a:t>
            </a:r>
            <a:r>
              <a:rPr lang="fr-CH" sz="1200" dirty="0" smtClean="0"/>
              <a:t> in the </a:t>
            </a:r>
            <a:r>
              <a:rPr lang="fr-CH" sz="1200" dirty="0" err="1" smtClean="0"/>
              <a:t>heads</a:t>
            </a:r>
            <a:r>
              <a:rPr lang="fr-CH" sz="1200" dirty="0" smtClean="0"/>
              <a:t> (</a:t>
            </a:r>
            <a:r>
              <a:rPr lang="fr-CH" sz="1200" dirty="0" err="1" smtClean="0"/>
              <a:t>measured</a:t>
            </a:r>
            <a:r>
              <a:rPr lang="fr-CH" sz="1200" dirty="0" smtClean="0"/>
              <a:t> on a </a:t>
            </a:r>
            <a:r>
              <a:rPr lang="fr-CH" sz="1200" dirty="0" err="1" smtClean="0"/>
              <a:t>sample</a:t>
            </a:r>
            <a:r>
              <a:rPr lang="fr-CH" sz="1200" dirty="0" smtClean="0"/>
              <a:t>)</a:t>
            </a:r>
          </a:p>
          <a:p>
            <a:pPr algn="ctr"/>
            <a:r>
              <a:rPr lang="fr-CH" sz="1000" dirty="0" smtClean="0">
                <a:solidFill>
                  <a:srgbClr val="009900"/>
                </a:solidFill>
              </a:rPr>
              <a:t>[</a:t>
            </a:r>
            <a:r>
              <a:rPr lang="fr-CH" sz="1000" dirty="0" err="1" smtClean="0">
                <a:solidFill>
                  <a:srgbClr val="009900"/>
                </a:solidFill>
              </a:rPr>
              <a:t>courtesy</a:t>
            </a:r>
            <a:r>
              <a:rPr lang="fr-CH" sz="1000" dirty="0" smtClean="0">
                <a:solidFill>
                  <a:srgbClr val="009900"/>
                </a:solidFill>
              </a:rPr>
              <a:t> of C. Lorin]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Available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data</a:t>
            </a:r>
          </a:p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Forecast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to 7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TeV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MonteCarlo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Previous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estimates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Extrapolation</a:t>
            </a:r>
          </a:p>
          <a:p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The Firm3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anomaly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Virgin cycle</a:t>
            </a: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Detraining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after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thermal cycle</a:t>
            </a:r>
          </a:p>
          <a:p>
            <a:r>
              <a:rPr lang="fr-CH" dirty="0" err="1" smtClean="0">
                <a:sym typeface="Symbol" pitchFamily="18" charset="2"/>
              </a:rPr>
              <a:t>Some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analysis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err="1" smtClean="0">
                <a:sym typeface="Symbol" pitchFamily="18" charset="2"/>
              </a:rPr>
              <a:t>Homogeneity</a:t>
            </a:r>
            <a:r>
              <a:rPr lang="fr-CH" dirty="0" smtClean="0">
                <a:sym typeface="Symbol" pitchFamily="18" charset="2"/>
              </a:rPr>
              <a:t> of the production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Correlations</a:t>
            </a:r>
            <a:r>
              <a:rPr lang="fr-CH" dirty="0" smtClean="0">
                <a:sym typeface="Symbol" pitchFamily="18" charset="2"/>
              </a:rPr>
              <a:t> vs </a:t>
            </a:r>
            <a:r>
              <a:rPr lang="fr-CH" dirty="0" err="1" smtClean="0">
                <a:sym typeface="Symbol" pitchFamily="18" charset="2"/>
              </a:rPr>
              <a:t>storage</a:t>
            </a:r>
            <a:r>
              <a:rPr lang="fr-CH" dirty="0" smtClean="0">
                <a:sym typeface="Symbol" pitchFamily="18" charset="2"/>
              </a:rPr>
              <a:t> time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Correlations</a:t>
            </a:r>
            <a:r>
              <a:rPr lang="fr-CH" dirty="0" smtClean="0">
                <a:sym typeface="Symbol" pitchFamily="18" charset="2"/>
              </a:rPr>
              <a:t> vs </a:t>
            </a:r>
            <a:r>
              <a:rPr lang="fr-CH" dirty="0" err="1" smtClean="0">
                <a:sym typeface="Symbol" pitchFamily="18" charset="2"/>
              </a:rPr>
              <a:t>elastic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modulus</a:t>
            </a:r>
            <a:endParaRPr lang="en-US" dirty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ANALYSIS: HOMOEGENITY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1</a:t>
            </a:r>
            <a:r>
              <a:rPr lang="fr-CH" baseline="30000" dirty="0" smtClean="0">
                <a:sym typeface="Symbol" pitchFamily="18" charset="2"/>
              </a:rPr>
              <a:t>st</a:t>
            </a:r>
            <a:r>
              <a:rPr lang="fr-CH" dirty="0" smtClean="0">
                <a:sym typeface="Symbol" pitchFamily="18" charset="2"/>
              </a:rPr>
              <a:t> question: are Firm3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in 5-6 </a:t>
            </a:r>
            <a:r>
              <a:rPr lang="fr-CH" dirty="0" err="1" smtClean="0">
                <a:sym typeface="Symbol" pitchFamily="18" charset="2"/>
              </a:rPr>
              <a:t>anomalous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w.r.t</a:t>
            </a:r>
            <a:r>
              <a:rPr lang="fr-CH" dirty="0" smtClean="0">
                <a:sym typeface="Symbol" pitchFamily="18" charset="2"/>
              </a:rPr>
              <a:t>. the </a:t>
            </a:r>
            <a:r>
              <a:rPr lang="fr-CH" dirty="0" err="1" smtClean="0">
                <a:sym typeface="Symbol" pitchFamily="18" charset="2"/>
              </a:rPr>
              <a:t>whole</a:t>
            </a:r>
            <a:r>
              <a:rPr lang="fr-CH" dirty="0" smtClean="0">
                <a:sym typeface="Symbol" pitchFamily="18" charset="2"/>
              </a:rPr>
              <a:t> Firm3 production?</a:t>
            </a:r>
          </a:p>
          <a:p>
            <a:pPr lvl="1"/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No</a:t>
            </a:r>
            <a:r>
              <a:rPr lang="fr-CH" dirty="0" smtClean="0">
                <a:sym typeface="Symbol" pitchFamily="18" charset="2"/>
              </a:rPr>
              <a:t>, the </a:t>
            </a:r>
            <a:r>
              <a:rPr lang="fr-CH" dirty="0" err="1" smtClean="0">
                <a:sym typeface="Symbol" pitchFamily="18" charset="2"/>
              </a:rPr>
              <a:t>cumulated</a:t>
            </a:r>
            <a:r>
              <a:rPr lang="fr-CH" dirty="0" smtClean="0">
                <a:sym typeface="Symbol" pitchFamily="18" charset="2"/>
              </a:rPr>
              <a:t> training of Firm3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in 5-6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similar</a:t>
            </a:r>
            <a:r>
              <a:rPr lang="fr-CH" dirty="0" smtClean="0">
                <a:sym typeface="Symbol" pitchFamily="18" charset="2"/>
              </a:rPr>
              <a:t> to the </a:t>
            </a:r>
            <a:r>
              <a:rPr lang="fr-CH" dirty="0" err="1" smtClean="0">
                <a:sym typeface="Symbol" pitchFamily="18" charset="2"/>
              </a:rPr>
              <a:t>whole</a:t>
            </a:r>
            <a:r>
              <a:rPr lang="fr-CH" dirty="0" smtClean="0">
                <a:sym typeface="Symbol" pitchFamily="18" charset="2"/>
              </a:rPr>
              <a:t> batch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517" y="2704290"/>
            <a:ext cx="6116401" cy="338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34456" y="6164878"/>
            <a:ext cx="6489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Cumulated</a:t>
            </a:r>
            <a:r>
              <a:rPr lang="fr-CH" sz="1200" dirty="0" smtClean="0"/>
              <a:t> performance of </a:t>
            </a:r>
            <a:r>
              <a:rPr lang="fr-CH" sz="1200" dirty="0" err="1" smtClean="0"/>
              <a:t>virgin</a:t>
            </a:r>
            <a:r>
              <a:rPr lang="fr-CH" sz="1200" dirty="0" smtClean="0"/>
              <a:t> training of all Firm3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, and of Firm3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 in 5-6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Available</a:t>
            </a:r>
            <a:r>
              <a:rPr lang="fr-CH" dirty="0" smtClean="0">
                <a:sym typeface="Symbol" pitchFamily="18" charset="2"/>
              </a:rPr>
              <a:t> data</a:t>
            </a:r>
          </a:p>
          <a:p>
            <a:r>
              <a:rPr lang="fr-CH" dirty="0" err="1" smtClean="0">
                <a:sym typeface="Symbol" pitchFamily="18" charset="2"/>
              </a:rPr>
              <a:t>Forecast</a:t>
            </a:r>
            <a:r>
              <a:rPr lang="fr-CH" dirty="0" smtClean="0">
                <a:sym typeface="Symbol" pitchFamily="18" charset="2"/>
              </a:rPr>
              <a:t> to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err="1" smtClean="0">
                <a:sym typeface="Symbol" pitchFamily="18" charset="2"/>
              </a:rPr>
              <a:t>MonteCarlo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err="1" smtClean="0">
                <a:sym typeface="Symbol" pitchFamily="18" charset="2"/>
              </a:rPr>
              <a:t>Previous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Extrapolation</a:t>
            </a:r>
          </a:p>
          <a:p>
            <a:r>
              <a:rPr lang="fr-CH" dirty="0" smtClean="0">
                <a:sym typeface="Symbol" pitchFamily="18" charset="2"/>
              </a:rPr>
              <a:t>The Firm3 </a:t>
            </a:r>
            <a:r>
              <a:rPr lang="fr-CH" dirty="0" err="1" smtClean="0">
                <a:sym typeface="Symbol" pitchFamily="18" charset="2"/>
              </a:rPr>
              <a:t>anomaly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Virgin cycle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Detraining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thermal cycle</a:t>
            </a:r>
          </a:p>
          <a:p>
            <a:r>
              <a:rPr lang="fr-CH" dirty="0" err="1" smtClean="0">
                <a:sym typeface="Symbol" pitchFamily="18" charset="2"/>
              </a:rPr>
              <a:t>Analysis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err="1" smtClean="0">
                <a:sym typeface="Symbol" pitchFamily="18" charset="2"/>
              </a:rPr>
              <a:t>Homogeneity</a:t>
            </a:r>
            <a:r>
              <a:rPr lang="fr-CH" dirty="0" smtClean="0">
                <a:sym typeface="Symbol" pitchFamily="18" charset="2"/>
              </a:rPr>
              <a:t> of the production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Correlations</a:t>
            </a:r>
            <a:r>
              <a:rPr lang="fr-CH" dirty="0" smtClean="0">
                <a:sym typeface="Symbol" pitchFamily="18" charset="2"/>
              </a:rPr>
              <a:t> vs </a:t>
            </a:r>
            <a:r>
              <a:rPr lang="fr-CH" dirty="0" err="1" smtClean="0">
                <a:sym typeface="Symbol" pitchFamily="18" charset="2"/>
              </a:rPr>
              <a:t>storage</a:t>
            </a:r>
            <a:r>
              <a:rPr lang="fr-CH" dirty="0" smtClean="0">
                <a:sym typeface="Symbol" pitchFamily="18" charset="2"/>
              </a:rPr>
              <a:t> time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Correlations</a:t>
            </a:r>
            <a:r>
              <a:rPr lang="fr-CH" dirty="0" smtClean="0">
                <a:sym typeface="Symbol" pitchFamily="18" charset="2"/>
              </a:rPr>
              <a:t> vs </a:t>
            </a:r>
            <a:r>
              <a:rPr lang="fr-CH" dirty="0" err="1" smtClean="0">
                <a:sym typeface="Symbol" pitchFamily="18" charset="2"/>
              </a:rPr>
              <a:t>elastic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modulus</a:t>
            </a:r>
            <a:endParaRPr lang="en-US" dirty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ANALYSIS: HOMOEGENITY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1</a:t>
            </a:r>
            <a:r>
              <a:rPr lang="fr-CH" baseline="30000" dirty="0" smtClean="0">
                <a:sym typeface="Symbol" pitchFamily="18" charset="2"/>
              </a:rPr>
              <a:t>st</a:t>
            </a:r>
            <a:r>
              <a:rPr lang="fr-CH" dirty="0" smtClean="0">
                <a:sym typeface="Symbol" pitchFamily="18" charset="2"/>
              </a:rPr>
              <a:t> question: are Firm3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in 5-6 </a:t>
            </a:r>
            <a:r>
              <a:rPr lang="fr-CH" dirty="0" err="1" smtClean="0">
                <a:sym typeface="Symbol" pitchFamily="18" charset="2"/>
              </a:rPr>
              <a:t>anomalous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w.r.t</a:t>
            </a:r>
            <a:r>
              <a:rPr lang="fr-CH" dirty="0" smtClean="0">
                <a:sym typeface="Symbol" pitchFamily="18" charset="2"/>
              </a:rPr>
              <a:t>. the </a:t>
            </a:r>
            <a:r>
              <a:rPr lang="fr-CH" dirty="0" err="1" smtClean="0">
                <a:sym typeface="Symbol" pitchFamily="18" charset="2"/>
              </a:rPr>
              <a:t>whole</a:t>
            </a:r>
            <a:r>
              <a:rPr lang="fr-CH" dirty="0" smtClean="0">
                <a:sym typeface="Symbol" pitchFamily="18" charset="2"/>
              </a:rPr>
              <a:t> Firm3 production?</a:t>
            </a:r>
          </a:p>
          <a:p>
            <a:pPr lvl="1"/>
            <a:r>
              <a:rPr lang="fr-CH" dirty="0" smtClean="0">
                <a:sym typeface="Symbol" pitchFamily="18" charset="2"/>
              </a:rPr>
              <a:t>But </a:t>
            </a:r>
            <a:r>
              <a:rPr lang="fr-CH" dirty="0" err="1" smtClean="0">
                <a:sym typeface="Symbol" pitchFamily="18" charset="2"/>
              </a:rPr>
              <a:t>it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true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there</a:t>
            </a:r>
            <a:r>
              <a:rPr lang="fr-CH" dirty="0" smtClean="0">
                <a:sym typeface="Symbol" pitchFamily="18" charset="2"/>
              </a:rPr>
              <a:t> has been a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degradation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along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the production: </a:t>
            </a:r>
            <a:r>
              <a:rPr lang="fr-CH" dirty="0" smtClean="0">
                <a:sym typeface="Symbol" pitchFamily="18" charset="2"/>
              </a:rPr>
              <a:t>first 100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good,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worse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5-6 </a:t>
            </a:r>
            <a:r>
              <a:rPr lang="fr-CH" dirty="0" err="1" smtClean="0">
                <a:sym typeface="Symbol" pitchFamily="18" charset="2"/>
              </a:rPr>
              <a:t>contains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specific</a:t>
            </a:r>
            <a:r>
              <a:rPr lang="fr-CH" dirty="0" smtClean="0">
                <a:sym typeface="Symbol" pitchFamily="18" charset="2"/>
              </a:rPr>
              <a:t> batch,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mainly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magnets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from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3300 to 3400</a:t>
            </a: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</p:txBody>
      </p:sp>
      <p:pic>
        <p:nvPicPr>
          <p:cNvPr id="4505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54" y="3459352"/>
            <a:ext cx="4601182" cy="262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5191" y="3708177"/>
            <a:ext cx="4192621" cy="107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45366" y="4841917"/>
            <a:ext cx="2244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Firm3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 </a:t>
            </a:r>
            <a:r>
              <a:rPr lang="fr-CH" sz="1200" dirty="0" err="1" smtClean="0"/>
              <a:t>installed</a:t>
            </a:r>
            <a:r>
              <a:rPr lang="fr-CH" sz="1200" dirty="0" smtClean="0"/>
              <a:t> in 5-6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3077" y="6064360"/>
            <a:ext cx="46410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/>
              <a:t>Cumulated</a:t>
            </a:r>
            <a:r>
              <a:rPr lang="fr-CH" sz="1200" dirty="0" smtClean="0"/>
              <a:t> </a:t>
            </a:r>
            <a:r>
              <a:rPr lang="fr-CH" sz="1200" dirty="0" err="1" smtClean="0"/>
              <a:t>virgin</a:t>
            </a:r>
            <a:r>
              <a:rPr lang="fr-CH" sz="1200" dirty="0" smtClean="0"/>
              <a:t> training of Firm3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, split in four </a:t>
            </a:r>
            <a:r>
              <a:rPr lang="fr-CH" sz="1200" dirty="0" err="1" smtClean="0"/>
              <a:t>batches</a:t>
            </a:r>
            <a:endParaRPr lang="fr-CH" sz="1200" dirty="0" smtClean="0"/>
          </a:p>
          <a:p>
            <a:pPr algn="ctr"/>
            <a:r>
              <a:rPr lang="fr-CH" sz="1000" dirty="0" smtClean="0">
                <a:solidFill>
                  <a:srgbClr val="009900"/>
                </a:solidFill>
              </a:rPr>
              <a:t>[</a:t>
            </a:r>
            <a:r>
              <a:rPr lang="fr-CH" sz="1000" dirty="0" err="1" smtClean="0">
                <a:solidFill>
                  <a:srgbClr val="009900"/>
                </a:solidFill>
              </a:rPr>
              <a:t>courtesy</a:t>
            </a:r>
            <a:r>
              <a:rPr lang="fr-CH" sz="1000" dirty="0" smtClean="0">
                <a:solidFill>
                  <a:srgbClr val="009900"/>
                </a:solidFill>
              </a:rPr>
              <a:t> of C. Lorin]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ANALYSIS: HOMOEGENITY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2</a:t>
            </a:r>
            <a:r>
              <a:rPr lang="fr-CH" baseline="30000" dirty="0" smtClean="0">
                <a:sym typeface="Symbol" pitchFamily="18" charset="2"/>
              </a:rPr>
              <a:t>nd</a:t>
            </a:r>
            <a:r>
              <a:rPr lang="fr-CH" dirty="0" smtClean="0">
                <a:sym typeface="Symbol" pitchFamily="18" charset="2"/>
              </a:rPr>
              <a:t> question: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detraining</a:t>
            </a:r>
            <a:r>
              <a:rPr lang="fr-CH" dirty="0" smtClean="0">
                <a:sym typeface="Symbol" pitchFamily="18" charset="2"/>
              </a:rPr>
              <a:t> due to </a:t>
            </a:r>
            <a:r>
              <a:rPr lang="fr-CH" dirty="0" err="1" smtClean="0">
                <a:sym typeface="Symbol" pitchFamily="18" charset="2"/>
              </a:rPr>
              <a:t>storage</a:t>
            </a:r>
            <a:r>
              <a:rPr lang="fr-CH" dirty="0" smtClean="0">
                <a:sym typeface="Symbol" pitchFamily="18" charset="2"/>
              </a:rPr>
              <a:t> time ?</a:t>
            </a:r>
          </a:p>
          <a:p>
            <a:pPr lvl="1"/>
            <a:r>
              <a:rPr lang="fr-CH" dirty="0" smtClean="0">
                <a:sym typeface="Symbol" pitchFamily="18" charset="2"/>
              </a:rPr>
              <a:t>There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no indication of a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correlation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with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storage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time</a:t>
            </a:r>
          </a:p>
          <a:p>
            <a:pPr lvl="2"/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830" y="2096623"/>
            <a:ext cx="7297868" cy="4078164"/>
          </a:xfrm>
          <a:prstGeom prst="rect">
            <a:avLst/>
          </a:prstGeom>
          <a:noFill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4137" y="1982969"/>
            <a:ext cx="3669297" cy="203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85735" y="6191185"/>
            <a:ext cx="5129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/>
              <a:t>Storage time for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 in 5-6 versus </a:t>
            </a:r>
            <a:r>
              <a:rPr lang="fr-CH" sz="1200" dirty="0" err="1" smtClean="0"/>
              <a:t>quenched</a:t>
            </a:r>
            <a:r>
              <a:rPr lang="fr-CH" sz="1200" dirty="0" smtClean="0"/>
              <a:t> </a:t>
            </a:r>
            <a:r>
              <a:rPr lang="fr-CH" sz="1200" dirty="0" err="1" smtClean="0"/>
              <a:t>magnets</a:t>
            </a:r>
            <a:endParaRPr lang="fr-CH" sz="1200" dirty="0" smtClean="0"/>
          </a:p>
          <a:p>
            <a:pPr algn="ctr"/>
            <a:r>
              <a:rPr lang="fr-CH" sz="12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</a:t>
            </a:r>
            <a:r>
              <a:rPr lang="fr-CH" sz="1000" dirty="0" err="1" smtClean="0">
                <a:solidFill>
                  <a:srgbClr val="009900"/>
                </a:solidFill>
              </a:rPr>
              <a:t>courtesy</a:t>
            </a:r>
            <a:r>
              <a:rPr lang="fr-CH" sz="1000" dirty="0" smtClean="0">
                <a:solidFill>
                  <a:srgbClr val="009900"/>
                </a:solidFill>
              </a:rPr>
              <a:t> of A. </a:t>
            </a:r>
            <a:r>
              <a:rPr lang="fr-CH" sz="1000" dirty="0" err="1" smtClean="0">
                <a:solidFill>
                  <a:srgbClr val="009900"/>
                </a:solidFill>
              </a:rPr>
              <a:t>Musso</a:t>
            </a:r>
            <a:r>
              <a:rPr lang="fr-CH" sz="1000" dirty="0" smtClean="0">
                <a:solidFill>
                  <a:srgbClr val="009900"/>
                </a:solidFill>
              </a:rPr>
              <a:t> and C. Lorin]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ANALYSIS: HOMOEGENITY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3</a:t>
            </a:r>
            <a:r>
              <a:rPr lang="fr-CH" baseline="30000" dirty="0" smtClean="0">
                <a:sym typeface="Symbol" pitchFamily="18" charset="2"/>
              </a:rPr>
              <a:t>nd</a:t>
            </a:r>
            <a:r>
              <a:rPr lang="fr-CH" dirty="0" smtClean="0">
                <a:sym typeface="Symbol" pitchFamily="18" charset="2"/>
              </a:rPr>
              <a:t> question: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due to </a:t>
            </a:r>
            <a:r>
              <a:rPr lang="fr-CH" dirty="0" err="1" smtClean="0">
                <a:sym typeface="Symbol" pitchFamily="18" charset="2"/>
              </a:rPr>
              <a:t>softer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coils</a:t>
            </a:r>
            <a:r>
              <a:rPr lang="fr-CH" dirty="0" smtClean="0">
                <a:sym typeface="Symbol" pitchFamily="18" charset="2"/>
              </a:rPr>
              <a:t> ?</a:t>
            </a:r>
          </a:p>
          <a:p>
            <a:pPr lvl="1"/>
            <a:r>
              <a:rPr lang="fr-CH" dirty="0" smtClean="0">
                <a:sym typeface="Symbol" pitchFamily="18" charset="2"/>
              </a:rPr>
              <a:t>There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 indication of a </a:t>
            </a:r>
            <a:r>
              <a:rPr lang="fr-CH" dirty="0" err="1" smtClean="0">
                <a:sym typeface="Symbol" pitchFamily="18" charset="2"/>
              </a:rPr>
              <a:t>correlation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measured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elastic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modulus</a:t>
            </a:r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5735" y="6191185"/>
            <a:ext cx="5129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 smtClean="0"/>
              <a:t>Elastic</a:t>
            </a:r>
            <a:r>
              <a:rPr lang="fr-CH" sz="1200" dirty="0" smtClean="0"/>
              <a:t> </a:t>
            </a:r>
            <a:r>
              <a:rPr lang="fr-CH" sz="1200" dirty="0" err="1" smtClean="0"/>
              <a:t>modulus</a:t>
            </a:r>
            <a:r>
              <a:rPr lang="fr-CH" sz="1200" dirty="0" smtClean="0"/>
              <a:t> of </a:t>
            </a:r>
            <a:r>
              <a:rPr lang="fr-CH" sz="1200" dirty="0" err="1" smtClean="0"/>
              <a:t>coils</a:t>
            </a:r>
            <a:r>
              <a:rPr lang="fr-CH" sz="1200" dirty="0" smtClean="0"/>
              <a:t> for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 in 5-6, </a:t>
            </a:r>
            <a:r>
              <a:rPr lang="fr-CH" sz="1200" dirty="0" err="1" smtClean="0"/>
              <a:t>inner</a:t>
            </a:r>
            <a:r>
              <a:rPr lang="fr-CH" sz="1200" dirty="0" smtClean="0"/>
              <a:t> layer </a:t>
            </a:r>
          </a:p>
          <a:p>
            <a:pPr algn="ctr"/>
            <a:r>
              <a:rPr lang="fr-CH" sz="12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</a:t>
            </a:r>
            <a:r>
              <a:rPr lang="fr-CH" sz="1000" dirty="0" err="1" smtClean="0">
                <a:solidFill>
                  <a:srgbClr val="009900"/>
                </a:solidFill>
              </a:rPr>
              <a:t>courtesy</a:t>
            </a:r>
            <a:r>
              <a:rPr lang="fr-CH" sz="1000" dirty="0" smtClean="0">
                <a:solidFill>
                  <a:srgbClr val="009900"/>
                </a:solidFill>
              </a:rPr>
              <a:t> of A. </a:t>
            </a:r>
            <a:r>
              <a:rPr lang="fr-CH" sz="1000" dirty="0" err="1" smtClean="0">
                <a:solidFill>
                  <a:srgbClr val="009900"/>
                </a:solidFill>
              </a:rPr>
              <a:t>Musso</a:t>
            </a:r>
            <a:r>
              <a:rPr lang="fr-CH" sz="1000" dirty="0" smtClean="0">
                <a:solidFill>
                  <a:srgbClr val="009900"/>
                </a:solidFill>
              </a:rPr>
              <a:t> and C. Lorin]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3844" y="2389517"/>
            <a:ext cx="6375525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ANALYSIS: HOMOEGENITY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3</a:t>
            </a:r>
            <a:r>
              <a:rPr lang="fr-CH" baseline="30000" dirty="0" smtClean="0">
                <a:sym typeface="Symbol" pitchFamily="18" charset="2"/>
              </a:rPr>
              <a:t>nd</a:t>
            </a:r>
            <a:r>
              <a:rPr lang="fr-CH" dirty="0" smtClean="0">
                <a:sym typeface="Symbol" pitchFamily="18" charset="2"/>
              </a:rPr>
              <a:t> question: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due to </a:t>
            </a:r>
            <a:r>
              <a:rPr lang="fr-CH" dirty="0" err="1" smtClean="0">
                <a:sym typeface="Symbol" pitchFamily="18" charset="2"/>
              </a:rPr>
              <a:t>softer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coils</a:t>
            </a:r>
            <a:r>
              <a:rPr lang="fr-CH" dirty="0" smtClean="0">
                <a:sym typeface="Symbol" pitchFamily="18" charset="2"/>
              </a:rPr>
              <a:t> ?</a:t>
            </a:r>
          </a:p>
          <a:p>
            <a:pPr lvl="1"/>
            <a:r>
              <a:rPr lang="fr-CH" dirty="0" smtClean="0">
                <a:sym typeface="Symbol" pitchFamily="18" charset="2"/>
              </a:rPr>
              <a:t>There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 indication of a </a:t>
            </a:r>
            <a:r>
              <a:rPr lang="fr-CH" dirty="0" err="1" smtClean="0">
                <a:sym typeface="Symbol" pitchFamily="18" charset="2"/>
              </a:rPr>
              <a:t>correlation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measured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elastic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modulus</a:t>
            </a:r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pPr lvl="2"/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5735" y="6191185"/>
            <a:ext cx="5129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 smtClean="0"/>
              <a:t>Elastic</a:t>
            </a:r>
            <a:r>
              <a:rPr lang="fr-CH" sz="1200" dirty="0" smtClean="0"/>
              <a:t> </a:t>
            </a:r>
            <a:r>
              <a:rPr lang="fr-CH" sz="1200" dirty="0" err="1" smtClean="0"/>
              <a:t>modulus</a:t>
            </a:r>
            <a:r>
              <a:rPr lang="fr-CH" sz="1200" dirty="0" smtClean="0"/>
              <a:t> of </a:t>
            </a:r>
            <a:r>
              <a:rPr lang="fr-CH" sz="1200" dirty="0" err="1" smtClean="0"/>
              <a:t>coils</a:t>
            </a:r>
            <a:r>
              <a:rPr lang="fr-CH" sz="1200" dirty="0" smtClean="0"/>
              <a:t> for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 in 5-6, </a:t>
            </a:r>
            <a:r>
              <a:rPr lang="fr-CH" sz="1200" dirty="0" err="1" smtClean="0"/>
              <a:t>outer</a:t>
            </a:r>
            <a:r>
              <a:rPr lang="fr-CH" sz="1200" dirty="0" smtClean="0"/>
              <a:t> layer </a:t>
            </a:r>
          </a:p>
          <a:p>
            <a:pPr algn="ctr"/>
            <a:r>
              <a:rPr lang="fr-CH" sz="12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</a:t>
            </a:r>
            <a:r>
              <a:rPr lang="fr-CH" sz="1000" dirty="0" err="1" smtClean="0">
                <a:solidFill>
                  <a:srgbClr val="009900"/>
                </a:solidFill>
              </a:rPr>
              <a:t>courtesy</a:t>
            </a:r>
            <a:r>
              <a:rPr lang="fr-CH" sz="1000" dirty="0" smtClean="0">
                <a:solidFill>
                  <a:srgbClr val="009900"/>
                </a:solidFill>
              </a:rPr>
              <a:t> of A. </a:t>
            </a:r>
            <a:r>
              <a:rPr lang="fr-CH" sz="1000" dirty="0" err="1" smtClean="0">
                <a:solidFill>
                  <a:srgbClr val="009900"/>
                </a:solidFill>
              </a:rPr>
              <a:t>Musso</a:t>
            </a:r>
            <a:r>
              <a:rPr lang="fr-CH" sz="1000" dirty="0" smtClean="0">
                <a:solidFill>
                  <a:srgbClr val="009900"/>
                </a:solidFill>
              </a:rPr>
              <a:t> and C. Lorin]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0392" y="2390400"/>
            <a:ext cx="6137143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CONCLUSIONS AND ACTIONS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LHC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:</a:t>
            </a:r>
          </a:p>
          <a:p>
            <a:pPr lvl="1"/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6.5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TeV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is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at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hand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limited</a:t>
            </a:r>
            <a:r>
              <a:rPr lang="fr-CH" dirty="0" smtClean="0">
                <a:sym typeface="Symbol" pitchFamily="18" charset="2"/>
              </a:rPr>
              <a:t> training, a few </a:t>
            </a:r>
            <a:r>
              <a:rPr lang="fr-CH" dirty="0" err="1" smtClean="0">
                <a:sym typeface="Symbol" pitchFamily="18" charset="2"/>
              </a:rPr>
              <a:t>days</a:t>
            </a:r>
            <a:r>
              <a:rPr lang="fr-CH" dirty="0" smtClean="0">
                <a:sym typeface="Symbol" pitchFamily="18" charset="2"/>
              </a:rPr>
              <a:t> per </a:t>
            </a:r>
            <a:r>
              <a:rPr lang="fr-CH" dirty="0" err="1" smtClean="0">
                <a:sym typeface="Symbol" pitchFamily="18" charset="2"/>
              </a:rPr>
              <a:t>sector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7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more training -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no data!</a:t>
            </a:r>
          </a:p>
          <a:p>
            <a:pPr lvl="2"/>
            <a:r>
              <a:rPr lang="fr-CH" dirty="0" smtClean="0">
                <a:sym typeface="Symbol" pitchFamily="18" charset="2"/>
              </a:rPr>
              <a:t>HC </a:t>
            </a:r>
            <a:r>
              <a:rPr lang="fr-CH" dirty="0" err="1" smtClean="0">
                <a:sym typeface="Symbol" pitchFamily="18" charset="2"/>
              </a:rPr>
              <a:t>commissioning</a:t>
            </a:r>
            <a:r>
              <a:rPr lang="fr-CH" dirty="0" smtClean="0">
                <a:sym typeface="Symbol" pitchFamily="18" charset="2"/>
              </a:rPr>
              <a:t> data of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sectors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not come </a:t>
            </a:r>
            <a:r>
              <a:rPr lang="fr-CH" dirty="0" err="1" smtClean="0">
                <a:sym typeface="Symbol" pitchFamily="18" charset="2"/>
              </a:rPr>
              <a:t>before</a:t>
            </a:r>
            <a:r>
              <a:rPr lang="fr-CH" dirty="0" smtClean="0">
                <a:sym typeface="Symbol" pitchFamily="18" charset="2"/>
              </a:rPr>
              <a:t> 1 </a:t>
            </a:r>
            <a:r>
              <a:rPr lang="fr-CH" dirty="0" err="1" smtClean="0">
                <a:sym typeface="Symbol" pitchFamily="18" charset="2"/>
              </a:rPr>
              <a:t>year</a:t>
            </a:r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  <a:p>
            <a:r>
              <a:rPr lang="fr-CH" dirty="0" smtClean="0">
                <a:sym typeface="Symbol" pitchFamily="18" charset="2"/>
              </a:rPr>
              <a:t>Causes of Firm3 </a:t>
            </a:r>
            <a:r>
              <a:rPr lang="fr-CH" dirty="0" err="1" smtClean="0">
                <a:sym typeface="Symbol" pitchFamily="18" charset="2"/>
              </a:rPr>
              <a:t>anomaly</a:t>
            </a:r>
            <a:r>
              <a:rPr lang="fr-CH" dirty="0" smtClean="0">
                <a:sym typeface="Symbol" pitchFamily="18" charset="2"/>
              </a:rPr>
              <a:t> are </a:t>
            </a:r>
            <a:r>
              <a:rPr lang="fr-CH" dirty="0" err="1" smtClean="0">
                <a:sym typeface="Symbol" pitchFamily="18" charset="2"/>
              </a:rPr>
              <a:t>under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analysis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Evidence of anomalies </a:t>
            </a:r>
            <a:r>
              <a:rPr lang="fr-CH" dirty="0" smtClean="0">
                <a:sym typeface="Symbol" pitchFamily="18" charset="2"/>
              </a:rPr>
              <a:t>in surface test data:</a:t>
            </a:r>
          </a:p>
          <a:p>
            <a:pPr lvl="2"/>
            <a:r>
              <a:rPr lang="fr-CH" dirty="0" smtClean="0">
                <a:sym typeface="Symbol" pitchFamily="18" charset="2"/>
              </a:rPr>
              <a:t>Slow training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fields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detraining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thermal cycle , </a:t>
            </a:r>
          </a:p>
          <a:p>
            <a:pPr lvl="1"/>
            <a:r>
              <a:rPr lang="fr-CH" dirty="0" smtClean="0">
                <a:sym typeface="Symbol" pitchFamily="18" charset="2"/>
              </a:rPr>
              <a:t>But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the </a:t>
            </a:r>
            <a:r>
              <a:rPr lang="fr-CH" dirty="0" err="1" smtClean="0">
                <a:sym typeface="Symbol" pitchFamily="18" charset="2"/>
              </a:rPr>
              <a:t>whole</a:t>
            </a:r>
            <a:r>
              <a:rPr lang="fr-CH" dirty="0" smtClean="0">
                <a:sym typeface="Symbol" pitchFamily="18" charset="2"/>
              </a:rPr>
              <a:t> story!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CONCLUSIONS AND ACTIONS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smtClean="0">
                <a:sym typeface="Symbol" pitchFamily="18" charset="2"/>
              </a:rPr>
              <a:t>Actions</a:t>
            </a: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Continue the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analysis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of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correlations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with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production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parameters</a:t>
            </a:r>
            <a:endParaRPr lang="fr-CH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/>
            <a:endParaRPr lang="fr-CH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/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One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could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make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an extensive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campaign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of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quenches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over </a:t>
            </a:r>
            <a:r>
              <a:rPr lang="fr-CH" dirty="0" err="1" smtClean="0">
                <a:sym typeface="Symbol" pitchFamily="18" charset="2"/>
              </a:rPr>
              <a:t>several</a:t>
            </a:r>
            <a:r>
              <a:rPr lang="fr-CH" dirty="0" smtClean="0">
                <a:sym typeface="Symbol" pitchFamily="18" charset="2"/>
              </a:rPr>
              <a:t> thermal cycles on 2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per </a:t>
            </a:r>
            <a:r>
              <a:rPr lang="fr-CH" dirty="0" err="1" smtClean="0">
                <a:sym typeface="Symbol" pitchFamily="18" charset="2"/>
              </a:rPr>
              <a:t>Firm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location </a:t>
            </a:r>
            <a:r>
              <a:rPr lang="fr-CH" sz="1200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fr-CH" sz="1200" dirty="0" err="1" smtClean="0">
                <a:solidFill>
                  <a:srgbClr val="009900"/>
                </a:solidFill>
                <a:sym typeface="Symbol" pitchFamily="18" charset="2"/>
              </a:rPr>
              <a:t>proposal</a:t>
            </a:r>
            <a:r>
              <a:rPr lang="fr-CH" sz="1200" dirty="0" smtClean="0">
                <a:solidFill>
                  <a:srgbClr val="009900"/>
                </a:solidFill>
                <a:sym typeface="Symbol" pitchFamily="18" charset="2"/>
              </a:rPr>
              <a:t> </a:t>
            </a:r>
            <a:r>
              <a:rPr lang="fr-CH" sz="1200" dirty="0" err="1" smtClean="0">
                <a:solidFill>
                  <a:srgbClr val="009900"/>
                </a:solidFill>
                <a:sym typeface="Symbol" pitchFamily="18" charset="2"/>
              </a:rPr>
              <a:t>from</a:t>
            </a:r>
            <a:r>
              <a:rPr lang="fr-CH" sz="1200" dirty="0" smtClean="0">
                <a:solidFill>
                  <a:srgbClr val="009900"/>
                </a:solidFill>
                <a:sym typeface="Symbol" pitchFamily="18" charset="2"/>
              </a:rPr>
              <a:t> G .De </a:t>
            </a:r>
            <a:r>
              <a:rPr lang="fr-CH" sz="1200" dirty="0" err="1" smtClean="0">
                <a:solidFill>
                  <a:srgbClr val="009900"/>
                </a:solidFill>
                <a:sym typeface="Symbol" pitchFamily="18" charset="2"/>
              </a:rPr>
              <a:t>Rijk</a:t>
            </a:r>
            <a:r>
              <a:rPr lang="fr-CH" sz="12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2"/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the incident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possible, </a:t>
            </a:r>
            <a:r>
              <a:rPr lang="fr-CH" dirty="0" err="1" smtClean="0">
                <a:sym typeface="Symbol" pitchFamily="18" charset="2"/>
              </a:rPr>
              <a:t>before</a:t>
            </a:r>
            <a:r>
              <a:rPr lang="fr-CH" dirty="0" smtClean="0">
                <a:sym typeface="Symbol" pitchFamily="18" charset="2"/>
              </a:rPr>
              <a:t> all Firm3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were</a:t>
            </a:r>
            <a:r>
              <a:rPr lang="fr-CH" dirty="0" smtClean="0">
                <a:sym typeface="Symbol" pitchFamily="18" charset="2"/>
              </a:rPr>
              <a:t> in the tunnel </a:t>
            </a:r>
            <a:r>
              <a:rPr lang="fr-CH" dirty="0" smtClean="0">
                <a:sym typeface="Wingdings" pitchFamily="2" charset="2"/>
              </a:rPr>
              <a:t></a:t>
            </a:r>
          </a:p>
          <a:p>
            <a:pPr lvl="1"/>
            <a:r>
              <a:rPr lang="fr-CH" dirty="0" smtClean="0">
                <a:sym typeface="Symbol" pitchFamily="18" charset="2"/>
              </a:rPr>
              <a:t>But …</a:t>
            </a:r>
          </a:p>
          <a:p>
            <a:pPr lvl="2"/>
            <a:r>
              <a:rPr lang="fr-CH" dirty="0" smtClean="0">
                <a:sym typeface="Symbol" pitchFamily="18" charset="2"/>
              </a:rPr>
              <a:t>One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risk</a:t>
            </a:r>
            <a:r>
              <a:rPr lang="fr-CH" dirty="0" smtClean="0">
                <a:sym typeface="Symbol" pitchFamily="18" charset="2"/>
              </a:rPr>
              <a:t> to damage the </a:t>
            </a:r>
            <a:r>
              <a:rPr lang="fr-CH" dirty="0" err="1" smtClean="0">
                <a:sym typeface="Symbol" pitchFamily="18" charset="2"/>
              </a:rPr>
              <a:t>spares</a:t>
            </a:r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statistics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significant</a:t>
            </a:r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Firm3 come out of the incident </a:t>
            </a:r>
            <a:r>
              <a:rPr lang="fr-CH" dirty="0" smtClean="0">
                <a:sym typeface="Symbol"/>
              </a:rPr>
              <a:t> one </a:t>
            </a:r>
            <a:r>
              <a:rPr lang="fr-CH" dirty="0" err="1" smtClean="0">
                <a:sym typeface="Symbol"/>
              </a:rPr>
              <a:t>would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keep</a:t>
            </a:r>
            <a:r>
              <a:rPr lang="fr-CH" smtClean="0">
                <a:sym typeface="Symbol"/>
              </a:rPr>
              <a:t> the </a:t>
            </a:r>
            <a:r>
              <a:rPr lang="fr-CH" dirty="0" err="1" smtClean="0">
                <a:sym typeface="Symbol"/>
              </a:rPr>
              <a:t>doubt</a:t>
            </a:r>
            <a:r>
              <a:rPr lang="fr-CH" dirty="0" smtClean="0">
                <a:sym typeface="Symbol"/>
              </a:rPr>
              <a:t> of a </a:t>
            </a:r>
            <a:r>
              <a:rPr lang="fr-CH" dirty="0" err="1" smtClean="0">
                <a:sym typeface="Symbol"/>
              </a:rPr>
              <a:t>bias</a:t>
            </a:r>
            <a:endParaRPr lang="fr-CH" dirty="0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AVAILABLE DATA FROM 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HARDWARE COMMISSIONING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Sector</a:t>
            </a:r>
            <a:r>
              <a:rPr lang="fr-CH" dirty="0" smtClean="0">
                <a:sym typeface="Symbol" pitchFamily="18" charset="2"/>
              </a:rPr>
              <a:t> 5-6 has been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trained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up to 6.6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TeV</a:t>
            </a:r>
            <a:endParaRPr lang="fr-CH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First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10 kA,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700 A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gained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rapidly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(5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quenches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)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Then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slow training all in Firm3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one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twice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perhaps</a:t>
            </a:r>
            <a:r>
              <a:rPr lang="fr-CH" dirty="0" smtClean="0">
                <a:sym typeface="Symbol" pitchFamily="18" charset="2"/>
              </a:rPr>
              <a:t>),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one </a:t>
            </a:r>
            <a:r>
              <a:rPr lang="fr-CH" dirty="0" err="1" smtClean="0">
                <a:sym typeface="Symbol" pitchFamily="18" charset="2"/>
              </a:rPr>
              <a:t>detraining</a:t>
            </a:r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err="1" smtClean="0">
                <a:sym typeface="Symbol" pitchFamily="18" charset="2"/>
              </a:rPr>
              <a:t>Remember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sector</a:t>
            </a:r>
            <a:r>
              <a:rPr lang="fr-CH" dirty="0" smtClean="0">
                <a:sym typeface="Symbol" pitchFamily="18" charset="2"/>
              </a:rPr>
              <a:t> 55% are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Firm3, but … 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532" y="3161262"/>
            <a:ext cx="5350214" cy="2974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111462" y="6200795"/>
            <a:ext cx="3472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Training in 5-6 </a:t>
            </a:r>
            <a:r>
              <a:rPr lang="fr-CH" sz="1200" dirty="0" err="1" smtClean="0"/>
              <a:t>during</a:t>
            </a:r>
            <a:r>
              <a:rPr lang="fr-CH" sz="1200" dirty="0" smtClean="0"/>
              <a:t> hardware </a:t>
            </a:r>
            <a:r>
              <a:rPr lang="fr-CH" sz="1200" dirty="0" err="1" smtClean="0"/>
              <a:t>commissioning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THE AVAILABLE DATA FROM 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HARDWARE COMMISSIONING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sectors</a:t>
            </a:r>
            <a:r>
              <a:rPr lang="fr-CH" dirty="0" smtClean="0">
                <a:sym typeface="Symbol" pitchFamily="18" charset="2"/>
              </a:rPr>
              <a:t>:</a:t>
            </a:r>
          </a:p>
          <a:p>
            <a:pPr lvl="1"/>
            <a:r>
              <a:rPr lang="fr-CH" dirty="0" smtClean="0">
                <a:sym typeface="Symbol" pitchFamily="18" charset="2"/>
              </a:rPr>
              <a:t>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(8.46 kA) – all </a:t>
            </a:r>
            <a:r>
              <a:rPr lang="fr-CH" dirty="0" err="1" smtClean="0">
                <a:sym typeface="Symbol" pitchFamily="18" charset="2"/>
              </a:rPr>
              <a:t>sectors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went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wihtout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quenches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5.5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(9.31 kA) – 6 </a:t>
            </a:r>
            <a:r>
              <a:rPr lang="fr-CH" dirty="0" err="1" smtClean="0">
                <a:sym typeface="Symbol" pitchFamily="18" charset="2"/>
              </a:rPr>
              <a:t>sectors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went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1 </a:t>
            </a:r>
            <a:r>
              <a:rPr lang="fr-CH" dirty="0" err="1" smtClean="0">
                <a:sym typeface="Symbol" pitchFamily="18" charset="2"/>
              </a:rPr>
              <a:t>quench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6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(10.16 </a:t>
            </a:r>
            <a:r>
              <a:rPr lang="fr-CH" dirty="0" smtClean="0">
                <a:sym typeface="Symbol" pitchFamily="18" charset="2"/>
              </a:rPr>
              <a:t>kA) – </a:t>
            </a:r>
            <a:r>
              <a:rPr lang="fr-CH" dirty="0" smtClean="0">
                <a:sym typeface="Symbol" pitchFamily="18" charset="2"/>
              </a:rPr>
              <a:t>2 </a:t>
            </a:r>
            <a:r>
              <a:rPr lang="fr-CH" dirty="0" err="1" smtClean="0">
                <a:sym typeface="Symbol" pitchFamily="18" charset="2"/>
              </a:rPr>
              <a:t>sectors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(4-5 and 5-6) </a:t>
            </a:r>
            <a:r>
              <a:rPr lang="fr-CH" dirty="0" err="1" smtClean="0">
                <a:sym typeface="Symbol" pitchFamily="18" charset="2"/>
              </a:rPr>
              <a:t>went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3  </a:t>
            </a:r>
            <a:r>
              <a:rPr lang="fr-CH" dirty="0" err="1" smtClean="0">
                <a:sym typeface="Symbol" pitchFamily="18" charset="2"/>
              </a:rPr>
              <a:t>quenches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(11.0 </a:t>
            </a:r>
            <a:r>
              <a:rPr lang="fr-CH" dirty="0" smtClean="0">
                <a:sym typeface="Symbol" pitchFamily="18" charset="2"/>
              </a:rPr>
              <a:t>kA) – </a:t>
            </a:r>
            <a:r>
              <a:rPr lang="fr-CH" dirty="0" smtClean="0">
                <a:sym typeface="Symbol" pitchFamily="18" charset="2"/>
              </a:rPr>
              <a:t>1 </a:t>
            </a:r>
            <a:r>
              <a:rPr lang="fr-CH" dirty="0" err="1" smtClean="0">
                <a:sym typeface="Symbol" pitchFamily="18" charset="2"/>
              </a:rPr>
              <a:t>sector</a:t>
            </a:r>
            <a:r>
              <a:rPr lang="fr-CH" dirty="0" smtClean="0">
                <a:sym typeface="Symbol" pitchFamily="18" charset="2"/>
              </a:rPr>
              <a:t> (5-6</a:t>
            </a:r>
            <a:r>
              <a:rPr lang="fr-CH" dirty="0" smtClean="0">
                <a:sym typeface="Symbol" pitchFamily="18" charset="2"/>
              </a:rPr>
              <a:t>) </a:t>
            </a:r>
            <a:r>
              <a:rPr lang="fr-CH" dirty="0" err="1" smtClean="0">
                <a:sym typeface="Symbol" pitchFamily="18" charset="2"/>
              </a:rPr>
              <a:t>went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17 </a:t>
            </a:r>
            <a:r>
              <a:rPr lang="fr-CH" dirty="0" err="1" smtClean="0">
                <a:sym typeface="Symbol" pitchFamily="18" charset="2"/>
              </a:rPr>
              <a:t>quenches</a:t>
            </a:r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endParaRPr lang="fr-CH" dirty="0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Available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data</a:t>
            </a:r>
          </a:p>
          <a:p>
            <a:r>
              <a:rPr lang="fr-CH" dirty="0" err="1" smtClean="0">
                <a:sym typeface="Symbol" pitchFamily="18" charset="2"/>
              </a:rPr>
              <a:t>Forecast</a:t>
            </a:r>
            <a:r>
              <a:rPr lang="fr-CH" dirty="0" smtClean="0">
                <a:sym typeface="Symbol" pitchFamily="18" charset="2"/>
              </a:rPr>
              <a:t> to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err="1" smtClean="0">
                <a:sym typeface="Symbol" pitchFamily="18" charset="2"/>
              </a:rPr>
              <a:t>MonteCarlo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err="1" smtClean="0">
                <a:sym typeface="Symbol" pitchFamily="18" charset="2"/>
              </a:rPr>
              <a:t>Previous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estimates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Extrapolation</a:t>
            </a:r>
          </a:p>
          <a:p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The Firm3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anomaly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Virgin cycle</a:t>
            </a: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Detraining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after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thermal cycle</a:t>
            </a:r>
          </a:p>
          <a:p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Analysis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Homogeneity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of the production</a:t>
            </a: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Correlations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vs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storage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time</a:t>
            </a:r>
          </a:p>
          <a:p>
            <a:pPr lvl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Correlations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vs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elastic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modulus</a:t>
            </a:r>
            <a:endParaRPr lang="en-US" dirty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 BASED ON SURFACE TEST DATA: MONTECARLO ON 5-6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MonteCarlo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method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based</a:t>
            </a:r>
            <a:r>
              <a:rPr lang="fr-CH" dirty="0" smtClean="0">
                <a:sym typeface="Symbol" pitchFamily="18" charset="2"/>
              </a:rPr>
              <a:t> on surface test data (SM18):</a:t>
            </a:r>
          </a:p>
          <a:p>
            <a:pPr lvl="1"/>
            <a:r>
              <a:rPr lang="fr-CH" dirty="0" smtClean="0">
                <a:sym typeface="Symbol" pitchFamily="18" charset="2"/>
              </a:rPr>
              <a:t>For </a:t>
            </a:r>
            <a:r>
              <a:rPr lang="fr-CH" dirty="0" err="1" smtClean="0">
                <a:sym typeface="Symbol" pitchFamily="18" charset="2"/>
              </a:rPr>
              <a:t>each</a:t>
            </a:r>
            <a:r>
              <a:rPr lang="fr-CH" dirty="0" smtClean="0">
                <a:sym typeface="Symbol" pitchFamily="18" charset="2"/>
              </a:rPr>
              <a:t> 5-6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:</a:t>
            </a:r>
          </a:p>
          <a:p>
            <a:pPr lvl="2"/>
            <a:r>
              <a:rPr lang="fr-CH" dirty="0" err="1" smtClean="0">
                <a:sym typeface="Symbol" pitchFamily="18" charset="2"/>
              </a:rPr>
              <a:t>Take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first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virgin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measured</a:t>
            </a:r>
            <a:r>
              <a:rPr lang="fr-CH" dirty="0" smtClean="0">
                <a:sym typeface="Symbol" pitchFamily="18" charset="2"/>
              </a:rPr>
              <a:t> in surface (</a:t>
            </a:r>
            <a:r>
              <a:rPr lang="fr-CH" dirty="0" err="1" smtClean="0">
                <a:sym typeface="Symbol" pitchFamily="18" charset="2"/>
              </a:rPr>
              <a:t>available</a:t>
            </a:r>
            <a:r>
              <a:rPr lang="fr-CH" dirty="0" smtClean="0">
                <a:sym typeface="Symbol" pitchFamily="18" charset="2"/>
              </a:rPr>
              <a:t> for all)</a:t>
            </a:r>
          </a:p>
          <a:p>
            <a:pPr lvl="2"/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Add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the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correlation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with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the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after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a thermal cycle, </a:t>
            </a:r>
            <a:r>
              <a:rPr lang="fr-CH" dirty="0" smtClean="0">
                <a:sym typeface="Symbol" pitchFamily="18" charset="2"/>
              </a:rPr>
              <a:t>as </a:t>
            </a:r>
            <a:r>
              <a:rPr lang="fr-CH" dirty="0" err="1" smtClean="0">
                <a:sym typeface="Symbol" pitchFamily="18" charset="2"/>
              </a:rPr>
              <a:t>measured</a:t>
            </a:r>
            <a:r>
              <a:rPr lang="fr-CH" dirty="0" smtClean="0">
                <a:sym typeface="Symbol" pitchFamily="18" charset="2"/>
              </a:rPr>
              <a:t> on the 138 </a:t>
            </a:r>
            <a:r>
              <a:rPr lang="fr-CH" dirty="0" err="1" smtClean="0">
                <a:sym typeface="Symbol" pitchFamily="18" charset="2"/>
              </a:rPr>
              <a:t>dipoles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tested</a:t>
            </a:r>
            <a:r>
              <a:rPr lang="fr-CH" dirty="0" smtClean="0">
                <a:sym typeface="Symbol" pitchFamily="18" charset="2"/>
              </a:rPr>
              <a:t> in surface, split per </a:t>
            </a:r>
            <a:r>
              <a:rPr lang="fr-CH" dirty="0" err="1" smtClean="0">
                <a:sym typeface="Symbol" pitchFamily="18" charset="2"/>
              </a:rPr>
              <a:t>Firm</a:t>
            </a:r>
            <a:endParaRPr lang="fr-CH" dirty="0" smtClean="0">
              <a:sym typeface="Symbol" pitchFamily="18" charset="2"/>
            </a:endParaRPr>
          </a:p>
          <a:p>
            <a:pPr lvl="2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correlation</a:t>
            </a:r>
            <a:r>
              <a:rPr lang="fr-CH" dirty="0" smtClean="0">
                <a:sym typeface="Symbol" pitchFamily="18" charset="2"/>
              </a:rPr>
              <a:t> has a </a:t>
            </a:r>
            <a:r>
              <a:rPr lang="fr-CH" dirty="0" err="1" smtClean="0">
                <a:sym typeface="Symbol" pitchFamily="18" charset="2"/>
              </a:rPr>
              <a:t>linear</a:t>
            </a:r>
            <a:r>
              <a:rPr lang="fr-CH" dirty="0" smtClean="0">
                <a:sym typeface="Symbol" pitchFamily="18" charset="2"/>
              </a:rPr>
              <a:t> part, plus a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random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one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why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you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MonteCarlo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4038" y="3640269"/>
            <a:ext cx="4106762" cy="234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62082" y="5989780"/>
            <a:ext cx="67730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/>
              <a:t>Correlation</a:t>
            </a:r>
            <a:r>
              <a:rPr lang="fr-CH" sz="1200" dirty="0" smtClean="0"/>
              <a:t> </a:t>
            </a:r>
            <a:r>
              <a:rPr lang="fr-CH" sz="1200" dirty="0" err="1" smtClean="0"/>
              <a:t>between</a:t>
            </a:r>
            <a:r>
              <a:rPr lang="fr-CH" sz="1200" dirty="0" smtClean="0"/>
              <a:t> 1</a:t>
            </a:r>
            <a:r>
              <a:rPr lang="fr-CH" sz="1200" baseline="30000" dirty="0" smtClean="0"/>
              <a:t>st</a:t>
            </a:r>
            <a:r>
              <a:rPr lang="fr-CH" sz="1200" dirty="0" smtClean="0"/>
              <a:t> </a:t>
            </a:r>
            <a:r>
              <a:rPr lang="fr-CH" sz="1200" dirty="0" err="1" smtClean="0"/>
              <a:t>virgin</a:t>
            </a:r>
            <a:r>
              <a:rPr lang="fr-CH" sz="1200" dirty="0" smtClean="0"/>
              <a:t> </a:t>
            </a:r>
            <a:r>
              <a:rPr lang="fr-CH" sz="1200" dirty="0" err="1" smtClean="0"/>
              <a:t>quench</a:t>
            </a:r>
            <a:r>
              <a:rPr lang="fr-CH" sz="1200" dirty="0" smtClean="0"/>
              <a:t> and 1</a:t>
            </a:r>
            <a:r>
              <a:rPr lang="fr-CH" sz="1200" baseline="30000" dirty="0" smtClean="0"/>
              <a:t>st </a:t>
            </a:r>
            <a:r>
              <a:rPr lang="fr-CH" sz="1200" dirty="0" err="1" smtClean="0"/>
              <a:t>quench</a:t>
            </a:r>
            <a:r>
              <a:rPr lang="fr-CH" sz="1200" dirty="0" smtClean="0"/>
              <a:t> </a:t>
            </a:r>
            <a:r>
              <a:rPr lang="fr-CH" sz="1200" dirty="0" err="1" smtClean="0"/>
              <a:t>after</a:t>
            </a:r>
            <a:r>
              <a:rPr lang="fr-CH" sz="1200" dirty="0" smtClean="0"/>
              <a:t> thermal cycle </a:t>
            </a:r>
            <a:r>
              <a:rPr lang="fr-CH" sz="1200" dirty="0" err="1" smtClean="0"/>
              <a:t>measured</a:t>
            </a:r>
            <a:r>
              <a:rPr lang="fr-CH" sz="1200" dirty="0" smtClean="0"/>
              <a:t> in 138 </a:t>
            </a:r>
            <a:r>
              <a:rPr lang="fr-CH" sz="1200" dirty="0" err="1" smtClean="0"/>
              <a:t>dipoles</a:t>
            </a:r>
            <a:endParaRPr lang="fr-CH" sz="1200" dirty="0" smtClean="0"/>
          </a:p>
          <a:p>
            <a:pPr algn="ctr"/>
            <a:r>
              <a:rPr lang="fr-CH" sz="1000" dirty="0" smtClean="0">
                <a:solidFill>
                  <a:srgbClr val="009900"/>
                </a:solidFill>
              </a:rPr>
              <a:t>[B. </a:t>
            </a:r>
            <a:r>
              <a:rPr lang="fr-CH" sz="1000" dirty="0" err="1" smtClean="0">
                <a:solidFill>
                  <a:srgbClr val="009900"/>
                </a:solidFill>
              </a:rPr>
              <a:t>Bellesia</a:t>
            </a:r>
            <a:r>
              <a:rPr lang="fr-CH" sz="1000" dirty="0" smtClean="0">
                <a:solidFill>
                  <a:srgbClr val="009900"/>
                </a:solidFill>
              </a:rPr>
              <a:t>, N. Catalan </a:t>
            </a:r>
            <a:r>
              <a:rPr lang="fr-CH" sz="1000" dirty="0" err="1" smtClean="0">
                <a:solidFill>
                  <a:srgbClr val="009900"/>
                </a:solidFill>
              </a:rPr>
              <a:t>Lesheras</a:t>
            </a:r>
            <a:r>
              <a:rPr lang="fr-CH" sz="1000" dirty="0" smtClean="0">
                <a:solidFill>
                  <a:srgbClr val="009900"/>
                </a:solidFill>
              </a:rPr>
              <a:t>, E. </a:t>
            </a:r>
            <a:r>
              <a:rPr lang="fr-CH" sz="1000" dirty="0" err="1" smtClean="0">
                <a:solidFill>
                  <a:srgbClr val="009900"/>
                </a:solidFill>
              </a:rPr>
              <a:t>Todesco</a:t>
            </a:r>
            <a:r>
              <a:rPr lang="fr-CH" sz="1000" dirty="0" smtClean="0">
                <a:solidFill>
                  <a:srgbClr val="009900"/>
                </a:solidFill>
              </a:rPr>
              <a:t>, Chamonix 2009]</a:t>
            </a:r>
            <a:endParaRPr lang="en-US" sz="1000" dirty="0">
              <a:solidFill>
                <a:srgbClr val="0099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1555" y="3849032"/>
            <a:ext cx="18383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 BASED ON SURFACE TEST DATA: 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MONTECARLO ON 5-6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6428" y="1141986"/>
            <a:ext cx="8677275" cy="5240338"/>
          </a:xfrm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MonteCarlo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method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based</a:t>
            </a:r>
            <a:r>
              <a:rPr lang="fr-CH" dirty="0" smtClean="0">
                <a:sym typeface="Symbol" pitchFamily="18" charset="2"/>
              </a:rPr>
              <a:t> on surface test data:</a:t>
            </a:r>
          </a:p>
          <a:p>
            <a:pPr lvl="2">
              <a:buNone/>
            </a:pPr>
            <a:r>
              <a:rPr lang="fr-CH" dirty="0" smtClean="0">
                <a:sym typeface="Wingdings" pitchFamily="2" charset="2"/>
              </a:rPr>
              <a:t>   </a:t>
            </a:r>
            <a:r>
              <a:rPr lang="fr-CH" dirty="0" err="1" smtClean="0">
                <a:sym typeface="Symbol" pitchFamily="18" charset="2"/>
              </a:rPr>
              <a:t>Gives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first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level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(10 kA)</a:t>
            </a:r>
          </a:p>
          <a:p>
            <a:pPr lvl="2">
              <a:buNone/>
            </a:pPr>
            <a:r>
              <a:rPr lang="fr-CH" dirty="0" smtClean="0">
                <a:sym typeface="Wingdings" pitchFamily="2" charset="2"/>
              </a:rPr>
              <a:t>  </a:t>
            </a:r>
            <a:r>
              <a:rPr lang="fr-CH" dirty="0" err="1" smtClean="0">
                <a:sym typeface="Symbol" pitchFamily="18" charset="2"/>
              </a:rPr>
              <a:t>Accounts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fact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training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is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dominated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by Firm3 </a:t>
            </a:r>
            <a:r>
              <a:rPr lang="fr-CH" dirty="0" smtClean="0">
                <a:sym typeface="Symbol" pitchFamily="18" charset="2"/>
              </a:rPr>
              <a:t>in the range 10-11 kA,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bit of Firm2 and </a:t>
            </a:r>
            <a:r>
              <a:rPr lang="fr-CH" dirty="0" err="1" smtClean="0">
                <a:sym typeface="Symbol" pitchFamily="18" charset="2"/>
              </a:rPr>
              <a:t>nothing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Firm1</a:t>
            </a:r>
          </a:p>
          <a:p>
            <a:pPr lvl="2">
              <a:buNone/>
            </a:pPr>
            <a:r>
              <a:rPr lang="fr-CH" dirty="0" smtClean="0">
                <a:sym typeface="Wingdings" pitchFamily="2" charset="2"/>
              </a:rPr>
              <a:t>  </a:t>
            </a:r>
            <a:r>
              <a:rPr lang="fr-CH" dirty="0" err="1" smtClean="0">
                <a:sym typeface="Symbol" pitchFamily="18" charset="2"/>
              </a:rPr>
              <a:t>Overestimates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level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reached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26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by 500 A</a:t>
            </a:r>
          </a:p>
          <a:p>
            <a:pPr lvl="2">
              <a:buNone/>
            </a:pPr>
            <a:r>
              <a:rPr lang="fr-CH" dirty="0" smtClean="0">
                <a:sym typeface="Wingdings" pitchFamily="2" charset="2"/>
              </a:rPr>
              <a:t> 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Slope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different</a:t>
            </a:r>
            <a:r>
              <a:rPr lang="fr-CH" dirty="0" smtClean="0">
                <a:sym typeface="Symbol" pitchFamily="18" charset="2"/>
              </a:rPr>
              <a:t>!!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1580" y="5960597"/>
            <a:ext cx="446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MonteCarlo</a:t>
            </a:r>
            <a:r>
              <a:rPr lang="fr-CH" sz="1200" dirty="0" smtClean="0"/>
              <a:t> </a:t>
            </a:r>
            <a:r>
              <a:rPr lang="fr-CH" sz="1200" dirty="0" err="1" smtClean="0"/>
              <a:t>forecast</a:t>
            </a:r>
            <a:r>
              <a:rPr lang="fr-CH" sz="1200" dirty="0" smtClean="0"/>
              <a:t> for 5-6 and hardware </a:t>
            </a:r>
            <a:r>
              <a:rPr lang="fr-CH" sz="1200" dirty="0" err="1" smtClean="0"/>
              <a:t>commissioning</a:t>
            </a:r>
            <a:r>
              <a:rPr lang="fr-CH" sz="1200" dirty="0" smtClean="0"/>
              <a:t> data</a:t>
            </a:r>
          </a:p>
          <a:p>
            <a:pPr algn="ctr"/>
            <a:r>
              <a:rPr lang="fr-CH" sz="1000" dirty="0" smtClean="0">
                <a:solidFill>
                  <a:srgbClr val="009900"/>
                </a:solidFill>
              </a:rPr>
              <a:t>[B. </a:t>
            </a:r>
            <a:r>
              <a:rPr lang="fr-CH" sz="1000" dirty="0" err="1" smtClean="0">
                <a:solidFill>
                  <a:srgbClr val="009900"/>
                </a:solidFill>
              </a:rPr>
              <a:t>Bellesia</a:t>
            </a:r>
            <a:r>
              <a:rPr lang="fr-CH" sz="1000" dirty="0" smtClean="0">
                <a:solidFill>
                  <a:srgbClr val="009900"/>
                </a:solidFill>
              </a:rPr>
              <a:t>, N. Catalan </a:t>
            </a:r>
            <a:r>
              <a:rPr lang="fr-CH" sz="1000" dirty="0" err="1" smtClean="0">
                <a:solidFill>
                  <a:srgbClr val="009900"/>
                </a:solidFill>
              </a:rPr>
              <a:t>Lesheras</a:t>
            </a:r>
            <a:r>
              <a:rPr lang="fr-CH" sz="1000" dirty="0" smtClean="0">
                <a:solidFill>
                  <a:srgbClr val="009900"/>
                </a:solidFill>
              </a:rPr>
              <a:t>, E. </a:t>
            </a:r>
            <a:r>
              <a:rPr lang="fr-CH" sz="1000" dirty="0" err="1" smtClean="0">
                <a:solidFill>
                  <a:srgbClr val="009900"/>
                </a:solidFill>
              </a:rPr>
              <a:t>Todesco</a:t>
            </a:r>
            <a:r>
              <a:rPr lang="fr-CH" sz="1000" dirty="0" smtClean="0">
                <a:solidFill>
                  <a:srgbClr val="009900"/>
                </a:solidFill>
              </a:rPr>
              <a:t>, Chamonix 2009]</a:t>
            </a:r>
            <a:endParaRPr lang="en-US" sz="1000" dirty="0">
              <a:solidFill>
                <a:srgbClr val="0099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1288" y="3215216"/>
            <a:ext cx="4904574" cy="272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 BASED ON SURFACE TEST DATA: MONTECARLO EXTENDED TO THE LHC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MonteCarlo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method</a:t>
            </a:r>
            <a:r>
              <a:rPr lang="fr-CH" dirty="0" smtClean="0">
                <a:sym typeface="Symbol" pitchFamily="18" charset="2"/>
              </a:rPr>
              <a:t>:</a:t>
            </a:r>
          </a:p>
          <a:p>
            <a:pPr lvl="1"/>
            <a:r>
              <a:rPr lang="fr-CH" dirty="0" smtClean="0">
                <a:sym typeface="Symbol" pitchFamily="18" charset="2"/>
              </a:rPr>
              <a:t>For 5-6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nominal: 5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Firm1, 15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Firm2, 35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Firm3</a:t>
            </a:r>
          </a:p>
          <a:p>
            <a:pPr lvl="1"/>
            <a:r>
              <a:rPr lang="fr-CH" dirty="0" err="1" smtClean="0">
                <a:sym typeface="Symbol" pitchFamily="18" charset="2"/>
              </a:rPr>
              <a:t>Correcting</a:t>
            </a:r>
            <a:r>
              <a:rPr lang="fr-CH" dirty="0" smtClean="0">
                <a:sym typeface="Symbol" pitchFamily="18" charset="2"/>
              </a:rPr>
              <a:t> for the composition of 5-6,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400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nominal for the LHC, or 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50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quenches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per octant</a:t>
            </a:r>
          </a:p>
          <a:p>
            <a:pPr lvl="1">
              <a:buNone/>
            </a:pPr>
            <a:endParaRPr lang="fr-CH" dirty="0" smtClean="0">
              <a:sym typeface="Symbol" pitchFamily="18" charset="2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8962" y="2971048"/>
            <a:ext cx="4970833" cy="139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617" y="4361034"/>
            <a:ext cx="3804057" cy="2114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 2009 – Training and detraining - </a:t>
            </a:r>
            <a:fld id="{141C2880-EEA6-45F9-BD49-9BB5605A8749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30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FORECAST BASED ON SURFACE TEST DATA: 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COMPARISON WITH PREVIOUS ESITMATES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CH" dirty="0" err="1" smtClean="0">
                <a:sym typeface="Symbol" pitchFamily="18" charset="2"/>
              </a:rPr>
              <a:t>Previous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nominal in the tunnel</a:t>
            </a: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endParaRPr lang="fr-CH" dirty="0" smtClean="0">
              <a:sym typeface="Symbol" pitchFamily="18" charset="2"/>
            </a:endParaRPr>
          </a:p>
          <a:p>
            <a:pPr lvl="1"/>
            <a:r>
              <a:rPr lang="fr-CH" dirty="0" smtClean="0">
                <a:sym typeface="Symbol" pitchFamily="18" charset="2"/>
              </a:rPr>
              <a:t>SCALING-1 HYPOTHESIS: </a:t>
            </a:r>
            <a:r>
              <a:rPr lang="fr-CH" dirty="0" err="1" smtClean="0">
                <a:sym typeface="Symbol" pitchFamily="18" charset="2"/>
              </a:rPr>
              <a:t>Applying</a:t>
            </a:r>
            <a:r>
              <a:rPr lang="fr-CH" dirty="0" smtClean="0">
                <a:sym typeface="Symbol" pitchFamily="18" charset="2"/>
              </a:rPr>
              <a:t> the 80% </a:t>
            </a:r>
            <a:r>
              <a:rPr lang="fr-CH" dirty="0" err="1" smtClean="0">
                <a:sym typeface="Symbol" pitchFamily="18" charset="2"/>
              </a:rPr>
              <a:t>reduction</a:t>
            </a:r>
            <a:r>
              <a:rPr lang="fr-CH" dirty="0" smtClean="0">
                <a:sym typeface="Symbol" pitchFamily="18" charset="2"/>
              </a:rPr>
              <a:t> to the </a:t>
            </a:r>
            <a:r>
              <a:rPr lang="fr-CH" dirty="0" err="1" smtClean="0">
                <a:sym typeface="Symbol" pitchFamily="18" charset="2"/>
              </a:rPr>
              <a:t>whole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sample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/>
              </a:rPr>
              <a:t></a:t>
            </a:r>
            <a:r>
              <a:rPr lang="fr-CH" dirty="0" smtClean="0">
                <a:sym typeface="Symbol" pitchFamily="18" charset="2"/>
              </a:rPr>
              <a:t> 0.2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to go to nominal</a:t>
            </a:r>
            <a:r>
              <a:rPr lang="fr-CH" dirty="0" smtClean="0">
                <a:sym typeface="Symbol"/>
              </a:rPr>
              <a:t>  </a:t>
            </a:r>
            <a:r>
              <a:rPr lang="fr-CH" dirty="0" smtClean="0">
                <a:solidFill>
                  <a:srgbClr val="C00000"/>
                </a:solidFill>
                <a:sym typeface="Symbol"/>
              </a:rPr>
              <a:t>30 </a:t>
            </a:r>
            <a:r>
              <a:rPr lang="fr-CH" dirty="0" err="1" smtClean="0">
                <a:solidFill>
                  <a:srgbClr val="C00000"/>
                </a:solidFill>
                <a:sym typeface="Symbol"/>
              </a:rPr>
              <a:t>quenches</a:t>
            </a:r>
            <a:r>
              <a:rPr lang="fr-CH" dirty="0" smtClean="0">
                <a:solidFill>
                  <a:srgbClr val="C00000"/>
                </a:solidFill>
                <a:sym typeface="Symbol"/>
              </a:rPr>
              <a:t> per octant</a:t>
            </a:r>
          </a:p>
          <a:p>
            <a:pPr lvl="1">
              <a:buNone/>
            </a:pPr>
            <a:r>
              <a:rPr lang="fr-CH" sz="1200" dirty="0" smtClean="0">
                <a:solidFill>
                  <a:srgbClr val="009900"/>
                </a:solidFill>
              </a:rPr>
              <a:t>	[P. </a:t>
            </a:r>
            <a:r>
              <a:rPr lang="fr-CH" sz="1200" dirty="0" err="1" smtClean="0">
                <a:solidFill>
                  <a:srgbClr val="009900"/>
                </a:solidFill>
              </a:rPr>
              <a:t>Pugnat</a:t>
            </a:r>
            <a:r>
              <a:rPr lang="fr-CH" sz="1200" dirty="0" smtClean="0">
                <a:solidFill>
                  <a:srgbClr val="009900"/>
                </a:solidFill>
              </a:rPr>
              <a:t>, A. </a:t>
            </a:r>
            <a:r>
              <a:rPr lang="fr-CH" sz="1200" dirty="0" err="1" smtClean="0">
                <a:solidFill>
                  <a:srgbClr val="009900"/>
                </a:solidFill>
              </a:rPr>
              <a:t>Siemko</a:t>
            </a:r>
            <a:r>
              <a:rPr lang="fr-CH" sz="1200" dirty="0" smtClean="0">
                <a:solidFill>
                  <a:srgbClr val="009900"/>
                </a:solidFill>
              </a:rPr>
              <a:t>, </a:t>
            </a:r>
            <a:r>
              <a:rPr lang="fr-CH" sz="1200" i="1" dirty="0" smtClean="0">
                <a:solidFill>
                  <a:srgbClr val="009900"/>
                </a:solidFill>
              </a:rPr>
              <a:t>IEEE </a:t>
            </a:r>
            <a:r>
              <a:rPr lang="fr-CH" sz="1200" i="1" dirty="0" err="1" smtClean="0">
                <a:solidFill>
                  <a:srgbClr val="009900"/>
                </a:solidFill>
              </a:rPr>
              <a:t>Trans</a:t>
            </a:r>
            <a:r>
              <a:rPr lang="fr-CH" sz="1200" i="1" dirty="0" smtClean="0">
                <a:solidFill>
                  <a:srgbClr val="009900"/>
                </a:solidFill>
              </a:rPr>
              <a:t>. </a:t>
            </a:r>
            <a:r>
              <a:rPr lang="fr-CH" sz="1200" i="1" dirty="0" err="1" smtClean="0">
                <a:solidFill>
                  <a:srgbClr val="009900"/>
                </a:solidFill>
              </a:rPr>
              <a:t>Appl</a:t>
            </a:r>
            <a:r>
              <a:rPr lang="fr-CH" sz="1200" i="1" dirty="0" smtClean="0">
                <a:solidFill>
                  <a:srgbClr val="009900"/>
                </a:solidFill>
              </a:rPr>
              <a:t>. </a:t>
            </a:r>
            <a:r>
              <a:rPr lang="fr-CH" sz="1200" i="1" dirty="0" err="1" smtClean="0">
                <a:solidFill>
                  <a:srgbClr val="009900"/>
                </a:solidFill>
              </a:rPr>
              <a:t>Supercond</a:t>
            </a:r>
            <a:r>
              <a:rPr lang="fr-CH" sz="1200" i="1" dirty="0" smtClean="0">
                <a:solidFill>
                  <a:srgbClr val="009900"/>
                </a:solidFill>
              </a:rPr>
              <a:t>.</a:t>
            </a:r>
            <a:r>
              <a:rPr lang="fr-CH" sz="1200" dirty="0" smtClean="0">
                <a:solidFill>
                  <a:srgbClr val="009900"/>
                </a:solidFill>
              </a:rPr>
              <a:t> </a:t>
            </a:r>
            <a:r>
              <a:rPr lang="fr-CH" sz="1200" b="1" dirty="0" smtClean="0">
                <a:solidFill>
                  <a:srgbClr val="009900"/>
                </a:solidFill>
              </a:rPr>
              <a:t>17</a:t>
            </a:r>
            <a:r>
              <a:rPr lang="fr-CH" sz="1200" dirty="0" smtClean="0">
                <a:solidFill>
                  <a:srgbClr val="009900"/>
                </a:solidFill>
              </a:rPr>
              <a:t> (2007) 1091]</a:t>
            </a:r>
            <a:endParaRPr lang="en-US" sz="1200" dirty="0" smtClean="0">
              <a:solidFill>
                <a:srgbClr val="0099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544638"/>
            <a:ext cx="66294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 build="p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33336</TotalTime>
  <Words>1750</Words>
  <Application>Microsoft Office PowerPoint</Application>
  <PresentationFormat>On-screen Show (4:3)</PresentationFormat>
  <Paragraphs>297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1_Default Design</vt:lpstr>
      <vt:lpstr>Custom Design</vt:lpstr>
      <vt:lpstr>RETRAINING AND DETRAINING  IN THE LHC</vt:lpstr>
      <vt:lpstr>CONTENTS</vt:lpstr>
      <vt:lpstr>THE AVAILABLE DATA FROM  HARDWARE COMMISSIONING</vt:lpstr>
      <vt:lpstr>THE AVAILABLE DATA FROM  HARDWARE COMMISSIONING</vt:lpstr>
      <vt:lpstr>CONTENTS</vt:lpstr>
      <vt:lpstr>FORECAST BASED ON SURFACE TEST DATA: MONTECARLO ON 5-6</vt:lpstr>
      <vt:lpstr>FORECAST BASED ON SURFACE TEST DATA:  MONTECARLO ON 5-6</vt:lpstr>
      <vt:lpstr>FORECAST BASED ON SURFACE TEST DATA: MONTECARLO EXTENDED TO THE LHC</vt:lpstr>
      <vt:lpstr>FORECAST BASED ON SURFACE TEST DATA:  COMPARISON WITH PREVIOUS ESITMATES</vt:lpstr>
      <vt:lpstr>FORECAST BASED ON SURFACE TEST DATA:  COMPARISON WITH PREVIOUS ESITMATES</vt:lpstr>
      <vt:lpstr>FORECAST BASED ON HARWARE COMMISSIONING DATA: EXTRAPOLATION</vt:lpstr>
      <vt:lpstr>FORECAST: SUMMARY</vt:lpstr>
      <vt:lpstr>CONTENTS</vt:lpstr>
      <vt:lpstr>THE FIRM3 ANOMALY</vt:lpstr>
      <vt:lpstr>THE FIRM3 ANOMALY</vt:lpstr>
      <vt:lpstr>THE FIRM3 ANOMALY</vt:lpstr>
      <vt:lpstr>A FIRM3 ANOMALY ?</vt:lpstr>
      <vt:lpstr>CONTENTS</vt:lpstr>
      <vt:lpstr>ANALYSIS: HOMOEGENITY</vt:lpstr>
      <vt:lpstr>ANALYSIS: HOMOEGENITY</vt:lpstr>
      <vt:lpstr>ANALYSIS: HOMOEGENITY</vt:lpstr>
      <vt:lpstr>ANALYSIS: HOMOEGENITY</vt:lpstr>
      <vt:lpstr>ANALYSIS: HOMOEGENITY</vt:lpstr>
      <vt:lpstr>CONCLUSIONS AND ACTIONS</vt:lpstr>
      <vt:lpstr>CONCLUSIONS AND ACTIONS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 </dc:title>
  <dc:creator>bellesia</dc:creator>
  <cp:lastModifiedBy>user</cp:lastModifiedBy>
  <cp:revision>320</cp:revision>
  <dcterms:created xsi:type="dcterms:W3CDTF">2006-07-31T18:23:56Z</dcterms:created>
  <dcterms:modified xsi:type="dcterms:W3CDTF">2009-10-24T12:28:57Z</dcterms:modified>
</cp:coreProperties>
</file>