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87" r:id="rId4"/>
    <p:sldId id="318" r:id="rId5"/>
    <p:sldId id="322" r:id="rId6"/>
    <p:sldId id="349" r:id="rId7"/>
    <p:sldId id="325" r:id="rId8"/>
    <p:sldId id="332" r:id="rId9"/>
    <p:sldId id="324" r:id="rId10"/>
    <p:sldId id="340" r:id="rId11"/>
    <p:sldId id="341" r:id="rId12"/>
    <p:sldId id="342" r:id="rId13"/>
    <p:sldId id="346" r:id="rId14"/>
    <p:sldId id="347" r:id="rId15"/>
    <p:sldId id="338" r:id="rId16"/>
    <p:sldId id="348" r:id="rId17"/>
    <p:sldId id="350" r:id="rId18"/>
    <p:sldId id="345" r:id="rId19"/>
    <p:sldId id="311" r:id="rId20"/>
    <p:sldId id="299" r:id="rId21"/>
    <p:sldId id="343" r:id="rId22"/>
    <p:sldId id="344" r:id="rId23"/>
    <p:sldId id="33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87" autoAdjust="0"/>
    <p:restoredTop sz="50067" autoAdjust="0"/>
  </p:normalViewPr>
  <p:slideViewPr>
    <p:cSldViewPr snapToGrid="0" snapToObjects="1">
      <p:cViewPr>
        <p:scale>
          <a:sx n="80" d="100"/>
          <a:sy n="80" d="100"/>
        </p:scale>
        <p:origin x="984" y="10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-17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F80F-2746-9543-9439-75AB6222135D}" type="datetimeFigureOut">
              <a:rPr lang="en-US" smtClean="0"/>
              <a:pPr/>
              <a:t>12/11/17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41779-9193-184C-B80B-0989F7AB2B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56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D8B7E-DF88-2146-9D3D-68C1BDCCDED4}" type="datetimeFigureOut">
              <a:rPr lang="en-US" smtClean="0"/>
              <a:pPr/>
              <a:t>12/11/17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53315-4C35-5D43-9D95-686994A59F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85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53315-4C35-5D43-9D95-686994A59F5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749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53315-4C35-5D43-9D95-686994A59F5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39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53315-4C35-5D43-9D95-686994A59F5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dirty="0" smtClean="0">
                <a:solidFill>
                  <a:schemeClr val="accent6"/>
                </a:solidFill>
              </a:rPr>
              <a:t>Éviter les risques</a:t>
            </a:r>
            <a:endParaRPr lang="fr-FR" sz="1200" dirty="0" smtClean="0">
              <a:solidFill>
                <a:schemeClr val="accent6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806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8ECD9-3B3C-B64C-98D1-07068484EEA1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FFDC6-26D0-F84C-A4EE-8291C94100A1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EFED8-8D4E-0544-AEBC-64D81C935A7A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CD86C-2A6B-B549-AB2A-2BFF4B9BE5CB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57C40-AE71-3E4C-969B-E8BE318BE554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6A1BC-A6FB-3A4C-AA45-ECF6AEC84FDC}" type="datetime1">
              <a:rPr lang="fr-FR" smtClean="0"/>
              <a:t>11/12/2017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E27D9-A737-2845-8F06-B8368F960A0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106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297247"/>
            <a:ext cx="7488064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 smtClean="0"/>
              <a:t>Click to </a:t>
            </a:r>
            <a:r>
              <a:rPr lang="fr-CH" dirty="0" err="1" smtClean="0"/>
              <a:t>add</a:t>
            </a:r>
            <a:r>
              <a:rPr lang="fr-CH" dirty="0" smtClean="0"/>
              <a:t> </a:t>
            </a:r>
            <a:r>
              <a:rPr lang="fr-CH" dirty="0" err="1" smtClean="0"/>
              <a:t>Title</a:t>
            </a:r>
            <a:r>
              <a:rPr lang="fr-CH" dirty="0" smtClean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488065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sub-title, 24 </a:t>
            </a:r>
            <a:r>
              <a:rPr lang="en-US" dirty="0" err="1" smtClean="0"/>
              <a:t>pt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68312" y="1472335"/>
            <a:ext cx="4535487" cy="432519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Click to edit Master text </a:t>
            </a:r>
          </a:p>
        </p:txBody>
      </p:sp>
    </p:spTree>
    <p:extLst>
      <p:ext uri="{BB962C8B-B14F-4D97-AF65-F5344CB8AC3E}">
        <p14:creationId xmlns:p14="http://schemas.microsoft.com/office/powerpoint/2010/main" val="70945894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15CF0-98A7-2C4C-8883-AEB9C2DB31BB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358A9-E034-9A4B-9D5B-67F084813AA9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88460-421D-8342-BA61-35C9F9B35704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0B26-F6C4-544A-8FF8-EA8B6B091A22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B5DDD-B055-BF48-A65C-4A28881DD166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FCF60-1B60-FB4C-B28E-236C1F358F22}" type="datetime1">
              <a:rPr lang="fr-FR" smtClean="0"/>
              <a:t>11/12/2017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TRN/new?course=STAID01IF" TargetMode="External"/><Relationship Id="rId4" Type="http://schemas.openxmlformats.org/officeDocument/2006/relationships/hyperlink" Target="https://edh.cern.ch/Document/Personnel/TRN/new?course=STAID01RE" TargetMode="External"/><Relationship Id="rId5" Type="http://schemas.openxmlformats.org/officeDocument/2006/relationships/hyperlink" Target="https://edh.cern.ch/Document/Personnel/TRN/new?course=STAID01RF" TargetMode="External"/><Relationship Id="rId6" Type="http://schemas.openxmlformats.org/officeDocument/2006/relationships/hyperlink" Target="https://edh.cern.ch/Document/Personnel/TRN/new?course=STDEF01IE" TargetMode="External"/><Relationship Id="rId7" Type="http://schemas.openxmlformats.org/officeDocument/2006/relationships/hyperlink" Target="https://edh.cern.ch/Document/Personnel/TRN/new?course=STDEF01IF" TargetMode="External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dh.cern.ch/Document/Personnel/TRN/new?course=STAID01I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jpeg"/><Relationship Id="rId7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jpeg"/><Relationship Id="rId12" Type="http://schemas.openxmlformats.org/officeDocument/2006/relationships/image" Target="../media/image33.jpeg"/><Relationship Id="rId13" Type="http://schemas.openxmlformats.org/officeDocument/2006/relationships/image" Target="../media/image34.jpeg"/><Relationship Id="rId14" Type="http://schemas.openxmlformats.org/officeDocument/2006/relationships/image" Target="../media/image35.jpeg"/><Relationship Id="rId15" Type="http://schemas.openxmlformats.org/officeDocument/2006/relationships/image" Target="../media/image36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eg"/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9" Type="http://schemas.openxmlformats.org/officeDocument/2006/relationships/image" Target="../media/image30.jpeg"/><Relationship Id="rId10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TRN/new?course=STFIE01IF" TargetMode="External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dh.cern.ch/Document/Personnel/TRN/new?course=STFIE01IE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tiff"/><Relationship Id="rId3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9768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dms.cern.ch/document/177279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dms.cern.ch/document/1772790" TargetMode="Externa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75176"/>
            <a:ext cx="3200400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Accidents: </a:t>
            </a:r>
            <a:r>
              <a:rPr lang="en-GB" dirty="0" smtClean="0"/>
              <a:t>2016 CERN’s statistics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618" y="0"/>
            <a:ext cx="53023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7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Faintness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3440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Two </a:t>
            </a:r>
            <a:r>
              <a:rPr lang="en-US" dirty="0" err="1" smtClean="0"/>
              <a:t>faintnesses</a:t>
            </a:r>
            <a:r>
              <a:rPr lang="en-US" dirty="0" smtClean="0"/>
              <a:t> on </a:t>
            </a:r>
            <a:r>
              <a:rPr lang="en-US" dirty="0" err="1" smtClean="0"/>
              <a:t>Meyrin</a:t>
            </a:r>
            <a:r>
              <a:rPr lang="en-US" dirty="0" smtClean="0"/>
              <a:t> site related to heart issues in Nov</a:t>
            </a:r>
            <a:r>
              <a:rPr lang="en-US" smtClean="0"/>
              <a:t>. 2017</a:t>
            </a:r>
            <a:endParaRPr lang="en-US" dirty="0" smtClean="0"/>
          </a:p>
          <a:p>
            <a:pPr lvl="1"/>
            <a:r>
              <a:rPr lang="en-US" dirty="0" smtClean="0"/>
              <a:t>Quick alert and intervention from Emergency services</a:t>
            </a:r>
          </a:p>
          <a:p>
            <a:pPr lvl="1"/>
            <a:r>
              <a:rPr lang="en-US" dirty="0" smtClean="0"/>
              <a:t>One didn’t survive.</a:t>
            </a:r>
          </a:p>
          <a:p>
            <a:r>
              <a:rPr lang="en-US" dirty="0" smtClean="0"/>
              <a:t>Let’s get trained to react in case of an emergency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70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First-aid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34400" cy="246262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First-aid </a:t>
            </a:r>
            <a:r>
              <a:rPr lang="en-US" dirty="0"/>
              <a:t>training course:</a:t>
            </a:r>
          </a:p>
          <a:p>
            <a:pPr lvl="2"/>
            <a:r>
              <a:rPr lang="en-US" dirty="0"/>
              <a:t>Initial courses (8h)</a:t>
            </a:r>
          </a:p>
          <a:p>
            <a:pPr lvl="3"/>
            <a:r>
              <a:rPr lang="en-US" sz="1500" dirty="0"/>
              <a:t>EN: </a:t>
            </a:r>
            <a:r>
              <a:rPr lang="en-US" sz="1500" dirty="0">
                <a:hlinkClick r:id="rId2"/>
              </a:rPr>
              <a:t>https://edh.cern.ch/Document/Personnel/TRN/new?course=STAID01IE</a:t>
            </a:r>
            <a:endParaRPr lang="en-US" sz="1500" dirty="0"/>
          </a:p>
          <a:p>
            <a:pPr lvl="3"/>
            <a:r>
              <a:rPr lang="en-US" sz="1500" dirty="0"/>
              <a:t>FR: </a:t>
            </a:r>
            <a:r>
              <a:rPr lang="en-US" sz="1500" dirty="0">
                <a:hlinkClick r:id="rId3"/>
              </a:rPr>
              <a:t>https://edh.cern.ch/Document/Personnel/TRN/new?course=STAID01IF</a:t>
            </a:r>
            <a:r>
              <a:rPr lang="en-US" sz="1500" dirty="0"/>
              <a:t> </a:t>
            </a:r>
          </a:p>
          <a:p>
            <a:pPr lvl="2"/>
            <a:r>
              <a:rPr lang="en-US" sz="1900" dirty="0"/>
              <a:t>Refresher courses (4h)</a:t>
            </a:r>
          </a:p>
          <a:p>
            <a:pPr lvl="3"/>
            <a:r>
              <a:rPr lang="en-US" sz="1500" dirty="0"/>
              <a:t>EN </a:t>
            </a:r>
            <a:r>
              <a:rPr lang="en-US" sz="1500" dirty="0">
                <a:hlinkClick r:id="rId4"/>
              </a:rPr>
              <a:t>https://edh.cern.ch/Document/Personnel/TRN/new?course=STAID01RE</a:t>
            </a:r>
            <a:endParaRPr lang="en-US" sz="1500" dirty="0"/>
          </a:p>
          <a:p>
            <a:pPr lvl="3"/>
            <a:r>
              <a:rPr lang="en-US" sz="1500" dirty="0"/>
              <a:t>FR </a:t>
            </a:r>
            <a:r>
              <a:rPr lang="en-US" sz="1500" dirty="0">
                <a:hlinkClick r:id="rId5"/>
              </a:rPr>
              <a:t>https://edh.cern.ch/Document/Personnel/TRN/new?course=STAID01RF</a:t>
            </a:r>
            <a:r>
              <a:rPr lang="en-US" sz="1500" dirty="0"/>
              <a:t> </a:t>
            </a:r>
          </a:p>
          <a:p>
            <a:pPr lvl="2"/>
            <a:r>
              <a:rPr lang="en-US" sz="1900" dirty="0"/>
              <a:t>Short version (1h) </a:t>
            </a:r>
            <a:r>
              <a:rPr lang="mr-IN" sz="1900" dirty="0"/>
              <a:t>–</a:t>
            </a:r>
            <a:r>
              <a:rPr lang="en-US" sz="1900" dirty="0"/>
              <a:t> Defibrillator and chest compressions</a:t>
            </a:r>
          </a:p>
          <a:p>
            <a:pPr lvl="3"/>
            <a:r>
              <a:rPr lang="en-US" sz="1500" dirty="0"/>
              <a:t>EN </a:t>
            </a:r>
            <a:r>
              <a:rPr lang="en-US" sz="1500" dirty="0">
                <a:hlinkClick r:id="rId6"/>
              </a:rPr>
              <a:t>https://edh.cern.ch/Document/Personnel/TRN/new?course=STDEF01IE</a:t>
            </a:r>
            <a:endParaRPr lang="en-US" sz="1500" dirty="0"/>
          </a:p>
          <a:p>
            <a:pPr lvl="3"/>
            <a:r>
              <a:rPr lang="en-US" sz="1500" dirty="0"/>
              <a:t>FR </a:t>
            </a:r>
            <a:r>
              <a:rPr lang="en-US" sz="1500" dirty="0">
                <a:hlinkClick r:id="rId7"/>
              </a:rPr>
              <a:t>https://edh.cern.ch/Document/Personnel/TRN/new?course=STDEF01IF</a:t>
            </a:r>
            <a:r>
              <a:rPr lang="en-US" sz="1500" dirty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33" y="3741041"/>
            <a:ext cx="8059388" cy="311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70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5606"/>
            <a:ext cx="4247368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21 fires at CERN since 1</a:t>
            </a:r>
            <a:r>
              <a:rPr lang="en-US" baseline="30000" dirty="0" smtClean="0"/>
              <a:t>st</a:t>
            </a:r>
            <a:r>
              <a:rPr lang="en-US" dirty="0" smtClean="0"/>
              <a:t> Jan. 2017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underground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outdoor</a:t>
            </a:r>
          </a:p>
          <a:p>
            <a:pPr lvl="1"/>
            <a:r>
              <a:rPr lang="en-US" dirty="0" smtClean="0"/>
              <a:t>8 caused by electrical installation or equipment</a:t>
            </a:r>
          </a:p>
          <a:p>
            <a:pPr lvl="1"/>
            <a:r>
              <a:rPr lang="en-US" dirty="0"/>
              <a:t>6</a:t>
            </a:r>
            <a:r>
              <a:rPr lang="en-US" dirty="0" smtClean="0"/>
              <a:t> extinguished with fire extinguisher by the personnel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429" y="3875651"/>
            <a:ext cx="2978604" cy="22339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745" y="260896"/>
            <a:ext cx="2632959" cy="19678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231" y="259725"/>
            <a:ext cx="1661802" cy="22157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86" y="2168578"/>
            <a:ext cx="2302642" cy="2667965"/>
          </a:xfrm>
          <a:prstGeom prst="rect">
            <a:avLst/>
          </a:prstGeom>
        </p:spPr>
      </p:pic>
      <p:pic>
        <p:nvPicPr>
          <p:cNvPr id="10" name="Picture 1" descr="DSC_24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895" y="1615489"/>
            <a:ext cx="2603500" cy="14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17529" y="2218251"/>
            <a:ext cx="2126471" cy="159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98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Fire </a:t>
            </a:r>
            <a:r>
              <a:rPr lang="mr-IN" dirty="0" smtClean="0"/>
              <a:t>–</a:t>
            </a:r>
            <a:r>
              <a:rPr lang="en-US" dirty="0" smtClean="0"/>
              <a:t> what made the difference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Quick detection and alert</a:t>
            </a:r>
          </a:p>
          <a:p>
            <a:pPr lvl="1"/>
            <a:r>
              <a:rPr lang="en-US" dirty="0" smtClean="0"/>
              <a:t>Smoke detection (automatic or human)</a:t>
            </a:r>
          </a:p>
          <a:p>
            <a:pPr lvl="1"/>
            <a:r>
              <a:rPr lang="en-US" dirty="0" smtClean="0"/>
              <a:t>AL3 or 74444 (0041 22 767 4444)</a:t>
            </a:r>
          </a:p>
          <a:p>
            <a:r>
              <a:rPr lang="en-US" dirty="0" smtClean="0"/>
              <a:t>Quick reaction</a:t>
            </a:r>
          </a:p>
          <a:p>
            <a:pPr lvl="1"/>
            <a:r>
              <a:rPr lang="en-US" dirty="0" smtClean="0"/>
              <a:t>Fire extinguisher</a:t>
            </a:r>
          </a:p>
          <a:p>
            <a:pPr lvl="1"/>
            <a:r>
              <a:rPr lang="en-US" dirty="0" smtClean="0"/>
              <a:t>AUL</a:t>
            </a:r>
          </a:p>
          <a:p>
            <a:r>
              <a:rPr lang="en-US" dirty="0" smtClean="0"/>
              <a:t>Personnel trained and vigilant</a:t>
            </a:r>
          </a:p>
          <a:p>
            <a:pPr lvl="1"/>
            <a:r>
              <a:rPr lang="en-US" dirty="0" smtClean="0"/>
              <a:t>Fire extinguisher</a:t>
            </a:r>
          </a:p>
          <a:p>
            <a:pPr lvl="1"/>
            <a:r>
              <a:rPr lang="en-US" dirty="0" smtClean="0"/>
              <a:t>Reduced amount of combustible material</a:t>
            </a:r>
          </a:p>
          <a:p>
            <a:pPr lvl="1"/>
            <a:r>
              <a:rPr lang="en-US" dirty="0" smtClean="0"/>
              <a:t>Type of combustible (IS23 and IS41)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65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8" descr="IMG_162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64" y="3010631"/>
            <a:ext cx="3122024" cy="23415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275531"/>
            <a:ext cx="9143999" cy="1130087"/>
          </a:xfrm>
        </p:spPr>
        <p:txBody>
          <a:bodyPr>
            <a:noAutofit/>
          </a:bodyPr>
          <a:lstStyle/>
          <a:p>
            <a:r>
              <a:rPr lang="en-GB" sz="3800" dirty="0" smtClean="0"/>
              <a:t>Fire-extinguisher training </a:t>
            </a:r>
            <a:r>
              <a:rPr lang="en-GB" sz="3800" dirty="0"/>
              <a:t>course is highly recommended to all </a:t>
            </a:r>
            <a:r>
              <a:rPr lang="en-GB" sz="3800" dirty="0" smtClean="0"/>
              <a:t>personnel!</a:t>
            </a:r>
            <a:r>
              <a:rPr lang="en-GB" sz="3800" b="1" dirty="0"/>
              <a:t/>
            </a:r>
            <a:br>
              <a:rPr lang="en-GB" sz="3800" b="1" dirty="0"/>
            </a:br>
            <a:endParaRPr lang="en-GB" sz="3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Image 7" descr="FEUBB3 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800" y="1102197"/>
            <a:ext cx="1659612" cy="2212816"/>
          </a:xfrm>
          <a:prstGeom prst="rect">
            <a:avLst/>
          </a:prstGeom>
        </p:spPr>
      </p:pic>
      <p:pic>
        <p:nvPicPr>
          <p:cNvPr id="10" name="Picture 9" descr="Screen Shot 2016-05-12 at 14.20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4156" y="1130709"/>
            <a:ext cx="1956703" cy="2197228"/>
          </a:xfrm>
          <a:prstGeom prst="rect">
            <a:avLst/>
          </a:prstGeom>
        </p:spPr>
      </p:pic>
      <p:pic>
        <p:nvPicPr>
          <p:cNvPr id="11" name="Picture 10" descr="Screen Shot 2016-05-12 at 14.29.0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802" y="1130710"/>
            <a:ext cx="2230219" cy="2184302"/>
          </a:xfrm>
          <a:prstGeom prst="rect">
            <a:avLst/>
          </a:prstGeom>
        </p:spPr>
      </p:pic>
      <p:pic>
        <p:nvPicPr>
          <p:cNvPr id="12" name="Picture 11" descr="Screen Shot 2016-05-12 at 14.30.2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354" y="1104588"/>
            <a:ext cx="2060095" cy="2222820"/>
          </a:xfrm>
          <a:prstGeom prst="rect">
            <a:avLst/>
          </a:prstGeom>
        </p:spPr>
      </p:pic>
      <p:pic>
        <p:nvPicPr>
          <p:cNvPr id="13" name="Picture 12" descr="IMG_6049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780410" y="1381157"/>
            <a:ext cx="2231686" cy="1673765"/>
          </a:xfrm>
          <a:prstGeom prst="rect">
            <a:avLst/>
          </a:prstGeom>
        </p:spPr>
      </p:pic>
      <p:pic>
        <p:nvPicPr>
          <p:cNvPr id="14" name="Picture 13" descr="Bat355Fire_20090918_00805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830" y="3010631"/>
            <a:ext cx="1756138" cy="2341518"/>
          </a:xfrm>
          <a:prstGeom prst="rect">
            <a:avLst/>
          </a:prstGeom>
        </p:spPr>
      </p:pic>
      <p:pic>
        <p:nvPicPr>
          <p:cNvPr id="15" name="Picture 14" descr="IMG_0853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335" y="2997707"/>
            <a:ext cx="1765832" cy="2354442"/>
          </a:xfrm>
          <a:prstGeom prst="rect">
            <a:avLst/>
          </a:prstGeom>
        </p:spPr>
      </p:pic>
      <p:pic>
        <p:nvPicPr>
          <p:cNvPr id="16" name="Picture 2" descr="\\cern.ch\dfs\Users\s\slamendo\Documents\AAALavoro\AAProgetti\Bld 513\Photos\513-fire-10-04-2012\P1050437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"/>
          <a:stretch/>
        </p:blipFill>
        <p:spPr bwMode="auto">
          <a:xfrm>
            <a:off x="4963167" y="2997707"/>
            <a:ext cx="1600797" cy="235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\\cern.ch\dfs\Users\l\lwohlgem\Documents\Accident\astreinte\bat 133\inter pompier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156" y="2962504"/>
            <a:ext cx="1756138" cy="234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369" y="4743001"/>
            <a:ext cx="2489069" cy="248906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977" y="5159435"/>
            <a:ext cx="2379738" cy="178480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537" y="5026831"/>
            <a:ext cx="1570516" cy="1921408"/>
          </a:xfrm>
          <a:prstGeom prst="rect">
            <a:avLst/>
          </a:prstGeom>
        </p:spPr>
      </p:pic>
      <p:pic>
        <p:nvPicPr>
          <p:cNvPr id="22" name="Picture 3" descr="\\cern.ch\dfs\Departments\Safety\Groups\SI\Organisation Electricité\Accident\513 CC batteries 2013\IMG_7934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053" y="5185788"/>
            <a:ext cx="2572010" cy="192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018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extinguisher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95" y="1341649"/>
            <a:ext cx="5975684" cy="4667421"/>
          </a:xfrm>
        </p:spPr>
        <p:txBody>
          <a:bodyPr/>
          <a:lstStyle/>
          <a:p>
            <a:r>
              <a:rPr lang="en-US" dirty="0" smtClean="0"/>
              <a:t>Get trained: short (2h), free, fun, interesting for your work and your private life, and you meet fire-fighters!</a:t>
            </a:r>
          </a:p>
          <a:p>
            <a:pPr lvl="1"/>
            <a:r>
              <a:rPr lang="en-US" sz="2000" dirty="0"/>
              <a:t>EN: </a:t>
            </a:r>
            <a:r>
              <a:rPr lang="en-US" sz="2000" dirty="0">
                <a:hlinkClick r:id="rId2"/>
              </a:rPr>
              <a:t>https://edh.cern.ch/Document/Personnel/TRN/new?course=STFIE01IE</a:t>
            </a:r>
            <a:endParaRPr lang="en-US" sz="2000" dirty="0"/>
          </a:p>
          <a:p>
            <a:pPr lvl="1"/>
            <a:r>
              <a:rPr lang="en-US" sz="2000" dirty="0"/>
              <a:t>FR: </a:t>
            </a:r>
            <a:r>
              <a:rPr lang="en-US" sz="2000" dirty="0">
                <a:hlinkClick r:id="rId3"/>
              </a:rPr>
              <a:t>https://edh.cern.ch/Document/Personnel/TRN/new?course=STFIE01IF</a:t>
            </a:r>
            <a:r>
              <a:rPr lang="en-US" sz="2000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1240" y="758975"/>
            <a:ext cx="2856022" cy="190401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1240" y="3026312"/>
            <a:ext cx="2767242" cy="184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4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prevention </a:t>
            </a:r>
            <a:r>
              <a:rPr lang="mr-IN" dirty="0" smtClean="0"/>
              <a:t>–</a:t>
            </a:r>
            <a:r>
              <a:rPr lang="en-US" dirty="0" smtClean="0"/>
              <a:t> day to day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1146"/>
            <a:ext cx="9144000" cy="510872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084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Evacuation exercises in 2017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1478" y="1173935"/>
            <a:ext cx="7276467" cy="492206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Several evacuation drills organized with the help of HSE Unit </a:t>
            </a:r>
            <a:r>
              <a:rPr lang="mr-IN" dirty="0" smtClean="0"/>
              <a:t>–</a:t>
            </a:r>
            <a:r>
              <a:rPr lang="en-US" dirty="0" smtClean="0"/>
              <a:t> reports available in EDMS:</a:t>
            </a:r>
          </a:p>
          <a:p>
            <a:pPr lvl="1"/>
            <a:r>
              <a:rPr lang="en-US" dirty="0" smtClean="0"/>
              <a:t>AD Hall, </a:t>
            </a:r>
            <a:r>
              <a:rPr lang="en-US" dirty="0"/>
              <a:t>in collaboration with EN Dep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EHN1, in collaboration with EN Dep.</a:t>
            </a:r>
          </a:p>
          <a:p>
            <a:pPr lvl="1"/>
            <a:r>
              <a:rPr lang="en-US" dirty="0"/>
              <a:t>SCX5</a:t>
            </a:r>
            <a:endParaRPr lang="en-US" dirty="0" smtClean="0"/>
          </a:p>
          <a:p>
            <a:pPr lvl="1"/>
            <a:r>
              <a:rPr lang="en-US" dirty="0" smtClean="0"/>
              <a:t>B.28</a:t>
            </a:r>
          </a:p>
          <a:p>
            <a:r>
              <a:rPr lang="en-US" dirty="0" smtClean="0"/>
              <a:t>Participation to evacuation drill as observers</a:t>
            </a:r>
          </a:p>
          <a:p>
            <a:pPr lvl="1"/>
            <a:r>
              <a:rPr lang="en-US" dirty="0" smtClean="0"/>
              <a:t>B.35</a:t>
            </a:r>
          </a:p>
          <a:p>
            <a:r>
              <a:rPr lang="en-US" dirty="0" smtClean="0"/>
              <a:t>Roughly 10-15 evacuation drills per year at CERN</a:t>
            </a:r>
          </a:p>
          <a:p>
            <a:pPr lvl="1"/>
            <a:r>
              <a:rPr lang="en-US" dirty="0" smtClean="0"/>
              <a:t>List validated by the DSOC</a:t>
            </a:r>
          </a:p>
          <a:p>
            <a:pPr lvl="1"/>
            <a:r>
              <a:rPr lang="en-US" dirty="0" smtClean="0"/>
              <a:t>If you identify a need for your building, please contact 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066" y="1692037"/>
            <a:ext cx="1439861" cy="1951225"/>
          </a:xfrm>
          <a:prstGeom prst="rect">
            <a:avLst/>
          </a:prstGeom>
        </p:spPr>
      </p:pic>
      <p:pic>
        <p:nvPicPr>
          <p:cNvPr id="7" name="Image 2" descr="Capture d’écran 2014-09-09 à 16.31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066" y="3665914"/>
            <a:ext cx="1623740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62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128" y="1537258"/>
            <a:ext cx="4992997" cy="39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5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8747" y="185825"/>
            <a:ext cx="8684108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fr-CH" dirty="0" smtClean="0"/>
              <a:t>Incidents and accidents </a:t>
            </a:r>
            <a:br>
              <a:rPr lang="fr-CH" dirty="0" smtClean="0"/>
            </a:br>
            <a:r>
              <a:rPr lang="fr-CH" dirty="0" err="1" smtClean="0"/>
              <a:t>Lessons</a:t>
            </a:r>
            <a:r>
              <a:rPr lang="fr-CH" dirty="0" smtClean="0"/>
              <a:t> </a:t>
            </a:r>
            <a:r>
              <a:rPr lang="fr-CH" dirty="0" err="1" smtClean="0"/>
              <a:t>learned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5949" y="5048249"/>
            <a:ext cx="6721028" cy="1184635"/>
          </a:xfrm>
        </p:spPr>
        <p:txBody>
          <a:bodyPr>
            <a:normAutofit fontScale="77500" lnSpcReduction="20000"/>
          </a:bodyPr>
          <a:lstStyle/>
          <a:p>
            <a:endParaRPr lang="fr-FR" dirty="0" smtClean="0"/>
          </a:p>
          <a:p>
            <a:r>
              <a:rPr lang="fr-FR" sz="2000" u="sng" dirty="0">
                <a:hlinkClick r:id="rId3"/>
              </a:rPr>
              <a:t>https://</a:t>
            </a:r>
            <a:r>
              <a:rPr lang="fr-FR" sz="2000" u="sng" dirty="0" smtClean="0">
                <a:hlinkClick r:id="rId3"/>
              </a:rPr>
              <a:t>indico.cern.ch/event/679768</a:t>
            </a:r>
            <a:endParaRPr lang="fr-FR" sz="2000" dirty="0" smtClean="0"/>
          </a:p>
          <a:p>
            <a:r>
              <a:rPr lang="fr-FR" sz="2000" dirty="0" err="1" smtClean="0"/>
              <a:t>cern.ch</a:t>
            </a:r>
            <a:r>
              <a:rPr lang="fr-FR" sz="2000" dirty="0" smtClean="0"/>
              <a:t>/</a:t>
            </a:r>
            <a:r>
              <a:rPr lang="fr-FR" sz="2000" dirty="0" err="1" smtClean="0"/>
              <a:t>ep</a:t>
            </a:r>
            <a:r>
              <a:rPr lang="fr-FR" sz="2000" dirty="0" smtClean="0"/>
              <a:t>-th-</a:t>
            </a:r>
            <a:r>
              <a:rPr lang="fr-FR" sz="2000" dirty="0" err="1" smtClean="0"/>
              <a:t>safety</a:t>
            </a:r>
            <a:endParaRPr lang="fr-FR" sz="2000" dirty="0" smtClean="0"/>
          </a:p>
          <a:p>
            <a:r>
              <a:rPr lang="fr-FR" sz="2000" dirty="0" err="1"/>
              <a:t>e</a:t>
            </a:r>
            <a:r>
              <a:rPr lang="fr-FR" sz="2000" dirty="0" err="1" smtClean="0"/>
              <a:t>p-safety-office@cern.ch</a:t>
            </a:r>
            <a:endParaRPr lang="fr-F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E27D9-A737-2845-8F06-B8368F960A07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EP-TH SO Plenary - 11 Dec 2017 - N. DUPONT - EDMS 1885879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26" y="1778224"/>
            <a:ext cx="7169150" cy="358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4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408498" y="4934573"/>
            <a:ext cx="2324276" cy="1056614"/>
            <a:chOff x="3408498" y="5229904"/>
            <a:chExt cx="2324276" cy="1056614"/>
          </a:xfrm>
        </p:grpSpPr>
        <p:grpSp>
          <p:nvGrpSpPr>
            <p:cNvPr id="23" name="Group 22"/>
            <p:cNvGrpSpPr/>
            <p:nvPr/>
          </p:nvGrpSpPr>
          <p:grpSpPr>
            <a:xfrm>
              <a:off x="3408498" y="5229904"/>
              <a:ext cx="2324276" cy="1056614"/>
              <a:chOff x="3408498" y="5246988"/>
              <a:chExt cx="2324276" cy="1056614"/>
            </a:xfrm>
          </p:grpSpPr>
          <p:sp>
            <p:nvSpPr>
              <p:cNvPr id="68" name="Parchemin horizontal 8"/>
              <p:cNvSpPr/>
              <p:nvPr/>
            </p:nvSpPr>
            <p:spPr>
              <a:xfrm>
                <a:off x="3428518" y="5246988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408498" y="5359797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8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3428518" y="5325657"/>
              <a:ext cx="2304256" cy="884070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Take collective prevention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measures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68702" y="3048250"/>
            <a:ext cx="2324276" cy="1139909"/>
            <a:chOff x="6368702" y="3234773"/>
            <a:chExt cx="2324276" cy="1139909"/>
          </a:xfrm>
        </p:grpSpPr>
        <p:grpSp>
          <p:nvGrpSpPr>
            <p:cNvPr id="15" name="Group 14"/>
            <p:cNvGrpSpPr/>
            <p:nvPr/>
          </p:nvGrpSpPr>
          <p:grpSpPr>
            <a:xfrm>
              <a:off x="6368702" y="3234773"/>
              <a:ext cx="2324276" cy="1056614"/>
              <a:chOff x="6368702" y="3218011"/>
              <a:chExt cx="2324276" cy="1056614"/>
            </a:xfrm>
          </p:grpSpPr>
          <p:sp>
            <p:nvSpPr>
              <p:cNvPr id="60" name="Parchemin horizontal 8"/>
              <p:cNvSpPr/>
              <p:nvPr/>
            </p:nvSpPr>
            <p:spPr>
              <a:xfrm>
                <a:off x="6388722" y="3218011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6368702" y="3338057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6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88722" y="3244391"/>
              <a:ext cx="2286966" cy="1130291"/>
            </a:xfrm>
            <a:prstGeom prst="rect">
              <a:avLst/>
            </a:prstGeom>
            <a:noFill/>
          </p:spPr>
          <p:txBody>
            <a:bodyPr wrap="square" lIns="36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Replace dangerous items by safer or less dangerous items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The 9 general principles of prevention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448293" y="1263691"/>
            <a:ext cx="2324276" cy="1056614"/>
            <a:chOff x="448293" y="1263691"/>
            <a:chExt cx="2324276" cy="1056614"/>
          </a:xfrm>
        </p:grpSpPr>
        <p:grpSp>
          <p:nvGrpSpPr>
            <p:cNvPr id="17" name="Group 16"/>
            <p:cNvGrpSpPr/>
            <p:nvPr/>
          </p:nvGrpSpPr>
          <p:grpSpPr>
            <a:xfrm>
              <a:off x="448293" y="1263691"/>
              <a:ext cx="2324276" cy="1056614"/>
              <a:chOff x="448293" y="1263691"/>
              <a:chExt cx="2324276" cy="1056614"/>
            </a:xfrm>
          </p:grpSpPr>
          <p:sp>
            <p:nvSpPr>
              <p:cNvPr id="9" name="Parchemin horizontal 8"/>
              <p:cNvSpPr/>
              <p:nvPr/>
            </p:nvSpPr>
            <p:spPr>
              <a:xfrm>
                <a:off x="468313" y="1263691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48293" y="1376500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 smtClean="0">
                    <a:solidFill>
                      <a:schemeClr val="bg1"/>
                    </a:solidFill>
                    <a:latin typeface="+mj-lt"/>
                  </a:rPr>
                  <a:t>1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468313" y="1473074"/>
              <a:ext cx="2292651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Avoid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the risks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08497" y="1263691"/>
            <a:ext cx="2324276" cy="1056614"/>
            <a:chOff x="3408498" y="1261178"/>
            <a:chExt cx="2324276" cy="1056614"/>
          </a:xfrm>
        </p:grpSpPr>
        <p:grpSp>
          <p:nvGrpSpPr>
            <p:cNvPr id="19" name="Group 18"/>
            <p:cNvGrpSpPr/>
            <p:nvPr/>
          </p:nvGrpSpPr>
          <p:grpSpPr>
            <a:xfrm>
              <a:off x="3408498" y="1261178"/>
              <a:ext cx="2324276" cy="1056614"/>
              <a:chOff x="3408498" y="1261178"/>
              <a:chExt cx="2324276" cy="1056614"/>
            </a:xfrm>
          </p:grpSpPr>
          <p:sp>
            <p:nvSpPr>
              <p:cNvPr id="38" name="Parchemin horizontal 8"/>
              <p:cNvSpPr/>
              <p:nvPr/>
            </p:nvSpPr>
            <p:spPr>
              <a:xfrm>
                <a:off x="3428518" y="1261178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408498" y="1373987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2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3428518" y="1470561"/>
              <a:ext cx="2304256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Evaluate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the risks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368702" y="1263691"/>
            <a:ext cx="2379762" cy="1056614"/>
            <a:chOff x="6368702" y="1251907"/>
            <a:chExt cx="2379762" cy="1056614"/>
          </a:xfrm>
        </p:grpSpPr>
        <p:grpSp>
          <p:nvGrpSpPr>
            <p:cNvPr id="21" name="Group 20"/>
            <p:cNvGrpSpPr/>
            <p:nvPr/>
          </p:nvGrpSpPr>
          <p:grpSpPr>
            <a:xfrm>
              <a:off x="6368702" y="1251907"/>
              <a:ext cx="2324276" cy="1056614"/>
              <a:chOff x="6368702" y="1251907"/>
              <a:chExt cx="2324276" cy="1056614"/>
            </a:xfrm>
          </p:grpSpPr>
          <p:sp>
            <p:nvSpPr>
              <p:cNvPr id="42" name="Parchemin horizontal 8"/>
              <p:cNvSpPr/>
              <p:nvPr/>
            </p:nvSpPr>
            <p:spPr>
              <a:xfrm>
                <a:off x="6388722" y="1251907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368702" y="1364716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 smtClean="0">
                    <a:solidFill>
                      <a:schemeClr val="bg1"/>
                    </a:solidFill>
                    <a:latin typeface="+mj-lt"/>
                  </a:rPr>
                  <a:t>3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6461498" y="1463888"/>
              <a:ext cx="2286966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Fight the risks at their source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8293" y="3098501"/>
            <a:ext cx="2331525" cy="1056614"/>
            <a:chOff x="448293" y="3217432"/>
            <a:chExt cx="2331525" cy="1056614"/>
          </a:xfrm>
        </p:grpSpPr>
        <p:grpSp>
          <p:nvGrpSpPr>
            <p:cNvPr id="11" name="Group 10"/>
            <p:cNvGrpSpPr/>
            <p:nvPr/>
          </p:nvGrpSpPr>
          <p:grpSpPr>
            <a:xfrm>
              <a:off x="448293" y="3217432"/>
              <a:ext cx="2324276" cy="1056614"/>
              <a:chOff x="448293" y="3217432"/>
              <a:chExt cx="2324276" cy="1056614"/>
            </a:xfrm>
          </p:grpSpPr>
          <p:sp>
            <p:nvSpPr>
              <p:cNvPr id="49" name="Parchemin horizontal 8"/>
              <p:cNvSpPr/>
              <p:nvPr/>
            </p:nvSpPr>
            <p:spPr>
              <a:xfrm>
                <a:off x="468313" y="3217432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48293" y="3330241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4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87167" y="3421065"/>
              <a:ext cx="2292651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Adapt the work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to the individual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408498" y="3080713"/>
            <a:ext cx="2324276" cy="1056614"/>
            <a:chOff x="3408498" y="3217604"/>
            <a:chExt cx="2324276" cy="1056614"/>
          </a:xfrm>
        </p:grpSpPr>
        <p:grpSp>
          <p:nvGrpSpPr>
            <p:cNvPr id="13" name="Group 12"/>
            <p:cNvGrpSpPr/>
            <p:nvPr/>
          </p:nvGrpSpPr>
          <p:grpSpPr>
            <a:xfrm>
              <a:off x="3408498" y="3217604"/>
              <a:ext cx="2324276" cy="1056614"/>
              <a:chOff x="3408498" y="3217604"/>
              <a:chExt cx="2324276" cy="1056614"/>
            </a:xfrm>
          </p:grpSpPr>
          <p:sp>
            <p:nvSpPr>
              <p:cNvPr id="57" name="Parchemin horizontal 8"/>
              <p:cNvSpPr/>
              <p:nvPr/>
            </p:nvSpPr>
            <p:spPr>
              <a:xfrm>
                <a:off x="3428518" y="3217604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408498" y="3330413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 smtClean="0">
                    <a:solidFill>
                      <a:schemeClr val="bg1"/>
                    </a:solidFill>
                    <a:latin typeface="+mj-lt"/>
                  </a:rPr>
                  <a:t>5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3419872" y="3329893"/>
              <a:ext cx="2292650" cy="884070"/>
            </a:xfrm>
            <a:prstGeom prst="rect">
              <a:avLst/>
            </a:prstGeom>
            <a:noFill/>
          </p:spPr>
          <p:txBody>
            <a:bodyPr wrap="square" lIns="36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>
                  <a:solidFill>
                    <a:schemeClr val="bg1"/>
                  </a:solidFill>
                </a:rPr>
                <a:t>Adapt the </a:t>
              </a:r>
              <a:r>
                <a:rPr lang="en-GB" sz="1600" b="1" dirty="0" smtClean="0">
                  <a:solidFill>
                    <a:schemeClr val="bg1"/>
                  </a:solidFill>
                </a:rPr>
                <a:t>workplace to </a:t>
              </a:r>
              <a:r>
                <a:rPr lang="en-GB" sz="1600" b="1" dirty="0">
                  <a:solidFill>
                    <a:schemeClr val="bg1"/>
                  </a:solidFill>
                </a:rPr>
                <a:t>technical progress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8293" y="4933312"/>
            <a:ext cx="2324276" cy="1056614"/>
            <a:chOff x="448293" y="5250988"/>
            <a:chExt cx="2324276" cy="1056614"/>
          </a:xfrm>
        </p:grpSpPr>
        <p:sp>
          <p:nvSpPr>
            <p:cNvPr id="63" name="Parchemin horizontal 8"/>
            <p:cNvSpPr/>
            <p:nvPr/>
          </p:nvSpPr>
          <p:spPr>
            <a:xfrm>
              <a:off x="468313" y="5250988"/>
              <a:ext cx="2304256" cy="10566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87167" y="5346882"/>
              <a:ext cx="2284237" cy="884070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Include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prevention in the work planning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48293" y="5354272"/>
              <a:ext cx="4680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800" b="1" dirty="0" smtClean="0">
                  <a:solidFill>
                    <a:schemeClr val="bg1"/>
                  </a:solidFill>
                  <a:latin typeface="+mj-lt"/>
                </a:rPr>
                <a:t>7</a:t>
              </a:r>
              <a:endParaRPr lang="en-GB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368702" y="4931639"/>
            <a:ext cx="2343130" cy="1056614"/>
            <a:chOff x="6368702" y="5250342"/>
            <a:chExt cx="2343130" cy="1056614"/>
          </a:xfrm>
        </p:grpSpPr>
        <p:sp>
          <p:nvSpPr>
            <p:cNvPr id="71" name="Parchemin horizontal 8"/>
            <p:cNvSpPr/>
            <p:nvPr/>
          </p:nvSpPr>
          <p:spPr>
            <a:xfrm>
              <a:off x="6388722" y="5250342"/>
              <a:ext cx="2304256" cy="10566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407576" y="5452562"/>
              <a:ext cx="2304256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Give appropriate instructions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368702" y="5363151"/>
              <a:ext cx="4680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800" b="1" dirty="0" smtClean="0">
                  <a:solidFill>
                    <a:schemeClr val="bg1"/>
                  </a:solidFill>
                  <a:latin typeface="+mj-lt"/>
                </a:rPr>
                <a:t>9</a:t>
              </a:r>
              <a:endParaRPr lang="en-GB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34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we want to avoid?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21633" b="21633"/>
          <a:stretch>
            <a:fillRect/>
          </a:stretch>
        </p:blipFill>
        <p:spPr/>
      </p:pic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21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 descr="Screen Shot 2015-07-09 at 12.12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606"/>
            <a:ext cx="9144000" cy="53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2016 accidents statistics</a:t>
            </a:r>
          </a:p>
          <a:p>
            <a:r>
              <a:rPr lang="en-GB" dirty="0" smtClean="0"/>
              <a:t>Faintness and first-aid</a:t>
            </a:r>
          </a:p>
          <a:p>
            <a:r>
              <a:rPr lang="en-GB" dirty="0" smtClean="0"/>
              <a:t>Fire</a:t>
            </a:r>
          </a:p>
          <a:p>
            <a:r>
              <a:rPr lang="en-GB" dirty="0" smtClean="0"/>
              <a:t>Evacuation drills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5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do we want to avoid?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Espace réservé du contenu 5"/>
          <p:cNvPicPr>
            <a:picLocks noChangeAspect="1"/>
          </p:cNvPicPr>
          <p:nvPr/>
        </p:nvPicPr>
        <p:blipFill>
          <a:blip r:embed="rId2"/>
          <a:srcRect l="812" r="812"/>
          <a:stretch>
            <a:fillRect/>
          </a:stretch>
        </p:blipFill>
        <p:spPr>
          <a:xfrm>
            <a:off x="609600" y="1478006"/>
            <a:ext cx="8226854" cy="466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8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3654"/>
            <a:ext cx="354138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Accidents</a:t>
            </a:r>
            <a:r>
              <a:rPr lang="en-GB" dirty="0"/>
              <a:t>: </a:t>
            </a:r>
            <a:r>
              <a:rPr lang="en-GB" dirty="0" smtClean="0"/>
              <a:t>2016 CERN’s </a:t>
            </a:r>
            <a:r>
              <a:rPr lang="en-GB" dirty="0" smtClean="0">
                <a:hlinkClick r:id="rId2"/>
              </a:rPr>
              <a:t>statistics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2250" y="4122821"/>
            <a:ext cx="4058652" cy="3654054"/>
          </a:xfrm>
        </p:spPr>
        <p:txBody>
          <a:bodyPr/>
          <a:lstStyle/>
          <a:p>
            <a:r>
              <a:rPr lang="en-GB" dirty="0" smtClean="0"/>
              <a:t>240 accidents </a:t>
            </a:r>
            <a:r>
              <a:rPr lang="en-GB" dirty="0"/>
              <a:t>in </a:t>
            </a:r>
            <a:r>
              <a:rPr lang="en-GB" dirty="0" smtClean="0"/>
              <a:t>2016, 103 on MPE, 53 on MPA (resp. 86 and 83 in 2015)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7579"/>
            <a:ext cx="4779098" cy="39704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584" y="-114366"/>
            <a:ext cx="5465984" cy="408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Accidents</a:t>
            </a:r>
            <a:r>
              <a:rPr lang="en-GB" dirty="0"/>
              <a:t>: </a:t>
            </a:r>
            <a:r>
              <a:rPr lang="en-GB" dirty="0" smtClean="0"/>
              <a:t>2016 CERN’s </a:t>
            </a:r>
            <a:r>
              <a:rPr lang="en-GB" dirty="0" smtClean="0">
                <a:hlinkClick r:id="rId2"/>
              </a:rPr>
              <a:t>statistics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295" y="965387"/>
            <a:ext cx="8571759" cy="451746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2" y="1173935"/>
            <a:ext cx="7881949" cy="491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4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064820"/>
            <a:ext cx="3205748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Accidents: </a:t>
            </a:r>
            <a:r>
              <a:rPr lang="en-GB" dirty="0" smtClean="0"/>
              <a:t>2016 CERN’s statistics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3134"/>
            <a:ext cx="5710989" cy="3604865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948" y="0"/>
            <a:ext cx="5481052" cy="4010526"/>
          </a:xfrm>
        </p:spPr>
      </p:pic>
    </p:spTree>
    <p:extLst>
      <p:ext uri="{BB962C8B-B14F-4D97-AF65-F5344CB8AC3E}">
        <p14:creationId xmlns:p14="http://schemas.microsoft.com/office/powerpoint/2010/main" val="11993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Accidents: </a:t>
            </a:r>
            <a:r>
              <a:rPr lang="en-GB" dirty="0" smtClean="0"/>
              <a:t>2016 CERN’s statistics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64" y="968090"/>
            <a:ext cx="8793820" cy="588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42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Accidents: </a:t>
            </a:r>
            <a:r>
              <a:rPr lang="en-GB" dirty="0" smtClean="0"/>
              <a:t>2016 CERN’s statistics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EP-TH SO Plenary - 11 Dec 2017 - N. DUPONT - EDMS 1885879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27" y="1047750"/>
            <a:ext cx="79756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76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2362</TotalTime>
  <Words>749</Words>
  <Application>Microsoft Macintosh PowerPoint</Application>
  <PresentationFormat>On-screen Show (4:3)</PresentationFormat>
  <Paragraphs>137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Calibri</vt:lpstr>
      <vt:lpstr>Mangal</vt:lpstr>
      <vt:lpstr>Arial</vt:lpstr>
      <vt:lpstr>CERN(4-3)</vt:lpstr>
      <vt:lpstr>PowerPoint Presentation</vt:lpstr>
      <vt:lpstr>Incidents and accidents  Lessons learned</vt:lpstr>
      <vt:lpstr>Agenda</vt:lpstr>
      <vt:lpstr>What do we want to avoid?</vt:lpstr>
      <vt:lpstr>Accidents: 2016 CERN’s statistics</vt:lpstr>
      <vt:lpstr>Accidents: 2016 CERN’s statistics</vt:lpstr>
      <vt:lpstr>Accidents: 2016 CERN’s statistics</vt:lpstr>
      <vt:lpstr>Accidents: 2016 CERN’s statistics</vt:lpstr>
      <vt:lpstr>Accidents: 2016 CERN’s statistics</vt:lpstr>
      <vt:lpstr>Accidents: 2016 CERN’s statistics</vt:lpstr>
      <vt:lpstr>Faintness</vt:lpstr>
      <vt:lpstr>First-aid</vt:lpstr>
      <vt:lpstr>Fire</vt:lpstr>
      <vt:lpstr>Fire – what made the difference</vt:lpstr>
      <vt:lpstr>Fire-extinguisher training course is highly recommended to all personnel! </vt:lpstr>
      <vt:lpstr>Fire extinguisher</vt:lpstr>
      <vt:lpstr>Fire prevention – day to day</vt:lpstr>
      <vt:lpstr>Evacuation exercises in 2017 </vt:lpstr>
      <vt:lpstr>Thanks for your attention</vt:lpstr>
      <vt:lpstr>Spare slides</vt:lpstr>
      <vt:lpstr>PowerPoint Presentation</vt:lpstr>
      <vt:lpstr>What do we want to avoid?</vt:lpstr>
      <vt:lpstr>PowerPoint Presentation</vt:lpstr>
    </vt:vector>
  </TitlesOfParts>
  <Company>cern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180</cp:revision>
  <dcterms:created xsi:type="dcterms:W3CDTF">2014-02-24T16:17:34Z</dcterms:created>
  <dcterms:modified xsi:type="dcterms:W3CDTF">2017-12-11T09:10:53Z</dcterms:modified>
</cp:coreProperties>
</file>