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63" r:id="rId3"/>
    <p:sldId id="266" r:id="rId4"/>
    <p:sldId id="261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o Rodrigues Simoes Moreira" initials="PRS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377B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44"/>
    <p:restoredTop sz="94631"/>
  </p:normalViewPr>
  <p:slideViewPr>
    <p:cSldViewPr snapToGrid="0" snapToObjects="1">
      <p:cViewPr varScale="1">
        <p:scale>
          <a:sx n="74" d="100"/>
          <a:sy n="74" d="100"/>
        </p:scale>
        <p:origin x="184" y="5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5" d="100"/>
          <a:sy n="135" d="100"/>
        </p:scale>
        <p:origin x="548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commentAuthors" Target="commentAuthors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12-10T22:46:42.641" idx="1">
    <p:pos x="3731" y="2837"/>
    <p:text>What is his?</p:text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66CEF-4C8C-C742-8892-7DC10D1F09D3}" type="datetimeFigureOut">
              <a:rPr lang="fr-FR" smtClean="0"/>
              <a:t>11/12/2017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90647-C6A8-5148-847A-7DFF4E0BA60B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8502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0BE3FA-29DA-9B46-BA2D-31939A41970B}" type="datetimeFigureOut">
              <a:rPr lang="fr-FR" smtClean="0"/>
              <a:t>11/12/2017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3FF48C-BC39-B14E-9C08-4C13E67C8F3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4516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3FF48C-BC39-B14E-9C08-4C13E67C8F38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1132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E93604-C3EB-1246-AD4C-862F3F2158BD}" type="datetime3">
              <a:rPr lang="fr-CH" smtClean="0"/>
              <a:pPr/>
              <a:t>11/12/2017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Clean="0"/>
          </a:p>
          <a:p>
            <a:fld id="{43A1C03A-9A7A-BB4A-8D88-0DEE02044AFA}" type="datetime3">
              <a:rPr lang="fr-CH" smtClean="0"/>
              <a:pPr/>
              <a:t>11/12/2017</a:t>
            </a:fld>
            <a:endParaRPr lang="en-US" smtClean="0"/>
          </a:p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7467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fr-CH" dirty="0" err="1" smtClean="0"/>
              <a:t>Regles</a:t>
            </a:r>
            <a:r>
              <a:rPr kumimoji="0" lang="fr-CH" dirty="0" smtClean="0"/>
              <a:t> de bonne conduite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AED69-C99D-4A4A-80DF-ACABA70D27A3}" type="datetime3">
              <a:rPr lang="fr-CH" smtClean="0"/>
              <a:pPr/>
              <a:t>11/12/2017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smtClean="0"/>
              <a:t>04/12/2017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5FB784-FE85-1646-9DCF-169DCB2E91F4}" type="datetime3">
              <a:rPr lang="fr-CH" smtClean="0"/>
              <a:pPr/>
              <a:t>11/12/2017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smtClean="0"/>
          </a:p>
          <a:p>
            <a:fld id="{F1D34CC6-670C-2049-8A30-AB3BECA42CCE}" type="datetime3">
              <a:rPr lang="fr-CH" smtClean="0"/>
              <a:pPr/>
              <a:t>11/12/2017</a:t>
            </a:fld>
            <a:endParaRPr lang="en-US" smtClean="0"/>
          </a:p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D5C736-0D2B-184B-ABA5-54597E2AC1BA}" type="datetime3">
              <a:rPr lang="fr-CH" smtClean="0"/>
              <a:pPr/>
              <a:t>11/12/2017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/>
            </a:r>
            <a:br>
              <a:rPr kumimoji="0" lang="fr-CH" dirty="0" smtClean="0"/>
            </a:br>
            <a:r>
              <a:rPr kumimoji="0" lang="fr-CH" dirty="0" err="1" smtClean="0"/>
              <a:t>TSOs</a:t>
            </a:r>
            <a:r>
              <a:rPr kumimoji="0" lang="fr-CH" dirty="0" smtClean="0"/>
              <a:t> meeting</a:t>
            </a:r>
            <a:br>
              <a:rPr kumimoji="0" lang="fr-CH" dirty="0" smtClean="0"/>
            </a:b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037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8" r:id="rId7"/>
    <p:sldLayoutId id="2147483669" r:id="rId8"/>
    <p:sldLayoutId id="2147483674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4" Type="http://schemas.openxmlformats.org/officeDocument/2006/relationships/image" Target="../media/image5.tiff"/><Relationship Id="rId5" Type="http://schemas.openxmlformats.org/officeDocument/2006/relationships/image" Target="../media/image6.tiff"/><Relationship Id="rId6" Type="http://schemas.openxmlformats.org/officeDocument/2006/relationships/image" Target="../media/image7.tiff"/><Relationship Id="rId7" Type="http://schemas.openxmlformats.org/officeDocument/2006/relationships/image" Target="../media/image8.tif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mailto:ep-adso@cern.ch" TargetMode="External"/><Relationship Id="rId3" Type="http://schemas.openxmlformats.org/officeDocument/2006/relationships/comments" Target="../comments/commen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85163"/>
            <a:ext cx="8226854" cy="940443"/>
          </a:xfrm>
        </p:spPr>
        <p:txBody>
          <a:bodyPr>
            <a:normAutofit/>
          </a:bodyPr>
          <a:lstStyle/>
          <a:p>
            <a:r>
              <a:rPr lang="en-GB" dirty="0" smtClean="0"/>
              <a:t>Lead @ CERN - </a:t>
            </a:r>
            <a:r>
              <a:rPr lang="en-GB" sz="4800" dirty="0" smtClean="0">
                <a:latin typeface="Calibri" charset="0"/>
                <a:ea typeface="Calibri" charset="0"/>
                <a:cs typeface="Calibri" charset="0"/>
              </a:rPr>
              <a:t>Problems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smtClean="0"/>
          </a:p>
          <a:p>
            <a:fld id="{43A1C03A-9A7A-BB4A-8D88-0DEE02044AFA}" type="datetime3">
              <a:rPr lang="fr-CH" smtClean="0"/>
              <a:pPr/>
              <a:t>11/12/2017</a:t>
            </a:fld>
            <a:endParaRPr lang="en-US" smtClean="0"/>
          </a:p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457200" y="2204588"/>
            <a:ext cx="7470065" cy="4151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</a:pPr>
            <a:endParaRPr lang="fr-FR" sz="24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just">
              <a:lnSpc>
                <a:spcPct val="80000"/>
              </a:lnSpc>
            </a:pPr>
            <a:r>
              <a:rPr lang="fr-FR" sz="2400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-825500" y="2565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457200" y="1630409"/>
            <a:ext cx="8226854" cy="396887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Important quantities of lead (shielding, door stoppers, counter weights, “work bench”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!!!),</a:t>
            </a:r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“Wild” storage in some EP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buildings,</a:t>
            </a:r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buFont typeface="Arial" charset="0"/>
              <a:buChar char="•"/>
            </a:pP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Bad knowledge of the basic safety rules (GSI C-0-0-3) for handling, packing, transport and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storage,</a:t>
            </a:r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buFont typeface="Arial" charset="0"/>
              <a:buChar char="•"/>
            </a:pP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Low level of awareness of the hazards related to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lead,</a:t>
            </a:r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buFont typeface="Arial" charset="0"/>
              <a:buChar char="•"/>
            </a:pP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Risks of surface and air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contamination,</a:t>
            </a:r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buFont typeface="Arial" charset="0"/>
              <a:buChar char="•"/>
            </a:pP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Partial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traceability.</a:t>
            </a:r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buFont typeface="Arial" charset="0"/>
              <a:buChar char="•"/>
            </a:pPr>
            <a:endParaRPr lang="en-GB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GB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GB" dirty="0" smtClean="0"/>
          </a:p>
          <a:p>
            <a:pPr marL="36576" indent="0">
              <a:buFont typeface="Arial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069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smtClean="0"/>
          </a:p>
          <a:p>
            <a:fld id="{43A1C03A-9A7A-BB4A-8D88-0DEE02044AFA}" type="datetime3">
              <a:rPr lang="fr-CH" smtClean="0"/>
              <a:pPr/>
              <a:t>11/12/2017</a:t>
            </a:fld>
            <a:endParaRPr lang="en-US" smtClean="0"/>
          </a:p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57200" y="413485"/>
            <a:ext cx="8226854" cy="73861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/>
              <a:t>Lead @ CERN </a:t>
            </a:r>
            <a:r>
              <a:rPr lang="mr-IN" sz="3600" dirty="0" smtClean="0"/>
              <a:t>–</a:t>
            </a:r>
            <a:r>
              <a:rPr lang="fr-FR" sz="3600" dirty="0" smtClean="0"/>
              <a:t> Exemples of </a:t>
            </a:r>
            <a:r>
              <a:rPr lang="fr-FR" sz="3600" dirty="0" err="1" smtClean="0"/>
              <a:t>storage</a:t>
            </a:r>
            <a:r>
              <a:rPr lang="fr-FR" sz="3600" b="1" dirty="0" smtClean="0"/>
              <a:t>!</a:t>
            </a:r>
            <a:endParaRPr lang="fr-FR" sz="3600" b="1" dirty="0"/>
          </a:p>
        </p:txBody>
      </p:sp>
      <p:pic>
        <p:nvPicPr>
          <p:cNvPr id="9" name="Espace réservé du contenu 6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560" y="1342049"/>
            <a:ext cx="2157231" cy="1608118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40811">
            <a:off x="5476351" y="1535476"/>
            <a:ext cx="2786342" cy="2089757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047610">
            <a:off x="2563452" y="1468699"/>
            <a:ext cx="2682219" cy="2011664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896103">
            <a:off x="2769249" y="3728306"/>
            <a:ext cx="1947366" cy="2596487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3560" y="3467890"/>
            <a:ext cx="1802380" cy="2403174"/>
          </a:xfrm>
          <a:prstGeom prst="rect">
            <a:avLst/>
          </a:prstGeom>
        </p:spPr>
      </p:pic>
      <p:pic>
        <p:nvPicPr>
          <p:cNvPr id="14" name="Espace réservé du contenu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6315" y="4079702"/>
            <a:ext cx="2806930" cy="2105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6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Lead @ CERN - Risks</a:t>
            </a: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smtClean="0"/>
          </a:p>
          <a:p>
            <a:fld id="{43A1C03A-9A7A-BB4A-8D88-0DEE02044AFA}" type="datetime3">
              <a:rPr lang="fr-CH" smtClean="0"/>
              <a:pPr/>
              <a:t>11/12/2017</a:t>
            </a:fld>
            <a:endParaRPr lang="en-US" smtClean="0"/>
          </a:p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b="1" dirty="0" smtClean="0">
                <a:latin typeface="Calibri" charset="0"/>
                <a:ea typeface="Calibri" charset="0"/>
                <a:cs typeface="Calibri" charset="0"/>
              </a:rPr>
              <a:t>Health risks badly understood or unknown:</a:t>
            </a:r>
          </a:p>
          <a:p>
            <a:pPr lvl="1"/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Inhalation of lead dust, fumes or vapours, </a:t>
            </a:r>
          </a:p>
          <a:p>
            <a:pPr lvl="1"/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Swallow of lead dust.</a:t>
            </a:r>
            <a:endParaRPr lang="en-GB" sz="2400" dirty="0" smtClean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36576" indent="0" algn="ctr">
              <a:buNone/>
            </a:pPr>
            <a:r>
              <a:rPr lang="en-GB" sz="2400" i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However, lead dust is not absorbed through the skin.</a:t>
            </a:r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2400" b="1" dirty="0" smtClean="0">
                <a:latin typeface="Calibri" charset="0"/>
                <a:ea typeface="Calibri" charset="0"/>
                <a:cs typeface="Calibri" charset="0"/>
              </a:rPr>
              <a:t>To prevent handling risks:</a:t>
            </a:r>
          </a:p>
          <a:p>
            <a:pPr lvl="1"/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Use gloves and safety shoes,</a:t>
            </a:r>
          </a:p>
          <a:p>
            <a:pPr lvl="1"/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In case of handling for more than 30 minutes, the use of a mask is </a:t>
            </a:r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mandatory</a:t>
            </a:r>
            <a:r>
              <a:rPr lang="en-GB" sz="2400" dirty="0">
                <a:latin typeface="Calibri" charset="0"/>
                <a:ea typeface="Calibri" charset="0"/>
                <a:cs typeface="Calibri" charset="0"/>
              </a:rPr>
              <a:t>,</a:t>
            </a:r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Wash the hands, face and scrub the nails before eating, drinking or smoking.</a:t>
            </a:r>
          </a:p>
          <a:p>
            <a:r>
              <a:rPr lang="en-GB" sz="2400" b="1" dirty="0" smtClean="0">
                <a:latin typeface="Calibri" charset="0"/>
                <a:ea typeface="Calibri" charset="0"/>
                <a:cs typeface="Calibri" charset="0"/>
              </a:rPr>
              <a:t>To understand better the risks:</a:t>
            </a:r>
          </a:p>
          <a:p>
            <a:pPr lvl="1"/>
            <a:r>
              <a:rPr lang="en-GB" sz="2400" dirty="0" smtClean="0">
                <a:latin typeface="Calibri" charset="0"/>
                <a:ea typeface="Calibri" charset="0"/>
                <a:cs typeface="Calibri" charset="0"/>
              </a:rPr>
              <a:t>Basic safety rules (GSI C-0-0-3 v4) for handling, packing, transport and storage of lead.</a:t>
            </a:r>
          </a:p>
          <a:p>
            <a:pPr lvl="1"/>
            <a:endParaRPr lang="en-GB" sz="2400" dirty="0" smtClean="0">
              <a:latin typeface="Calibri" charset="0"/>
              <a:ea typeface="Calibri" charset="0"/>
              <a:cs typeface="Calibri" charset="0"/>
            </a:endParaRPr>
          </a:p>
          <a:p>
            <a:pPr lvl="1"/>
            <a:endParaRPr lang="en-GB" sz="2400" dirty="0" smtClean="0"/>
          </a:p>
          <a:p>
            <a:pPr lvl="1"/>
            <a:endParaRPr lang="en-GB" sz="2400" dirty="0" smtClean="0"/>
          </a:p>
          <a:p>
            <a:pPr lvl="1"/>
            <a:endParaRPr lang="en-GB" sz="2400" dirty="0" smtClean="0"/>
          </a:p>
          <a:p>
            <a:pPr lvl="1"/>
            <a:endParaRPr lang="en-GB" sz="2400" dirty="0" smtClean="0"/>
          </a:p>
          <a:p>
            <a:endParaRPr lang="en-GB" sz="2400" dirty="0"/>
          </a:p>
        </p:txBody>
      </p:sp>
      <p:sp>
        <p:nvSpPr>
          <p:cNvPr id="8" name="Rectangle 7"/>
          <p:cNvSpPr/>
          <p:nvPr/>
        </p:nvSpPr>
        <p:spPr>
          <a:xfrm>
            <a:off x="457200" y="2155191"/>
            <a:ext cx="756292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buNone/>
            </a:pPr>
            <a:r>
              <a:rPr lang="fr-FR" sz="2400">
                <a:latin typeface="Calibri" charset="0"/>
                <a:ea typeface="Calibri" charset="0"/>
                <a:cs typeface="Calibri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7886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Lead @ CERN - Action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41300" y="1325606"/>
            <a:ext cx="8226854" cy="4808494"/>
          </a:xfrm>
        </p:spPr>
        <p:txBody>
          <a:bodyPr>
            <a:normAutofit fontScale="85000" lnSpcReduction="10000"/>
          </a:bodyPr>
          <a:lstStyle/>
          <a:p>
            <a:r>
              <a:rPr lang="en-GB" sz="2600" b="1" dirty="0" smtClean="0">
                <a:latin typeface="Calibri" charset="0"/>
                <a:ea typeface="Calibri" charset="0"/>
                <a:cs typeface="Calibri" charset="0"/>
              </a:rPr>
              <a:t>What to do if you find lead in your building?</a:t>
            </a:r>
          </a:p>
          <a:p>
            <a:pPr lvl="1"/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Send an email to </a:t>
            </a:r>
            <a:r>
              <a:rPr lang="en-GB" dirty="0" smtClean="0">
                <a:latin typeface="Calibri" charset="0"/>
                <a:ea typeface="Calibri" charset="0"/>
                <a:cs typeface="Calibri" charset="0"/>
                <a:hlinkClick r:id="rId2"/>
              </a:rPr>
              <a:t>ep-adso@cern.ch</a:t>
            </a:r>
            <a:endParaRPr lang="en-GB" dirty="0" smtClean="0">
              <a:latin typeface="Calibri" charset="0"/>
              <a:ea typeface="Calibri" charset="0"/>
              <a:cs typeface="Calibri" charset="0"/>
            </a:endParaRPr>
          </a:p>
          <a:p>
            <a:pPr marL="448056" lvl="1" indent="0">
              <a:buNone/>
            </a:pPr>
            <a:endParaRPr lang="en-GB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buFont typeface="Arial" charset="0"/>
              <a:buChar char="•"/>
            </a:pPr>
            <a:r>
              <a:rPr lang="en-GB" sz="2600" b="1" dirty="0" smtClean="0">
                <a:latin typeface="Calibri" charset="0"/>
                <a:ea typeface="Calibri" charset="0"/>
                <a:cs typeface="Calibri" charset="0"/>
              </a:rPr>
              <a:t>We will:</a:t>
            </a:r>
          </a:p>
          <a:p>
            <a:pPr lvl="1">
              <a:buFont typeface="Arial" charset="0"/>
              <a:buChar char="•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Follow the EDMS procedure 1816068 (EN - FR):</a:t>
            </a:r>
          </a:p>
          <a:p>
            <a:pPr lvl="2">
              <a:buFont typeface="Arial" charset="0"/>
              <a:buChar char="•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An RP test will be organized either by the owner, the SO or the TSO</a:t>
            </a:r>
          </a:p>
          <a:p>
            <a:pPr lvl="2">
              <a:buFont typeface="Arial" charset="0"/>
              <a:buChar char="•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The lead will be wrapped in appropriate bags / plastic sheets with the help of EP-AGS-SI .</a:t>
            </a:r>
          </a:p>
          <a:p>
            <a:pPr lvl="2">
              <a:buFont typeface="Arial" charset="0"/>
              <a:buChar char="•"/>
            </a:pPr>
            <a:r>
              <a:rPr lang="en-GB" dirty="0" smtClean="0">
                <a:latin typeface="Calibri" charset="0"/>
                <a:ea typeface="Calibri" charset="0"/>
                <a:cs typeface="Calibri" charset="0"/>
              </a:rPr>
              <a:t>EP-AGS-SI will organize the transport of lead for storage or chemical waste. If the lead is stored, an EDH document, generated by TREC, will keep track of the lead in Foundation</a:t>
            </a:r>
            <a:r>
              <a:rPr lang="en-GB" sz="2600" dirty="0" smtClean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 lvl="2">
              <a:buFont typeface="Arial" charset="0"/>
              <a:buChar char="•"/>
            </a:pPr>
            <a:endParaRPr lang="en-GB" sz="26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buFont typeface="Arial" charset="0"/>
              <a:buChar char="•"/>
            </a:pPr>
            <a:r>
              <a:rPr lang="en-GB" sz="2600" b="1" dirty="0" smtClean="0">
                <a:latin typeface="Calibri" charset="0"/>
                <a:ea typeface="Calibri" charset="0"/>
                <a:cs typeface="Calibri" charset="0"/>
              </a:rPr>
              <a:t>A central service in EP for the lead (storage, distribution, traceability and painting) is under assessment and discussion.</a:t>
            </a:r>
            <a:endParaRPr lang="en-GB" sz="26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smtClean="0"/>
          </a:p>
          <a:p>
            <a:fld id="{43A1C03A-9A7A-BB4A-8D88-0DEE02044AFA}" type="datetime3">
              <a:rPr lang="fr-CH" smtClean="0"/>
              <a:pPr/>
              <a:t>11/12/2017</a:t>
            </a:fld>
            <a:endParaRPr lang="en-US" smtClean="0"/>
          </a:p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Espace réservé du contenu 3"/>
          <p:cNvSpPr txBox="1">
            <a:spLocks/>
          </p:cNvSpPr>
          <p:nvPr/>
        </p:nvSpPr>
        <p:spPr>
          <a:xfrm>
            <a:off x="457200" y="2204588"/>
            <a:ext cx="7470065" cy="4151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</a:pPr>
            <a:endParaRPr lang="fr-FR" sz="240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just">
              <a:lnSpc>
                <a:spcPct val="80000"/>
              </a:lnSpc>
            </a:pPr>
            <a:r>
              <a:rPr lang="fr-FR" sz="240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6595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smtClean="0"/>
          </a:p>
          <a:p>
            <a:fld id="{43A1C03A-9A7A-BB4A-8D88-0DEE02044AFA}" type="datetime3">
              <a:rPr lang="fr-CH" smtClean="0"/>
              <a:pPr/>
              <a:t>11/12/2017</a:t>
            </a:fld>
            <a:endParaRPr lang="en-US" smtClean="0"/>
          </a:p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57200" y="379136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mr-IN" sz="3600" dirty="0" smtClean="0"/>
              <a:t>…</a:t>
            </a:r>
            <a:r>
              <a:rPr lang="fr-CH" sz="3600" dirty="0" smtClean="0"/>
              <a:t> </a:t>
            </a:r>
            <a:r>
              <a:rPr lang="en-GB" sz="3600" dirty="0" smtClean="0"/>
              <a:t>Storage View in Foundation</a:t>
            </a:r>
            <a:endParaRPr lang="en-GB" sz="3600" dirty="0"/>
          </a:p>
        </p:txBody>
      </p:sp>
      <p:sp>
        <p:nvSpPr>
          <p:cNvPr id="9" name="Espace réservé du numéro de diapositive 5"/>
          <p:cNvSpPr txBox="1">
            <a:spLocks/>
          </p:cNvSpPr>
          <p:nvPr/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Espace réservé du contenu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117" y="1319579"/>
            <a:ext cx="8147020" cy="445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5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Lead @ CERN - Conclusion …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714500"/>
            <a:ext cx="8226854" cy="4278527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Calibri" charset="0"/>
                <a:ea typeface="Calibri" charset="0"/>
                <a:cs typeface="Calibri" charset="0"/>
              </a:rPr>
              <a:t>Little feedback given to my request for a lead inventory in the EP Buildings!</a:t>
            </a:r>
          </a:p>
          <a:p>
            <a:endParaRPr lang="en-GB" sz="3200" b="1" dirty="0" smtClean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32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As a TSO you should look around and keep in touch with the Safety Office!</a:t>
            </a:r>
          </a:p>
          <a:p>
            <a:pPr algn="r"/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smtClean="0"/>
          </a:p>
          <a:p>
            <a:fld id="{43A1C03A-9A7A-BB4A-8D88-0DEE02044AFA}" type="datetime3">
              <a:rPr lang="fr-CH" smtClean="0"/>
              <a:pPr/>
              <a:t>11/12/2017</a:t>
            </a:fld>
            <a:endParaRPr lang="en-US" smtClean="0"/>
          </a:p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</a:t>
            </a:r>
            <a:r>
              <a:rPr lang="mr-IN" smtClean="0"/>
              <a:t>–</a:t>
            </a:r>
            <a:r>
              <a:rPr lang="en-US" smtClean="0"/>
              <a:t> TSO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5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802</TotalTime>
  <Words>400</Words>
  <Application>Microsoft Macintosh PowerPoint</Application>
  <PresentationFormat>Présentation à l'écran (4:3)</PresentationFormat>
  <Paragraphs>73</Paragraphs>
  <Slides>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Calibri</vt:lpstr>
      <vt:lpstr>Mangal</vt:lpstr>
      <vt:lpstr>Optima</vt:lpstr>
      <vt:lpstr>Arial</vt:lpstr>
      <vt:lpstr>CERNCobranding4-3</vt:lpstr>
      <vt:lpstr>Présentation PowerPoint</vt:lpstr>
      <vt:lpstr>Lead @ CERN - Problems </vt:lpstr>
      <vt:lpstr>Présentation PowerPoint</vt:lpstr>
      <vt:lpstr>Lead @ CERN - Risks</vt:lpstr>
      <vt:lpstr>Lead @ CERN - Action</vt:lpstr>
      <vt:lpstr>Présentation PowerPoint</vt:lpstr>
      <vt:lpstr>Lead @ CERN - Conclusion …</vt:lpstr>
    </vt:vector>
  </TitlesOfParts>
  <Company>cern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Eve Dho</cp:lastModifiedBy>
  <cp:revision>47</cp:revision>
  <dcterms:created xsi:type="dcterms:W3CDTF">2012-11-30T11:04:26Z</dcterms:created>
  <dcterms:modified xsi:type="dcterms:W3CDTF">2017-12-11T06:00:55Z</dcterms:modified>
</cp:coreProperties>
</file>