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33" r:id="rId2"/>
    <p:sldId id="336" r:id="rId3"/>
    <p:sldId id="416" r:id="rId4"/>
    <p:sldId id="418" r:id="rId5"/>
    <p:sldId id="417" r:id="rId6"/>
    <p:sldId id="419" r:id="rId7"/>
    <p:sldId id="426" r:id="rId8"/>
    <p:sldId id="412" r:id="rId9"/>
    <p:sldId id="423" r:id="rId10"/>
    <p:sldId id="415" r:id="rId11"/>
    <p:sldId id="421" r:id="rId12"/>
    <p:sldId id="413" r:id="rId13"/>
    <p:sldId id="414" r:id="rId14"/>
    <p:sldId id="424" r:id="rId15"/>
    <p:sldId id="422" r:id="rId16"/>
    <p:sldId id="420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6633"/>
    <a:srgbClr val="FFCC00"/>
    <a:srgbClr val="0055A0"/>
    <a:srgbClr val="80000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6958" autoAdjust="0"/>
  </p:normalViewPr>
  <p:slideViewPr>
    <p:cSldViewPr snapToGrid="0" snapToObjects="1">
      <p:cViewPr varScale="1">
        <p:scale>
          <a:sx n="128" d="100"/>
          <a:sy n="128" d="100"/>
        </p:scale>
        <p:origin x="105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napToObjects="1">
      <p:cViewPr varScale="1">
        <p:scale>
          <a:sx n="64" d="100"/>
          <a:sy n="64" d="100"/>
        </p:scale>
        <p:origin x="210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90" y="2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3CCF2-38DA-4243-8E0B-3EC78C1EB39F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9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CE2C3-8038-4946-A527-61808A35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576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7F571-1DCA-45B6-BF7C-E5D888133BFA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60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3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5F938-FE81-4201-978B-D02FAB9B00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487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A0DDB-8CAD-4670-AAB8-216B1DF19A33}" type="datetime1">
              <a:rPr lang="en-US" smtClean="0"/>
              <a:t>11/10/2017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3AA15-7322-45EA-A295-260D2A4474AA}" type="datetime1">
              <a:rPr lang="en-US" smtClean="0"/>
              <a:t>11/10/2017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</a:t>
            </a:r>
            <a:r>
              <a:rPr kumimoji="0" lang="fr-CH" dirty="0" err="1"/>
              <a:t>picture</a:t>
            </a:r>
            <a:r>
              <a:rPr kumimoji="0" lang="fr-CH" dirty="0"/>
              <a:t> to </a:t>
            </a:r>
            <a:r>
              <a:rPr kumimoji="0" lang="fr-CH" dirty="0" err="1"/>
              <a:t>placeholder</a:t>
            </a:r>
            <a:r>
              <a:rPr kumimoji="0" lang="fr-CH" dirty="0"/>
              <a:t> or click </a:t>
            </a:r>
            <a:r>
              <a:rPr kumimoji="0" lang="fr-CH" dirty="0" err="1"/>
              <a:t>icon</a:t>
            </a:r>
            <a:r>
              <a:rPr kumimoji="0" lang="fr-CH" dirty="0"/>
              <a:t> to </a:t>
            </a:r>
            <a:r>
              <a:rPr kumimoji="0" lang="fr-CH" dirty="0" err="1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58E80-56DB-44F0-AFBB-5EF859DAECA7}" type="datetime1">
              <a:rPr lang="en-US" smtClean="0"/>
              <a:t>11/10/2017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1100-8FB4-494B-8E14-BFB920EF6B53}" type="datetime1">
              <a:rPr lang="en-US" smtClean="0"/>
              <a:t>11/10/2017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2826" y="6328625"/>
            <a:ext cx="1639613" cy="369503"/>
          </a:xfrm>
          <a:prstGeom prst="rect">
            <a:avLst/>
          </a:prstGeom>
        </p:spPr>
      </p:pic>
      <p:pic>
        <p:nvPicPr>
          <p:cNvPr id="12" name="Picture 4" descr="eurocircle logo"/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388" y="6291568"/>
            <a:ext cx="943907" cy="45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0EB08-D113-42FE-BB20-B45C158B637F}" type="datetime1">
              <a:rPr lang="en-US" smtClean="0"/>
              <a:t>11/10/2017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2826" y="6328625"/>
            <a:ext cx="1639613" cy="369503"/>
          </a:xfrm>
          <a:prstGeom prst="rect">
            <a:avLst/>
          </a:prstGeom>
        </p:spPr>
      </p:pic>
      <p:pic>
        <p:nvPicPr>
          <p:cNvPr id="8" name="Picture 4" descr="eurocircle logo"/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388" y="6291568"/>
            <a:ext cx="943907" cy="45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474564" y="6414993"/>
            <a:ext cx="38605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050" dirty="0">
                <a:solidFill>
                  <a:schemeClr val="bg1"/>
                </a:solidFill>
              </a:rPr>
              <a:t> Dariusz </a:t>
            </a:r>
            <a:r>
              <a:rPr lang="pl-PL" sz="1050" dirty="0" smtClean="0">
                <a:solidFill>
                  <a:schemeClr val="bg1"/>
                </a:solidFill>
              </a:rPr>
              <a:t>Pulikowski; Friedrich Lackner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E4B9-46E9-457F-8B6F-B7DB5B1DB5B4}" type="datetime1">
              <a:rPr lang="en-US" smtClean="0"/>
              <a:t>11/10/2017</a:t>
            </a:fld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B3897-2FCB-455F-9B5C-499B73013FF5}" type="datetime1">
              <a:rPr lang="en-US" smtClean="0"/>
              <a:t>11/10/2017</a:t>
            </a:fld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91AF4-1F74-4170-A0B4-6AC6AB630308}" type="datetime1">
              <a:rPr lang="en-US" smtClean="0"/>
              <a:t>11/10/2017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1050"/>
            <a:ext cx="8226854" cy="1564207"/>
          </a:xfrm>
        </p:spPr>
        <p:txBody>
          <a:bodyPr>
            <a:noAutofit/>
          </a:bodyPr>
          <a:lstStyle/>
          <a:p>
            <a:r>
              <a:rPr lang="pl-PL" sz="3200" b="1" dirty="0" smtClean="0"/>
              <a:t>Update on the winding study</a:t>
            </a:r>
            <a:endParaRPr lang="en-US" sz="3200" b="1" noProof="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79708" y="5029200"/>
            <a:ext cx="8304346" cy="96382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600" dirty="0"/>
              <a:t>Dariusz </a:t>
            </a:r>
            <a:r>
              <a:rPr lang="en-US" sz="1600" dirty="0" smtClean="0"/>
              <a:t>Pulikowski</a:t>
            </a:r>
            <a:r>
              <a:rPr lang="pl-PL" sz="1600" baseline="30000" dirty="0" smtClean="0"/>
              <a:t>1,2</a:t>
            </a:r>
            <a:r>
              <a:rPr lang="pl-PL" sz="1600" dirty="0" smtClean="0"/>
              <a:t>, Friedrich Lackner</a:t>
            </a:r>
            <a:r>
              <a:rPr lang="pl-PL" sz="1600" baseline="30000" dirty="0" smtClean="0"/>
              <a:t>1</a:t>
            </a:r>
          </a:p>
          <a:p>
            <a:pPr marL="36576" indent="0">
              <a:buFont typeface="Arial"/>
              <a:buNone/>
            </a:pPr>
            <a:r>
              <a:rPr lang="pl-PL" sz="1600" baseline="30000" dirty="0" smtClean="0"/>
              <a:t>1</a:t>
            </a:r>
            <a:r>
              <a:rPr lang="pl-PL" sz="1600" dirty="0" smtClean="0"/>
              <a:t>CERN, </a:t>
            </a:r>
            <a:r>
              <a:rPr lang="en-US" sz="1600" dirty="0" smtClean="0"/>
              <a:t>TE</a:t>
            </a:r>
            <a:r>
              <a:rPr lang="pl-PL" sz="1600" dirty="0" smtClean="0"/>
              <a:t> </a:t>
            </a:r>
            <a:r>
              <a:rPr lang="en-US" sz="1600" dirty="0" smtClean="0"/>
              <a:t>-</a:t>
            </a:r>
            <a:r>
              <a:rPr lang="pl-PL" sz="1600" dirty="0" smtClean="0"/>
              <a:t> </a:t>
            </a:r>
            <a:r>
              <a:rPr lang="en-US" sz="1600" dirty="0" smtClean="0"/>
              <a:t>MSC</a:t>
            </a:r>
            <a:r>
              <a:rPr lang="pl-PL" sz="1600" dirty="0" smtClean="0"/>
              <a:t> </a:t>
            </a:r>
            <a:r>
              <a:rPr lang="en-US" sz="1600" dirty="0" smtClean="0"/>
              <a:t>-</a:t>
            </a:r>
            <a:r>
              <a:rPr lang="pl-PL" sz="1600" dirty="0" smtClean="0"/>
              <a:t> </a:t>
            </a:r>
            <a:r>
              <a:rPr lang="en-US" sz="1600" dirty="0" smtClean="0"/>
              <a:t>L</a:t>
            </a:r>
            <a:r>
              <a:rPr lang="pl-PL" sz="1600" dirty="0" smtClean="0"/>
              <a:t>arge </a:t>
            </a:r>
            <a:r>
              <a:rPr lang="en-US" sz="1600" dirty="0" smtClean="0"/>
              <a:t>M</a:t>
            </a:r>
            <a:r>
              <a:rPr lang="pl-PL" sz="1600" dirty="0" smtClean="0"/>
              <a:t>agnet </a:t>
            </a:r>
            <a:r>
              <a:rPr lang="en-US" sz="1600" dirty="0" smtClean="0"/>
              <a:t>F</a:t>
            </a:r>
            <a:r>
              <a:rPr lang="pl-PL" sz="1600" dirty="0" smtClean="0"/>
              <a:t>acility, Geneva</a:t>
            </a:r>
            <a:endParaRPr lang="en-US" sz="1600" dirty="0" smtClean="0"/>
          </a:p>
          <a:p>
            <a:pPr marL="36576" indent="0">
              <a:buFont typeface="Arial"/>
              <a:buNone/>
            </a:pPr>
            <a:r>
              <a:rPr lang="pl-PL" sz="1600" baseline="30000" dirty="0" smtClean="0"/>
              <a:t>2</a:t>
            </a:r>
            <a:r>
              <a:rPr lang="en-US" sz="1600" dirty="0" smtClean="0"/>
              <a:t>West Pomeranian University of Technology, Szczecin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457200" y="3611023"/>
            <a:ext cx="551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Results of the pre-torsion and HT campaigns</a:t>
            </a:r>
            <a:endParaRPr lang="pl-PL" dirty="0"/>
          </a:p>
        </p:txBody>
      </p:sp>
      <p:sp>
        <p:nvSpPr>
          <p:cNvPr id="3" name="Rectangle 2"/>
          <p:cNvSpPr/>
          <p:nvPr/>
        </p:nvSpPr>
        <p:spPr>
          <a:xfrm>
            <a:off x="7795746" y="6383534"/>
            <a:ext cx="9394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dirty="0" smtClean="0">
                <a:solidFill>
                  <a:schemeClr val="bg1"/>
                </a:solidFill>
              </a:rPr>
              <a:t>03.11.2017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8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43586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Investigating the reaction process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1884" y="877079"/>
            <a:ext cx="8449715" cy="1923828"/>
          </a:xfrm>
        </p:spPr>
        <p:txBody>
          <a:bodyPr>
            <a:normAutofit/>
          </a:bodyPr>
          <a:lstStyle/>
          <a:p>
            <a:pPr marL="179388" indent="-142875"/>
            <a:r>
              <a:rPr lang="pl-PL" sz="2000" dirty="0" smtClean="0"/>
              <a:t>Specimen wound with Nb</a:t>
            </a:r>
            <a:r>
              <a:rPr lang="pl-PL" sz="2000" baseline="-25000" dirty="0" smtClean="0"/>
              <a:t>3</a:t>
            </a:r>
            <a:r>
              <a:rPr lang="pl-PL" sz="2000" dirty="0" smtClean="0"/>
              <a:t>Sn 11 T CR4 cable and 20kg tension, sample holder made of 316LN;</a:t>
            </a:r>
          </a:p>
          <a:p>
            <a:pPr marL="179388" indent="-142875"/>
            <a:r>
              <a:rPr lang="pl-PL" sz="2000" dirty="0" smtClean="0"/>
              <a:t>Analysis based on a fine-scan of a specimen geometry before and after the reaction.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35" t="2696" r="10243" b="9434"/>
          <a:stretch/>
        </p:blipFill>
        <p:spPr>
          <a:xfrm>
            <a:off x="0" y="2467055"/>
            <a:ext cx="4292081" cy="36724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43" t="3371" r="6897" b="8288"/>
          <a:stretch/>
        </p:blipFill>
        <p:spPr>
          <a:xfrm>
            <a:off x="4379324" y="2467056"/>
            <a:ext cx="4764676" cy="3672488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4180114" y="4553339"/>
            <a:ext cx="1912776" cy="550506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Heat 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Before &amp; after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89199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Noticeable cable deformation</a:t>
            </a:r>
            <a:r>
              <a:rPr lang="pl-PL" dirty="0" smtClean="0"/>
              <a:t>;</a:t>
            </a:r>
            <a:endParaRPr lang="en-US" dirty="0" smtClean="0"/>
          </a:p>
          <a:p>
            <a:r>
              <a:rPr lang="en-US" dirty="0" smtClean="0"/>
              <a:t>Dense </a:t>
            </a:r>
            <a:r>
              <a:rPr lang="pl-PL" dirty="0" smtClean="0"/>
              <a:t>measurement </a:t>
            </a:r>
            <a:r>
              <a:rPr lang="en-US" dirty="0" smtClean="0"/>
              <a:t>586,751 points/scan</a:t>
            </a:r>
            <a:r>
              <a:rPr lang="pl-PL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00275"/>
            <a:ext cx="4759402" cy="35927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870" y="2400275"/>
            <a:ext cx="4790336" cy="359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53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47558"/>
          </a:xfrm>
        </p:spPr>
        <p:txBody>
          <a:bodyPr>
            <a:noAutofit/>
          </a:bodyPr>
          <a:lstStyle/>
          <a:p>
            <a:r>
              <a:rPr lang="en-GB" sz="3600" dirty="0"/>
              <a:t>Deformation of the reacted </a:t>
            </a:r>
            <a:r>
              <a:rPr lang="en-GB" sz="3600" dirty="0" smtClean="0"/>
              <a:t>specimen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6" y="847726"/>
            <a:ext cx="4484902" cy="5145302"/>
          </a:xfrm>
        </p:spPr>
        <p:txBody>
          <a:bodyPr>
            <a:noAutofit/>
          </a:bodyPr>
          <a:lstStyle/>
          <a:p>
            <a:pPr marL="36512" indent="0">
              <a:buNone/>
            </a:pPr>
            <a:r>
              <a:rPr lang="pl-PL" sz="2000" dirty="0" smtClean="0"/>
              <a:t>The average envelope of the specimen before reaction (in blue) and after reaction heat treatment (in red).</a:t>
            </a:r>
          </a:p>
          <a:p>
            <a:pPr marL="36512" indent="0">
              <a:buNone/>
            </a:pPr>
            <a:r>
              <a:rPr lang="pl-PL" sz="2000" dirty="0" smtClean="0"/>
              <a:t>The larger deformation of the reacted specimen may indicate the relaxation of the winding tension during reaction.</a:t>
            </a:r>
            <a:endParaRPr lang="pl-PL" sz="2000" dirty="0"/>
          </a:p>
          <a:p>
            <a:pPr marL="36512" indent="0">
              <a:buNone/>
            </a:pPr>
            <a:endParaRPr lang="pl-PL" sz="2000" dirty="0" smtClean="0"/>
          </a:p>
          <a:p>
            <a:pPr marL="85725" indent="-49213"/>
            <a:r>
              <a:rPr lang="pl-PL" sz="2000" dirty="0" smtClean="0"/>
              <a:t>MQXF reaction cycle;</a:t>
            </a:r>
          </a:p>
          <a:p>
            <a:pPr marL="85725" indent="-49213"/>
            <a:r>
              <a:rPr lang="en-GB" sz="2000" dirty="0"/>
              <a:t>11 T RRP Nb</a:t>
            </a:r>
            <a:r>
              <a:rPr lang="en-GB" sz="2000" baseline="-25000" dirty="0"/>
              <a:t>3</a:t>
            </a:r>
            <a:r>
              <a:rPr lang="en-GB" sz="2000" dirty="0"/>
              <a:t>Sn</a:t>
            </a:r>
            <a:r>
              <a:rPr lang="pl-PL" sz="2000" dirty="0"/>
              <a:t> </a:t>
            </a:r>
            <a:r>
              <a:rPr lang="pl-PL" sz="2000" dirty="0" smtClean="0"/>
              <a:t>bare cable;</a:t>
            </a:r>
            <a:endParaRPr lang="pl-PL" sz="2000" dirty="0"/>
          </a:p>
          <a:p>
            <a:pPr marL="85725" indent="-49213"/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Unreacted length is: 231.45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mm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;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  <a:p>
            <a:pPr marL="85725" indent="-49213"/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Reacted length is: 231.93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mm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;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  <a:p>
            <a:pPr marL="85725" indent="-49213"/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The difference in length is: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0.48mm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;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  <a:p>
            <a:pPr marL="85725" indent="-49213"/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The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 cable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 elongation is: 0.207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8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%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150" r="6831"/>
          <a:stretch/>
        </p:blipFill>
        <p:spPr>
          <a:xfrm>
            <a:off x="4817745" y="1130400"/>
            <a:ext cx="3869055" cy="458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2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397" y="233492"/>
            <a:ext cx="8866682" cy="712387"/>
          </a:xfrm>
        </p:spPr>
        <p:txBody>
          <a:bodyPr>
            <a:noAutofit/>
          </a:bodyPr>
          <a:lstStyle/>
          <a:p>
            <a:r>
              <a:rPr lang="pl-PL" sz="2800" dirty="0" smtClean="0"/>
              <a:t>Estimation of the cable tension after the heat treatment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5725" y="945879"/>
                <a:ext cx="4381343" cy="4908649"/>
              </a:xfrm>
            </p:spPr>
            <p:txBody>
              <a:bodyPr>
                <a:noAutofit/>
              </a:bodyPr>
              <a:lstStyle/>
              <a:p>
                <a:pPr marL="180975" indent="-161925"/>
                <a:r>
                  <a:rPr lang="pl-PL" sz="1800" dirty="0" smtClean="0"/>
                  <a:t>The </a:t>
                </a:r>
                <a:r>
                  <a:rPr lang="pl-PL" sz="1800" dirty="0"/>
                  <a:t>function </a:t>
                </a:r>
                <a14:m>
                  <m:oMath xmlns:m="http://schemas.openxmlformats.org/officeDocument/2006/math">
                    <m:r>
                      <a:rPr lang="pl-PL" sz="180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pl-PL" sz="18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sz="1800" i="1" dirty="0">
                        <a:latin typeface="Cambria Math" panose="02040503050406030204" pitchFamily="18" charset="0"/>
                      </a:rPr>
                      <m:t>𝜀</m:t>
                    </m:r>
                    <m:r>
                      <a:rPr lang="pl-PL" sz="1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pl-PL" sz="1800" dirty="0"/>
                  <a:t> </a:t>
                </a:r>
                <a:r>
                  <a:rPr lang="pl-PL" sz="1800" dirty="0" smtClean="0"/>
                  <a:t>(dashed line) is derrived from the measured cable length of 9 specimens wound with the 11 T cable with 30, 20 and 5 kg winding mass (different campaign) [1];</a:t>
                </a:r>
              </a:p>
              <a:p>
                <a:pPr marL="180975" indent="-161925"/>
                <a:r>
                  <a:rPr lang="pl-PL" sz="1800" dirty="0" smtClean="0"/>
                  <a:t>The reference is:</a:t>
                </a:r>
              </a:p>
              <a:p>
                <a:pPr marL="19050" indent="0">
                  <a:buNone/>
                </a:pPr>
                <a:r>
                  <a:rPr lang="pl-PL" sz="1800" dirty="0"/>
                  <a:t>	</a:t>
                </a:r>
                <a14:m>
                  <m:oMath xmlns:m="http://schemas.openxmlformats.org/officeDocument/2006/math">
                    <m:r>
                      <a:rPr lang="pl-PL" sz="1800" i="1" dirty="0" smtClean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pl-PL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pl-PL" sz="1800" i="1" dirty="0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pl-PL" sz="1800" i="1" dirty="0" smtClean="0">
                        <a:latin typeface="Cambria Math" panose="02040503050406030204" pitchFamily="18" charset="0"/>
                      </a:rPr>
                      <m:t>=20</m:t>
                    </m:r>
                    <m:r>
                      <a:rPr lang="pl-PL" sz="1800" i="1" dirty="0" smtClean="0"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endParaRPr lang="pl-PL" sz="1800" dirty="0" smtClean="0"/>
              </a:p>
              <a:p>
                <a:pPr marL="180975" indent="-161925"/>
                <a:r>
                  <a:rPr lang="pl-PL" sz="1800" dirty="0" smtClean="0"/>
                  <a:t>Linear interpolation between the points of </a:t>
                </a:r>
                <a14:m>
                  <m:oMath xmlns:m="http://schemas.openxmlformats.org/officeDocument/2006/math">
                    <m:r>
                      <a:rPr lang="pl-PL" sz="18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pl-PL" sz="1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sz="1800" i="1" dirty="0">
                        <a:latin typeface="Cambria Math" panose="02040503050406030204" pitchFamily="18" charset="0"/>
                      </a:rPr>
                      <m:t>𝜀</m:t>
                    </m:r>
                    <m:r>
                      <a:rPr lang="pl-PL" sz="1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pl-PL" sz="1800" dirty="0" smtClean="0"/>
                  <a:t>;</a:t>
                </a:r>
                <a:endParaRPr lang="pl-PL" sz="1800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180975" indent="-161925"/>
                <a:r>
                  <a:rPr lang="pl-PL" sz="1800" dirty="0" smtClean="0">
                    <a:solidFill>
                      <a:schemeClr val="tx2">
                        <a:lumMod val="50000"/>
                      </a:schemeClr>
                    </a:solidFill>
                  </a:rPr>
                  <a:t>The estimated winding mass providing the elongation equal to the reacted specimen is:</a:t>
                </a:r>
              </a:p>
              <a:p>
                <a:pPr marL="19050" indent="0">
                  <a:buNone/>
                </a:pPr>
                <a:r>
                  <a:rPr lang="pl-PL" sz="1800" dirty="0">
                    <a:solidFill>
                      <a:schemeClr val="tx2">
                        <a:lumMod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pl-PL" sz="1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pl-PL" sz="1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pl-PL" sz="1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=0.2078</m:t>
                        </m:r>
                      </m:e>
                    </m:d>
                    <m:r>
                      <a:rPr lang="pl-PL" sz="18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=14.22 </m:t>
                    </m:r>
                    <m:r>
                      <a:rPr lang="pl-PL" sz="18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endParaRPr lang="pl-PL" sz="1800" i="1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180975" indent="-161925"/>
                <a:r>
                  <a:rPr lang="pl-PL" sz="1800" dirty="0">
                    <a:solidFill>
                      <a:schemeClr val="tx2">
                        <a:lumMod val="50000"/>
                      </a:schemeClr>
                    </a:solidFill>
                  </a:rPr>
                  <a:t>Estimated </a:t>
                </a:r>
                <a:r>
                  <a:rPr lang="pl-PL" sz="1800" dirty="0" smtClean="0">
                    <a:solidFill>
                      <a:schemeClr val="tx2">
                        <a:lumMod val="50000"/>
                      </a:schemeClr>
                    </a:solidFill>
                  </a:rPr>
                  <a:t>tension difference is:</a:t>
                </a:r>
                <a:endParaRPr lang="pl-PL" sz="1800" i="1" dirty="0" smtClean="0">
                  <a:solidFill>
                    <a:schemeClr val="tx2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19050" indent="0">
                  <a:buNone/>
                </a:pPr>
                <a:r>
                  <a:rPr lang="pl-PL" sz="1800" dirty="0" smtClean="0">
                    <a:solidFill>
                      <a:schemeClr val="tx2">
                        <a:lumMod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pl-PL" sz="1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20−14.22≅5.8 </m:t>
                    </m:r>
                    <m:r>
                      <a:rPr lang="pl-PL" sz="1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endParaRPr lang="pl-PL" sz="18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725" y="945879"/>
                <a:ext cx="4381343" cy="4908649"/>
              </a:xfrm>
              <a:blipFill>
                <a:blip r:embed="rId2"/>
                <a:stretch>
                  <a:fillRect t="-621" r="-2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64601" y="5876128"/>
            <a:ext cx="28597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12" indent="0">
              <a:buNone/>
            </a:pPr>
            <a:r>
              <a:rPr lang="pl-PL" sz="1200" dirty="0"/>
              <a:t>[1] https://indico.cern.ch/event/628937/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959" y="1560111"/>
            <a:ext cx="4782039" cy="35865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1958" y="1560111"/>
            <a:ext cx="4782042" cy="358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6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00" y="233492"/>
            <a:ext cx="8525654" cy="940443"/>
          </a:xfrm>
        </p:spPr>
        <p:txBody>
          <a:bodyPr>
            <a:normAutofit/>
          </a:bodyPr>
          <a:lstStyle/>
          <a:p>
            <a:r>
              <a:rPr lang="pl-PL" sz="3200" dirty="0" smtClean="0"/>
              <a:t>Deformation during HT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00" y="1325606"/>
            <a:ext cx="4831200" cy="4667421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1400" dirty="0"/>
              <a:t>[1] D. </a:t>
            </a:r>
            <a:r>
              <a:rPr lang="en-GB" sz="1400" dirty="0" err="1"/>
              <a:t>Bocian</a:t>
            </a:r>
            <a:r>
              <a:rPr lang="en-GB" sz="1400" dirty="0"/>
              <a:t>, G. </a:t>
            </a:r>
            <a:r>
              <a:rPr lang="en-GB" sz="1400" dirty="0" err="1"/>
              <a:t>Ambrosio</a:t>
            </a:r>
            <a:r>
              <a:rPr lang="en-GB" sz="1400" dirty="0"/>
              <a:t>, and G. M. Whitson, “Measurements of Nb</a:t>
            </a:r>
            <a:r>
              <a:rPr lang="en-GB" sz="1400" baseline="-25000" dirty="0"/>
              <a:t>3</a:t>
            </a:r>
            <a:r>
              <a:rPr lang="en-GB" sz="1400" dirty="0"/>
              <a:t>Sn conductor dimension changes during heat treatment,” Adv. </a:t>
            </a:r>
            <a:r>
              <a:rPr lang="en-GB" sz="1400" dirty="0" err="1"/>
              <a:t>Cryog</a:t>
            </a:r>
            <a:r>
              <a:rPr lang="en-GB" sz="1400" dirty="0"/>
              <a:t>. Eng., vol. 193, pp. 193–200, 2012</a:t>
            </a:r>
            <a:r>
              <a:rPr lang="en-GB" sz="1400" dirty="0" smtClean="0"/>
              <a:t>.</a:t>
            </a:r>
            <a:endParaRPr lang="pl-PL" sz="1400" dirty="0" smtClean="0"/>
          </a:p>
          <a:p>
            <a:pPr marL="36513" indent="0">
              <a:buNone/>
            </a:pPr>
            <a:endParaRPr lang="pl-PL" sz="1400" dirty="0" smtClean="0"/>
          </a:p>
          <a:p>
            <a:pPr marL="36513" indent="0">
              <a:buNone/>
            </a:pPr>
            <a:endParaRPr lang="pl-PL" sz="1400" dirty="0" smtClean="0"/>
          </a:p>
          <a:p>
            <a:pPr marL="36513" indent="0">
              <a:buNone/>
            </a:pPr>
            <a:endParaRPr lang="pl-PL" sz="1400" dirty="0"/>
          </a:p>
          <a:p>
            <a:pPr marL="36513" indent="0">
              <a:buNone/>
            </a:pPr>
            <a:r>
              <a:rPr lang="en-GB" sz="1400" dirty="0" smtClean="0"/>
              <a:t>[</a:t>
            </a:r>
            <a:r>
              <a:rPr lang="pl-PL" sz="1400" dirty="0" smtClean="0"/>
              <a:t>2</a:t>
            </a:r>
            <a:r>
              <a:rPr lang="en-GB" sz="1400" dirty="0" smtClean="0"/>
              <a:t>] </a:t>
            </a:r>
            <a:r>
              <a:rPr lang="en-GB" sz="1400" dirty="0"/>
              <a:t>M. Di </a:t>
            </a:r>
            <a:r>
              <a:rPr lang="en-GB" sz="1400" dirty="0" err="1"/>
              <a:t>Michiel</a:t>
            </a:r>
            <a:r>
              <a:rPr lang="en-GB" sz="1400" dirty="0"/>
              <a:t> and C. Scheuerlein, “Phase transformations during the reaction heat treatment of powder-in-tube Nb</a:t>
            </a:r>
            <a:r>
              <a:rPr lang="en-GB" sz="1400" baseline="-25000" dirty="0"/>
              <a:t>3</a:t>
            </a:r>
            <a:r>
              <a:rPr lang="en-GB" sz="1400" dirty="0"/>
              <a:t>Sn superconductors,” </a:t>
            </a:r>
            <a:r>
              <a:rPr lang="en-GB" sz="1400" dirty="0" err="1"/>
              <a:t>Supercond</a:t>
            </a:r>
            <a:r>
              <a:rPr lang="en-GB" sz="1400" dirty="0"/>
              <a:t>. Sci. Technol., vol. 20, no. 10, pp. </a:t>
            </a:r>
            <a:r>
              <a:rPr lang="en-GB" sz="1400" dirty="0" smtClean="0"/>
              <a:t>55–58</a:t>
            </a:r>
            <a:r>
              <a:rPr lang="en-GB" sz="1400" dirty="0"/>
              <a:t>, 2007</a:t>
            </a:r>
            <a:r>
              <a:rPr lang="en-GB" sz="1400" dirty="0" smtClean="0"/>
              <a:t>.</a:t>
            </a:r>
            <a:endParaRPr lang="pl-PL" sz="1400" dirty="0" smtClean="0"/>
          </a:p>
          <a:p>
            <a:pPr marL="36513" indent="0">
              <a:buNone/>
            </a:pPr>
            <a:endParaRPr lang="pl-PL" sz="1400" dirty="0" smtClean="0"/>
          </a:p>
          <a:p>
            <a:pPr marL="36513" indent="0">
              <a:buNone/>
            </a:pPr>
            <a:endParaRPr lang="pl-PL" sz="1400" dirty="0" smtClean="0"/>
          </a:p>
          <a:p>
            <a:pPr marL="36513" indent="0">
              <a:buNone/>
            </a:pPr>
            <a:endParaRPr lang="pl-PL" sz="1400" dirty="0"/>
          </a:p>
          <a:p>
            <a:pPr marL="36513" indent="0">
              <a:buNone/>
            </a:pPr>
            <a:r>
              <a:rPr lang="en-US" sz="1400" dirty="0" smtClean="0"/>
              <a:t>[</a:t>
            </a:r>
            <a:r>
              <a:rPr lang="pl-PL" sz="1400" dirty="0" smtClean="0"/>
              <a:t>3</a:t>
            </a:r>
            <a:r>
              <a:rPr lang="en-US" sz="1400" dirty="0" smtClean="0"/>
              <a:t>] </a:t>
            </a:r>
            <a:r>
              <a:rPr lang="en-US" sz="1400" dirty="0"/>
              <a:t>D. R. </a:t>
            </a:r>
            <a:r>
              <a:rPr lang="en-US" sz="1400" dirty="0" err="1"/>
              <a:t>Dietderich</a:t>
            </a:r>
            <a:r>
              <a:rPr lang="en-US" sz="1400" dirty="0"/>
              <a:t>, J. R. </a:t>
            </a:r>
            <a:r>
              <a:rPr lang="en-US" sz="1400" dirty="0" err="1"/>
              <a:t>Litty</a:t>
            </a:r>
            <a:r>
              <a:rPr lang="en-US" sz="1400" dirty="0"/>
              <a:t>, and R. M. </a:t>
            </a:r>
            <a:r>
              <a:rPr lang="en-US" sz="1400" dirty="0" err="1"/>
              <a:t>Scanlan</a:t>
            </a:r>
            <a:r>
              <a:rPr lang="en-US" sz="1400" dirty="0"/>
              <a:t>, “Dimensional changes of Nb</a:t>
            </a:r>
            <a:r>
              <a:rPr lang="en-US" sz="1400" baseline="-25000" dirty="0"/>
              <a:t>3</a:t>
            </a:r>
            <a:r>
              <a:rPr lang="en-US" sz="1400" dirty="0"/>
              <a:t>Sn, Nb</a:t>
            </a:r>
            <a:r>
              <a:rPr lang="en-US" sz="1400" baseline="-25000" dirty="0"/>
              <a:t>3</a:t>
            </a:r>
            <a:r>
              <a:rPr lang="en-US" sz="1400" dirty="0"/>
              <a:t>Al and Bi</a:t>
            </a:r>
            <a:r>
              <a:rPr lang="en-US" sz="1400" baseline="-25000" dirty="0"/>
              <a:t>2</a:t>
            </a:r>
            <a:r>
              <a:rPr lang="en-US" sz="1400" dirty="0"/>
              <a:t>Sr</a:t>
            </a:r>
            <a:r>
              <a:rPr lang="en-US" sz="1400" baseline="-25000" dirty="0"/>
              <a:t>2</a:t>
            </a:r>
            <a:r>
              <a:rPr lang="en-US" sz="1400" dirty="0"/>
              <a:t>CaCu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8</a:t>
            </a:r>
            <a:r>
              <a:rPr lang="en-US" sz="1400" dirty="0"/>
              <a:t> conductors during heat treatment and their implication for coil design,” Adv. </a:t>
            </a:r>
            <a:r>
              <a:rPr lang="en-US" sz="1400" dirty="0" err="1"/>
              <a:t>Cryog</a:t>
            </a:r>
            <a:r>
              <a:rPr lang="en-US" sz="1400" dirty="0"/>
              <a:t>. Eng., vol. 44, pp. 1–8, 1998.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600" y="756806"/>
            <a:ext cx="4054454" cy="1629022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chemeClr val="bg1">
                <a:lumMod val="65000"/>
              </a:schemeClr>
            </a:solidFill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897" y="2436228"/>
            <a:ext cx="3108460" cy="202605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199" y="4516335"/>
            <a:ext cx="2803857" cy="188456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1379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Reacted specimen –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37279" y="1173935"/>
            <a:ext cx="8416977" cy="47459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1800" dirty="0"/>
              <a:t>Obtained results allow </a:t>
            </a:r>
            <a:r>
              <a:rPr lang="pl-PL" sz="1800" dirty="0" smtClean="0"/>
              <a:t>investigating</a:t>
            </a:r>
            <a:r>
              <a:rPr lang="en-US" sz="1800" dirty="0" smtClean="0"/>
              <a:t> </a:t>
            </a:r>
            <a:r>
              <a:rPr lang="en-US" sz="1800" dirty="0"/>
              <a:t>the </a:t>
            </a:r>
            <a:r>
              <a:rPr lang="pl-PL" sz="1800" dirty="0" smtClean="0"/>
              <a:t>wound </a:t>
            </a:r>
            <a:r>
              <a:rPr lang="en-US" sz="1800" dirty="0" smtClean="0"/>
              <a:t>cable </a:t>
            </a:r>
            <a:r>
              <a:rPr lang="en-US" sz="1800" dirty="0"/>
              <a:t>deformation </a:t>
            </a:r>
            <a:r>
              <a:rPr lang="en-US" sz="1800" dirty="0" smtClean="0"/>
              <a:t>after the HT</a:t>
            </a:r>
            <a:r>
              <a:rPr lang="pl-PL" sz="1800" dirty="0" smtClean="0"/>
              <a:t>.</a:t>
            </a:r>
            <a:r>
              <a:rPr lang="en-US" sz="1800" dirty="0" smtClean="0"/>
              <a:t> </a:t>
            </a:r>
            <a:r>
              <a:rPr lang="en-GB" sz="1800" dirty="0"/>
              <a:t>Presumably, it is possible to estimate the </a:t>
            </a:r>
            <a:r>
              <a:rPr lang="pl-PL" sz="1800" dirty="0" smtClean="0"/>
              <a:t>released </a:t>
            </a:r>
            <a:r>
              <a:rPr lang="en-GB" sz="1800" dirty="0" smtClean="0"/>
              <a:t>winding tension. </a:t>
            </a:r>
            <a:endParaRPr lang="en-US" sz="1800" dirty="0"/>
          </a:p>
          <a:p>
            <a:pPr marL="36576" indent="0">
              <a:buNone/>
            </a:pPr>
            <a:r>
              <a:rPr lang="en-US" sz="1800" u="sng" dirty="0" smtClean="0"/>
              <a:t>The presented results are preliminary:</a:t>
            </a:r>
          </a:p>
          <a:p>
            <a:pPr marL="342900" indent="-342900"/>
            <a:r>
              <a:rPr lang="en-US" sz="1800" dirty="0" smtClean="0"/>
              <a:t>One specimen was reacted;</a:t>
            </a:r>
          </a:p>
          <a:p>
            <a:pPr marL="342900" indent="-342900"/>
            <a:r>
              <a:rPr lang="en-US" sz="1800" dirty="0" smtClean="0"/>
              <a:t>The function m(𝜀) is linearly interpolated</a:t>
            </a:r>
            <a:r>
              <a:rPr lang="pl-PL" sz="1800" dirty="0" smtClean="0"/>
              <a:t> </a:t>
            </a:r>
            <a:r>
              <a:rPr lang="en-US" sz="1800" dirty="0" smtClean="0"/>
              <a:t>and consists of low amount of data points;</a:t>
            </a:r>
          </a:p>
          <a:p>
            <a:pPr marL="342900" indent="-342900"/>
            <a:r>
              <a:rPr lang="en-US" sz="1800" dirty="0" smtClean="0"/>
              <a:t>The correlation </a:t>
            </a:r>
            <a:r>
              <a:rPr lang="pl-PL" sz="1800" dirty="0" smtClean="0"/>
              <a:t>of the deformation and </a:t>
            </a:r>
            <a:r>
              <a:rPr lang="en-US" sz="1800" dirty="0" smtClean="0"/>
              <a:t>the winding mass needs to be confirmed, e.g. the friction </a:t>
            </a:r>
            <a:r>
              <a:rPr lang="pl-PL" sz="1800" dirty="0" smtClean="0"/>
              <a:t>during relaxation </a:t>
            </a:r>
            <a:r>
              <a:rPr lang="en-US" sz="1800" dirty="0" smtClean="0"/>
              <a:t>is not present in m(𝜀) function</a:t>
            </a:r>
            <a:r>
              <a:rPr lang="pl-PL" sz="1800" dirty="0" smtClean="0"/>
              <a:t>.</a:t>
            </a:r>
            <a:endParaRPr lang="en-US" sz="1800" dirty="0" smtClean="0"/>
          </a:p>
          <a:p>
            <a:pPr marL="36576" indent="0">
              <a:buNone/>
            </a:pPr>
            <a:r>
              <a:rPr lang="pl-PL" sz="1800" u="sng" dirty="0" smtClean="0"/>
              <a:t>Next steps</a:t>
            </a:r>
            <a:r>
              <a:rPr lang="en-US" sz="1800" u="sng" dirty="0" smtClean="0"/>
              <a:t>:</a:t>
            </a:r>
          </a:p>
          <a:p>
            <a:pPr marL="342900" indent="-342900"/>
            <a:r>
              <a:rPr lang="pl-PL" sz="1800" dirty="0" smtClean="0"/>
              <a:t>Performing HT of the Nb</a:t>
            </a:r>
            <a:r>
              <a:rPr lang="pl-PL" sz="1800" baseline="-25000" dirty="0" smtClean="0"/>
              <a:t>3</a:t>
            </a:r>
            <a:r>
              <a:rPr lang="pl-PL" sz="1800" dirty="0" smtClean="0"/>
              <a:t>Sn strand wound with the presented setup, for reference deformation measurement;</a:t>
            </a:r>
          </a:p>
          <a:p>
            <a:pPr marL="342900" indent="-342900"/>
            <a:r>
              <a:rPr lang="pl-PL" sz="1800" dirty="0" smtClean="0"/>
              <a:t>Perform HT of the additional specimen wound with bare and insulated cable;</a:t>
            </a:r>
          </a:p>
          <a:p>
            <a:pPr marL="342900" indent="-342900"/>
            <a:r>
              <a:rPr lang="pl-PL" sz="1800" dirty="0" smtClean="0"/>
              <a:t>Conducting reference winding tests in order to include the friction in the m(</a:t>
            </a:r>
            <a:r>
              <a:rPr lang="en-US" sz="1800" dirty="0"/>
              <a:t>𝜀</a:t>
            </a:r>
            <a:r>
              <a:rPr lang="pl-PL" sz="1800" dirty="0" smtClean="0"/>
              <a:t>) function, e.g. </a:t>
            </a:r>
            <a:r>
              <a:rPr lang="en-US" sz="1800" dirty="0" smtClean="0"/>
              <a:t>releasing </a:t>
            </a:r>
            <a:r>
              <a:rPr lang="en-US" sz="1800" dirty="0"/>
              <a:t>the tension of </a:t>
            </a:r>
            <a:r>
              <a:rPr lang="pl-PL" sz="1800" dirty="0" smtClean="0"/>
              <a:t>the specimen wound with initial 20 kg;</a:t>
            </a:r>
          </a:p>
          <a:p>
            <a:pPr marL="342900" indent="-342900"/>
            <a:r>
              <a:rPr lang="pl-PL" sz="1800" dirty="0" smtClean="0"/>
              <a:t>CT of winding specimen before and after HT?</a:t>
            </a:r>
          </a:p>
        </p:txBody>
      </p:sp>
    </p:spTree>
    <p:extLst>
      <p:ext uri="{BB962C8B-B14F-4D97-AF65-F5344CB8AC3E}">
        <p14:creationId xmlns:p14="http://schemas.microsoft.com/office/powerpoint/2010/main" val="65734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4400"/>
            <a:ext cx="8226854" cy="3278627"/>
          </a:xfrm>
        </p:spPr>
        <p:txBody>
          <a:bodyPr/>
          <a:lstStyle/>
          <a:p>
            <a:pPr marL="36576" indent="0" algn="ctr">
              <a:buNone/>
            </a:pPr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45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Outline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3200"/>
            <a:ext cx="8226854" cy="2937600"/>
          </a:xfrm>
        </p:spPr>
        <p:txBody>
          <a:bodyPr>
            <a:normAutofit/>
          </a:bodyPr>
          <a:lstStyle/>
          <a:p>
            <a:r>
              <a:rPr lang="pl-PL" sz="2400" dirty="0" smtClean="0"/>
              <a:t>Quick recap of winding indicators;</a:t>
            </a:r>
          </a:p>
          <a:p>
            <a:r>
              <a:rPr lang="pl-PL" sz="2400" dirty="0" smtClean="0"/>
              <a:t>Pre-torsion influence on </a:t>
            </a:r>
            <a:r>
              <a:rPr lang="pl-PL" sz="2400" u="sng" dirty="0" smtClean="0"/>
              <a:t>bare</a:t>
            </a:r>
            <a:r>
              <a:rPr lang="pl-PL" sz="2400" dirty="0" smtClean="0"/>
              <a:t> and </a:t>
            </a:r>
            <a:r>
              <a:rPr lang="pl-PL" sz="2400" u="sng" dirty="0" smtClean="0"/>
              <a:t>insulated</a:t>
            </a:r>
            <a:r>
              <a:rPr lang="pl-PL" sz="2400" dirty="0" smtClean="0"/>
              <a:t> cable;</a:t>
            </a:r>
            <a:endParaRPr lang="en-GB" sz="2400" dirty="0"/>
          </a:p>
          <a:p>
            <a:r>
              <a:rPr lang="pl-PL" sz="2400" dirty="0" smtClean="0"/>
              <a:t>Deformation of the specimen after </a:t>
            </a:r>
            <a:r>
              <a:rPr lang="pl-PL" sz="2400" u="sng" dirty="0" smtClean="0"/>
              <a:t>heat treatment</a:t>
            </a:r>
            <a:r>
              <a:rPr lang="pl-PL" sz="2400" dirty="0" smtClean="0"/>
              <a:t>.</a:t>
            </a:r>
            <a:endParaRPr lang="en-GB" sz="2400" dirty="0"/>
          </a:p>
          <a:p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58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dirty="0" smtClean="0"/>
              <a:t>Winding deformation indicators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7728" y="2283047"/>
            <a:ext cx="4279870" cy="2650009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3647544" y="2712797"/>
            <a:ext cx="2186940" cy="687070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064104" y="2632787"/>
            <a:ext cx="2098675" cy="591820"/>
          </a:xfrm>
          <a:prstGeom prst="line">
            <a:avLst/>
          </a:prstGeom>
          <a:ln w="28575">
            <a:solidFill>
              <a:schemeClr val="tx1"/>
            </a:solidFill>
            <a:prstDash val="sysDot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5810989" y="3220797"/>
            <a:ext cx="485140" cy="198755"/>
          </a:xfrm>
          <a:custGeom>
            <a:avLst/>
            <a:gdLst>
              <a:gd name="connsiteX0" fmla="*/ 0 w 379153"/>
              <a:gd name="connsiteY0" fmla="*/ 175564 h 192457"/>
              <a:gd name="connsiteX1" fmla="*/ 365760 w 379153"/>
              <a:gd name="connsiteY1" fmla="*/ 175564 h 192457"/>
              <a:gd name="connsiteX2" fmla="*/ 314554 w 379153"/>
              <a:gd name="connsiteY2" fmla="*/ 0 h 192457"/>
              <a:gd name="connsiteX0" fmla="*/ 0 w 392534"/>
              <a:gd name="connsiteY0" fmla="*/ 127818 h 180447"/>
              <a:gd name="connsiteX1" fmla="*/ 378369 w 392534"/>
              <a:gd name="connsiteY1" fmla="*/ 175564 h 180447"/>
              <a:gd name="connsiteX2" fmla="*/ 327163 w 392534"/>
              <a:gd name="connsiteY2" fmla="*/ 0 h 180447"/>
              <a:gd name="connsiteX0" fmla="*/ 0 w 383331"/>
              <a:gd name="connsiteY0" fmla="*/ 125861 h 178379"/>
              <a:gd name="connsiteX1" fmla="*/ 378369 w 383331"/>
              <a:gd name="connsiteY1" fmla="*/ 173607 h 178379"/>
              <a:gd name="connsiteX2" fmla="*/ 232148 w 383331"/>
              <a:gd name="connsiteY2" fmla="*/ 0 h 178379"/>
              <a:gd name="connsiteX0" fmla="*/ 0 w 391646"/>
              <a:gd name="connsiteY0" fmla="*/ 125861 h 178379"/>
              <a:gd name="connsiteX1" fmla="*/ 378369 w 391646"/>
              <a:gd name="connsiteY1" fmla="*/ 173607 h 178379"/>
              <a:gd name="connsiteX2" fmla="*/ 232148 w 391646"/>
              <a:gd name="connsiteY2" fmla="*/ 0 h 178379"/>
              <a:gd name="connsiteX0" fmla="*/ 0 w 391646"/>
              <a:gd name="connsiteY0" fmla="*/ 125861 h 180445"/>
              <a:gd name="connsiteX1" fmla="*/ 378369 w 391646"/>
              <a:gd name="connsiteY1" fmla="*/ 173607 h 180445"/>
              <a:gd name="connsiteX2" fmla="*/ 232148 w 391646"/>
              <a:gd name="connsiteY2" fmla="*/ 0 h 180445"/>
              <a:gd name="connsiteX0" fmla="*/ 0 w 326312"/>
              <a:gd name="connsiteY0" fmla="*/ 125861 h 149312"/>
              <a:gd name="connsiteX1" fmla="*/ 286477 w 326312"/>
              <a:gd name="connsiteY1" fmla="*/ 127830 h 149312"/>
              <a:gd name="connsiteX2" fmla="*/ 232148 w 326312"/>
              <a:gd name="connsiteY2" fmla="*/ 0 h 149312"/>
              <a:gd name="connsiteX0" fmla="*/ 0 w 349396"/>
              <a:gd name="connsiteY0" fmla="*/ 126581 h 149772"/>
              <a:gd name="connsiteX1" fmla="*/ 308171 w 349396"/>
              <a:gd name="connsiteY1" fmla="*/ 127830 h 149772"/>
              <a:gd name="connsiteX2" fmla="*/ 253842 w 349396"/>
              <a:gd name="connsiteY2" fmla="*/ 0 h 149772"/>
              <a:gd name="connsiteX0" fmla="*/ 0 w 349396"/>
              <a:gd name="connsiteY0" fmla="*/ 126581 h 144433"/>
              <a:gd name="connsiteX1" fmla="*/ 308171 w 349396"/>
              <a:gd name="connsiteY1" fmla="*/ 127830 h 144433"/>
              <a:gd name="connsiteX2" fmla="*/ 253842 w 349396"/>
              <a:gd name="connsiteY2" fmla="*/ 0 h 144433"/>
              <a:gd name="connsiteX0" fmla="*/ 0 w 349740"/>
              <a:gd name="connsiteY0" fmla="*/ 123015 h 140648"/>
              <a:gd name="connsiteX1" fmla="*/ 308171 w 349740"/>
              <a:gd name="connsiteY1" fmla="*/ 124264 h 140648"/>
              <a:gd name="connsiteX2" fmla="*/ 254476 w 349740"/>
              <a:gd name="connsiteY2" fmla="*/ 0 h 140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740" h="140648">
                <a:moveTo>
                  <a:pt x="0" y="123015"/>
                </a:moveTo>
                <a:cubicBezTo>
                  <a:pt x="140686" y="147851"/>
                  <a:pt x="265758" y="144766"/>
                  <a:pt x="308171" y="124264"/>
                </a:cubicBezTo>
                <a:cubicBezTo>
                  <a:pt x="350584" y="103762"/>
                  <a:pt x="394372" y="41714"/>
                  <a:pt x="254476" y="0"/>
                </a:cubicBezTo>
              </a:path>
            </a:pathLst>
          </a:cu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Text Box 25"/>
          <p:cNvSpPr txBox="1"/>
          <p:nvPr/>
        </p:nvSpPr>
        <p:spPr>
          <a:xfrm>
            <a:off x="5498305" y="2472709"/>
            <a:ext cx="463737" cy="21738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  <a:endParaRPr lang="en-US" sz="11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192499" y="2661997"/>
            <a:ext cx="292100" cy="27495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216850" y="3692033"/>
            <a:ext cx="149225" cy="51435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70825" y="3660918"/>
            <a:ext cx="171450" cy="508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47000" y="3721243"/>
            <a:ext cx="171450" cy="508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6"/>
          <p:cNvSpPr txBox="1"/>
          <p:nvPr/>
        </p:nvSpPr>
        <p:spPr>
          <a:xfrm>
            <a:off x="6493199" y="3503438"/>
            <a:ext cx="736603" cy="1809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Envelope</a:t>
            </a:r>
            <a:endParaRPr lang="en-US" sz="11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435925" y="3629168"/>
            <a:ext cx="1016000" cy="571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447956" y="4295138"/>
            <a:ext cx="139065" cy="4445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438431" y="4393563"/>
            <a:ext cx="139065" cy="4445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27"/>
          <p:cNvSpPr txBox="1"/>
          <p:nvPr/>
        </p:nvSpPr>
        <p:spPr>
          <a:xfrm>
            <a:off x="5953416" y="4565013"/>
            <a:ext cx="806487" cy="1809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Protrusion</a:t>
            </a:r>
            <a:endParaRPr lang="en-US" sz="1400" b="1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5584481" y="4438013"/>
            <a:ext cx="336550" cy="20320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515078" y="4317365"/>
            <a:ext cx="0" cy="10160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490567" y="3721782"/>
            <a:ext cx="281305" cy="0"/>
          </a:xfrm>
          <a:prstGeom prst="line">
            <a:avLst/>
          </a:prstGeom>
          <a:ln w="38100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28"/>
          <p:cNvSpPr txBox="1"/>
          <p:nvPr/>
        </p:nvSpPr>
        <p:spPr>
          <a:xfrm>
            <a:off x="3351853" y="3880533"/>
            <a:ext cx="668021" cy="1809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Pop-out</a:t>
            </a:r>
            <a:endParaRPr lang="en-US" sz="14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018604" y="3737023"/>
            <a:ext cx="461645" cy="228600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57200" y="1428625"/>
            <a:ext cx="104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That's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96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How to apply pre-torsion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00" y="1325606"/>
            <a:ext cx="4463116" cy="4667421"/>
          </a:xfrm>
        </p:spPr>
        <p:txBody>
          <a:bodyPr>
            <a:normAutofit lnSpcReduction="10000"/>
          </a:bodyPr>
          <a:lstStyle/>
          <a:p>
            <a:pPr marL="36512" indent="0">
              <a:buNone/>
            </a:pPr>
            <a:r>
              <a:rPr lang="pl-PL" sz="2000" dirty="0" smtClean="0"/>
              <a:t>Pre-torsion </a:t>
            </a:r>
            <a:r>
              <a:rPr lang="pl-PL" sz="2000" dirty="0" smtClean="0"/>
              <a:t>– maintaining the cable twist throughout the winding with use of the angular guide. Investigating the clockwise twist, i.e. tightening of the cable.</a:t>
            </a:r>
            <a:endParaRPr lang="pl-PL" sz="2000" dirty="0" smtClean="0"/>
          </a:p>
          <a:p>
            <a:pPr marL="36512" indent="0">
              <a:buNone/>
            </a:pPr>
            <a:endParaRPr lang="pl-PL" sz="2000" dirty="0" smtClean="0"/>
          </a:p>
          <a:p>
            <a:pPr marL="266700" indent="-230188"/>
            <a:r>
              <a:rPr lang="en-GB" sz="2000" dirty="0" smtClean="0"/>
              <a:t>11 </a:t>
            </a:r>
            <a:r>
              <a:rPr lang="en-GB" sz="2000" dirty="0"/>
              <a:t>T RRP Nb</a:t>
            </a:r>
            <a:r>
              <a:rPr lang="en-GB" sz="2000" baseline="-25000" dirty="0"/>
              <a:t>3</a:t>
            </a:r>
            <a:r>
              <a:rPr lang="en-GB" sz="2000" dirty="0"/>
              <a:t>Sn </a:t>
            </a:r>
            <a:r>
              <a:rPr lang="en-GB" sz="2000" dirty="0" smtClean="0"/>
              <a:t>cable</a:t>
            </a:r>
            <a:r>
              <a:rPr lang="pl-PL" sz="2000" dirty="0" smtClean="0"/>
              <a:t>;</a:t>
            </a:r>
          </a:p>
          <a:p>
            <a:pPr marL="266700" indent="-230188"/>
            <a:r>
              <a:rPr lang="pl-PL" sz="2000" dirty="0"/>
              <a:t>Cable ID: </a:t>
            </a:r>
            <a:r>
              <a:rPr lang="pl-PL" sz="2000" dirty="0" smtClean="0"/>
              <a:t>H15OC0194A (CR4 coil)</a:t>
            </a:r>
            <a:endParaRPr lang="en-GB" sz="2000" dirty="0" smtClean="0"/>
          </a:p>
          <a:p>
            <a:pPr marL="266700" indent="-230188"/>
            <a:r>
              <a:rPr lang="en-GB" sz="2000" dirty="0" smtClean="0"/>
              <a:t>20 </a:t>
            </a:r>
            <a:r>
              <a:rPr lang="en-GB" sz="2000" dirty="0"/>
              <a:t>kg of winding </a:t>
            </a:r>
            <a:r>
              <a:rPr lang="en-GB" sz="2000" dirty="0" smtClean="0"/>
              <a:t>mass</a:t>
            </a:r>
            <a:r>
              <a:rPr lang="pl-PL" sz="2000" dirty="0" smtClean="0"/>
              <a:t>;</a:t>
            </a:r>
            <a:endParaRPr lang="en-GB" sz="2000" dirty="0"/>
          </a:p>
          <a:p>
            <a:pPr marL="266700" indent="-230188"/>
            <a:r>
              <a:rPr lang="en-GB" sz="2000" dirty="0"/>
              <a:t>Standard 20 mm diameter sample </a:t>
            </a:r>
            <a:r>
              <a:rPr lang="en-GB" sz="2000" dirty="0" smtClean="0"/>
              <a:t>holder</a:t>
            </a:r>
            <a:r>
              <a:rPr lang="pl-PL" sz="2000" dirty="0" smtClean="0"/>
              <a:t>;</a:t>
            </a:r>
          </a:p>
          <a:p>
            <a:pPr marL="266700" indent="-230188"/>
            <a:r>
              <a:rPr lang="pl-PL" sz="2000" dirty="0"/>
              <a:t>Favourable winding </a:t>
            </a:r>
            <a:r>
              <a:rPr lang="pl-PL" sz="2000" dirty="0" smtClean="0"/>
              <a:t>direction;</a:t>
            </a:r>
            <a:endParaRPr lang="en-GB" sz="2000" dirty="0"/>
          </a:p>
          <a:p>
            <a:pPr marL="266700" indent="-230188"/>
            <a:r>
              <a:rPr lang="en-GB" sz="2000" dirty="0"/>
              <a:t>Adjusting the cable torsion with the angular </a:t>
            </a:r>
            <a:r>
              <a:rPr lang="en-GB" sz="2000" dirty="0" smtClean="0"/>
              <a:t>guide:</a:t>
            </a:r>
            <a:r>
              <a:rPr lang="pl-PL" sz="2000" dirty="0" smtClean="0"/>
              <a:t> </a:t>
            </a:r>
            <a:r>
              <a:rPr lang="en-GB" sz="2000" dirty="0" smtClean="0"/>
              <a:t>0</a:t>
            </a:r>
            <a:r>
              <a:rPr lang="en-GB" sz="2000" dirty="0"/>
              <a:t>°, 22.5°, 45</a:t>
            </a:r>
            <a:r>
              <a:rPr lang="en-GB" sz="2000" dirty="0" smtClean="0"/>
              <a:t>°</a:t>
            </a:r>
            <a:r>
              <a:rPr lang="pl-PL" sz="2000" dirty="0" smtClean="0"/>
              <a:t>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675" y="1177234"/>
            <a:ext cx="1698343" cy="22651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2" y="1177234"/>
            <a:ext cx="1698342" cy="2265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8739" y="3667652"/>
            <a:ext cx="1698343" cy="22651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18739" y="3381629"/>
            <a:ext cx="1091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rgbClr val="000000"/>
                </a:solidFill>
              </a:rPr>
              <a:t>1. </a:t>
            </a:r>
            <a:r>
              <a:rPr lang="pl-PL" sz="1600" dirty="0">
                <a:solidFill>
                  <a:srgbClr val="000000"/>
                </a:solidFill>
              </a:rPr>
              <a:t>clamp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6870" y="3381629"/>
            <a:ext cx="1293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rgbClr val="000000"/>
                </a:solidFill>
              </a:rPr>
              <a:t>2. mesure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9608" y="5868749"/>
            <a:ext cx="1419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rgbClr val="000000"/>
                </a:solidFill>
              </a:rPr>
              <a:t>3. wind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0" y="3667652"/>
            <a:ext cx="1698343" cy="22651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97654" y="5875346"/>
            <a:ext cx="1915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rgbClr val="000000"/>
                </a:solidFill>
              </a:rPr>
              <a:t>4. adjust to clamp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6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Pre-torsion of bare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200" y="1173936"/>
            <a:ext cx="3837600" cy="4938866"/>
          </a:xfrm>
        </p:spPr>
        <p:txBody>
          <a:bodyPr>
            <a:normAutofit/>
          </a:bodyPr>
          <a:lstStyle/>
          <a:p>
            <a:pPr marL="179388" indent="-142875"/>
            <a:r>
              <a:rPr lang="en-GB" sz="2000" dirty="0"/>
              <a:t>Performance and stability of specimens wound with different mass and angle indicated on the horizontal </a:t>
            </a:r>
            <a:r>
              <a:rPr lang="en-GB" sz="2000" dirty="0" smtClean="0"/>
              <a:t>axis</a:t>
            </a:r>
            <a:r>
              <a:rPr lang="pl-PL" sz="2000" dirty="0" smtClean="0"/>
              <a:t>;</a:t>
            </a:r>
          </a:p>
          <a:p>
            <a:pPr marL="179388" indent="-142875"/>
            <a:r>
              <a:rPr lang="pl-PL" sz="2000" dirty="0" smtClean="0"/>
              <a:t>The results of the winding with 5 kg and 30 kg winding mass 0° pre-torsion, added for reference.</a:t>
            </a:r>
            <a:endParaRPr lang="en-GB" sz="2000" dirty="0"/>
          </a:p>
          <a:p>
            <a:pPr marL="36576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704" y="1000800"/>
            <a:ext cx="2509648" cy="511200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821587" y="4097458"/>
            <a:ext cx="866775" cy="952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821587" y="4237044"/>
            <a:ext cx="866775" cy="952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09507" y="3920394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l-PL" sz="1200" dirty="0" smtClean="0">
                <a:solidFill>
                  <a:srgbClr val="000000"/>
                </a:solidFill>
              </a:rPr>
              <a:t>Winding mass</a:t>
            </a:r>
          </a:p>
          <a:p>
            <a:pPr algn="r"/>
            <a:r>
              <a:rPr lang="pl-PL" sz="1200" dirty="0" smtClean="0">
                <a:solidFill>
                  <a:srgbClr val="000000"/>
                </a:solidFill>
              </a:rPr>
              <a:t>Torsion angle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352" y="1000800"/>
            <a:ext cx="2509648" cy="511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0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Pre-torsion of bare </a:t>
            </a:r>
            <a:r>
              <a:rPr lang="pl-PL" dirty="0" smtClean="0"/>
              <a:t>cable in %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200" y="1325606"/>
            <a:ext cx="3969318" cy="4667421"/>
          </a:xfrm>
        </p:spPr>
        <p:txBody>
          <a:bodyPr>
            <a:normAutofit/>
          </a:bodyPr>
          <a:lstStyle/>
          <a:p>
            <a:pPr marL="179388" indent="-142875"/>
            <a:r>
              <a:rPr lang="en-GB" sz="2000" dirty="0"/>
              <a:t>Percentage change in performance and stability versus specimen wound with 20 kg and 0</a:t>
            </a:r>
            <a:r>
              <a:rPr lang="en-GB" sz="2000" dirty="0" smtClean="0"/>
              <a:t>°</a:t>
            </a:r>
            <a:r>
              <a:rPr lang="pl-PL" sz="2000" dirty="0" smtClean="0"/>
              <a:t>;</a:t>
            </a:r>
            <a:endParaRPr lang="en-GB" sz="2000" dirty="0"/>
          </a:p>
          <a:p>
            <a:pPr marL="179388" indent="-142875"/>
            <a:r>
              <a:rPr lang="en-GB" sz="2000" dirty="0"/>
              <a:t>One can see an improvement in all cases with applied twist </a:t>
            </a:r>
            <a:r>
              <a:rPr lang="en-GB" sz="2000" dirty="0" smtClean="0"/>
              <a:t>angle</a:t>
            </a:r>
            <a:r>
              <a:rPr lang="pl-PL" sz="2000" dirty="0" smtClean="0"/>
              <a:t>;</a:t>
            </a:r>
          </a:p>
          <a:p>
            <a:pPr marL="179388" indent="-142875"/>
            <a:endParaRPr lang="en-GB" sz="2000" dirty="0"/>
          </a:p>
          <a:p>
            <a:pPr marL="179388" indent="-142875"/>
            <a:r>
              <a:rPr lang="pl-PL" sz="2000" dirty="0" smtClean="0"/>
              <a:t>T</a:t>
            </a:r>
            <a:r>
              <a:rPr lang="en-GB" sz="2000" dirty="0" smtClean="0"/>
              <a:t>he adjustment </a:t>
            </a:r>
            <a:r>
              <a:rPr lang="en-GB" sz="2000" dirty="0"/>
              <a:t>of the torsion angle is equally important as the winding </a:t>
            </a:r>
            <a:r>
              <a:rPr lang="en-GB" sz="2000" dirty="0" smtClean="0"/>
              <a:t>mass</a:t>
            </a:r>
            <a:r>
              <a:rPr lang="pl-PL" sz="2000" dirty="0" smtClean="0"/>
              <a:t>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189730" y="1055728"/>
            <a:ext cx="2477135" cy="504571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666865" y="1055728"/>
            <a:ext cx="2477135" cy="504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6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Pre-torsion of insulated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" y="1325606"/>
            <a:ext cx="4618364" cy="4667421"/>
          </a:xfrm>
        </p:spPr>
        <p:txBody>
          <a:bodyPr>
            <a:normAutofit/>
          </a:bodyPr>
          <a:lstStyle/>
          <a:p>
            <a:pPr marL="142875" indent="-142875"/>
            <a:r>
              <a:rPr lang="en-GB" sz="2000" dirty="0" smtClean="0"/>
              <a:t>11 </a:t>
            </a:r>
            <a:r>
              <a:rPr lang="en-GB" sz="2000" dirty="0"/>
              <a:t>T RRP Nb</a:t>
            </a:r>
            <a:r>
              <a:rPr lang="en-GB" sz="2000" baseline="-25000" dirty="0"/>
              <a:t>3</a:t>
            </a:r>
            <a:r>
              <a:rPr lang="en-GB" sz="2000" dirty="0"/>
              <a:t>Sn </a:t>
            </a:r>
            <a:r>
              <a:rPr lang="en-GB" sz="2000" dirty="0" smtClean="0"/>
              <a:t>cable</a:t>
            </a:r>
            <a:r>
              <a:rPr lang="pl-PL" sz="2000" dirty="0" smtClean="0"/>
              <a:t>;</a:t>
            </a:r>
          </a:p>
          <a:p>
            <a:pPr marL="142875" indent="-142875"/>
            <a:r>
              <a:rPr lang="pl-PL" sz="2000" dirty="0" smtClean="0"/>
              <a:t>Cable ID: </a:t>
            </a:r>
            <a:r>
              <a:rPr lang="en-GB" sz="2000" dirty="0" smtClean="0"/>
              <a:t>H15OC0209A</a:t>
            </a:r>
            <a:r>
              <a:rPr lang="pl-PL" sz="2000" dirty="0" smtClean="0"/>
              <a:t> </a:t>
            </a:r>
            <a:r>
              <a:rPr lang="pl-PL" sz="2000" dirty="0"/>
              <a:t>(</a:t>
            </a:r>
            <a:r>
              <a:rPr lang="pl-PL" sz="2000" dirty="0" smtClean="0"/>
              <a:t>CR6 coil)</a:t>
            </a:r>
            <a:endParaRPr lang="en-GB" sz="2000" dirty="0" smtClean="0"/>
          </a:p>
          <a:p>
            <a:pPr marL="142875" indent="-142875"/>
            <a:r>
              <a:rPr lang="en-GB" sz="2000" dirty="0" smtClean="0"/>
              <a:t>20 </a:t>
            </a:r>
            <a:r>
              <a:rPr lang="en-GB" sz="2000" dirty="0"/>
              <a:t>kg of winding </a:t>
            </a:r>
            <a:r>
              <a:rPr lang="en-GB" sz="2000" dirty="0" smtClean="0"/>
              <a:t>mass</a:t>
            </a:r>
            <a:r>
              <a:rPr lang="pl-PL" sz="2000" dirty="0" smtClean="0"/>
              <a:t>;</a:t>
            </a:r>
            <a:endParaRPr lang="en-GB" sz="2000" dirty="0"/>
          </a:p>
          <a:p>
            <a:pPr marL="142875" indent="-142875"/>
            <a:r>
              <a:rPr lang="en-GB" sz="2000" dirty="0"/>
              <a:t>Standard 20 mm diameter sample </a:t>
            </a:r>
            <a:r>
              <a:rPr lang="en-GB" sz="2000" dirty="0" smtClean="0"/>
              <a:t>holder</a:t>
            </a:r>
            <a:r>
              <a:rPr lang="pl-PL" sz="2000" dirty="0" smtClean="0"/>
              <a:t>;</a:t>
            </a:r>
          </a:p>
          <a:p>
            <a:pPr marL="142875" indent="-142875"/>
            <a:r>
              <a:rPr lang="pl-PL" sz="2000" dirty="0"/>
              <a:t>Favourable winding </a:t>
            </a:r>
            <a:r>
              <a:rPr lang="pl-PL" sz="2000" dirty="0" smtClean="0"/>
              <a:t>direction;</a:t>
            </a:r>
            <a:endParaRPr lang="en-GB" sz="2000" dirty="0"/>
          </a:p>
          <a:p>
            <a:pPr marL="142875" indent="-142875"/>
            <a:r>
              <a:rPr lang="en-GB" sz="2000" dirty="0"/>
              <a:t>Adjusting the cable torsion with the angular </a:t>
            </a:r>
            <a:r>
              <a:rPr lang="en-GB" sz="2000" dirty="0" smtClean="0"/>
              <a:t>guide:</a:t>
            </a:r>
            <a:r>
              <a:rPr lang="pl-PL" sz="2000" dirty="0" smtClean="0"/>
              <a:t> </a:t>
            </a:r>
            <a:r>
              <a:rPr lang="en-GB" sz="2000" dirty="0" smtClean="0"/>
              <a:t>0</a:t>
            </a:r>
            <a:r>
              <a:rPr lang="en-GB" sz="2000" dirty="0"/>
              <a:t>°, 22.5°, 45</a:t>
            </a:r>
            <a:r>
              <a:rPr lang="en-GB" sz="2000" dirty="0" smtClean="0"/>
              <a:t>°</a:t>
            </a:r>
            <a:r>
              <a:rPr lang="pl-PL" sz="2000" dirty="0" smtClean="0"/>
              <a:t>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89" r="16747"/>
          <a:stretch/>
        </p:blipFill>
        <p:spPr>
          <a:xfrm>
            <a:off x="4690364" y="1550503"/>
            <a:ext cx="2113193" cy="40157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18" r="27496"/>
          <a:stretch/>
        </p:blipFill>
        <p:spPr>
          <a:xfrm>
            <a:off x="6957203" y="1550503"/>
            <a:ext cx="1951200" cy="400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0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" y="233493"/>
            <a:ext cx="8560229" cy="544108"/>
          </a:xfrm>
        </p:spPr>
        <p:txBody>
          <a:bodyPr>
            <a:noAutofit/>
          </a:bodyPr>
          <a:lstStyle/>
          <a:p>
            <a:r>
              <a:rPr lang="pl-PL" sz="3600" dirty="0"/>
              <a:t>Pre-torsion </a:t>
            </a:r>
            <a:r>
              <a:rPr lang="pl-PL" sz="3600" dirty="0" smtClean="0"/>
              <a:t>of bare and insulated cable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039"/>
            <a:ext cx="3638549" cy="52549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Comparison of the pre-torsion influence on the stability and performance of the winding with bare and insulated cable.</a:t>
            </a:r>
          </a:p>
          <a:p>
            <a:pPr marL="144463" indent="-144463"/>
            <a:endParaRPr lang="pl-PL" sz="1800" dirty="0"/>
          </a:p>
          <a:p>
            <a:pPr marL="144463" indent="-144463"/>
            <a:r>
              <a:rPr lang="en-GB" sz="1800" dirty="0"/>
              <a:t>11 T RRP Nb</a:t>
            </a:r>
            <a:r>
              <a:rPr lang="en-GB" sz="1800" baseline="-25000" dirty="0"/>
              <a:t>3</a:t>
            </a:r>
            <a:r>
              <a:rPr lang="en-GB" sz="1800" dirty="0"/>
              <a:t>Sn</a:t>
            </a:r>
            <a:r>
              <a:rPr lang="pl-PL" sz="1800" dirty="0"/>
              <a:t> </a:t>
            </a:r>
            <a:r>
              <a:rPr lang="pl-PL" sz="1800" dirty="0" smtClean="0"/>
              <a:t>cable;</a:t>
            </a:r>
            <a:endParaRPr lang="pl-PL" sz="1800" dirty="0"/>
          </a:p>
          <a:p>
            <a:pPr marL="144463" indent="-144463"/>
            <a:r>
              <a:rPr lang="pl-PL" sz="1800" dirty="0"/>
              <a:t>Bare from CR4 </a:t>
            </a:r>
            <a:r>
              <a:rPr lang="pl-PL" sz="1800" dirty="0" smtClean="0"/>
              <a:t>coil;</a:t>
            </a:r>
            <a:endParaRPr lang="pl-PL" sz="1800" dirty="0"/>
          </a:p>
          <a:p>
            <a:pPr marL="144463" indent="-144463"/>
            <a:r>
              <a:rPr lang="pl-PL" sz="1800" dirty="0"/>
              <a:t>Insulated from CR6 </a:t>
            </a:r>
            <a:r>
              <a:rPr lang="pl-PL" sz="1800" dirty="0" smtClean="0"/>
              <a:t>coil;</a:t>
            </a:r>
            <a:endParaRPr lang="en-GB" sz="1800" dirty="0"/>
          </a:p>
          <a:p>
            <a:pPr marL="144463" indent="-144463"/>
            <a:r>
              <a:rPr lang="en-GB" sz="1800" dirty="0"/>
              <a:t>20 kg of winding </a:t>
            </a:r>
            <a:r>
              <a:rPr lang="en-GB" sz="1800" dirty="0" smtClean="0"/>
              <a:t>mas</a:t>
            </a:r>
            <a:r>
              <a:rPr lang="pl-PL" sz="1800" dirty="0"/>
              <a:t>;</a:t>
            </a:r>
          </a:p>
          <a:p>
            <a:pPr marL="144463" indent="-144463"/>
            <a:endParaRPr lang="pl-PL" sz="1800" dirty="0"/>
          </a:p>
          <a:p>
            <a:pPr marL="144463" indent="-144463"/>
            <a:r>
              <a:rPr lang="en-US" sz="1800" dirty="0" smtClean="0"/>
              <a:t>Scanning method valid for insulated cable (no coating)</a:t>
            </a:r>
            <a:r>
              <a:rPr lang="pl-PL" sz="1800" dirty="0" smtClean="0"/>
              <a:t>;</a:t>
            </a:r>
            <a:endParaRPr lang="en-US" sz="1800" dirty="0" smtClean="0"/>
          </a:p>
          <a:p>
            <a:pPr marL="144463" indent="-144463"/>
            <a:r>
              <a:rPr lang="en-US" sz="1800" dirty="0" smtClean="0"/>
              <a:t>Visible improvement due to insulation layers</a:t>
            </a:r>
            <a:r>
              <a:rPr lang="pl-PL" sz="1800" dirty="0"/>
              <a:t>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4446" r="7281" b="4305"/>
          <a:stretch/>
        </p:blipFill>
        <p:spPr>
          <a:xfrm>
            <a:off x="3549726" y="899910"/>
            <a:ext cx="2755824" cy="5524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663" r="6465" b="4145"/>
          <a:stretch/>
        </p:blipFill>
        <p:spPr>
          <a:xfrm>
            <a:off x="6305550" y="901039"/>
            <a:ext cx="2781300" cy="552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27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Pre-torsion –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9388" indent="-142875"/>
            <a:r>
              <a:rPr lang="pl-PL" sz="2000" dirty="0" smtClean="0"/>
              <a:t>T</a:t>
            </a:r>
            <a:r>
              <a:rPr lang="en-GB" sz="2000" dirty="0"/>
              <a:t>he adjustment of the torsion angle </a:t>
            </a:r>
            <a:r>
              <a:rPr lang="pl-PL" sz="2000" dirty="0" smtClean="0"/>
              <a:t>of the uninsulated cable </a:t>
            </a:r>
            <a:r>
              <a:rPr lang="en-GB" sz="2000" dirty="0" smtClean="0"/>
              <a:t>is </a:t>
            </a:r>
            <a:r>
              <a:rPr lang="en-GB" sz="2000" dirty="0"/>
              <a:t>equally important as the winding </a:t>
            </a:r>
            <a:r>
              <a:rPr lang="en-GB" sz="2000" dirty="0" smtClean="0"/>
              <a:t>mass</a:t>
            </a:r>
            <a:r>
              <a:rPr lang="pl-PL" sz="2000" dirty="0" smtClean="0"/>
              <a:t>;</a:t>
            </a:r>
            <a:r>
              <a:rPr lang="en-GB" sz="2000" dirty="0"/>
              <a:t> </a:t>
            </a:r>
            <a:endParaRPr lang="pl-PL" sz="2000" dirty="0" smtClean="0"/>
          </a:p>
          <a:p>
            <a:pPr marL="179388" indent="-142875"/>
            <a:r>
              <a:rPr lang="pl-PL" sz="2000" dirty="0" smtClean="0"/>
              <a:t>The insulation layers </a:t>
            </a:r>
            <a:r>
              <a:rPr lang="en-GB" sz="2000" dirty="0" smtClean="0"/>
              <a:t>improve</a:t>
            </a:r>
            <a:r>
              <a:rPr lang="pl-PL" sz="2000" dirty="0" smtClean="0"/>
              <a:t> measured stability and performance of the winding</a:t>
            </a:r>
            <a:r>
              <a:rPr lang="en-GB" sz="2000" dirty="0" smtClean="0"/>
              <a:t>;</a:t>
            </a:r>
            <a:r>
              <a:rPr lang="pl-PL" sz="2000" dirty="0" smtClean="0"/>
              <a:t> </a:t>
            </a:r>
          </a:p>
          <a:p>
            <a:pPr marL="179388" indent="-142875"/>
            <a:r>
              <a:rPr lang="pl-PL" sz="2000" dirty="0" smtClean="0"/>
              <a:t>The laser s</a:t>
            </a:r>
            <a:r>
              <a:rPr lang="en-GB" sz="2000" dirty="0" smtClean="0"/>
              <a:t>canning </a:t>
            </a:r>
            <a:r>
              <a:rPr lang="en-GB" sz="2000" dirty="0"/>
              <a:t>method </a:t>
            </a:r>
            <a:r>
              <a:rPr lang="pl-PL" sz="2000" dirty="0" smtClean="0"/>
              <a:t>is </a:t>
            </a:r>
            <a:r>
              <a:rPr lang="en-GB" sz="2000" dirty="0" smtClean="0"/>
              <a:t>valid </a:t>
            </a:r>
            <a:r>
              <a:rPr lang="en-GB" sz="2000" dirty="0"/>
              <a:t>for insulated cable (no </a:t>
            </a:r>
            <a:r>
              <a:rPr lang="en-GB" sz="2000" dirty="0" smtClean="0"/>
              <a:t>coating</a:t>
            </a:r>
            <a:r>
              <a:rPr lang="pl-PL" sz="2000" dirty="0" smtClean="0"/>
              <a:t> required</a:t>
            </a:r>
            <a:r>
              <a:rPr lang="en-GB" sz="2000" dirty="0" smtClean="0"/>
              <a:t>);</a:t>
            </a:r>
            <a:r>
              <a:rPr lang="pl-PL" sz="2000" dirty="0" smtClean="0"/>
              <a:t> </a:t>
            </a:r>
            <a:endParaRPr lang="en-GB" sz="2000" dirty="0"/>
          </a:p>
          <a:p>
            <a:pPr marL="179388" indent="-142875"/>
            <a:r>
              <a:rPr lang="pl-PL" sz="2000" dirty="0" smtClean="0"/>
              <a:t>Presumably, the smaller pre-torsion angle can decrease the deformation of the insulated cable.</a:t>
            </a:r>
            <a:endParaRPr lang="en-GB" sz="2000" dirty="0" smtClean="0"/>
          </a:p>
          <a:p>
            <a:pPr marL="179388" indent="-142875"/>
            <a:endParaRPr lang="pl-PL" sz="2000" dirty="0" smtClean="0"/>
          </a:p>
          <a:p>
            <a:pPr marL="36513" indent="0">
              <a:buNone/>
            </a:pPr>
            <a:r>
              <a:rPr lang="pl-PL" sz="2000" dirty="0" smtClean="0"/>
              <a:t>Next step:</a:t>
            </a:r>
          </a:p>
          <a:p>
            <a:pPr marL="179388" indent="-142875"/>
            <a:r>
              <a:rPr lang="pl-PL" sz="2000" dirty="0"/>
              <a:t>Conducting tests with smaller pre-torsion </a:t>
            </a:r>
            <a:r>
              <a:rPr lang="pl-PL" sz="2000" dirty="0" smtClean="0"/>
              <a:t>angle and unfavourable direction.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6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44461</TotalTime>
  <Words>988</Words>
  <Application>Microsoft Office PowerPoint</Application>
  <PresentationFormat>On-screen Show (4:3)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Optima</vt:lpstr>
      <vt:lpstr>Times New Roman</vt:lpstr>
      <vt:lpstr>CERNCorporate4-3</vt:lpstr>
      <vt:lpstr>Update on the winding study</vt:lpstr>
      <vt:lpstr>Outline</vt:lpstr>
      <vt:lpstr>Winding deformation indicators</vt:lpstr>
      <vt:lpstr>How to apply pre-torsion</vt:lpstr>
      <vt:lpstr>Pre-torsion of bare cable</vt:lpstr>
      <vt:lpstr>Pre-torsion of bare cable in %</vt:lpstr>
      <vt:lpstr>Pre-torsion of insulated cable</vt:lpstr>
      <vt:lpstr>Pre-torsion of bare and insulated cable</vt:lpstr>
      <vt:lpstr>Pre-torsion – summary</vt:lpstr>
      <vt:lpstr>Investigating the reaction process</vt:lpstr>
      <vt:lpstr>Before &amp; after reaction</vt:lpstr>
      <vt:lpstr>Deformation of the reacted specimen</vt:lpstr>
      <vt:lpstr>Estimation of the cable tension after the heat treatment</vt:lpstr>
      <vt:lpstr>Deformation during HT</vt:lpstr>
      <vt:lpstr>Reacted specimen – 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Dariusz Pulikowski</cp:lastModifiedBy>
  <cp:revision>2106</cp:revision>
  <cp:lastPrinted>2017-07-13T16:21:45Z</cp:lastPrinted>
  <dcterms:created xsi:type="dcterms:W3CDTF">2012-11-30T11:04:26Z</dcterms:created>
  <dcterms:modified xsi:type="dcterms:W3CDTF">2017-11-10T12:40:35Z</dcterms:modified>
</cp:coreProperties>
</file>