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handoutMasterIdLst>
    <p:handoutMasterId r:id="rId41"/>
  </p:handoutMasterIdLst>
  <p:sldIdLst>
    <p:sldId id="256" r:id="rId2"/>
    <p:sldId id="813" r:id="rId3"/>
    <p:sldId id="794" r:id="rId4"/>
    <p:sldId id="793" r:id="rId5"/>
    <p:sldId id="487" r:id="rId6"/>
    <p:sldId id="509" r:id="rId7"/>
    <p:sldId id="804" r:id="rId8"/>
    <p:sldId id="906" r:id="rId9"/>
    <p:sldId id="825" r:id="rId10"/>
    <p:sldId id="850" r:id="rId11"/>
    <p:sldId id="846" r:id="rId12"/>
    <p:sldId id="832" r:id="rId13"/>
    <p:sldId id="893" r:id="rId14"/>
    <p:sldId id="894" r:id="rId15"/>
    <p:sldId id="895" r:id="rId16"/>
    <p:sldId id="896" r:id="rId17"/>
    <p:sldId id="897" r:id="rId18"/>
    <p:sldId id="839" r:id="rId19"/>
    <p:sldId id="861" r:id="rId20"/>
    <p:sldId id="863" r:id="rId21"/>
    <p:sldId id="892" r:id="rId22"/>
    <p:sldId id="875" r:id="rId23"/>
    <p:sldId id="903" r:id="rId24"/>
    <p:sldId id="904" r:id="rId25"/>
    <p:sldId id="905" r:id="rId26"/>
    <p:sldId id="882" r:id="rId27"/>
    <p:sldId id="902" r:id="rId28"/>
    <p:sldId id="887" r:id="rId29"/>
    <p:sldId id="910" r:id="rId30"/>
    <p:sldId id="908" r:id="rId31"/>
    <p:sldId id="909" r:id="rId32"/>
    <p:sldId id="868" r:id="rId33"/>
    <p:sldId id="865" r:id="rId34"/>
    <p:sldId id="866" r:id="rId35"/>
    <p:sldId id="901" r:id="rId36"/>
    <p:sldId id="899" r:id="rId37"/>
    <p:sldId id="900" r:id="rId38"/>
    <p:sldId id="890" r:id="rId39"/>
  </p:sldIdLst>
  <p:sldSz cx="9144000" cy="6858000" type="screen4x3"/>
  <p:notesSz cx="6727825" cy="9859963"/>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6">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12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5388"/>
    </p:cViewPr>
  </p:sorterViewPr>
  <p:notesViewPr>
    <p:cSldViewPr>
      <p:cViewPr varScale="1">
        <p:scale>
          <a:sx n="55" d="100"/>
          <a:sy n="55" d="100"/>
        </p:scale>
        <p:origin x="-996" y="-102"/>
      </p:cViewPr>
      <p:guideLst>
        <p:guide orient="horz" pos="3106"/>
        <p:guide pos="211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1938" name="Rectangle 2"/>
          <p:cNvSpPr>
            <a:spLocks noGrp="1" noChangeArrowheads="1"/>
          </p:cNvSpPr>
          <p:nvPr>
            <p:ph type="hdr" sz="quarter"/>
          </p:nvPr>
        </p:nvSpPr>
        <p:spPr bwMode="auto">
          <a:xfrm>
            <a:off x="0" y="0"/>
            <a:ext cx="2914650" cy="492125"/>
          </a:xfrm>
          <a:prstGeom prst="rect">
            <a:avLst/>
          </a:prstGeom>
          <a:noFill/>
          <a:ln w="9525">
            <a:noFill/>
            <a:miter lim="800000"/>
            <a:headEnd/>
            <a:tailEnd/>
          </a:ln>
          <a:effectLst/>
        </p:spPr>
        <p:txBody>
          <a:bodyPr vert="horz" wrap="square" lIns="94770" tIns="47385" rIns="94770" bIns="47385" numCol="1" anchor="t" anchorCtr="0" compatLnSpc="1">
            <a:prstTxWarp prst="textNoShape">
              <a:avLst/>
            </a:prstTxWarp>
          </a:bodyPr>
          <a:lstStyle>
            <a:lvl1pPr defTabSz="947738" eaLnBrk="1" hangingPunct="1">
              <a:defRPr sz="1300">
                <a:latin typeface="Arial" charset="0"/>
                <a:ea typeface="MS PGothic" panose="020B0600070205080204" pitchFamily="34" charset="-128"/>
              </a:defRPr>
            </a:lvl1pPr>
          </a:lstStyle>
          <a:p>
            <a:pPr>
              <a:defRPr/>
            </a:pPr>
            <a:endParaRPr lang="en-US"/>
          </a:p>
        </p:txBody>
      </p:sp>
      <p:sp>
        <p:nvSpPr>
          <p:cNvPr id="551939" name="Rectangle 3"/>
          <p:cNvSpPr>
            <a:spLocks noGrp="1" noChangeArrowheads="1"/>
          </p:cNvSpPr>
          <p:nvPr>
            <p:ph type="dt" sz="quarter" idx="1"/>
          </p:nvPr>
        </p:nvSpPr>
        <p:spPr bwMode="auto">
          <a:xfrm>
            <a:off x="3811588" y="0"/>
            <a:ext cx="2914650" cy="492125"/>
          </a:xfrm>
          <a:prstGeom prst="rect">
            <a:avLst/>
          </a:prstGeom>
          <a:noFill/>
          <a:ln w="9525">
            <a:noFill/>
            <a:miter lim="800000"/>
            <a:headEnd/>
            <a:tailEnd/>
          </a:ln>
          <a:effectLst/>
        </p:spPr>
        <p:txBody>
          <a:bodyPr vert="horz" wrap="square" lIns="94770" tIns="47385" rIns="94770" bIns="47385" numCol="1" anchor="t" anchorCtr="0" compatLnSpc="1">
            <a:prstTxWarp prst="textNoShape">
              <a:avLst/>
            </a:prstTxWarp>
          </a:bodyPr>
          <a:lstStyle>
            <a:lvl1pPr algn="r" defTabSz="947738" eaLnBrk="1" hangingPunct="1">
              <a:defRPr sz="1300">
                <a:latin typeface="Arial" charset="0"/>
                <a:ea typeface="MS PGothic" panose="020B0600070205080204" pitchFamily="34" charset="-128"/>
              </a:defRPr>
            </a:lvl1pPr>
          </a:lstStyle>
          <a:p>
            <a:pPr>
              <a:defRPr/>
            </a:pPr>
            <a:endParaRPr lang="en-US"/>
          </a:p>
        </p:txBody>
      </p:sp>
      <p:sp>
        <p:nvSpPr>
          <p:cNvPr id="551940" name="Rectangle 4"/>
          <p:cNvSpPr>
            <a:spLocks noGrp="1" noChangeArrowheads="1"/>
          </p:cNvSpPr>
          <p:nvPr>
            <p:ph type="ftr" sz="quarter" idx="2"/>
          </p:nvPr>
        </p:nvSpPr>
        <p:spPr bwMode="auto">
          <a:xfrm>
            <a:off x="0" y="9364663"/>
            <a:ext cx="2914650" cy="493712"/>
          </a:xfrm>
          <a:prstGeom prst="rect">
            <a:avLst/>
          </a:prstGeom>
          <a:noFill/>
          <a:ln w="9525">
            <a:noFill/>
            <a:miter lim="800000"/>
            <a:headEnd/>
            <a:tailEnd/>
          </a:ln>
          <a:effectLst/>
        </p:spPr>
        <p:txBody>
          <a:bodyPr vert="horz" wrap="square" lIns="94770" tIns="47385" rIns="94770" bIns="47385" numCol="1" anchor="b" anchorCtr="0" compatLnSpc="1">
            <a:prstTxWarp prst="textNoShape">
              <a:avLst/>
            </a:prstTxWarp>
          </a:bodyPr>
          <a:lstStyle>
            <a:lvl1pPr defTabSz="947738" eaLnBrk="1" hangingPunct="1">
              <a:defRPr sz="1300">
                <a:latin typeface="Arial" charset="0"/>
                <a:ea typeface="MS PGothic" panose="020B0600070205080204" pitchFamily="34" charset="-128"/>
              </a:defRPr>
            </a:lvl1pPr>
          </a:lstStyle>
          <a:p>
            <a:pPr>
              <a:defRPr/>
            </a:pPr>
            <a:endParaRPr lang="en-US"/>
          </a:p>
        </p:txBody>
      </p:sp>
      <p:sp>
        <p:nvSpPr>
          <p:cNvPr id="551941" name="Rectangle 5"/>
          <p:cNvSpPr>
            <a:spLocks noGrp="1" noChangeArrowheads="1"/>
          </p:cNvSpPr>
          <p:nvPr>
            <p:ph type="sldNum" sz="quarter" idx="3"/>
          </p:nvPr>
        </p:nvSpPr>
        <p:spPr bwMode="auto">
          <a:xfrm>
            <a:off x="3811588" y="9364663"/>
            <a:ext cx="2914650" cy="493712"/>
          </a:xfrm>
          <a:prstGeom prst="rect">
            <a:avLst/>
          </a:prstGeom>
          <a:noFill/>
          <a:ln w="9525">
            <a:noFill/>
            <a:miter lim="800000"/>
            <a:headEnd/>
            <a:tailEnd/>
          </a:ln>
          <a:effectLst/>
        </p:spPr>
        <p:txBody>
          <a:bodyPr vert="horz" wrap="square" lIns="94770" tIns="47385" rIns="94770" bIns="47385" numCol="1" anchor="b" anchorCtr="0" compatLnSpc="1">
            <a:prstTxWarp prst="textNoShape">
              <a:avLst/>
            </a:prstTxWarp>
          </a:bodyPr>
          <a:lstStyle>
            <a:lvl1pPr algn="r" defTabSz="947738" eaLnBrk="1" hangingPunct="1">
              <a:defRPr sz="1300" smtClean="0">
                <a:ea typeface="MS PGothic" panose="020B0600070205080204" pitchFamily="34" charset="-128"/>
              </a:defRPr>
            </a:lvl1pPr>
          </a:lstStyle>
          <a:p>
            <a:pPr>
              <a:defRPr/>
            </a:pPr>
            <a:fld id="{C9051826-676F-4B27-9DFD-D6DB3F1FB65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9890" name="Rectangle 2"/>
          <p:cNvSpPr>
            <a:spLocks noGrp="1" noChangeArrowheads="1"/>
          </p:cNvSpPr>
          <p:nvPr>
            <p:ph type="hdr" sz="quarter"/>
          </p:nvPr>
        </p:nvSpPr>
        <p:spPr bwMode="auto">
          <a:xfrm>
            <a:off x="0" y="0"/>
            <a:ext cx="2914650" cy="492125"/>
          </a:xfrm>
          <a:prstGeom prst="rect">
            <a:avLst/>
          </a:prstGeom>
          <a:noFill/>
          <a:ln w="9525">
            <a:noFill/>
            <a:miter lim="800000"/>
            <a:headEnd/>
            <a:tailEnd/>
          </a:ln>
          <a:effectLst/>
        </p:spPr>
        <p:txBody>
          <a:bodyPr vert="horz" wrap="square" lIns="94770" tIns="47385" rIns="94770" bIns="47385" numCol="1" anchor="t" anchorCtr="0" compatLnSpc="1">
            <a:prstTxWarp prst="textNoShape">
              <a:avLst/>
            </a:prstTxWarp>
          </a:bodyPr>
          <a:lstStyle>
            <a:lvl1pPr defTabSz="947738" eaLnBrk="1" hangingPunct="1">
              <a:defRPr sz="1300">
                <a:latin typeface="Arial" charset="0"/>
                <a:ea typeface="MS PGothic" panose="020B0600070205080204" pitchFamily="34" charset="-128"/>
              </a:defRPr>
            </a:lvl1pPr>
          </a:lstStyle>
          <a:p>
            <a:pPr>
              <a:defRPr/>
            </a:pPr>
            <a:endParaRPr lang="en-US"/>
          </a:p>
        </p:txBody>
      </p:sp>
      <p:sp>
        <p:nvSpPr>
          <p:cNvPr id="549891" name="Rectangle 3"/>
          <p:cNvSpPr>
            <a:spLocks noGrp="1" noChangeArrowheads="1"/>
          </p:cNvSpPr>
          <p:nvPr>
            <p:ph type="dt" idx="1"/>
          </p:nvPr>
        </p:nvSpPr>
        <p:spPr bwMode="auto">
          <a:xfrm>
            <a:off x="3811588" y="0"/>
            <a:ext cx="2914650" cy="492125"/>
          </a:xfrm>
          <a:prstGeom prst="rect">
            <a:avLst/>
          </a:prstGeom>
          <a:noFill/>
          <a:ln w="9525">
            <a:noFill/>
            <a:miter lim="800000"/>
            <a:headEnd/>
            <a:tailEnd/>
          </a:ln>
          <a:effectLst/>
        </p:spPr>
        <p:txBody>
          <a:bodyPr vert="horz" wrap="square" lIns="94770" tIns="47385" rIns="94770" bIns="47385" numCol="1" anchor="t" anchorCtr="0" compatLnSpc="1">
            <a:prstTxWarp prst="textNoShape">
              <a:avLst/>
            </a:prstTxWarp>
          </a:bodyPr>
          <a:lstStyle>
            <a:lvl1pPr algn="r" defTabSz="947738" eaLnBrk="1" hangingPunct="1">
              <a:defRPr sz="1300">
                <a:latin typeface="Arial" charset="0"/>
                <a:ea typeface="MS PGothic" panose="020B0600070205080204" pitchFamily="34" charset="-128"/>
              </a:defRPr>
            </a:lvl1pPr>
          </a:lstStyle>
          <a:p>
            <a:pPr>
              <a:defRPr/>
            </a:pPr>
            <a:endParaRPr lang="en-US"/>
          </a:p>
        </p:txBody>
      </p:sp>
      <p:sp>
        <p:nvSpPr>
          <p:cNvPr id="2052" name="Rectangle 4"/>
          <p:cNvSpPr>
            <a:spLocks noRot="1" noChangeArrowheads="1" noTextEdit="1"/>
          </p:cNvSpPr>
          <p:nvPr>
            <p:ph type="sldImg" idx="2"/>
          </p:nvPr>
        </p:nvSpPr>
        <p:spPr bwMode="auto">
          <a:xfrm>
            <a:off x="898525" y="739775"/>
            <a:ext cx="4930775" cy="36972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9893" name="Rectangle 5"/>
          <p:cNvSpPr>
            <a:spLocks noGrp="1" noChangeArrowheads="1"/>
          </p:cNvSpPr>
          <p:nvPr>
            <p:ph type="body" sz="quarter" idx="3"/>
          </p:nvPr>
        </p:nvSpPr>
        <p:spPr bwMode="auto">
          <a:xfrm>
            <a:off x="673100" y="4683125"/>
            <a:ext cx="5383213" cy="4437063"/>
          </a:xfrm>
          <a:prstGeom prst="rect">
            <a:avLst/>
          </a:prstGeom>
          <a:noFill/>
          <a:ln w="9525">
            <a:noFill/>
            <a:miter lim="800000"/>
            <a:headEnd/>
            <a:tailEnd/>
          </a:ln>
          <a:effectLst/>
        </p:spPr>
        <p:txBody>
          <a:bodyPr vert="horz" wrap="square" lIns="94770" tIns="47385" rIns="94770" bIns="4738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49894" name="Rectangle 6"/>
          <p:cNvSpPr>
            <a:spLocks noGrp="1" noChangeArrowheads="1"/>
          </p:cNvSpPr>
          <p:nvPr>
            <p:ph type="ftr" sz="quarter" idx="4"/>
          </p:nvPr>
        </p:nvSpPr>
        <p:spPr bwMode="auto">
          <a:xfrm>
            <a:off x="0" y="9364663"/>
            <a:ext cx="2914650" cy="493712"/>
          </a:xfrm>
          <a:prstGeom prst="rect">
            <a:avLst/>
          </a:prstGeom>
          <a:noFill/>
          <a:ln w="9525">
            <a:noFill/>
            <a:miter lim="800000"/>
            <a:headEnd/>
            <a:tailEnd/>
          </a:ln>
          <a:effectLst/>
        </p:spPr>
        <p:txBody>
          <a:bodyPr vert="horz" wrap="square" lIns="94770" tIns="47385" rIns="94770" bIns="47385" numCol="1" anchor="b" anchorCtr="0" compatLnSpc="1">
            <a:prstTxWarp prst="textNoShape">
              <a:avLst/>
            </a:prstTxWarp>
          </a:bodyPr>
          <a:lstStyle>
            <a:lvl1pPr defTabSz="947738" eaLnBrk="1" hangingPunct="1">
              <a:defRPr sz="1300">
                <a:latin typeface="Arial" charset="0"/>
                <a:ea typeface="MS PGothic" panose="020B0600070205080204" pitchFamily="34" charset="-128"/>
              </a:defRPr>
            </a:lvl1pPr>
          </a:lstStyle>
          <a:p>
            <a:pPr>
              <a:defRPr/>
            </a:pPr>
            <a:endParaRPr lang="en-US"/>
          </a:p>
        </p:txBody>
      </p:sp>
      <p:sp>
        <p:nvSpPr>
          <p:cNvPr id="549895" name="Rectangle 7"/>
          <p:cNvSpPr>
            <a:spLocks noGrp="1" noChangeArrowheads="1"/>
          </p:cNvSpPr>
          <p:nvPr>
            <p:ph type="sldNum" sz="quarter" idx="5"/>
          </p:nvPr>
        </p:nvSpPr>
        <p:spPr bwMode="auto">
          <a:xfrm>
            <a:off x="3811588" y="9364663"/>
            <a:ext cx="2914650" cy="493712"/>
          </a:xfrm>
          <a:prstGeom prst="rect">
            <a:avLst/>
          </a:prstGeom>
          <a:noFill/>
          <a:ln w="9525">
            <a:noFill/>
            <a:miter lim="800000"/>
            <a:headEnd/>
            <a:tailEnd/>
          </a:ln>
          <a:effectLst/>
        </p:spPr>
        <p:txBody>
          <a:bodyPr vert="horz" wrap="square" lIns="94770" tIns="47385" rIns="94770" bIns="47385" numCol="1" anchor="b" anchorCtr="0" compatLnSpc="1">
            <a:prstTxWarp prst="textNoShape">
              <a:avLst/>
            </a:prstTxWarp>
          </a:bodyPr>
          <a:lstStyle>
            <a:lvl1pPr algn="r" defTabSz="947738" eaLnBrk="1" hangingPunct="1">
              <a:defRPr sz="1300" smtClean="0">
                <a:ea typeface="MS PGothic" panose="020B0600070205080204" pitchFamily="34" charset="-128"/>
              </a:defRPr>
            </a:lvl1pPr>
          </a:lstStyle>
          <a:p>
            <a:pPr>
              <a:defRPr/>
            </a:pPr>
            <a:fld id="{FF1D0776-BCA2-4FCF-B1B4-DD03567FF3A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65" charset="0"/>
        <a:ea typeface="ＭＳ Ｐゴシック" panose="020B0600070205080204"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pitchFamily="-65" charset="0"/>
        <a:ea typeface="ＭＳ Ｐゴシック"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pitchFamily="-65" charset="0"/>
        <a:ea typeface="ＭＳ Ｐゴシック"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pitchFamily="-65" charset="0"/>
        <a:ea typeface="ＭＳ Ｐゴシック"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pitchFamily="-65" charset="0"/>
        <a:ea typeface="ＭＳ Ｐゴシック"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F6C35F27-DBB8-4117-B5F8-462D752BEA0A}" type="slidenum">
              <a:rPr lang="en-US" altLang="en-US" sz="1300"/>
              <a:pPr>
                <a:spcBef>
                  <a:spcPct val="0"/>
                </a:spcBef>
              </a:pPr>
              <a:t>2</a:t>
            </a:fld>
            <a:endParaRPr lang="en-US" altLang="en-US" sz="1300"/>
          </a:p>
        </p:txBody>
      </p:sp>
      <p:sp>
        <p:nvSpPr>
          <p:cNvPr id="6147" name="Rectangle 2"/>
          <p:cNvSpPr>
            <a:spLocks noChangeArrowheads="1" noTextEdit="1"/>
          </p:cNvSpPr>
          <p:nvPr>
            <p:ph type="sldImg"/>
          </p:nvPr>
        </p:nvSpPr>
        <p:spPr>
          <a:solidFill>
            <a:srgbClr val="FFFFFF"/>
          </a:solidFill>
          <a:ln/>
        </p:spPr>
      </p:sp>
      <p:sp>
        <p:nvSpPr>
          <p:cNvPr id="6148" name="Rectangle 3"/>
          <p:cNvSpPr>
            <a:spLocks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BB13D92-FC10-460D-B7BB-8015B93377B8}" type="slidenum">
              <a:rPr lang="en-US" altLang="en-US" sz="1300"/>
              <a:pPr>
                <a:spcBef>
                  <a:spcPct val="0"/>
                </a:spcBef>
              </a:pPr>
              <a:t>17</a:t>
            </a:fld>
            <a:endParaRPr lang="en-US" altLang="en-US" sz="1300"/>
          </a:p>
        </p:txBody>
      </p:sp>
      <p:sp>
        <p:nvSpPr>
          <p:cNvPr id="72707" name="Text Box 1"/>
          <p:cNvSpPr>
            <a:spLocks noChangeArrowheads="1" noTextEdit="1"/>
          </p:cNvSpPr>
          <p:nvPr>
            <p:ph type="sldImg"/>
          </p:nvPr>
        </p:nvSpPr>
        <p:spPr>
          <a:solidFill>
            <a:srgbClr val="FFFFFF"/>
          </a:solidFill>
          <a:ln/>
        </p:spPr>
      </p:sp>
      <p:sp>
        <p:nvSpPr>
          <p:cNvPr id="72708" name="Text Box 2"/>
          <p:cNvSpPr>
            <a:spLocks noChangeArrowheads="1"/>
          </p:cNvSpPr>
          <p:nvPr>
            <p:ph type="body" idx="1"/>
          </p:nvPr>
        </p:nvSpPr>
        <p:spPr>
          <a:xfrm>
            <a:off x="673100" y="4683125"/>
            <a:ext cx="5383213" cy="4441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smtClean="0">
              <a:latin typeface="Times New Roman"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45D60AEA-BD12-47CF-9116-8F87B70DD9D8}" type="slidenum">
              <a:rPr lang="en-US" altLang="en-US" sz="1300"/>
              <a:pPr>
                <a:spcBef>
                  <a:spcPct val="0"/>
                </a:spcBef>
              </a:pPr>
              <a:t>18</a:t>
            </a:fld>
            <a:endParaRPr lang="en-US" altLang="en-US" sz="1300"/>
          </a:p>
        </p:txBody>
      </p:sp>
      <p:sp>
        <p:nvSpPr>
          <p:cNvPr id="54275" name="Slide Image Placeholder 1"/>
          <p:cNvSpPr>
            <a:spLocks noGrp="1" noRot="1" noChangeAspect="1" noTextEdit="1"/>
          </p:cNvSpPr>
          <p:nvPr>
            <p:ph type="sldImg"/>
          </p:nvPr>
        </p:nvSpPr>
        <p:spPr>
          <a:xfrm>
            <a:off x="900113" y="739775"/>
            <a:ext cx="4929187" cy="3695700"/>
          </a:xfrm>
          <a:ln/>
        </p:spPr>
      </p:sp>
      <p:sp>
        <p:nvSpPr>
          <p:cNvPr id="5427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52" tIns="45576" rIns="91152" bIns="45576"/>
          <a:lstStyle/>
          <a:p>
            <a:pPr eaLnBrk="1" hangingPunct="1">
              <a:spcBef>
                <a:spcPct val="0"/>
              </a:spcBef>
            </a:pPr>
            <a:endParaRPr lang="en-US" altLang="en-US" smtClean="0">
              <a:latin typeface="Arial" panose="020B0604020202020204" pitchFamily="34" charset="0"/>
            </a:endParaRPr>
          </a:p>
        </p:txBody>
      </p:sp>
      <p:sp>
        <p:nvSpPr>
          <p:cNvPr id="54277" name="Slide Number Placeholder 3"/>
          <p:cNvSpPr txBox="1">
            <a:spLocks noGrp="1"/>
          </p:cNvSpPr>
          <p:nvPr/>
        </p:nvSpPr>
        <p:spPr bwMode="auto">
          <a:xfrm>
            <a:off x="3810000" y="9364663"/>
            <a:ext cx="2916238"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52" tIns="45576" rIns="91152" bIns="45576" anchor="b"/>
          <a:lstStyle>
            <a:lvl1pPr defTabSz="911225">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pPr>
            <a:fld id="{482E4BA2-0C62-4E54-A4A8-EEDE88A5036D}" type="slidenum">
              <a:rPr lang="en-US" altLang="en-US">
                <a:latin typeface="Calibri" panose="020F0502020204030204" pitchFamily="34" charset="0"/>
              </a:rPr>
              <a:pPr algn="r" eaLnBrk="1" hangingPunct="1">
                <a:spcBef>
                  <a:spcPct val="0"/>
                </a:spcBef>
              </a:pPr>
              <a:t>18</a:t>
            </a:fld>
            <a:endParaRPr lang="en-US" altLang="en-US">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37076244-1F0E-42F5-AFEB-7C6933F3AA7E}" type="slidenum">
              <a:rPr lang="en-GB" altLang="en-US">
                <a:solidFill>
                  <a:srgbClr val="000000"/>
                </a:solidFill>
                <a:latin typeface="Calibri" panose="020F0502020204030204" pitchFamily="34" charset="0"/>
              </a:rPr>
              <a:pPr>
                <a:spcBef>
                  <a:spcPct val="0"/>
                </a:spcBef>
              </a:pPr>
              <a:t>37</a:t>
            </a:fld>
            <a:endParaRPr lang="en-GB" altLang="en-US">
              <a:solidFill>
                <a:srgbClr val="000000"/>
              </a:solidFill>
              <a:latin typeface="Calibri" panose="020F0502020204030204" pitchFamily="34"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en-US" smtClean="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4903C9EE-D566-46E0-B14C-DB09007D99B0}" type="slidenum">
              <a:rPr lang="en-US" altLang="en-US" sz="1300"/>
              <a:pPr>
                <a:spcBef>
                  <a:spcPct val="0"/>
                </a:spcBef>
              </a:pPr>
              <a:t>3</a:t>
            </a:fld>
            <a:endParaRPr lang="en-US" altLang="en-US" sz="1300"/>
          </a:p>
        </p:txBody>
      </p:sp>
      <p:sp>
        <p:nvSpPr>
          <p:cNvPr id="12291" name="Rectangle 2"/>
          <p:cNvSpPr>
            <a:spLocks noChangeArrowheads="1" noTextEdit="1"/>
          </p:cNvSpPr>
          <p:nvPr>
            <p:ph type="sldImg"/>
          </p:nvPr>
        </p:nvSpPr>
        <p:spPr>
          <a:xfrm>
            <a:off x="900113" y="739775"/>
            <a:ext cx="4929187" cy="3697288"/>
          </a:xfrm>
          <a:solidFill>
            <a:srgbClr val="FFFFFF"/>
          </a:solidFill>
          <a:ln/>
        </p:spPr>
      </p:sp>
      <p:sp>
        <p:nvSpPr>
          <p:cNvPr id="12292" name="Rectangle 3"/>
          <p:cNvSpPr>
            <a:spLocks noChangeArrowheads="1"/>
          </p:cNvSpPr>
          <p:nvPr>
            <p:ph type="body" idx="1"/>
          </p:nvPr>
        </p:nvSpPr>
        <p:spPr>
          <a:xfrm>
            <a:off x="673100" y="4683125"/>
            <a:ext cx="5381625" cy="4437063"/>
          </a:xfrm>
          <a:solidFill>
            <a:srgbClr val="FFFFFF"/>
          </a:solidFill>
          <a:ln>
            <a:solidFill>
              <a:srgbClr val="000000"/>
            </a:solidFill>
          </a:ln>
        </p:spPr>
        <p:txBody>
          <a:bodyPr/>
          <a:lstStyle/>
          <a:p>
            <a:pPr eaLnBrk="1" hangingPunct="1"/>
            <a:endParaRPr lang="en-GB" altLang="en-US" smtClean="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BCB0F4B0-EB88-4129-84D5-B49390235B72}" type="slidenum">
              <a:rPr lang="en-US" altLang="en-US" sz="1300"/>
              <a:pPr>
                <a:spcBef>
                  <a:spcPct val="0"/>
                </a:spcBef>
              </a:pPr>
              <a:t>4</a:t>
            </a:fld>
            <a:endParaRPr lang="en-US" altLang="en-US" sz="1300"/>
          </a:p>
        </p:txBody>
      </p:sp>
      <p:sp>
        <p:nvSpPr>
          <p:cNvPr id="47107" name="Rectangle 2"/>
          <p:cNvSpPr>
            <a:spLocks noChangeArrowheads="1" noTextEdit="1"/>
          </p:cNvSpPr>
          <p:nvPr>
            <p:ph type="sldImg"/>
          </p:nvPr>
        </p:nvSpPr>
        <p:spPr>
          <a:xfrm>
            <a:off x="900113" y="739775"/>
            <a:ext cx="4929187" cy="3697288"/>
          </a:xfrm>
          <a:solidFill>
            <a:srgbClr val="FFFFFF"/>
          </a:solidFill>
          <a:ln/>
        </p:spPr>
      </p:sp>
      <p:sp>
        <p:nvSpPr>
          <p:cNvPr id="47108" name="Rectangle 3"/>
          <p:cNvSpPr>
            <a:spLocks noChangeArrowheads="1"/>
          </p:cNvSpPr>
          <p:nvPr>
            <p:ph type="body" idx="1"/>
          </p:nvPr>
        </p:nvSpPr>
        <p:spPr>
          <a:xfrm>
            <a:off x="673100" y="4683125"/>
            <a:ext cx="5381625" cy="4437063"/>
          </a:xfrm>
          <a:solidFill>
            <a:srgbClr val="FFFFFF"/>
          </a:solidFill>
          <a:ln>
            <a:solidFill>
              <a:srgbClr val="000000"/>
            </a:solidFill>
          </a:ln>
        </p:spPr>
        <p:txBody>
          <a:bodyPr/>
          <a:lstStyle/>
          <a:p>
            <a:pPr eaLnBrk="1" hangingPunct="1"/>
            <a:endParaRPr lang="en-GB" altLang="en-US" smtClean="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B766AFD-E254-4652-BB6D-E902F99B7670}" type="slidenum">
              <a:rPr lang="en-US" altLang="en-US" sz="1300"/>
              <a:pPr>
                <a:spcBef>
                  <a:spcPct val="0"/>
                </a:spcBef>
              </a:pPr>
              <a:t>7</a:t>
            </a:fld>
            <a:endParaRPr lang="en-US" altLang="en-US" sz="1300"/>
          </a:p>
        </p:txBody>
      </p:sp>
      <p:sp>
        <p:nvSpPr>
          <p:cNvPr id="14339" name="Rectangle 2"/>
          <p:cNvSpPr>
            <a:spLocks noChangeArrowheads="1" noTextEdit="1"/>
          </p:cNvSpPr>
          <p:nvPr>
            <p:ph type="sldImg"/>
          </p:nvPr>
        </p:nvSpPr>
        <p:spPr>
          <a:xfrm>
            <a:off x="900113" y="739775"/>
            <a:ext cx="4929187" cy="3697288"/>
          </a:xfrm>
          <a:solidFill>
            <a:srgbClr val="FFFFFF"/>
          </a:solidFill>
          <a:ln/>
        </p:spPr>
      </p:sp>
      <p:sp>
        <p:nvSpPr>
          <p:cNvPr id="14340" name="Rectangle 3"/>
          <p:cNvSpPr>
            <a:spLocks noChangeArrowheads="1"/>
          </p:cNvSpPr>
          <p:nvPr>
            <p:ph type="body" idx="1"/>
          </p:nvPr>
        </p:nvSpPr>
        <p:spPr>
          <a:xfrm>
            <a:off x="673100" y="4683125"/>
            <a:ext cx="5381625" cy="4437063"/>
          </a:xfrm>
          <a:solidFill>
            <a:srgbClr val="FFFFFF"/>
          </a:solidFill>
          <a:ln>
            <a:solidFill>
              <a:srgbClr val="000000"/>
            </a:solidFill>
          </a:ln>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5E864F6F-5028-41EE-918F-97B8CAEDBCD8}" type="slidenum">
              <a:rPr lang="en-US" altLang="en-US" sz="1300"/>
              <a:pPr>
                <a:spcBef>
                  <a:spcPct val="0"/>
                </a:spcBef>
              </a:pPr>
              <a:t>9</a:t>
            </a:fld>
            <a:endParaRPr lang="en-US" altLang="en-US" sz="1300"/>
          </a:p>
        </p:txBody>
      </p:sp>
      <p:sp>
        <p:nvSpPr>
          <p:cNvPr id="62467" name="Rectangle 2"/>
          <p:cNvSpPr>
            <a:spLocks noChangeArrowheads="1" noTextEdit="1"/>
          </p:cNvSpPr>
          <p:nvPr>
            <p:ph type="sldImg"/>
          </p:nvPr>
        </p:nvSpPr>
        <p:spPr>
          <a:xfrm>
            <a:off x="900113" y="739775"/>
            <a:ext cx="4929187" cy="3697288"/>
          </a:xfrm>
          <a:solidFill>
            <a:srgbClr val="FFFFFF"/>
          </a:solidFill>
          <a:ln/>
        </p:spPr>
      </p:sp>
      <p:sp>
        <p:nvSpPr>
          <p:cNvPr id="62468" name="Rectangle 3"/>
          <p:cNvSpPr>
            <a:spLocks noChangeArrowheads="1"/>
          </p:cNvSpPr>
          <p:nvPr>
            <p:ph type="body" idx="1"/>
          </p:nvPr>
        </p:nvSpPr>
        <p:spPr>
          <a:xfrm>
            <a:off x="673100" y="4683125"/>
            <a:ext cx="5381625" cy="4437063"/>
          </a:xfrm>
          <a:solidFill>
            <a:srgbClr val="FFFFFF"/>
          </a:solidFill>
          <a:ln>
            <a:solidFill>
              <a:srgbClr val="000000"/>
            </a:solidFill>
          </a:ln>
        </p:spPr>
        <p:txBody>
          <a:bodyPr/>
          <a:lstStyle/>
          <a:p>
            <a:pPr eaLnBrk="1" hangingPunct="1"/>
            <a:endParaRPr lang="en-US" altLang="en-US" smtClean="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8A780909-A0CB-4416-91EF-47B5956D02E8}" type="slidenum">
              <a:rPr lang="en-US" altLang="en-US" sz="1300"/>
              <a:pPr>
                <a:spcBef>
                  <a:spcPct val="0"/>
                </a:spcBef>
              </a:pPr>
              <a:t>13</a:t>
            </a:fld>
            <a:endParaRPr lang="en-US" altLang="en-US" sz="1300"/>
          </a:p>
        </p:txBody>
      </p:sp>
      <p:sp>
        <p:nvSpPr>
          <p:cNvPr id="64515" name="Text Box 1"/>
          <p:cNvSpPr>
            <a:spLocks noChangeArrowheads="1" noTextEdit="1"/>
          </p:cNvSpPr>
          <p:nvPr>
            <p:ph type="sldImg"/>
          </p:nvPr>
        </p:nvSpPr>
        <p:spPr>
          <a:solidFill>
            <a:srgbClr val="FFFFFF"/>
          </a:solidFill>
          <a:ln/>
        </p:spPr>
      </p:sp>
      <p:sp>
        <p:nvSpPr>
          <p:cNvPr id="64516" name="Text Box 2"/>
          <p:cNvSpPr>
            <a:spLocks noChangeArrowheads="1"/>
          </p:cNvSpPr>
          <p:nvPr>
            <p:ph type="body" idx="1"/>
          </p:nvPr>
        </p:nvSpPr>
        <p:spPr>
          <a:xfrm>
            <a:off x="673100" y="4683125"/>
            <a:ext cx="5383213" cy="4441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smtClean="0">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5F7E2398-1A42-4190-8360-386E2EDDFA98}" type="slidenum">
              <a:rPr lang="en-US" altLang="en-US" sz="1300"/>
              <a:pPr>
                <a:spcBef>
                  <a:spcPct val="0"/>
                </a:spcBef>
              </a:pPr>
              <a:t>14</a:t>
            </a:fld>
            <a:endParaRPr lang="en-US" altLang="en-US" sz="1300"/>
          </a:p>
        </p:txBody>
      </p:sp>
      <p:sp>
        <p:nvSpPr>
          <p:cNvPr id="66563" name="Text Box 1"/>
          <p:cNvSpPr>
            <a:spLocks noChangeArrowheads="1" noTextEdit="1"/>
          </p:cNvSpPr>
          <p:nvPr>
            <p:ph type="sldImg"/>
          </p:nvPr>
        </p:nvSpPr>
        <p:spPr>
          <a:solidFill>
            <a:srgbClr val="FFFFFF"/>
          </a:solidFill>
          <a:ln/>
        </p:spPr>
      </p:sp>
      <p:sp>
        <p:nvSpPr>
          <p:cNvPr id="66564" name="Text Box 2"/>
          <p:cNvSpPr>
            <a:spLocks noChangeArrowheads="1"/>
          </p:cNvSpPr>
          <p:nvPr>
            <p:ph type="body" idx="1"/>
          </p:nvPr>
        </p:nvSpPr>
        <p:spPr>
          <a:xfrm>
            <a:off x="673100" y="4683125"/>
            <a:ext cx="5383213" cy="4441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smtClean="0">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76066047-410B-4A3D-A84D-6D5A79943A09}" type="slidenum">
              <a:rPr lang="en-US" altLang="en-US" sz="1300"/>
              <a:pPr>
                <a:spcBef>
                  <a:spcPct val="0"/>
                </a:spcBef>
              </a:pPr>
              <a:t>15</a:t>
            </a:fld>
            <a:endParaRPr lang="en-US" altLang="en-US" sz="1300"/>
          </a:p>
        </p:txBody>
      </p:sp>
      <p:sp>
        <p:nvSpPr>
          <p:cNvPr id="68611" name="Text Box 1"/>
          <p:cNvSpPr>
            <a:spLocks noChangeArrowheads="1" noTextEdit="1"/>
          </p:cNvSpPr>
          <p:nvPr>
            <p:ph type="sldImg"/>
          </p:nvPr>
        </p:nvSpPr>
        <p:spPr>
          <a:solidFill>
            <a:srgbClr val="FFFFFF"/>
          </a:solidFill>
          <a:ln/>
        </p:spPr>
      </p:sp>
      <p:sp>
        <p:nvSpPr>
          <p:cNvPr id="68612" name="Text Box 2"/>
          <p:cNvSpPr>
            <a:spLocks noChangeArrowheads="1"/>
          </p:cNvSpPr>
          <p:nvPr>
            <p:ph type="body" idx="1"/>
          </p:nvPr>
        </p:nvSpPr>
        <p:spPr>
          <a:xfrm>
            <a:off x="673100" y="4683125"/>
            <a:ext cx="5383213" cy="4441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smtClean="0">
              <a:latin typeface="Times New Roman"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47738">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47738">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F5C52A2C-71D6-4547-A534-0AAACBECD805}" type="slidenum">
              <a:rPr lang="en-US" altLang="en-US" sz="1300"/>
              <a:pPr>
                <a:spcBef>
                  <a:spcPct val="0"/>
                </a:spcBef>
              </a:pPr>
              <a:t>16</a:t>
            </a:fld>
            <a:endParaRPr lang="en-US" altLang="en-US" sz="1300"/>
          </a:p>
        </p:txBody>
      </p:sp>
      <p:sp>
        <p:nvSpPr>
          <p:cNvPr id="70659" name="Text Box 1"/>
          <p:cNvSpPr>
            <a:spLocks noChangeArrowheads="1" noTextEdit="1"/>
          </p:cNvSpPr>
          <p:nvPr>
            <p:ph type="sldImg"/>
          </p:nvPr>
        </p:nvSpPr>
        <p:spPr>
          <a:solidFill>
            <a:srgbClr val="FFFFFF"/>
          </a:solidFill>
          <a:ln/>
        </p:spPr>
      </p:sp>
      <p:sp>
        <p:nvSpPr>
          <p:cNvPr id="70660" name="Text Box 2"/>
          <p:cNvSpPr>
            <a:spLocks noChangeArrowheads="1"/>
          </p:cNvSpPr>
          <p:nvPr>
            <p:ph type="body" idx="1"/>
          </p:nvPr>
        </p:nvSpPr>
        <p:spPr>
          <a:xfrm>
            <a:off x="673100" y="4683125"/>
            <a:ext cx="5383213" cy="4441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smtClean="0">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104C4F2-A2DF-4C56-A848-8F86DB1D7EED}" type="slidenum">
              <a:rPr lang="en-US" altLang="en-US"/>
              <a:pPr>
                <a:defRPr/>
              </a:pPr>
              <a:t>‹#›</a:t>
            </a:fld>
            <a:endParaRPr lang="en-US" altLang="en-US"/>
          </a:p>
        </p:txBody>
      </p:sp>
    </p:spTree>
    <p:extLst>
      <p:ext uri="{BB962C8B-B14F-4D97-AF65-F5344CB8AC3E}">
        <p14:creationId xmlns:p14="http://schemas.microsoft.com/office/powerpoint/2010/main" val="2934225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82791B7-47E9-4A15-A235-DCD96F23D4FE}" type="slidenum">
              <a:rPr lang="en-US" altLang="en-US"/>
              <a:pPr>
                <a:defRPr/>
              </a:pPr>
              <a:t>‹#›</a:t>
            </a:fld>
            <a:endParaRPr lang="en-US" altLang="en-US"/>
          </a:p>
        </p:txBody>
      </p:sp>
    </p:spTree>
    <p:extLst>
      <p:ext uri="{BB962C8B-B14F-4D97-AF65-F5344CB8AC3E}">
        <p14:creationId xmlns:p14="http://schemas.microsoft.com/office/powerpoint/2010/main" val="503950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468ED22-0320-4345-B328-B60042CB0067}" type="slidenum">
              <a:rPr lang="en-US" altLang="en-US"/>
              <a:pPr>
                <a:defRPr/>
              </a:pPr>
              <a:t>‹#›</a:t>
            </a:fld>
            <a:endParaRPr lang="en-US" altLang="en-US"/>
          </a:p>
        </p:txBody>
      </p:sp>
    </p:spTree>
    <p:extLst>
      <p:ext uri="{BB962C8B-B14F-4D97-AF65-F5344CB8AC3E}">
        <p14:creationId xmlns:p14="http://schemas.microsoft.com/office/powerpoint/2010/main" val="2923747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D5E8E86-F96D-4D0D-AAD9-2A5B32D2BD2D}" type="slidenum">
              <a:rPr lang="en-US" altLang="en-US"/>
              <a:pPr>
                <a:defRPr/>
              </a:pPr>
              <a:t>‹#›</a:t>
            </a:fld>
            <a:endParaRPr lang="en-US" altLang="en-US"/>
          </a:p>
        </p:txBody>
      </p:sp>
    </p:spTree>
    <p:extLst>
      <p:ext uri="{BB962C8B-B14F-4D97-AF65-F5344CB8AC3E}">
        <p14:creationId xmlns:p14="http://schemas.microsoft.com/office/powerpoint/2010/main" val="1329067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7A4E405-A741-413D-B79E-F0162F2898AA}" type="slidenum">
              <a:rPr lang="en-US" altLang="en-US"/>
              <a:pPr>
                <a:defRPr/>
              </a:pPr>
              <a:t>‹#›</a:t>
            </a:fld>
            <a:endParaRPr lang="en-US" altLang="en-US"/>
          </a:p>
        </p:txBody>
      </p:sp>
    </p:spTree>
    <p:extLst>
      <p:ext uri="{BB962C8B-B14F-4D97-AF65-F5344CB8AC3E}">
        <p14:creationId xmlns:p14="http://schemas.microsoft.com/office/powerpoint/2010/main" val="614284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A5701C4-86BE-45E2-8CD2-5E8A755994AD}" type="slidenum">
              <a:rPr lang="en-US" altLang="en-US"/>
              <a:pPr>
                <a:defRPr/>
              </a:pPr>
              <a:t>‹#›</a:t>
            </a:fld>
            <a:endParaRPr lang="en-US" altLang="en-US"/>
          </a:p>
        </p:txBody>
      </p:sp>
    </p:spTree>
    <p:extLst>
      <p:ext uri="{BB962C8B-B14F-4D97-AF65-F5344CB8AC3E}">
        <p14:creationId xmlns:p14="http://schemas.microsoft.com/office/powerpoint/2010/main" val="569993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B997CA-59F0-463D-8274-496581C38CE9}" type="slidenum">
              <a:rPr lang="en-US" altLang="en-US"/>
              <a:pPr>
                <a:defRPr/>
              </a:pPr>
              <a:t>‹#›</a:t>
            </a:fld>
            <a:endParaRPr lang="en-US" altLang="en-US"/>
          </a:p>
        </p:txBody>
      </p:sp>
    </p:spTree>
    <p:extLst>
      <p:ext uri="{BB962C8B-B14F-4D97-AF65-F5344CB8AC3E}">
        <p14:creationId xmlns:p14="http://schemas.microsoft.com/office/powerpoint/2010/main" val="2294787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9FA94B1-CCFC-4382-AE93-6CB115846829}" type="slidenum">
              <a:rPr lang="en-US" altLang="en-US"/>
              <a:pPr>
                <a:defRPr/>
              </a:pPr>
              <a:t>‹#›</a:t>
            </a:fld>
            <a:endParaRPr lang="en-US" altLang="en-US"/>
          </a:p>
        </p:txBody>
      </p:sp>
    </p:spTree>
    <p:extLst>
      <p:ext uri="{BB962C8B-B14F-4D97-AF65-F5344CB8AC3E}">
        <p14:creationId xmlns:p14="http://schemas.microsoft.com/office/powerpoint/2010/main" val="241806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E69B5F-39DE-4B54-983F-C34B244A36C9}" type="slidenum">
              <a:rPr lang="en-US" altLang="en-US"/>
              <a:pPr>
                <a:defRPr/>
              </a:pPr>
              <a:t>‹#›</a:t>
            </a:fld>
            <a:endParaRPr lang="en-US" altLang="en-US"/>
          </a:p>
        </p:txBody>
      </p:sp>
    </p:spTree>
    <p:extLst>
      <p:ext uri="{BB962C8B-B14F-4D97-AF65-F5344CB8AC3E}">
        <p14:creationId xmlns:p14="http://schemas.microsoft.com/office/powerpoint/2010/main" val="2774630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E768B52-3C80-48F8-99EF-F8B52C66144B}" type="slidenum">
              <a:rPr lang="en-US" altLang="en-US"/>
              <a:pPr>
                <a:defRPr/>
              </a:pPr>
              <a:t>‹#›</a:t>
            </a:fld>
            <a:endParaRPr lang="en-US" altLang="en-US"/>
          </a:p>
        </p:txBody>
      </p:sp>
    </p:spTree>
    <p:extLst>
      <p:ext uri="{BB962C8B-B14F-4D97-AF65-F5344CB8AC3E}">
        <p14:creationId xmlns:p14="http://schemas.microsoft.com/office/powerpoint/2010/main" val="1217214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2004B34-E367-4E5F-BC12-4C1BBF5842B2}" type="slidenum">
              <a:rPr lang="en-US" altLang="en-US"/>
              <a:pPr>
                <a:defRPr/>
              </a:pPr>
              <a:t>‹#›</a:t>
            </a:fld>
            <a:endParaRPr lang="en-US" altLang="en-US"/>
          </a:p>
        </p:txBody>
      </p:sp>
    </p:spTree>
    <p:extLst>
      <p:ext uri="{BB962C8B-B14F-4D97-AF65-F5344CB8AC3E}">
        <p14:creationId xmlns:p14="http://schemas.microsoft.com/office/powerpoint/2010/main" val="753786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00BF45-C55C-4F87-9C1E-ABFAD5421911}" type="slidenum">
              <a:rPr lang="en-US" altLang="en-US"/>
              <a:pPr>
                <a:defRPr/>
              </a:pPr>
              <a:t>‹#›</a:t>
            </a:fld>
            <a:endParaRPr lang="en-US" altLang="en-US"/>
          </a:p>
        </p:txBody>
      </p:sp>
    </p:spTree>
    <p:extLst>
      <p:ext uri="{BB962C8B-B14F-4D97-AF65-F5344CB8AC3E}">
        <p14:creationId xmlns:p14="http://schemas.microsoft.com/office/powerpoint/2010/main" val="1491430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1AFABF4-6863-46EE-A281-20F41A1ACB35}" type="slidenum">
              <a:rPr lang="en-US" altLang="en-US"/>
              <a:pPr>
                <a:defRPr/>
              </a:pPr>
              <a:t>‹#›</a:t>
            </a:fld>
            <a:endParaRPr lang="en-US" altLang="en-US"/>
          </a:p>
        </p:txBody>
      </p:sp>
    </p:spTree>
    <p:extLst>
      <p:ext uri="{BB962C8B-B14F-4D97-AF65-F5344CB8AC3E}">
        <p14:creationId xmlns:p14="http://schemas.microsoft.com/office/powerpoint/2010/main" val="226852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BA5BE06-F95F-43DE-A50E-A65A16D4B703}" type="slidenum">
              <a:rPr lang="en-US" altLang="en-US"/>
              <a:pPr>
                <a:defRPr/>
              </a:pPr>
              <a:t>‹#›</a:t>
            </a:fld>
            <a:endParaRPr lang="en-US" altLang="en-US"/>
          </a:p>
        </p:txBody>
      </p:sp>
    </p:spTree>
    <p:extLst>
      <p:ext uri="{BB962C8B-B14F-4D97-AF65-F5344CB8AC3E}">
        <p14:creationId xmlns:p14="http://schemas.microsoft.com/office/powerpoint/2010/main" val="1440689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ea typeface="MS PGothic" panose="020B0600070205080204" pitchFamily="34" charset="-128"/>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MS PGothic" panose="020B0600070205080204" pitchFamily="34" charset="-128"/>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ea typeface="MS PGothic" panose="020B0600070205080204" pitchFamily="34" charset="-128"/>
              </a:defRPr>
            </a:lvl1pPr>
          </a:lstStyle>
          <a:p>
            <a:pPr>
              <a:defRPr/>
            </a:pPr>
            <a:fld id="{96672822-8879-46A0-BB45-CC9E16EF610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eaLnBrk="0" fontAlgn="base" hangingPunct="0">
        <a:spcBef>
          <a:spcPct val="0"/>
        </a:spcBef>
        <a:spcAft>
          <a:spcPct val="0"/>
        </a:spcAft>
        <a:defRPr sz="4400">
          <a:solidFill>
            <a:schemeClr val="tx2"/>
          </a:solidFill>
          <a:latin typeface="+mj-lt"/>
          <a:ea typeface="ＭＳ Ｐゴシック" panose="020B0600070205080204" pitchFamily="34" charset="-128"/>
          <a:cs typeface="ＭＳ Ｐゴシック" charset="-128"/>
        </a:defRPr>
      </a:lvl1pPr>
      <a:lvl2pPr algn="ctr" rtl="0" eaLnBrk="0" fontAlgn="base" hangingPunct="0">
        <a:spcBef>
          <a:spcPct val="0"/>
        </a:spcBef>
        <a:spcAft>
          <a:spcPct val="0"/>
        </a:spcAft>
        <a:defRPr sz="4400">
          <a:solidFill>
            <a:schemeClr val="tx2"/>
          </a:solidFill>
          <a:latin typeface="Arial" pitchFamily="-65" charset="0"/>
          <a:ea typeface="ＭＳ Ｐゴシック" panose="020B0600070205080204" pitchFamily="34" charset="-128"/>
          <a:cs typeface="ＭＳ Ｐゴシック" charset="-128"/>
        </a:defRPr>
      </a:lvl2pPr>
      <a:lvl3pPr algn="ctr" rtl="0" eaLnBrk="0" fontAlgn="base" hangingPunct="0">
        <a:spcBef>
          <a:spcPct val="0"/>
        </a:spcBef>
        <a:spcAft>
          <a:spcPct val="0"/>
        </a:spcAft>
        <a:defRPr sz="4400">
          <a:solidFill>
            <a:schemeClr val="tx2"/>
          </a:solidFill>
          <a:latin typeface="Arial" pitchFamily="-65" charset="0"/>
          <a:ea typeface="ＭＳ Ｐゴシック" panose="020B0600070205080204" pitchFamily="34" charset="-128"/>
          <a:cs typeface="ＭＳ Ｐゴシック" charset="-128"/>
        </a:defRPr>
      </a:lvl3pPr>
      <a:lvl4pPr algn="ctr" rtl="0" eaLnBrk="0" fontAlgn="base" hangingPunct="0">
        <a:spcBef>
          <a:spcPct val="0"/>
        </a:spcBef>
        <a:spcAft>
          <a:spcPct val="0"/>
        </a:spcAft>
        <a:defRPr sz="4400">
          <a:solidFill>
            <a:schemeClr val="tx2"/>
          </a:solidFill>
          <a:latin typeface="Arial" pitchFamily="-65" charset="0"/>
          <a:ea typeface="ＭＳ Ｐゴシック" panose="020B0600070205080204" pitchFamily="34" charset="-128"/>
          <a:cs typeface="ＭＳ Ｐゴシック" charset="-128"/>
        </a:defRPr>
      </a:lvl4pPr>
      <a:lvl5pPr algn="ctr" rtl="0" eaLnBrk="0" fontAlgn="base" hangingPunct="0">
        <a:spcBef>
          <a:spcPct val="0"/>
        </a:spcBef>
        <a:spcAft>
          <a:spcPct val="0"/>
        </a:spcAft>
        <a:defRPr sz="4400">
          <a:solidFill>
            <a:schemeClr val="tx2"/>
          </a:solidFill>
          <a:latin typeface="Arial" pitchFamily="-65" charset="0"/>
          <a:ea typeface="ＭＳ Ｐゴシック" panose="020B0600070205080204" pitchFamily="34" charset="-128"/>
          <a:cs typeface="ＭＳ Ｐゴシック" charset="-128"/>
        </a:defRPr>
      </a:lvl5pPr>
      <a:lvl6pPr marL="457200" algn="ctr" rtl="0" fontAlgn="base">
        <a:spcBef>
          <a:spcPct val="0"/>
        </a:spcBef>
        <a:spcAft>
          <a:spcPct val="0"/>
        </a:spcAft>
        <a:defRPr sz="4400">
          <a:solidFill>
            <a:schemeClr val="tx2"/>
          </a:solidFill>
          <a:latin typeface="Arial" pitchFamily="-65" charset="0"/>
        </a:defRPr>
      </a:lvl6pPr>
      <a:lvl7pPr marL="914400" algn="ctr" rtl="0" fontAlgn="base">
        <a:spcBef>
          <a:spcPct val="0"/>
        </a:spcBef>
        <a:spcAft>
          <a:spcPct val="0"/>
        </a:spcAft>
        <a:defRPr sz="4400">
          <a:solidFill>
            <a:schemeClr val="tx2"/>
          </a:solidFill>
          <a:latin typeface="Arial" pitchFamily="-65" charset="0"/>
        </a:defRPr>
      </a:lvl7pPr>
      <a:lvl8pPr marL="1371600" algn="ctr" rtl="0" fontAlgn="base">
        <a:spcBef>
          <a:spcPct val="0"/>
        </a:spcBef>
        <a:spcAft>
          <a:spcPct val="0"/>
        </a:spcAft>
        <a:defRPr sz="4400">
          <a:solidFill>
            <a:schemeClr val="tx2"/>
          </a:solidFill>
          <a:latin typeface="Arial" pitchFamily="-65" charset="0"/>
        </a:defRPr>
      </a:lvl8pPr>
      <a:lvl9pPr marL="1828800" algn="ctr" rtl="0" fontAlgn="base">
        <a:spcBef>
          <a:spcPct val="0"/>
        </a:spcBef>
        <a:spcAft>
          <a:spcPct val="0"/>
        </a:spcAft>
        <a:defRPr sz="4400">
          <a:solidFill>
            <a:schemeClr val="tx2"/>
          </a:solidFill>
          <a:latin typeface="Arial" pitchFamily="-65"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anose="020B0600070205080204" pitchFamily="34"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anose="020B0600070205080204" pitchFamily="34"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65"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65"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65"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png"/><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49.png"/></Relationships>
</file>

<file path=ppt/slides/_rels/slide2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hyperlink" Target="http://www.opensciencegrid.org/"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1586761" y="2276872"/>
            <a:ext cx="6429375"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dirty="0">
                <a:solidFill>
                  <a:schemeClr val="accent2"/>
                </a:solidFill>
              </a:rPr>
              <a:t>How do Large Collaborations Work? Why</a:t>
            </a:r>
            <a:r>
              <a:rPr lang="en-US" altLang="en-US" b="1" dirty="0" smtClean="0">
                <a:solidFill>
                  <a:schemeClr val="accent2"/>
                </a:solidFill>
              </a:rPr>
              <a:t>?</a:t>
            </a:r>
          </a:p>
          <a:p>
            <a:pPr eaLnBrk="1" hangingPunct="1">
              <a:spcBef>
                <a:spcPct val="0"/>
              </a:spcBef>
              <a:buFontTx/>
              <a:buNone/>
            </a:pPr>
            <a:endParaRPr lang="en-US" altLang="en-US" b="1" dirty="0">
              <a:solidFill>
                <a:schemeClr val="accent2"/>
              </a:solidFill>
            </a:endParaRPr>
          </a:p>
          <a:p>
            <a:pPr eaLnBrk="1" hangingPunct="1">
              <a:spcBef>
                <a:spcPct val="0"/>
              </a:spcBef>
              <a:buFontTx/>
              <a:buNone/>
            </a:pPr>
            <a:r>
              <a:rPr lang="en-US" altLang="en-US" sz="2800" b="1" dirty="0" smtClean="0">
                <a:solidFill>
                  <a:schemeClr val="accent2"/>
                </a:solidFill>
              </a:rPr>
              <a:t>LHC-ATLAS As An Example </a:t>
            </a:r>
            <a:endParaRPr lang="en-US" altLang="en-US" sz="2800" b="1" dirty="0">
              <a:solidFill>
                <a:schemeClr val="accent2"/>
              </a:solidFill>
            </a:endParaRPr>
          </a:p>
        </p:txBody>
      </p:sp>
      <p:sp>
        <p:nvSpPr>
          <p:cNvPr id="4099" name="Text Box 5"/>
          <p:cNvSpPr txBox="1">
            <a:spLocks noChangeArrowheads="1"/>
          </p:cNvSpPr>
          <p:nvPr/>
        </p:nvSpPr>
        <p:spPr bwMode="auto">
          <a:xfrm>
            <a:off x="1828800" y="4876800"/>
            <a:ext cx="5957888"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buFontTx/>
              <a:buNone/>
            </a:pPr>
            <a:r>
              <a:rPr lang="en-US" altLang="en-US" sz="1800" b="1" dirty="0" smtClean="0"/>
              <a:t>ESADE Executive Management</a:t>
            </a:r>
            <a:endParaRPr lang="en-US" altLang="en-US" sz="1800" b="1" dirty="0"/>
          </a:p>
          <a:p>
            <a:pPr eaLnBrk="1" hangingPunct="1">
              <a:spcBef>
                <a:spcPct val="50000"/>
              </a:spcBef>
              <a:buFontTx/>
              <a:buNone/>
            </a:pPr>
            <a:r>
              <a:rPr lang="en-US" altLang="en-US" sz="1800" b="1" dirty="0" smtClean="0"/>
              <a:t>November 14, 2017</a:t>
            </a:r>
          </a:p>
          <a:p>
            <a:pPr eaLnBrk="1" hangingPunct="1">
              <a:spcBef>
                <a:spcPct val="50000"/>
              </a:spcBef>
              <a:buFontTx/>
              <a:buNone/>
            </a:pPr>
            <a:endParaRPr lang="en-US" altLang="en-US" sz="1600" b="1" dirty="0" smtClean="0"/>
          </a:p>
          <a:p>
            <a:pPr eaLnBrk="1" hangingPunct="1">
              <a:spcBef>
                <a:spcPct val="50000"/>
              </a:spcBef>
              <a:buFontTx/>
              <a:buNone/>
            </a:pPr>
            <a:r>
              <a:rPr lang="en-US" altLang="en-US" sz="1600" b="1" dirty="0" smtClean="0"/>
              <a:t>Markus Nordberg, Head of Resources Development</a:t>
            </a:r>
          </a:p>
          <a:p>
            <a:pPr eaLnBrk="1" hangingPunct="1">
              <a:spcBef>
                <a:spcPct val="50000"/>
              </a:spcBef>
              <a:buFontTx/>
              <a:buNone/>
            </a:pPr>
            <a:r>
              <a:rPr lang="fr-CH" altLang="en-US" sz="1600" b="1" dirty="0" err="1" smtClean="0"/>
              <a:t>Development</a:t>
            </a:r>
            <a:r>
              <a:rPr lang="fr-CH" altLang="en-US" sz="1600" b="1" dirty="0" smtClean="0"/>
              <a:t> and Innovation Unit (IPT-DI)</a:t>
            </a:r>
            <a:endParaRPr lang="en-US" altLang="en-US" sz="1600" b="1" dirty="0"/>
          </a:p>
        </p:txBody>
      </p:sp>
      <p:pic>
        <p:nvPicPr>
          <p:cNvPr id="4100" name="Picture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6950" y="457200"/>
            <a:ext cx="13684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ChangeArrowheads="1"/>
          </p:cNvSpPr>
          <p:nvPr/>
        </p:nvSpPr>
        <p:spPr bwMode="auto">
          <a:xfrm>
            <a:off x="171450" y="250825"/>
            <a:ext cx="8670925" cy="5689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600">
                <a:solidFill>
                  <a:srgbClr val="002060"/>
                </a:solidFill>
                <a:latin typeface="Tahoma" panose="020B0604030504040204" pitchFamily="34" charset="0"/>
                <a:cs typeface="Arial" panose="020B0604020202020204" pitchFamily="34" charset="0"/>
              </a:rPr>
              <a:t>Albany, Alberta, NIKHEF Amsterdam, Ankara, LAPP Annecy, Argonne NL, Arizona, UT Arlington, Athens, NTU Athens, Baku, IFAE Barcelona, Belgrade, Bergen, Berkeley LBL and UC, HU Berlin, Bern, Birmingham, UAN Bogota, Bologna, Bonn, Boston, Brandeis, Bratislava/SAS Kosice, Brookhaven NL, Buenos Aires, Bucharest, Cambridge, Carleton, CERN, Chinese Cluster, Chicago, Chile, Clermont-Ferrand, Columbia, NBI Copenhagen, Cosenza, AGH UST Cracow, IFJ PAN Cracow, UT Dallas, DESY, Dortmund, TU Dresden, JINR Dubna, Duke, Frascati, Freiburg, Geneva, Genoa, Giessen, Glasgow, </a:t>
            </a:r>
            <a:r>
              <a:rPr lang="en-US" altLang="en-US" sz="1600">
                <a:solidFill>
                  <a:srgbClr val="002060"/>
                </a:solidFill>
                <a:latin typeface="Tahoma" panose="020B0604030504040204" pitchFamily="34" charset="0"/>
                <a:cs typeface="Arial" panose="020B0604020202020204" pitchFamily="34" charset="0"/>
              </a:rPr>
              <a:t>Göttingen,</a:t>
            </a:r>
            <a:r>
              <a:rPr lang="en-GB" altLang="en-US" sz="1600">
                <a:solidFill>
                  <a:srgbClr val="002060"/>
                </a:solidFill>
                <a:latin typeface="Tahoma" panose="020B0604030504040204" pitchFamily="34" charset="0"/>
                <a:cs typeface="Arial" panose="020B0604020202020204" pitchFamily="34" charset="0"/>
              </a:rPr>
              <a:t> LPSC Grenoble, Technion Haifa, Hampton, Harvard, Heidelberg, Hiroshima, Hiroshima IT, Indiana, Innsbruck, Iowa SU, Irvine UC, Istanbul Bogazici, KEK, Kobe, Kyoto, Kyoto UE, Lancaster, UN La Plata, Lecce, Lisbon LIP, Liverpool, Ljubljana, QMW London, RHBNC London, UC London, Lund, UA Madrid, Mainz, Manchester, CPPM Marseille, Massachusetts, MIT, Melbourne, Michigan, Michigan SU, Milano, Minsk NAS, Minsk NCPHEP, Montreal, McGill Montreal, RUPHE Morocco, FIAN Moscow, ITEP Moscow, MEPhI Moscow, MSU Moscow, Munich LMU, MPI Munich, Nagasaki IAS, Nagoya, Naples, New Mexico, New York, Nijmegen, BINP Novosibirsk, Ohio SU, Okayama, Oklahoma, Oklahoma SU, Olomouc, Oregon, LAL Orsay, Osaka, Oslo, Oxford, Paris VI and VII, Pavia, Pennsylvania, Pisa, Pittsburgh, CAS Prague, CU Prague, TU Prague, IHEP Protvino, Regina, Ritsumeikan, UFRJ Rio de Janeiro, Rome I, Rome II, Rome III, Rutherford Appleton Laboratory, DAPNIA Saclay, Santa Cruz UC, Sheffield, Shinshu, Siegen, Simon Fraser Burnaby, SLAC, Southern Methodist Dallas, NPI Petersburg, Stockholm, KTH Stockholm, Stony Brook, Sydney, AS Taipei, Tbilisi, Tel Aviv, Thessaloniki, Tokyo ICEPP, Tokyo MU, Toronto, TRIUMF, Tsukuba, Tufts, Udine/ICTP, Uppsala, Urbana UI, Valencia, </a:t>
            </a:r>
          </a:p>
          <a:p>
            <a:pPr eaLnBrk="1" hangingPunct="1">
              <a:spcBef>
                <a:spcPct val="0"/>
              </a:spcBef>
              <a:buFontTx/>
              <a:buNone/>
            </a:pPr>
            <a:r>
              <a:rPr lang="en-GB" altLang="en-US" sz="1600">
                <a:solidFill>
                  <a:srgbClr val="002060"/>
                </a:solidFill>
                <a:latin typeface="Tahoma" panose="020B0604030504040204" pitchFamily="34" charset="0"/>
                <a:cs typeface="Arial" panose="020B0604020202020204" pitchFamily="34" charset="0"/>
              </a:rPr>
              <a:t>UBC Vancouver, Victoria, Washington, Weizmann Rehovot, FH Wiener Neustadt, Wisconsin, Wuppertal, Würzburg, Yale, Yerevan</a:t>
            </a:r>
            <a:endParaRPr lang="en-US" altLang="en-US" sz="1600">
              <a:solidFill>
                <a:srgbClr val="002060"/>
              </a:solidFill>
              <a:latin typeface="Tahoma" panose="020B0604030504040204" pitchFamily="34" charset="0"/>
              <a:cs typeface="Arial" panose="020B0604020202020204" pitchFamily="34" charset="0"/>
            </a:endParaRPr>
          </a:p>
        </p:txBody>
      </p:sp>
      <p:sp>
        <p:nvSpPr>
          <p:cNvPr id="56323" name="TextBox 3"/>
          <p:cNvSpPr txBox="1">
            <a:spLocks noChangeArrowheads="1"/>
          </p:cNvSpPr>
          <p:nvPr/>
        </p:nvSpPr>
        <p:spPr bwMode="auto">
          <a:xfrm>
            <a:off x="171450" y="5940425"/>
            <a:ext cx="8670925" cy="83026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2400"/>
              <a:t> </a:t>
            </a:r>
            <a:r>
              <a:rPr lang="en-US" altLang="en-US" sz="2400">
                <a:latin typeface="Tahoma" panose="020B0604030504040204" pitchFamily="34" charset="0"/>
              </a:rPr>
              <a:t>The project comprises ~4000 people in the collaboration 			+ thousand of industrial relations</a:t>
            </a:r>
          </a:p>
        </p:txBody>
      </p:sp>
      <p:sp>
        <p:nvSpPr>
          <p:cNvPr id="56324" name="TextBox 4"/>
          <p:cNvSpPr txBox="1">
            <a:spLocks/>
          </p:cNvSpPr>
          <p:nvPr/>
        </p:nvSpPr>
        <p:spPr bwMode="auto">
          <a:xfrm rot="-2853782">
            <a:off x="230981" y="2315369"/>
            <a:ext cx="8612188" cy="1016000"/>
          </a:xfrm>
          <a:prstGeom prst="rect">
            <a:avLst/>
          </a:prstGeom>
          <a:solidFill>
            <a:srgbClr val="FFFFFF">
              <a:alpha val="196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6000">
                <a:latin typeface="Tahoma" panose="020B0604030504040204" pitchFamily="34" charset="0"/>
              </a:rPr>
              <a:t>A GLOBAL PROJECT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476672"/>
            <a:ext cx="8696074" cy="597666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1" descr="Nagoya_Airport_view_from_promenad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0800"/>
            <a:ext cx="9144000" cy="675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 y="392113"/>
            <a:ext cx="9144000" cy="607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 y="242888"/>
            <a:ext cx="9144000" cy="6370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checke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 y="381000"/>
            <a:ext cx="91440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checke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 y="382588"/>
            <a:ext cx="9144000" cy="609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checke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 y="381000"/>
            <a:ext cx="91440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1" descr="TPandTDRs._DSC017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28875" y="76200"/>
            <a:ext cx="4427538" cy="660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152400"/>
            <a:ext cx="7772400" cy="838200"/>
          </a:xfrm>
        </p:spPr>
        <p:txBody>
          <a:bodyPr/>
          <a:lstStyle/>
          <a:p>
            <a:pPr eaLnBrk="1" hangingPunct="1"/>
            <a:r>
              <a:rPr lang="en-US" altLang="en-US" sz="2800" dirty="0" smtClean="0">
                <a:solidFill>
                  <a:srgbClr val="003399"/>
                </a:solidFill>
                <a:cs typeface="Times New Roman" panose="02020603050405020304" pitchFamily="18" charset="0"/>
              </a:rPr>
              <a:t>Evolution </a:t>
            </a:r>
            <a:r>
              <a:rPr lang="en-US" altLang="en-US" sz="2800" dirty="0" smtClean="0">
                <a:solidFill>
                  <a:srgbClr val="003399"/>
                </a:solidFill>
                <a:cs typeface="Times New Roman" panose="02020603050405020304" pitchFamily="18" charset="0"/>
              </a:rPr>
              <a:t>of Experiments</a:t>
            </a:r>
            <a:endParaRPr lang="en-US" altLang="en-US" sz="2800" dirty="0" smtClean="0">
              <a:solidFill>
                <a:srgbClr val="003399"/>
              </a:solidFill>
              <a:cs typeface="Times New Roman" panose="02020603050405020304" pitchFamily="18" charset="0"/>
            </a:endParaRPr>
          </a:p>
        </p:txBody>
      </p:sp>
      <p:sp>
        <p:nvSpPr>
          <p:cNvPr id="49155" name="Rectangle 9"/>
          <p:cNvSpPr>
            <a:spLocks noGrp="1" noChangeArrowheads="1"/>
          </p:cNvSpPr>
          <p:nvPr>
            <p:ph type="body" idx="1"/>
          </p:nvPr>
        </p:nvSpPr>
        <p:spPr>
          <a:xfrm>
            <a:off x="457200" y="990600"/>
            <a:ext cx="8458200" cy="5867400"/>
          </a:xfrm>
        </p:spPr>
        <p:txBody>
          <a:bodyPr/>
          <a:lstStyle/>
          <a:p>
            <a:pPr lvl="1"/>
            <a:r>
              <a:rPr lang="en-US" altLang="en-US" sz="1800" dirty="0" smtClean="0"/>
              <a:t>Initial (conceptual) project planning started by informal, ad-hoc group(s) of interested scientists in mid 1980’s</a:t>
            </a:r>
          </a:p>
          <a:p>
            <a:pPr lvl="1"/>
            <a:r>
              <a:rPr lang="en-US" altLang="en-US" sz="1800" dirty="0" smtClean="0"/>
              <a:t>Timeline</a:t>
            </a:r>
          </a:p>
          <a:p>
            <a:pPr lvl="2">
              <a:buClr>
                <a:srgbClr val="008000"/>
              </a:buClr>
            </a:pPr>
            <a:r>
              <a:rPr lang="en-US" altLang="en-US" sz="1600" dirty="0" smtClean="0"/>
              <a:t>Late 1980’s: Further R&amp;D was needed to prove feasibility of proposed technical concepts. CERN initiated formal, generic detector R&amp;D projects</a:t>
            </a:r>
          </a:p>
          <a:p>
            <a:pPr lvl="2">
              <a:buClr>
                <a:srgbClr val="008000"/>
              </a:buClr>
            </a:pPr>
            <a:r>
              <a:rPr lang="en-US" altLang="en-US" sz="1600" dirty="0" smtClean="0"/>
              <a:t>Early 1990’s: Bottom-up detector </a:t>
            </a:r>
            <a:r>
              <a:rPr lang="en-US" altLang="en-US" sz="1600" dirty="0" smtClean="0"/>
              <a:t>proposals; </a:t>
            </a:r>
            <a:r>
              <a:rPr lang="en-US" altLang="en-US" sz="1600" dirty="0" smtClean="0"/>
              <a:t>merging </a:t>
            </a:r>
            <a:r>
              <a:rPr lang="en-US" altLang="en-US" sz="1600" dirty="0" smtClean="0"/>
              <a:t>into Letters </a:t>
            </a:r>
            <a:r>
              <a:rPr lang="en-US" altLang="en-US" sz="1600" dirty="0" smtClean="0"/>
              <a:t>of Intent (</a:t>
            </a:r>
            <a:r>
              <a:rPr lang="en-US" altLang="en-US" sz="1600" dirty="0" err="1" smtClean="0"/>
              <a:t>LoI</a:t>
            </a:r>
            <a:r>
              <a:rPr lang="en-US" altLang="en-US" sz="1600" dirty="0" smtClean="0"/>
              <a:t>, 1992)</a:t>
            </a:r>
          </a:p>
          <a:p>
            <a:pPr lvl="2">
              <a:buClr>
                <a:srgbClr val="008000"/>
              </a:buClr>
            </a:pPr>
            <a:r>
              <a:rPr lang="en-US" altLang="en-US" sz="1600" dirty="0" smtClean="0"/>
              <a:t>Mid 1990’s: </a:t>
            </a:r>
            <a:r>
              <a:rPr lang="en-US" altLang="en-US" sz="1600" dirty="0" smtClean="0"/>
              <a:t>Technical Proposals </a:t>
            </a:r>
            <a:r>
              <a:rPr lang="en-US" altLang="en-US" sz="1600" dirty="0" smtClean="0"/>
              <a:t>(TP,1995); sub-detector prototyping; sub-system Technical Design Reviews (TDRs)</a:t>
            </a:r>
          </a:p>
          <a:p>
            <a:pPr lvl="2">
              <a:buClr>
                <a:srgbClr val="008000"/>
              </a:buClr>
            </a:pPr>
            <a:r>
              <a:rPr lang="en-US" altLang="en-US" sz="1600" dirty="0" smtClean="0"/>
              <a:t>Late 1990/Early 2000’s: Approval of Cost Book; signing of </a:t>
            </a:r>
            <a:r>
              <a:rPr lang="en-US" altLang="en-US" sz="1600" dirty="0" err="1" smtClean="0"/>
              <a:t>MoU</a:t>
            </a:r>
            <a:r>
              <a:rPr lang="en-US" altLang="en-US" sz="1600" dirty="0" smtClean="0"/>
              <a:t>; start of detector modules manufacturing (always following a Production Readiness Review PRR and respective TDRs); start of installation at CERN (cavern handed over in 2003)</a:t>
            </a:r>
          </a:p>
          <a:p>
            <a:pPr lvl="2">
              <a:buClr>
                <a:srgbClr val="008000"/>
              </a:buClr>
            </a:pPr>
            <a:r>
              <a:rPr lang="en-US" altLang="en-US" sz="1600" dirty="0" smtClean="0"/>
              <a:t>Mid 2000’s: Installation, commissioning of </a:t>
            </a:r>
            <a:r>
              <a:rPr lang="en-US" altLang="en-US" sz="1600" dirty="0" smtClean="0"/>
              <a:t>Detectors </a:t>
            </a:r>
            <a:r>
              <a:rPr lang="en-US" altLang="en-US" sz="1600" dirty="0" smtClean="0"/>
              <a:t>in the </a:t>
            </a:r>
            <a:r>
              <a:rPr lang="en-US" altLang="en-US" sz="1600" dirty="0" smtClean="0"/>
              <a:t>cavern; completed </a:t>
            </a:r>
            <a:r>
              <a:rPr lang="en-US" altLang="en-US" sz="1600" dirty="0" smtClean="0"/>
              <a:t>in 2008 for initial runs</a:t>
            </a:r>
          </a:p>
          <a:p>
            <a:pPr lvl="1"/>
            <a:r>
              <a:rPr lang="en-US" altLang="en-US" sz="1800" dirty="0" smtClean="0"/>
              <a:t>Initial project coordination was implicit and handled by the contact persons for the early proposals. </a:t>
            </a:r>
            <a:r>
              <a:rPr lang="en-US" altLang="en-US" sz="1800" dirty="0" smtClean="0"/>
              <a:t>After </a:t>
            </a:r>
            <a:r>
              <a:rPr lang="en-US" altLang="en-US" sz="1800" dirty="0" err="1" smtClean="0"/>
              <a:t>LoI</a:t>
            </a:r>
            <a:r>
              <a:rPr lang="en-US" altLang="en-US" sz="1800" dirty="0" smtClean="0"/>
              <a:t> in 1992, the project coordination was carried out by </a:t>
            </a:r>
            <a:r>
              <a:rPr lang="en-US" altLang="en-US" sz="1800" dirty="0" smtClean="0"/>
              <a:t>elected </a:t>
            </a:r>
            <a:r>
              <a:rPr lang="en-US" altLang="en-US" sz="1800" dirty="0" err="1" smtClean="0"/>
              <a:t>mgmt</a:t>
            </a:r>
            <a:r>
              <a:rPr lang="en-US" altLang="en-US" sz="1800" dirty="0" smtClean="0"/>
              <a:t> teams</a:t>
            </a:r>
            <a:endParaRPr lang="en-US" altLang="en-US" sz="1800" dirty="0" smtClean="0"/>
          </a:p>
          <a:p>
            <a:pPr lvl="2">
              <a:buClr>
                <a:srgbClr val="008000"/>
              </a:buClr>
            </a:pPr>
            <a:r>
              <a:rPr lang="en-US" altLang="en-US" sz="1600" dirty="0" smtClean="0"/>
              <a:t>Later on, reporting interactions got defined and set up in the </a:t>
            </a:r>
            <a:r>
              <a:rPr lang="en-US" altLang="en-US" sz="1600" dirty="0" err="1" smtClean="0"/>
              <a:t>MoU</a:t>
            </a:r>
            <a:r>
              <a:rPr lang="en-US" altLang="en-US" sz="1600" dirty="0" smtClean="0"/>
              <a:t> (signed in 1998)</a:t>
            </a:r>
          </a:p>
          <a:p>
            <a:pPr lvl="2"/>
            <a:endParaRPr lang="en-US" altLang="en-US" sz="1400" dirty="0" smtClean="0"/>
          </a:p>
          <a:p>
            <a:pPr lvl="1"/>
            <a:endParaRPr lang="en-US" altLang="en-US" sz="1400" dirty="0" smtClean="0"/>
          </a:p>
          <a:p>
            <a:pPr lvl="1"/>
            <a:endParaRPr lang="en-US" altLang="en-US" sz="1800" dirty="0" smtClean="0"/>
          </a:p>
          <a:p>
            <a:pPr lvl="1" eaLnBrk="1" hangingPunct="1">
              <a:lnSpc>
                <a:spcPct val="80000"/>
              </a:lnSpc>
            </a:pPr>
            <a:endParaRPr lang="en-US" altLang="en-US" sz="1100" dirty="0" smtClean="0"/>
          </a:p>
          <a:p>
            <a:pPr lvl="2" eaLnBrk="1" hangingPunct="1">
              <a:lnSpc>
                <a:spcPct val="80000"/>
              </a:lnSpc>
            </a:pPr>
            <a:endParaRPr lang="en-US" altLang="en-US" sz="1100" dirty="0" smtClean="0"/>
          </a:p>
          <a:p>
            <a:pPr lvl="1" eaLnBrk="1" hangingPunct="1">
              <a:lnSpc>
                <a:spcPct val="80000"/>
              </a:lnSpc>
            </a:pPr>
            <a:endParaRPr lang="en-US" altLang="en-US" sz="1800" dirty="0" smtClean="0"/>
          </a:p>
          <a:p>
            <a:pPr lvl="2" eaLnBrk="1" hangingPunct="1">
              <a:lnSpc>
                <a:spcPct val="80000"/>
              </a:lnSpc>
            </a:pPr>
            <a:endParaRPr lang="en-US" altLang="en-US" sz="1600" dirty="0" smtClean="0"/>
          </a:p>
          <a:p>
            <a:pPr lvl="2" eaLnBrk="1" hangingPunct="1">
              <a:lnSpc>
                <a:spcPct val="80000"/>
              </a:lnSpc>
            </a:pPr>
            <a:endParaRPr lang="en-US" altLang="en-US" sz="1400" dirty="0" smtClean="0"/>
          </a:p>
        </p:txBody>
      </p:sp>
      <p:pic>
        <p:nvPicPr>
          <p:cNvPr id="49156" name="Picture 2" descr="\\cern.ch\dfs\Users\n\nordberg\Documents\MyDocs\ATLAS\presentations\2008\images\Retina-car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8600" y="152400"/>
            <a:ext cx="73342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eaLnBrk="1" hangingPunct="1">
              <a:defRPr/>
            </a:pPr>
            <a:endParaRPr lang="en-GB" dirty="0"/>
          </a:p>
        </p:txBody>
      </p:sp>
      <p:pic>
        <p:nvPicPr>
          <p:cNvPr id="5123" name="Picture 2" descr="galax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0" y="152400"/>
            <a:ext cx="7772400" cy="838200"/>
          </a:xfrm>
        </p:spPr>
        <p:txBody>
          <a:bodyPr/>
          <a:lstStyle/>
          <a:p>
            <a:pPr eaLnBrk="1" hangingPunct="1"/>
            <a:r>
              <a:rPr lang="en-US" altLang="en-US" sz="2800" smtClean="0">
                <a:solidFill>
                  <a:srgbClr val="003399"/>
                </a:solidFill>
                <a:cs typeface="Times New Roman" panose="02020603050405020304" pitchFamily="18" charset="0"/>
              </a:rPr>
              <a:t>Memorandum of Understanding (MoU)</a:t>
            </a:r>
          </a:p>
        </p:txBody>
      </p:sp>
      <p:sp>
        <p:nvSpPr>
          <p:cNvPr id="55299" name="Rectangle 9"/>
          <p:cNvSpPr>
            <a:spLocks noGrp="1" noChangeArrowheads="1"/>
          </p:cNvSpPr>
          <p:nvPr>
            <p:ph type="body" idx="1"/>
          </p:nvPr>
        </p:nvSpPr>
        <p:spPr>
          <a:xfrm>
            <a:off x="457200" y="857250"/>
            <a:ext cx="8472488" cy="6000750"/>
          </a:xfrm>
        </p:spPr>
        <p:txBody>
          <a:bodyPr/>
          <a:lstStyle/>
          <a:p>
            <a:pPr lvl="1"/>
            <a:r>
              <a:rPr lang="en-US" altLang="en-US" sz="1800" smtClean="0"/>
              <a:t>The Project Charter is the Memorandum of Understanding (MoU)</a:t>
            </a:r>
          </a:p>
          <a:p>
            <a:pPr lvl="1"/>
            <a:r>
              <a:rPr lang="en-US" altLang="en-US" sz="1800" smtClean="0"/>
              <a:t>Legally non-binding agreement based on best effort</a:t>
            </a:r>
          </a:p>
          <a:p>
            <a:pPr lvl="1"/>
            <a:r>
              <a:rPr lang="en-US" altLang="en-US" sz="1800" smtClean="0"/>
              <a:t>Drafted between </a:t>
            </a:r>
            <a:r>
              <a:rPr lang="en-US" altLang="en-US" sz="1800" b="1" smtClean="0"/>
              <a:t>CERN</a:t>
            </a:r>
            <a:r>
              <a:rPr lang="en-US" altLang="en-US" sz="1800" smtClean="0"/>
              <a:t> (Host Lab) and </a:t>
            </a:r>
            <a:r>
              <a:rPr lang="en-US" altLang="en-US" sz="1800" b="1" smtClean="0"/>
              <a:t>Funding Agencies</a:t>
            </a:r>
            <a:r>
              <a:rPr lang="en-US" altLang="en-US" sz="1800" smtClean="0"/>
              <a:t>, the MoU describes the sharing of detector hardware construction responsibilities and costs</a:t>
            </a:r>
          </a:p>
          <a:p>
            <a:pPr lvl="1"/>
            <a:r>
              <a:rPr lang="en-US" altLang="en-US" sz="1800" smtClean="0"/>
              <a:t>Relationship between the Host Lab and ATLAS broadly defined</a:t>
            </a:r>
          </a:p>
          <a:p>
            <a:pPr lvl="1"/>
            <a:r>
              <a:rPr lang="en-US" altLang="en-US" sz="1800" smtClean="0"/>
              <a:t>Fundamental principle of </a:t>
            </a:r>
            <a:r>
              <a:rPr lang="en-US" altLang="en-US" sz="1800" i="1" smtClean="0"/>
              <a:t>deliverables</a:t>
            </a:r>
            <a:r>
              <a:rPr lang="en-US" altLang="en-US" sz="1800" smtClean="0"/>
              <a:t> (in-kind contributions)</a:t>
            </a:r>
          </a:p>
          <a:p>
            <a:pPr lvl="2"/>
            <a:r>
              <a:rPr lang="en-US" altLang="en-US" sz="1600" smtClean="0"/>
              <a:t>Potluck party</a:t>
            </a:r>
          </a:p>
          <a:p>
            <a:pPr lvl="2"/>
            <a:r>
              <a:rPr lang="en-US" altLang="en-US" sz="1600" smtClean="0"/>
              <a:t>Deliverables grouped around </a:t>
            </a:r>
            <a:r>
              <a:rPr lang="en-US" altLang="en-US" sz="1600" b="1" smtClean="0"/>
              <a:t>sub-projects</a:t>
            </a:r>
          </a:p>
          <a:p>
            <a:pPr lvl="2"/>
            <a:r>
              <a:rPr lang="en-US" altLang="en-US" sz="1600" smtClean="0"/>
              <a:t>Items not pledged for are pooled centrally, funds collected as “tax”</a:t>
            </a:r>
          </a:p>
          <a:p>
            <a:pPr lvl="1"/>
            <a:r>
              <a:rPr lang="en-US" altLang="en-US" sz="1800" smtClean="0"/>
              <a:t>The construction cost envelope in 1995 Swiss Francs was 475 MCHF</a:t>
            </a:r>
          </a:p>
          <a:p>
            <a:pPr lvl="3"/>
            <a:r>
              <a:rPr lang="en-US" altLang="en-US" sz="1600" smtClean="0"/>
              <a:t>Direct costs, excluding manpower, R&amp;D, institute infrastructure, prototyping, VAT</a:t>
            </a:r>
          </a:p>
          <a:p>
            <a:pPr lvl="3"/>
            <a:r>
              <a:rPr lang="en-US" altLang="en-US" sz="1600" smtClean="0"/>
              <a:t>Major exchange rates fixed (e.g. $/CHF=1.1; GBP/CHF =1.8)</a:t>
            </a:r>
          </a:p>
          <a:p>
            <a:pPr lvl="3"/>
            <a:r>
              <a:rPr lang="en-US" altLang="en-US" sz="1600" smtClean="0"/>
              <a:t>No centralized budget contingency</a:t>
            </a:r>
          </a:p>
          <a:p>
            <a:pPr lvl="3"/>
            <a:r>
              <a:rPr lang="en-US" altLang="en-US" sz="1600" smtClean="0"/>
              <a:t>CERN provides technical infrastructure support, but is also a participating scientific institute</a:t>
            </a:r>
          </a:p>
          <a:p>
            <a:pPr lvl="1"/>
            <a:r>
              <a:rPr lang="en-US" altLang="en-US" sz="1800" smtClean="0"/>
              <a:t>Project personnel (management, project leaders, coordinators) are elected by the </a:t>
            </a:r>
            <a:r>
              <a:rPr lang="en-US" altLang="en-US" sz="1800" b="1" smtClean="0"/>
              <a:t>community</a:t>
            </a:r>
            <a:r>
              <a:rPr lang="en-US" altLang="en-US" sz="1800" smtClean="0"/>
              <a:t> </a:t>
            </a:r>
          </a:p>
          <a:p>
            <a:pPr lvl="1"/>
            <a:r>
              <a:rPr lang="en-US" altLang="en-US" sz="1800" smtClean="0"/>
              <a:t>Participating institutes have equal voting rights</a:t>
            </a:r>
          </a:p>
          <a:p>
            <a:pPr lvl="2">
              <a:buFontTx/>
              <a:buNone/>
            </a:pPr>
            <a:endParaRPr lang="en-US" altLang="en-US" sz="1000" smtClean="0"/>
          </a:p>
          <a:p>
            <a:pPr lvl="2"/>
            <a:endParaRPr lang="en-US" altLang="en-US" sz="1400" smtClean="0"/>
          </a:p>
          <a:p>
            <a:pPr lvl="1"/>
            <a:endParaRPr lang="en-US" altLang="en-US" sz="1400" smtClean="0"/>
          </a:p>
          <a:p>
            <a:pPr lvl="1"/>
            <a:endParaRPr lang="en-US" altLang="en-US" sz="1800" smtClean="0"/>
          </a:p>
          <a:p>
            <a:pPr lvl="1" eaLnBrk="1" hangingPunct="1">
              <a:lnSpc>
                <a:spcPct val="80000"/>
              </a:lnSpc>
            </a:pPr>
            <a:endParaRPr lang="en-US" altLang="en-US" sz="1100" smtClean="0"/>
          </a:p>
          <a:p>
            <a:pPr lvl="2" eaLnBrk="1" hangingPunct="1">
              <a:lnSpc>
                <a:spcPct val="80000"/>
              </a:lnSpc>
            </a:pPr>
            <a:endParaRPr lang="en-US" altLang="en-US" sz="1100" smtClean="0"/>
          </a:p>
          <a:p>
            <a:pPr lvl="1" eaLnBrk="1" hangingPunct="1">
              <a:lnSpc>
                <a:spcPct val="80000"/>
              </a:lnSpc>
            </a:pPr>
            <a:endParaRPr lang="en-US" altLang="en-US" sz="1800" smtClean="0"/>
          </a:p>
          <a:p>
            <a:pPr lvl="2" eaLnBrk="1" hangingPunct="1">
              <a:lnSpc>
                <a:spcPct val="80000"/>
              </a:lnSpc>
            </a:pPr>
            <a:endParaRPr lang="en-US" altLang="en-US" sz="1600" smtClean="0"/>
          </a:p>
          <a:p>
            <a:pPr lvl="2" eaLnBrk="1" hangingPunct="1">
              <a:lnSpc>
                <a:spcPct val="80000"/>
              </a:lnSpc>
            </a:pPr>
            <a:endParaRPr lang="en-US" altLang="en-US" sz="1400" smtClean="0"/>
          </a:p>
        </p:txBody>
      </p:sp>
      <p:pic>
        <p:nvPicPr>
          <p:cNvPr id="55300" name="Picture 15" descr="SCT-te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228600"/>
            <a:ext cx="9906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6008" y="188640"/>
            <a:ext cx="8728480" cy="648072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442913" y="304800"/>
            <a:ext cx="7772400" cy="838200"/>
          </a:xfrm>
          <a:prstGeom prst="rect">
            <a:avLst/>
          </a:prstGeom>
        </p:spPr>
        <p:txBody>
          <a:bodyPr/>
          <a:lstStyle/>
          <a:p>
            <a:pPr algn="ctr" eaLnBrk="1" hangingPunct="1">
              <a:defRPr/>
            </a:pPr>
            <a:r>
              <a:rPr lang="en-US" sz="2800" kern="0" dirty="0">
                <a:solidFill>
                  <a:srgbClr val="003399"/>
                </a:solidFill>
                <a:latin typeface="+mj-lt"/>
                <a:ea typeface="MS PGothic" panose="020B0600070205080204" pitchFamily="34" charset="-128"/>
                <a:cs typeface="Times New Roman" pitchFamily="18" charset="0"/>
              </a:rPr>
              <a:t>Project Funding at Completion </a:t>
            </a:r>
            <a:r>
              <a:rPr lang="en-US" sz="2800" kern="0" dirty="0" err="1">
                <a:solidFill>
                  <a:srgbClr val="003399"/>
                </a:solidFill>
                <a:latin typeface="+mj-lt"/>
                <a:ea typeface="MS PGothic" panose="020B0600070205080204" pitchFamily="34" charset="-128"/>
                <a:cs typeface="Times New Roman" pitchFamily="18" charset="0"/>
              </a:rPr>
              <a:t>EoY</a:t>
            </a:r>
            <a:r>
              <a:rPr lang="en-US" sz="2800" kern="0" dirty="0">
                <a:solidFill>
                  <a:srgbClr val="003399"/>
                </a:solidFill>
                <a:latin typeface="+mj-lt"/>
                <a:ea typeface="MS PGothic" panose="020B0600070205080204" pitchFamily="34" charset="-128"/>
                <a:cs typeface="Times New Roman" pitchFamily="18" charset="0"/>
              </a:rPr>
              <a:t> </a:t>
            </a:r>
            <a:r>
              <a:rPr lang="en-US" sz="2800" kern="0" dirty="0" smtClean="0">
                <a:solidFill>
                  <a:srgbClr val="003399"/>
                </a:solidFill>
                <a:latin typeface="+mj-lt"/>
                <a:ea typeface="MS PGothic" panose="020B0600070205080204" pitchFamily="34" charset="-128"/>
                <a:cs typeface="Times New Roman" pitchFamily="18" charset="0"/>
              </a:rPr>
              <a:t>2008 (ATLAS)</a:t>
            </a:r>
            <a:endParaRPr lang="en-US" sz="2800" kern="0" dirty="0">
              <a:solidFill>
                <a:srgbClr val="003399"/>
              </a:solidFill>
              <a:latin typeface="+mj-lt"/>
              <a:ea typeface="MS PGothic" panose="020B0600070205080204" pitchFamily="34" charset="-128"/>
              <a:cs typeface="Times New Roman" pitchFamily="18" charset="0"/>
            </a:endParaRPr>
          </a:p>
        </p:txBody>
      </p:sp>
      <p:pic>
        <p:nvPicPr>
          <p:cNvPr id="5837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79588"/>
            <a:ext cx="9144000" cy="364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1.tif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33425"/>
            <a:ext cx="4024313" cy="45100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7651" name="Picture 3" descr="2.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3705225"/>
            <a:ext cx="4149725" cy="314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7652" name="Picture 4" descr="3.tif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68713" y="595313"/>
            <a:ext cx="3571875" cy="4121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7653" name="Picture 5" descr="4.tif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68713" y="1908175"/>
            <a:ext cx="3548062" cy="40751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7654" name="Picture 6" descr="5.tif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668713" y="2944813"/>
            <a:ext cx="3548062" cy="40354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7655" name="Picture 7" descr="6.tif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475288" y="31750"/>
            <a:ext cx="3709987" cy="42576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7656" name="Picture 8" descr="7.tif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475288" y="1631950"/>
            <a:ext cx="3787775" cy="43132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7657" name="Picture 10" descr="9.tif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475288" y="2668588"/>
            <a:ext cx="3862387" cy="4464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7658" name="Picture 11" descr="10.tif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668713" y="4189413"/>
            <a:ext cx="4064000" cy="47037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7659" name="Picture 9" descr="8.tif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475288" y="3359150"/>
            <a:ext cx="3935412" cy="44672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11867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descr="0803012_05-A5-at-72-dp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90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22840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descr="people.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6199"/>
            <a:ext cx="9144000" cy="5943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8638078"/>
      </p:ext>
    </p:extLst>
  </p:cSld>
  <p:clrMapOvr>
    <a:masterClrMapping/>
  </p:clrMapOvr>
  <mc:AlternateContent xmlns:mc="http://schemas.openxmlformats.org/markup-compatibility/2006" xmlns:p14="http://schemas.microsoft.com/office/powerpoint/2010/main">
    <mc:Choice Requires="p14">
      <p:transition spd="slow" p14:dur="8000">
        <p:fade/>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16" descr="Picture 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3438" y="5524500"/>
            <a:ext cx="2314575"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1" name="Picture 3" descr="Picture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85938"/>
            <a:ext cx="3395663"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2" name="Picture 4" descr="Picture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5063" y="0"/>
            <a:ext cx="3046412"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3" name="Picture 5" descr="Picture 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714750"/>
            <a:ext cx="3214688"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4" name="Picture 6" descr="Picture 4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71813" y="0"/>
            <a:ext cx="3125787"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5" name="Picture 7" descr="Picture 4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14688" y="3714750"/>
            <a:ext cx="3149600"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6"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GB" altLang="en-US" sz="1800"/>
          </a:p>
        </p:txBody>
      </p:sp>
      <p:pic>
        <p:nvPicPr>
          <p:cNvPr id="73737" name="Picture 8" descr="Picture 3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3100388"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8" name="Picture 10" descr="Picture 3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7563" y="1785938"/>
            <a:ext cx="3446462"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9" name="Picture 11" descr="Picture 3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15063" y="1714500"/>
            <a:ext cx="2928937" cy="161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0" name="Picture 12" descr="Picture 2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57938" y="3286125"/>
            <a:ext cx="2786062" cy="165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1" name="Picture 13" descr="Picture 2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57938" y="4929188"/>
            <a:ext cx="2820987"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2" name="Picture 14" descr="Picture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5500688"/>
            <a:ext cx="2455863" cy="135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3" name="Picture 15" descr="Picture 2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28875" y="5491163"/>
            <a:ext cx="2473325" cy="136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44"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GB" altLang="en-US" sz="18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407988"/>
            <a:ext cx="8229600" cy="430212"/>
          </a:xfrm>
        </p:spPr>
        <p:txBody>
          <a:bodyPr lIns="0" tIns="0" rIns="0" bIns="0">
            <a:spAutoFit/>
          </a:bodyPr>
          <a:lstStyle/>
          <a:p>
            <a:pPr>
              <a:defRPr/>
            </a:pPr>
            <a:r>
              <a:rPr lang="en-US" sz="2800" b="1" dirty="0" smtClean="0">
                <a:solidFill>
                  <a:schemeClr val="bg1"/>
                </a:solidFill>
                <a:latin typeface="+mn-lt"/>
                <a:ea typeface="MS PGothic" pitchFamily="34" charset="-128"/>
              </a:rPr>
              <a:t>Conclusions</a:t>
            </a:r>
          </a:p>
        </p:txBody>
      </p:sp>
      <p:pic>
        <p:nvPicPr>
          <p:cNvPr id="30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404664"/>
            <a:ext cx="9112493" cy="6058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429744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0" y="152400"/>
            <a:ext cx="7772400" cy="838200"/>
          </a:xfrm>
        </p:spPr>
        <p:txBody>
          <a:bodyPr/>
          <a:lstStyle/>
          <a:p>
            <a:pPr eaLnBrk="1" hangingPunct="1"/>
            <a:r>
              <a:rPr lang="en-US" altLang="en-US" sz="2800" dirty="0" smtClean="0">
                <a:solidFill>
                  <a:srgbClr val="003399"/>
                </a:solidFill>
                <a:cs typeface="Times New Roman" panose="02020603050405020304" pitchFamily="18" charset="0"/>
              </a:rPr>
              <a:t>Communitarian Bonds</a:t>
            </a:r>
          </a:p>
        </p:txBody>
      </p:sp>
      <p:sp>
        <p:nvSpPr>
          <p:cNvPr id="74755" name="Rectangle 9"/>
          <p:cNvSpPr>
            <a:spLocks noGrp="1" noChangeArrowheads="1"/>
          </p:cNvSpPr>
          <p:nvPr>
            <p:ph type="body" idx="1"/>
          </p:nvPr>
        </p:nvSpPr>
        <p:spPr>
          <a:xfrm>
            <a:off x="457200" y="990600"/>
            <a:ext cx="8458200" cy="5867400"/>
          </a:xfrm>
        </p:spPr>
        <p:txBody>
          <a:bodyPr/>
          <a:lstStyle/>
          <a:p>
            <a:pPr lvl="1"/>
            <a:r>
              <a:rPr lang="en-US" altLang="en-US" sz="1800" dirty="0" smtClean="0"/>
              <a:t>Shared Vision</a:t>
            </a:r>
          </a:p>
          <a:p>
            <a:pPr lvl="2"/>
            <a:r>
              <a:rPr lang="en-US" altLang="en-US" sz="1600" dirty="0" smtClean="0"/>
              <a:t>One common aim of “Out of this world” discoveries; such as the Higgs</a:t>
            </a:r>
          </a:p>
          <a:p>
            <a:pPr lvl="2"/>
            <a:r>
              <a:rPr lang="en-US" altLang="en-US" sz="1600" dirty="0" smtClean="0"/>
              <a:t>Better understanding of the fundamental forces and particle (Big Bang)</a:t>
            </a:r>
          </a:p>
          <a:p>
            <a:pPr lvl="1"/>
            <a:r>
              <a:rPr lang="en-US" altLang="en-US" sz="1800" dirty="0" smtClean="0"/>
              <a:t>Shared Commitment</a:t>
            </a:r>
          </a:p>
          <a:p>
            <a:pPr lvl="2"/>
            <a:r>
              <a:rPr lang="en-US" altLang="en-US" sz="1600" dirty="0" smtClean="0"/>
              <a:t>Passion to “Can-do”</a:t>
            </a:r>
          </a:p>
          <a:p>
            <a:pPr lvl="2"/>
            <a:r>
              <a:rPr lang="en-US" altLang="en-US" sz="1600" dirty="0" smtClean="0"/>
              <a:t>Members of </a:t>
            </a:r>
            <a:r>
              <a:rPr lang="en-US" altLang="en-US" sz="1600" dirty="0" smtClean="0"/>
              <a:t>Collaborations </a:t>
            </a:r>
            <a:r>
              <a:rPr lang="en-US" altLang="en-US" sz="1600" dirty="0" smtClean="0"/>
              <a:t>prepared to solve the encountered technological  (and human) challenges</a:t>
            </a:r>
          </a:p>
          <a:p>
            <a:pPr lvl="2"/>
            <a:r>
              <a:rPr lang="en-US" altLang="en-US" sz="1600" dirty="0" smtClean="0"/>
              <a:t>Willingness to accept also less glorious tasks for the common good</a:t>
            </a:r>
          </a:p>
          <a:p>
            <a:pPr lvl="2"/>
            <a:r>
              <a:rPr lang="en-US" altLang="en-US" sz="1600" dirty="0" smtClean="0"/>
              <a:t>Some have been working for </a:t>
            </a:r>
            <a:r>
              <a:rPr lang="en-US" altLang="en-US" sz="1600" dirty="0" smtClean="0"/>
              <a:t>LHC Experiments </a:t>
            </a:r>
            <a:r>
              <a:rPr lang="en-US" altLang="en-US" sz="1600" dirty="0" smtClean="0"/>
              <a:t>since mid 1980s…</a:t>
            </a:r>
          </a:p>
          <a:p>
            <a:pPr lvl="2"/>
            <a:r>
              <a:rPr lang="en-US" altLang="en-US" sz="1600" dirty="0" smtClean="0"/>
              <a:t>Trust in colleagues fulfilling their commitments (</a:t>
            </a:r>
            <a:r>
              <a:rPr lang="en-US" altLang="en-US" sz="1600" dirty="0" err="1" smtClean="0"/>
              <a:t>MoU</a:t>
            </a:r>
            <a:r>
              <a:rPr lang="en-US" altLang="en-US" sz="1600" dirty="0" smtClean="0"/>
              <a:t>)</a:t>
            </a:r>
          </a:p>
          <a:p>
            <a:pPr lvl="1"/>
            <a:r>
              <a:rPr lang="en-US" altLang="en-US" sz="1800" dirty="0" smtClean="0"/>
              <a:t>Shared Tolerance</a:t>
            </a:r>
          </a:p>
          <a:p>
            <a:pPr lvl="2"/>
            <a:r>
              <a:rPr lang="en-US" altLang="en-US" sz="1600" dirty="0" smtClean="0"/>
              <a:t>Willingness to work together, irrespective of geographical location or language barriers</a:t>
            </a:r>
          </a:p>
          <a:p>
            <a:pPr lvl="2"/>
            <a:r>
              <a:rPr lang="en-US" altLang="en-US" sz="1600" dirty="0" smtClean="0"/>
              <a:t>Willingness to share information</a:t>
            </a:r>
          </a:p>
          <a:p>
            <a:pPr lvl="2"/>
            <a:r>
              <a:rPr lang="en-US" altLang="en-US" sz="1600" dirty="0" smtClean="0"/>
              <a:t>Principle of “Raw Diamond”</a:t>
            </a:r>
          </a:p>
          <a:p>
            <a:pPr lvl="1" eaLnBrk="1" hangingPunct="1">
              <a:lnSpc>
                <a:spcPct val="80000"/>
              </a:lnSpc>
            </a:pPr>
            <a:endParaRPr lang="en-US" altLang="en-US" sz="1800" dirty="0" smtClean="0"/>
          </a:p>
          <a:p>
            <a:pPr lvl="2" eaLnBrk="1" hangingPunct="1">
              <a:lnSpc>
                <a:spcPct val="80000"/>
              </a:lnSpc>
            </a:pPr>
            <a:endParaRPr lang="en-US" altLang="en-US" sz="1600" dirty="0" smtClean="0"/>
          </a:p>
          <a:p>
            <a:pPr lvl="2" eaLnBrk="1" hangingPunct="1">
              <a:lnSpc>
                <a:spcPct val="80000"/>
              </a:lnSpc>
            </a:pPr>
            <a:endParaRPr lang="en-US" altLang="en-US" sz="1400" dirty="0" smtClean="0"/>
          </a:p>
        </p:txBody>
      </p:sp>
      <p:pic>
        <p:nvPicPr>
          <p:cNvPr id="74756" name="Picture 5" descr="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6625" y="142875"/>
            <a:ext cx="14493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t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29095"/>
            <a:ext cx="9144000" cy="6118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9373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subTitle" idx="1"/>
          </p:nvPr>
        </p:nvSpPr>
        <p:spPr/>
        <p:txBody>
          <a:bodyPr/>
          <a:lstStyle/>
          <a:p>
            <a:pPr eaLnBrk="1" hangingPunct="1"/>
            <a:endParaRPr lang="en-GB" altLang="en-US" smtClean="0"/>
          </a:p>
        </p:txBody>
      </p:sp>
      <p:pic>
        <p:nvPicPr>
          <p:cNvPr id="11267" name="Picture 4" descr="cern-2005-1024, LHC tunnel, pyora ja trukki, kuva 0510028_03-PS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1500"/>
            <a:ext cx="9239250" cy="557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825352" y="407650"/>
            <a:ext cx="7067128" cy="430887"/>
          </a:xfrm>
        </p:spPr>
        <p:txBody>
          <a:bodyPr wrap="square" tIns="0" bIns="0">
            <a:spAutoFit/>
          </a:bodyPr>
          <a:lstStyle/>
          <a:p>
            <a:pPr algn="l"/>
            <a:r>
              <a:rPr lang="en-US" altLang="en-US" sz="2800" b="1" dirty="0" smtClean="0">
                <a:solidFill>
                  <a:schemeClr val="accent2"/>
                </a:solidFill>
                <a:ea typeface="ＭＳ Ｐゴシック" panose="020B0600070205080204" pitchFamily="34" charset="-128"/>
              </a:rPr>
              <a:t> </a:t>
            </a:r>
            <a:r>
              <a:rPr lang="en-US" altLang="en-US" sz="2800" dirty="0" smtClean="0">
                <a:solidFill>
                  <a:schemeClr val="accent2"/>
                </a:solidFill>
                <a:ea typeface="ＭＳ Ｐゴシック" panose="020B0600070205080204" pitchFamily="34" charset="-128"/>
              </a:rPr>
              <a:t>Simple Micro Rules</a:t>
            </a:r>
          </a:p>
        </p:txBody>
      </p:sp>
      <p:sp>
        <p:nvSpPr>
          <p:cNvPr id="20483" name="Content Placeholder 2"/>
          <p:cNvSpPr>
            <a:spLocks noGrp="1"/>
          </p:cNvSpPr>
          <p:nvPr>
            <p:ph idx="1"/>
          </p:nvPr>
        </p:nvSpPr>
        <p:spPr>
          <a:xfrm>
            <a:off x="1066800" y="1447800"/>
            <a:ext cx="7239000" cy="3865674"/>
          </a:xfrm>
        </p:spPr>
        <p:txBody>
          <a:bodyPr lIns="0" tIns="0" rIns="0" bIns="0">
            <a:spAutoFit/>
          </a:bodyPr>
          <a:lstStyle/>
          <a:p>
            <a:pPr>
              <a:spcAft>
                <a:spcPts val="2400"/>
              </a:spcAft>
              <a:buClr>
                <a:srgbClr val="BA8F2D"/>
              </a:buClr>
              <a:buFont typeface="Wingdings" panose="05000000000000000000" pitchFamily="2" charset="2"/>
              <a:buChar char="§"/>
            </a:pPr>
            <a:r>
              <a:rPr lang="en-US" altLang="en-US" sz="1800" dirty="0" smtClean="0">
                <a:ea typeface="ＭＳ Ｐゴシック" panose="020B0600070205080204" pitchFamily="34" charset="-128"/>
              </a:rPr>
              <a:t>Allow people to dream (5% makes already a difference)</a:t>
            </a:r>
          </a:p>
          <a:p>
            <a:pPr>
              <a:spcAft>
                <a:spcPts val="2400"/>
              </a:spcAft>
              <a:buClr>
                <a:srgbClr val="BA8F2D"/>
              </a:buClr>
              <a:buFont typeface="Wingdings" panose="05000000000000000000" pitchFamily="2" charset="2"/>
              <a:buChar char="§"/>
            </a:pPr>
            <a:r>
              <a:rPr lang="en-US" altLang="en-US" sz="1800" dirty="0" smtClean="0">
                <a:ea typeface="ＭＳ Ｐゴシック" panose="020B0600070205080204" pitchFamily="34" charset="-128"/>
              </a:rPr>
              <a:t>Tolerate diversity</a:t>
            </a:r>
          </a:p>
          <a:p>
            <a:pPr>
              <a:spcAft>
                <a:spcPts val="2400"/>
              </a:spcAft>
              <a:buClr>
                <a:srgbClr val="BA8F2D"/>
              </a:buClr>
              <a:buFont typeface="Wingdings" panose="05000000000000000000" pitchFamily="2" charset="2"/>
              <a:buChar char="§"/>
            </a:pPr>
            <a:r>
              <a:rPr lang="en-US" altLang="en-US" sz="1800" dirty="0" smtClean="0">
                <a:ea typeface="ＭＳ Ｐゴシック" panose="020B0600070205080204" pitchFamily="34" charset="-128"/>
              </a:rPr>
              <a:t>Let the physics decide, not the hierarchy</a:t>
            </a:r>
          </a:p>
          <a:p>
            <a:pPr>
              <a:spcAft>
                <a:spcPts val="2400"/>
              </a:spcAft>
              <a:buClr>
                <a:srgbClr val="BA8F2D"/>
              </a:buClr>
              <a:buFont typeface="Wingdings" panose="05000000000000000000" pitchFamily="2" charset="2"/>
              <a:buChar char="§"/>
            </a:pPr>
            <a:r>
              <a:rPr lang="en-US" altLang="en-US" sz="1800" dirty="0" smtClean="0">
                <a:ea typeface="ＭＳ Ｐゴシック" panose="020B0600070205080204" pitchFamily="34" charset="-128"/>
              </a:rPr>
              <a:t>Collaborate and compete</a:t>
            </a:r>
          </a:p>
          <a:p>
            <a:pPr>
              <a:spcAft>
                <a:spcPts val="2400"/>
              </a:spcAft>
              <a:buClr>
                <a:srgbClr val="BA8F2D"/>
              </a:buClr>
              <a:buFont typeface="Wingdings" panose="05000000000000000000" pitchFamily="2" charset="2"/>
              <a:buChar char="§"/>
            </a:pPr>
            <a:r>
              <a:rPr lang="en-US" altLang="en-US" sz="1800" dirty="0" smtClean="0">
                <a:ea typeface="ＭＳ Ｐゴシック" panose="020B0600070205080204" pitchFamily="34" charset="-128"/>
              </a:rPr>
              <a:t>Question and justify – Respect  the Dukes of Doubt rather than Kings of Truth</a:t>
            </a:r>
          </a:p>
          <a:p>
            <a:pPr>
              <a:spcAft>
                <a:spcPts val="2400"/>
              </a:spcAft>
              <a:buClr>
                <a:srgbClr val="BA8F2D"/>
              </a:buClr>
              <a:buFont typeface="Wingdings" panose="05000000000000000000" pitchFamily="2" charset="2"/>
              <a:buChar char="§"/>
            </a:pPr>
            <a:endParaRPr lang="en-US" altLang="en-US" sz="2400" dirty="0" smtClean="0">
              <a:solidFill>
                <a:schemeClr val="bg1"/>
              </a:solidFill>
              <a:ea typeface="ＭＳ Ｐゴシック" panose="020B0600070205080204" pitchFamily="34" charset="-12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7785" y="188640"/>
            <a:ext cx="1436703" cy="958999"/>
          </a:xfrm>
          <a:prstGeom prst="rect">
            <a:avLst/>
          </a:prstGeom>
        </p:spPr>
      </p:pic>
    </p:spTree>
    <p:extLst>
      <p:ext uri="{BB962C8B-B14F-4D97-AF65-F5344CB8AC3E}">
        <p14:creationId xmlns:p14="http://schemas.microsoft.com/office/powerpoint/2010/main" val="148616749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835696" y="407650"/>
            <a:ext cx="7499176" cy="430887"/>
          </a:xfrm>
        </p:spPr>
        <p:txBody>
          <a:bodyPr wrap="square" tIns="0" bIns="0">
            <a:spAutoFit/>
          </a:bodyPr>
          <a:lstStyle/>
          <a:p>
            <a:pPr algn="l"/>
            <a:r>
              <a:rPr lang="en-US" altLang="en-US" sz="2800" b="1" dirty="0" smtClean="0">
                <a:solidFill>
                  <a:schemeClr val="accent2"/>
                </a:solidFill>
                <a:ea typeface="ＭＳ Ｐゴシック" panose="020B0600070205080204" pitchFamily="34" charset="-128"/>
              </a:rPr>
              <a:t> </a:t>
            </a:r>
            <a:r>
              <a:rPr lang="en-US" altLang="en-US" sz="2800" dirty="0" smtClean="0">
                <a:solidFill>
                  <a:schemeClr val="accent2"/>
                </a:solidFill>
                <a:ea typeface="ＭＳ Ｐゴシック" panose="020B0600070205080204" pitchFamily="34" charset="-128"/>
              </a:rPr>
              <a:t>Simple Macro Rules (2)</a:t>
            </a:r>
          </a:p>
        </p:txBody>
      </p:sp>
      <p:sp>
        <p:nvSpPr>
          <p:cNvPr id="21507" name="Content Placeholder 2"/>
          <p:cNvSpPr>
            <a:spLocks noGrp="1"/>
          </p:cNvSpPr>
          <p:nvPr>
            <p:ph idx="1"/>
          </p:nvPr>
        </p:nvSpPr>
        <p:spPr>
          <a:xfrm>
            <a:off x="914400" y="1385593"/>
            <a:ext cx="7239000" cy="4419671"/>
          </a:xfrm>
        </p:spPr>
        <p:txBody>
          <a:bodyPr lIns="0" tIns="0" rIns="0" bIns="0">
            <a:spAutoFit/>
          </a:bodyPr>
          <a:lstStyle/>
          <a:p>
            <a:pPr>
              <a:spcAft>
                <a:spcPts val="2400"/>
              </a:spcAft>
              <a:buClr>
                <a:srgbClr val="BA8F2D"/>
              </a:buClr>
              <a:buFont typeface="Wingdings" panose="05000000000000000000" pitchFamily="2" charset="2"/>
              <a:buChar char="§"/>
            </a:pPr>
            <a:r>
              <a:rPr lang="en-US" altLang="en-US" sz="1800" dirty="0" smtClean="0">
                <a:ea typeface="ＭＳ Ｐゴシック" panose="020B0600070205080204" pitchFamily="34" charset="-128"/>
              </a:rPr>
              <a:t>Set up Collaboration structures that respect individual freedom and which do not impose formal authority</a:t>
            </a:r>
          </a:p>
          <a:p>
            <a:pPr>
              <a:spcAft>
                <a:spcPts val="2400"/>
              </a:spcAft>
              <a:buClr>
                <a:srgbClr val="BA8F2D"/>
              </a:buClr>
              <a:buFont typeface="Wingdings" panose="05000000000000000000" pitchFamily="2" charset="2"/>
              <a:buChar char="§"/>
            </a:pPr>
            <a:r>
              <a:rPr lang="en-US" altLang="en-US" sz="1800" dirty="0" smtClean="0">
                <a:ea typeface="ＭＳ Ｐゴシック" panose="020B0600070205080204" pitchFamily="34" charset="-128"/>
              </a:rPr>
              <a:t>Elect leaders based on technical competence, credibility  and trust rather than ego and authority</a:t>
            </a:r>
          </a:p>
          <a:p>
            <a:pPr>
              <a:spcAft>
                <a:spcPts val="2400"/>
              </a:spcAft>
              <a:buClr>
                <a:srgbClr val="BA8F2D"/>
              </a:buClr>
              <a:buFont typeface="Wingdings" panose="05000000000000000000" pitchFamily="2" charset="2"/>
              <a:buChar char="§"/>
            </a:pPr>
            <a:r>
              <a:rPr lang="en-US" altLang="en-US" sz="1800" dirty="0" smtClean="0">
                <a:ea typeface="ＭＳ Ｐゴシック" panose="020B0600070205080204" pitchFamily="34" charset="-128"/>
              </a:rPr>
              <a:t>Allow ad-hoc expert teams to emerge and quickly respond to encountered scientific and technical hurdles</a:t>
            </a:r>
          </a:p>
          <a:p>
            <a:pPr>
              <a:spcAft>
                <a:spcPts val="2400"/>
              </a:spcAft>
              <a:buClr>
                <a:srgbClr val="BA8F2D"/>
              </a:buClr>
              <a:buFont typeface="Wingdings" panose="05000000000000000000" pitchFamily="2" charset="2"/>
              <a:buChar char="§"/>
            </a:pPr>
            <a:r>
              <a:rPr lang="en-US" altLang="en-US" sz="1800" dirty="0" smtClean="0">
                <a:ea typeface="ＭＳ Ｐゴシック" panose="020B0600070205080204" pitchFamily="34" charset="-128"/>
              </a:rPr>
              <a:t>Keep everyone on board, give everyone a voice</a:t>
            </a:r>
          </a:p>
          <a:p>
            <a:pPr>
              <a:spcAft>
                <a:spcPts val="2400"/>
              </a:spcAft>
              <a:buClr>
                <a:srgbClr val="BA8F2D"/>
              </a:buClr>
              <a:buFont typeface="Wingdings" panose="05000000000000000000" pitchFamily="2" charset="2"/>
              <a:buChar char="§"/>
            </a:pPr>
            <a:r>
              <a:rPr lang="en-US" altLang="en-US" sz="1800" dirty="0" smtClean="0">
                <a:ea typeface="ＭＳ Ｐゴシック" panose="020B0600070205080204" pitchFamily="34" charset="-128"/>
              </a:rPr>
              <a:t>Set up peer review processes and arbitration mechanisms</a:t>
            </a:r>
          </a:p>
          <a:p>
            <a:pPr>
              <a:spcAft>
                <a:spcPts val="2400"/>
              </a:spcAft>
              <a:buClr>
                <a:srgbClr val="BA8F2D"/>
              </a:buClr>
              <a:buFont typeface="Wingdings" panose="05000000000000000000" pitchFamily="2" charset="2"/>
              <a:buChar char="§"/>
            </a:pPr>
            <a:endParaRPr lang="en-US" altLang="en-US" sz="2400" dirty="0" smtClean="0">
              <a:solidFill>
                <a:schemeClr val="bg1"/>
              </a:solidFill>
              <a:ea typeface="ＭＳ Ｐゴシック" panose="020B0600070205080204" pitchFamily="34" charset="-12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6256" y="271539"/>
            <a:ext cx="2000829" cy="840526"/>
          </a:xfrm>
          <a:prstGeom prst="rect">
            <a:avLst/>
          </a:prstGeom>
        </p:spPr>
      </p:pic>
    </p:spTree>
    <p:extLst>
      <p:ext uri="{BB962C8B-B14F-4D97-AF65-F5344CB8AC3E}">
        <p14:creationId xmlns:p14="http://schemas.microsoft.com/office/powerpoint/2010/main" val="1321846730"/>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0" y="152400"/>
            <a:ext cx="7772400" cy="838200"/>
          </a:xfrm>
        </p:spPr>
        <p:txBody>
          <a:bodyPr/>
          <a:lstStyle/>
          <a:p>
            <a:pPr eaLnBrk="1" hangingPunct="1"/>
            <a:r>
              <a:rPr lang="en-US" altLang="en-US" sz="2800" dirty="0" smtClean="0">
                <a:solidFill>
                  <a:srgbClr val="003399"/>
                </a:solidFill>
                <a:cs typeface="Times New Roman" panose="02020603050405020304" pitchFamily="18" charset="0"/>
              </a:rPr>
              <a:t>Cultures of </a:t>
            </a:r>
            <a:r>
              <a:rPr lang="en-US" altLang="en-US" sz="2800" dirty="0" smtClean="0">
                <a:solidFill>
                  <a:srgbClr val="003399"/>
                </a:solidFill>
                <a:cs typeface="Times New Roman" panose="02020603050405020304" pitchFamily="18" charset="0"/>
              </a:rPr>
              <a:t>Experiments</a:t>
            </a:r>
            <a:endParaRPr lang="en-US" altLang="en-US" sz="2800" dirty="0" smtClean="0">
              <a:solidFill>
                <a:srgbClr val="003399"/>
              </a:solidFill>
              <a:cs typeface="Times New Roman" panose="02020603050405020304" pitchFamily="18" charset="0"/>
            </a:endParaRPr>
          </a:p>
        </p:txBody>
      </p:sp>
      <p:sp>
        <p:nvSpPr>
          <p:cNvPr id="75779" name="Rectangle 9"/>
          <p:cNvSpPr>
            <a:spLocks noGrp="1" noChangeArrowheads="1"/>
          </p:cNvSpPr>
          <p:nvPr>
            <p:ph type="body" idx="1"/>
          </p:nvPr>
        </p:nvSpPr>
        <p:spPr>
          <a:xfrm>
            <a:off x="457200" y="1371600"/>
            <a:ext cx="8458200" cy="5867400"/>
          </a:xfrm>
        </p:spPr>
        <p:txBody>
          <a:bodyPr/>
          <a:lstStyle/>
          <a:p>
            <a:pPr lvl="1"/>
            <a:r>
              <a:rPr lang="en-US" altLang="en-US" sz="1800" dirty="0" smtClean="0"/>
              <a:t>There are several underlying sub-cultures in </a:t>
            </a:r>
            <a:r>
              <a:rPr lang="en-US" altLang="en-US" sz="1800" dirty="0" smtClean="0"/>
              <a:t>LHC Experiments</a:t>
            </a:r>
            <a:endParaRPr lang="en-US" altLang="en-US" sz="1800" dirty="0" smtClean="0"/>
          </a:p>
          <a:p>
            <a:pPr lvl="2">
              <a:buClr>
                <a:srgbClr val="008000"/>
              </a:buClr>
            </a:pPr>
            <a:r>
              <a:rPr lang="en-US" altLang="en-US" sz="1600" dirty="0" smtClean="0"/>
              <a:t>Physics culture versus Engineering culture</a:t>
            </a:r>
          </a:p>
          <a:p>
            <a:pPr lvl="2">
              <a:buClr>
                <a:srgbClr val="008000"/>
              </a:buClr>
            </a:pPr>
            <a:r>
              <a:rPr lang="en-US" altLang="en-US" sz="1600" dirty="0" smtClean="0"/>
              <a:t>Hardware oriented culture versus software/computing etc.</a:t>
            </a:r>
          </a:p>
          <a:p>
            <a:pPr lvl="2">
              <a:buClr>
                <a:srgbClr val="008000"/>
              </a:buClr>
            </a:pPr>
            <a:r>
              <a:rPr lang="en-US" altLang="en-US" sz="1600" dirty="0" smtClean="0"/>
              <a:t>Sub-system cultures (</a:t>
            </a:r>
            <a:r>
              <a:rPr lang="en-US" altLang="en-US" sz="1600" dirty="0" err="1" smtClean="0"/>
              <a:t>e.g</a:t>
            </a:r>
            <a:r>
              <a:rPr lang="en-US" altLang="en-US" sz="1600" dirty="0" smtClean="0"/>
              <a:t> in ATLAS,. </a:t>
            </a:r>
            <a:r>
              <a:rPr lang="en-US" altLang="en-US" sz="1600" dirty="0" smtClean="0"/>
              <a:t>”</a:t>
            </a:r>
            <a:r>
              <a:rPr lang="en-US" altLang="en-US" sz="1600" dirty="0" err="1" smtClean="0"/>
              <a:t>LAr</a:t>
            </a:r>
            <a:r>
              <a:rPr lang="en-US" altLang="en-US" sz="1600" dirty="0" smtClean="0"/>
              <a:t> culture versus Muons culture”)</a:t>
            </a:r>
          </a:p>
          <a:p>
            <a:pPr lvl="2">
              <a:buClr>
                <a:srgbClr val="008000"/>
              </a:buClr>
            </a:pPr>
            <a:r>
              <a:rPr lang="en-US" altLang="en-US" sz="1600" dirty="0" smtClean="0"/>
              <a:t>Geographical cultures (“North versus South; West versus East”; languages)</a:t>
            </a:r>
          </a:p>
          <a:p>
            <a:pPr lvl="1"/>
            <a:r>
              <a:rPr lang="en-US" altLang="en-US" sz="1800" dirty="0" smtClean="0"/>
              <a:t>Such cultural diversity originates itself from</a:t>
            </a:r>
          </a:p>
          <a:p>
            <a:pPr lvl="2">
              <a:buClr>
                <a:srgbClr val="008000"/>
              </a:buClr>
            </a:pPr>
            <a:r>
              <a:rPr lang="en-US" altLang="en-US" sz="1600" dirty="0" smtClean="0"/>
              <a:t>Global nature of modern high energy physics </a:t>
            </a:r>
            <a:r>
              <a:rPr lang="en-US" altLang="en-US" sz="1600" dirty="0" smtClean="0"/>
              <a:t>(ca 40 </a:t>
            </a:r>
            <a:r>
              <a:rPr lang="en-US" altLang="en-US" sz="1600" dirty="0" smtClean="0"/>
              <a:t>countries, 70 </a:t>
            </a:r>
            <a:r>
              <a:rPr lang="en-US" altLang="en-US" sz="1600" dirty="0" smtClean="0"/>
              <a:t>nationalities)</a:t>
            </a:r>
            <a:endParaRPr lang="en-US" altLang="en-US" sz="1600" dirty="0" smtClean="0"/>
          </a:p>
          <a:p>
            <a:pPr lvl="2">
              <a:buClr>
                <a:srgbClr val="008000"/>
              </a:buClr>
            </a:pPr>
            <a:r>
              <a:rPr lang="en-US" altLang="en-US" sz="1600" dirty="0" smtClean="0"/>
              <a:t>Decentralized nature of resources, diverse funding sources</a:t>
            </a:r>
          </a:p>
          <a:p>
            <a:pPr lvl="2">
              <a:buClr>
                <a:srgbClr val="008000"/>
              </a:buClr>
            </a:pPr>
            <a:r>
              <a:rPr lang="en-US" altLang="en-US" sz="1600" dirty="0" smtClean="0"/>
              <a:t>Different ways to account and organize resources</a:t>
            </a:r>
          </a:p>
          <a:p>
            <a:pPr lvl="1"/>
            <a:r>
              <a:rPr lang="en-US" altLang="en-US" sz="1800" dirty="0" smtClean="0"/>
              <a:t>Project cycles and dominating cultures</a:t>
            </a:r>
          </a:p>
          <a:p>
            <a:pPr lvl="2">
              <a:buClr>
                <a:srgbClr val="008000"/>
              </a:buClr>
            </a:pPr>
            <a:r>
              <a:rPr lang="en-US" altLang="en-US" sz="1600" dirty="0" smtClean="0"/>
              <a:t>Sub-system/engineering culture more dominant during construction</a:t>
            </a:r>
          </a:p>
          <a:p>
            <a:pPr lvl="2">
              <a:buClr>
                <a:srgbClr val="008000"/>
              </a:buClr>
            </a:pPr>
            <a:r>
              <a:rPr lang="en-US" altLang="en-US" sz="1600" dirty="0" smtClean="0"/>
              <a:t>Physics culture very strong during project definition (design); then resurfaces when physics analysis starts</a:t>
            </a:r>
          </a:p>
          <a:p>
            <a:pPr lvl="2"/>
            <a:endParaRPr lang="en-US" altLang="en-US" sz="1400" dirty="0" smtClean="0"/>
          </a:p>
          <a:p>
            <a:pPr lvl="2"/>
            <a:endParaRPr lang="en-US" altLang="en-US" sz="1400" dirty="0" smtClean="0"/>
          </a:p>
          <a:p>
            <a:pPr lvl="2">
              <a:buFontTx/>
              <a:buNone/>
            </a:pPr>
            <a:endParaRPr lang="en-US" altLang="en-US" sz="1000" dirty="0" smtClean="0"/>
          </a:p>
          <a:p>
            <a:pPr lvl="2"/>
            <a:endParaRPr lang="en-US" altLang="en-US" sz="1400" dirty="0" smtClean="0"/>
          </a:p>
          <a:p>
            <a:pPr lvl="1"/>
            <a:endParaRPr lang="en-US" altLang="en-US" sz="1400" dirty="0" smtClean="0"/>
          </a:p>
          <a:p>
            <a:pPr lvl="1"/>
            <a:endParaRPr lang="en-US" altLang="en-US" sz="1800" dirty="0" smtClean="0"/>
          </a:p>
          <a:p>
            <a:pPr lvl="1" eaLnBrk="1" hangingPunct="1">
              <a:lnSpc>
                <a:spcPct val="80000"/>
              </a:lnSpc>
            </a:pPr>
            <a:endParaRPr lang="en-US" altLang="en-US" sz="1100" dirty="0" smtClean="0"/>
          </a:p>
          <a:p>
            <a:pPr lvl="2" eaLnBrk="1" hangingPunct="1">
              <a:lnSpc>
                <a:spcPct val="80000"/>
              </a:lnSpc>
            </a:pPr>
            <a:endParaRPr lang="en-US" altLang="en-US" sz="1100" dirty="0" smtClean="0"/>
          </a:p>
          <a:p>
            <a:pPr lvl="1" eaLnBrk="1" hangingPunct="1">
              <a:lnSpc>
                <a:spcPct val="80000"/>
              </a:lnSpc>
            </a:pPr>
            <a:endParaRPr lang="en-US" altLang="en-US" sz="1800" dirty="0" smtClean="0"/>
          </a:p>
          <a:p>
            <a:pPr lvl="2" eaLnBrk="1" hangingPunct="1">
              <a:lnSpc>
                <a:spcPct val="80000"/>
              </a:lnSpc>
            </a:pPr>
            <a:endParaRPr lang="en-US" altLang="en-US" sz="1600" dirty="0" smtClean="0"/>
          </a:p>
          <a:p>
            <a:pPr lvl="2" eaLnBrk="1" hangingPunct="1">
              <a:lnSpc>
                <a:spcPct val="80000"/>
              </a:lnSpc>
            </a:pPr>
            <a:endParaRPr lang="en-US" altLang="en-US" sz="1400" dirty="0" smtClean="0"/>
          </a:p>
        </p:txBody>
      </p:sp>
      <p:pic>
        <p:nvPicPr>
          <p:cNvPr id="75780" name="Picture 7" descr="bike-in-tunn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6200" y="152400"/>
            <a:ext cx="1284566"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0" y="152400"/>
            <a:ext cx="7772400" cy="838200"/>
          </a:xfrm>
        </p:spPr>
        <p:txBody>
          <a:bodyPr/>
          <a:lstStyle/>
          <a:p>
            <a:pPr eaLnBrk="1" hangingPunct="1"/>
            <a:r>
              <a:rPr lang="en-US" altLang="en-US" sz="2800" smtClean="0">
                <a:solidFill>
                  <a:srgbClr val="003399"/>
                </a:solidFill>
                <a:cs typeface="Times New Roman" panose="02020603050405020304" pitchFamily="18" charset="0"/>
              </a:rPr>
              <a:t>How are (tough) decisions made?</a:t>
            </a:r>
          </a:p>
        </p:txBody>
      </p:sp>
      <p:sp>
        <p:nvSpPr>
          <p:cNvPr id="76803" name="Rectangle 9"/>
          <p:cNvSpPr>
            <a:spLocks noGrp="1" noChangeArrowheads="1"/>
          </p:cNvSpPr>
          <p:nvPr>
            <p:ph type="body" idx="1"/>
          </p:nvPr>
        </p:nvSpPr>
        <p:spPr>
          <a:xfrm>
            <a:off x="457200" y="1216025"/>
            <a:ext cx="8401050" cy="5284788"/>
          </a:xfrm>
        </p:spPr>
        <p:txBody>
          <a:bodyPr/>
          <a:lstStyle/>
          <a:p>
            <a:pPr lvl="1"/>
            <a:r>
              <a:rPr lang="en-US" altLang="en-US" sz="1800" dirty="0" smtClean="0"/>
              <a:t>Consensus-driven approach</a:t>
            </a:r>
          </a:p>
          <a:p>
            <a:pPr lvl="1"/>
            <a:r>
              <a:rPr lang="en-US" altLang="en-US" sz="1800" dirty="0" smtClean="0"/>
              <a:t>Bottom-up approach, in consultation with </a:t>
            </a:r>
            <a:r>
              <a:rPr lang="en-US" altLang="en-US" sz="1800" dirty="0" smtClean="0"/>
              <a:t>Experiment </a:t>
            </a:r>
            <a:r>
              <a:rPr lang="en-US" altLang="en-US" sz="1800" dirty="0" smtClean="0"/>
              <a:t>management</a:t>
            </a:r>
          </a:p>
          <a:p>
            <a:pPr lvl="2"/>
            <a:r>
              <a:rPr lang="en-US" altLang="en-US" sz="1600" dirty="0"/>
              <a:t>M</a:t>
            </a:r>
            <a:r>
              <a:rPr lang="en-US" altLang="en-US" sz="1600" dirty="0" smtClean="0"/>
              <a:t>anagement </a:t>
            </a:r>
            <a:r>
              <a:rPr lang="en-US" altLang="en-US" sz="1600" dirty="0" smtClean="0"/>
              <a:t>can’t dictate, instead coordinates and steers the process</a:t>
            </a:r>
          </a:p>
          <a:p>
            <a:pPr lvl="1"/>
            <a:r>
              <a:rPr lang="en-US" altLang="en-US" sz="1800" dirty="0" smtClean="0"/>
              <a:t>Keep everyone on board!</a:t>
            </a:r>
          </a:p>
          <a:p>
            <a:pPr lvl="1"/>
            <a:r>
              <a:rPr lang="en-US" altLang="en-US" sz="1800" dirty="0" smtClean="0"/>
              <a:t>“Factorize” the encountered problems as much as possible</a:t>
            </a:r>
          </a:p>
          <a:p>
            <a:pPr lvl="1"/>
            <a:r>
              <a:rPr lang="en-US" altLang="en-US" sz="1800" dirty="0" smtClean="0"/>
              <a:t>Working groups come up with alternative solutions, they select and propose the most suitable one</a:t>
            </a:r>
          </a:p>
          <a:p>
            <a:pPr lvl="1"/>
            <a:r>
              <a:rPr lang="en-US" altLang="en-US" sz="1800" dirty="0" smtClean="0"/>
              <a:t>Leave tough decisions to the last possible moment (without compromising the schedule)</a:t>
            </a:r>
          </a:p>
          <a:p>
            <a:pPr lvl="1"/>
            <a:r>
              <a:rPr lang="en-US" altLang="en-US" sz="1800" dirty="0" smtClean="0"/>
              <a:t>Collaboration Board approves collaboration actions (one institute, one vote)</a:t>
            </a:r>
          </a:p>
          <a:p>
            <a:pPr lvl="1"/>
            <a:r>
              <a:rPr lang="en-US" altLang="en-US" sz="1800" dirty="0" smtClean="0"/>
              <a:t>Financial matters approved in the Resources Review Board</a:t>
            </a:r>
          </a:p>
          <a:p>
            <a:pPr lvl="2"/>
            <a:r>
              <a:rPr lang="en-US" altLang="en-US" sz="1600" dirty="0" smtClean="0"/>
              <a:t>But I do not recall </a:t>
            </a:r>
            <a:r>
              <a:rPr lang="en-US" altLang="en-US" sz="1600" dirty="0" smtClean="0"/>
              <a:t>in ATLAS over 12 years </a:t>
            </a:r>
            <a:r>
              <a:rPr lang="en-US" altLang="en-US" sz="1600" u="sng" dirty="0" smtClean="0"/>
              <a:t>no</a:t>
            </a:r>
            <a:r>
              <a:rPr lang="en-US" altLang="en-US" sz="1600" dirty="0" smtClean="0"/>
              <a:t> </a:t>
            </a:r>
            <a:r>
              <a:rPr lang="en-US" altLang="en-US" sz="1600" dirty="0" smtClean="0"/>
              <a:t>voting</a:t>
            </a:r>
          </a:p>
          <a:p>
            <a:pPr lvl="2"/>
            <a:endParaRPr lang="en-US" altLang="en-US" sz="1400" dirty="0" smtClean="0"/>
          </a:p>
          <a:p>
            <a:pPr lvl="2">
              <a:buFontTx/>
              <a:buNone/>
            </a:pPr>
            <a:endParaRPr lang="en-US" altLang="en-US" sz="1000" dirty="0" smtClean="0"/>
          </a:p>
          <a:p>
            <a:pPr lvl="2"/>
            <a:endParaRPr lang="en-US" altLang="en-US" sz="1400" dirty="0" smtClean="0"/>
          </a:p>
          <a:p>
            <a:pPr lvl="1"/>
            <a:endParaRPr lang="en-US" altLang="en-US" sz="1400" dirty="0" smtClean="0"/>
          </a:p>
          <a:p>
            <a:pPr lvl="1"/>
            <a:endParaRPr lang="en-US" altLang="en-US" sz="1800" dirty="0" smtClean="0"/>
          </a:p>
          <a:p>
            <a:pPr lvl="1" eaLnBrk="1" hangingPunct="1">
              <a:lnSpc>
                <a:spcPct val="80000"/>
              </a:lnSpc>
            </a:pPr>
            <a:endParaRPr lang="en-US" altLang="en-US" sz="1100" dirty="0" smtClean="0"/>
          </a:p>
          <a:p>
            <a:pPr lvl="2" eaLnBrk="1" hangingPunct="1">
              <a:lnSpc>
                <a:spcPct val="80000"/>
              </a:lnSpc>
            </a:pPr>
            <a:endParaRPr lang="en-US" altLang="en-US" sz="1100" dirty="0" smtClean="0"/>
          </a:p>
          <a:p>
            <a:pPr lvl="1" eaLnBrk="1" hangingPunct="1">
              <a:lnSpc>
                <a:spcPct val="80000"/>
              </a:lnSpc>
            </a:pPr>
            <a:endParaRPr lang="en-US" altLang="en-US" sz="1800" dirty="0" smtClean="0"/>
          </a:p>
          <a:p>
            <a:pPr lvl="2" eaLnBrk="1" hangingPunct="1">
              <a:lnSpc>
                <a:spcPct val="80000"/>
              </a:lnSpc>
            </a:pPr>
            <a:endParaRPr lang="en-US" altLang="en-US" sz="1600" dirty="0" smtClean="0"/>
          </a:p>
          <a:p>
            <a:pPr lvl="2" eaLnBrk="1" hangingPunct="1">
              <a:lnSpc>
                <a:spcPct val="80000"/>
              </a:lnSpc>
            </a:pPr>
            <a:endParaRPr lang="en-US" altLang="en-US" sz="1400" dirty="0" smtClean="0"/>
          </a:p>
        </p:txBody>
      </p:sp>
      <p:pic>
        <p:nvPicPr>
          <p:cNvPr id="76804" name="Picture 5" descr="FR-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4800" y="228600"/>
            <a:ext cx="94615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0" y="70520"/>
            <a:ext cx="7772400" cy="838200"/>
          </a:xfrm>
        </p:spPr>
        <p:txBody>
          <a:bodyPr/>
          <a:lstStyle/>
          <a:p>
            <a:pPr eaLnBrk="1" hangingPunct="1"/>
            <a:r>
              <a:rPr lang="en-US" altLang="en-US" sz="2800" dirty="0" smtClean="0">
                <a:solidFill>
                  <a:srgbClr val="003399"/>
                </a:solidFill>
                <a:cs typeface="Times New Roman" panose="02020603050405020304" pitchFamily="18" charset="0"/>
              </a:rPr>
              <a:t>Monitoring and Information Systems</a:t>
            </a:r>
          </a:p>
        </p:txBody>
      </p:sp>
      <p:sp>
        <p:nvSpPr>
          <p:cNvPr id="79875" name="Rectangle 9"/>
          <p:cNvSpPr>
            <a:spLocks noGrp="1" noChangeArrowheads="1"/>
          </p:cNvSpPr>
          <p:nvPr>
            <p:ph type="body" idx="1"/>
          </p:nvPr>
        </p:nvSpPr>
        <p:spPr>
          <a:xfrm>
            <a:off x="457200" y="1219200"/>
            <a:ext cx="8458200" cy="5486400"/>
          </a:xfrm>
        </p:spPr>
        <p:txBody>
          <a:bodyPr/>
          <a:lstStyle/>
          <a:p>
            <a:pPr lvl="1"/>
            <a:r>
              <a:rPr lang="en-US" altLang="en-US" sz="1800" dirty="0" smtClean="0"/>
              <a:t>Collection, recording and reporting of Project performance and progress information</a:t>
            </a:r>
          </a:p>
          <a:p>
            <a:pPr lvl="2">
              <a:buClr>
                <a:srgbClr val="008000"/>
              </a:buClr>
            </a:pPr>
            <a:r>
              <a:rPr lang="en-US" altLang="en-US" sz="1600" dirty="0" smtClean="0"/>
              <a:t>Information is regularly collected from the sub-system project leaders for Project stakeholders: </a:t>
            </a:r>
            <a:r>
              <a:rPr lang="en-US" altLang="en-US" sz="1600" dirty="0" smtClean="0"/>
              <a:t>Collaboration </a:t>
            </a:r>
            <a:r>
              <a:rPr lang="en-US" altLang="en-US" sz="1600" dirty="0" smtClean="0"/>
              <a:t>Board, Executive Board, CERN </a:t>
            </a:r>
            <a:r>
              <a:rPr lang="en-US" altLang="en-US" sz="1600" dirty="0" err="1" smtClean="0"/>
              <a:t>Mgmt</a:t>
            </a:r>
            <a:r>
              <a:rPr lang="en-US" altLang="en-US" sz="1600" dirty="0" smtClean="0"/>
              <a:t>, Research Review Board</a:t>
            </a:r>
          </a:p>
          <a:p>
            <a:pPr lvl="1"/>
            <a:r>
              <a:rPr lang="en-US" altLang="en-US" sz="1800" dirty="0" smtClean="0">
                <a:solidFill>
                  <a:srgbClr val="000090"/>
                </a:solidFill>
              </a:rPr>
              <a:t>Collected information is submitted to different informatics tools (e.g. EDMS, PPT, CDS, EUCLID/CATIA, OTP, other web-based reporting tools)</a:t>
            </a:r>
          </a:p>
          <a:p>
            <a:pPr lvl="1"/>
            <a:r>
              <a:rPr lang="en-US" altLang="en-US" sz="1800" dirty="0" smtClean="0"/>
              <a:t>Experiment </a:t>
            </a:r>
            <a:r>
              <a:rPr lang="en-US" altLang="en-US" sz="1800" dirty="0" err="1" smtClean="0"/>
              <a:t>Mgmt</a:t>
            </a:r>
            <a:r>
              <a:rPr lang="en-US" altLang="en-US" sz="1800" dirty="0" smtClean="0"/>
              <a:t> reviews the collected data and summarizes it for reporting</a:t>
            </a:r>
          </a:p>
          <a:p>
            <a:pPr lvl="3">
              <a:buClr>
                <a:srgbClr val="008000"/>
              </a:buClr>
              <a:buFont typeface="Arial" panose="020B0604020202020204" pitchFamily="34" charset="0"/>
              <a:buChar char="•"/>
            </a:pPr>
            <a:r>
              <a:rPr lang="en-US" altLang="en-US" sz="1600" dirty="0" smtClean="0"/>
              <a:t>Schedule issues, technical performance issues,</a:t>
            </a:r>
          </a:p>
          <a:p>
            <a:pPr lvl="3">
              <a:buClr>
                <a:srgbClr val="008000"/>
              </a:buClr>
              <a:buFont typeface="Arial" panose="020B0604020202020204" pitchFamily="34" charset="0"/>
              <a:buChar char="•"/>
            </a:pPr>
            <a:r>
              <a:rPr lang="en-US" altLang="en-US" sz="1600" dirty="0" smtClean="0"/>
              <a:t>Organization issues, financial issues</a:t>
            </a:r>
          </a:p>
          <a:p>
            <a:pPr lvl="3">
              <a:buClr>
                <a:srgbClr val="008000"/>
              </a:buClr>
              <a:buFont typeface="Arial" panose="020B0604020202020204" pitchFamily="34" charset="0"/>
              <a:buChar char="•"/>
            </a:pPr>
            <a:r>
              <a:rPr lang="en-US" altLang="en-US" sz="1600" dirty="0" smtClean="0"/>
              <a:t>Science policies, Project personnel nominations, budgets</a:t>
            </a:r>
          </a:p>
          <a:p>
            <a:pPr lvl="3">
              <a:buClr>
                <a:srgbClr val="008000"/>
              </a:buClr>
              <a:buFont typeface="Arial" panose="020B0604020202020204" pitchFamily="34" charset="0"/>
              <a:buChar char="•"/>
            </a:pPr>
            <a:r>
              <a:rPr lang="en-US" altLang="en-US" sz="1600" dirty="0" smtClean="0"/>
              <a:t>Project progress, milestones met, encountered technical issues (excluding resources)</a:t>
            </a:r>
          </a:p>
          <a:p>
            <a:pPr lvl="3">
              <a:buClr>
                <a:srgbClr val="008000"/>
              </a:buClr>
              <a:buFont typeface="Arial" panose="020B0604020202020204" pitchFamily="34" charset="0"/>
              <a:buChar char="•"/>
            </a:pPr>
            <a:r>
              <a:rPr lang="en-US" altLang="en-US" sz="1600" dirty="0" smtClean="0"/>
              <a:t>All resources related matters; project status reports</a:t>
            </a:r>
          </a:p>
          <a:p>
            <a:pPr lvl="2"/>
            <a:endParaRPr lang="en-US" altLang="en-US" sz="1400" dirty="0" smtClean="0"/>
          </a:p>
          <a:p>
            <a:pPr lvl="2"/>
            <a:endParaRPr lang="en-US" altLang="en-US" sz="1400" dirty="0" smtClean="0"/>
          </a:p>
          <a:p>
            <a:pPr lvl="2">
              <a:buFontTx/>
              <a:buNone/>
            </a:pPr>
            <a:endParaRPr lang="en-US" altLang="en-US" sz="1000" dirty="0" smtClean="0"/>
          </a:p>
          <a:p>
            <a:pPr lvl="2"/>
            <a:endParaRPr lang="en-US" altLang="en-US" sz="1400" dirty="0" smtClean="0"/>
          </a:p>
          <a:p>
            <a:pPr lvl="1"/>
            <a:endParaRPr lang="en-US" altLang="en-US" sz="1400" dirty="0" smtClean="0"/>
          </a:p>
          <a:p>
            <a:pPr lvl="1"/>
            <a:endParaRPr lang="en-US" altLang="en-US" sz="1800" dirty="0" smtClean="0"/>
          </a:p>
          <a:p>
            <a:pPr lvl="1" eaLnBrk="1" hangingPunct="1">
              <a:lnSpc>
                <a:spcPct val="80000"/>
              </a:lnSpc>
            </a:pPr>
            <a:endParaRPr lang="en-US" altLang="en-US" sz="1100" dirty="0" smtClean="0"/>
          </a:p>
          <a:p>
            <a:pPr lvl="2" eaLnBrk="1" hangingPunct="1">
              <a:lnSpc>
                <a:spcPct val="80000"/>
              </a:lnSpc>
            </a:pPr>
            <a:endParaRPr lang="en-US" altLang="en-US" sz="1100" dirty="0" smtClean="0"/>
          </a:p>
          <a:p>
            <a:pPr lvl="1" eaLnBrk="1" hangingPunct="1">
              <a:lnSpc>
                <a:spcPct val="80000"/>
              </a:lnSpc>
            </a:pPr>
            <a:endParaRPr lang="en-US" altLang="en-US" sz="1800" dirty="0" smtClean="0"/>
          </a:p>
          <a:p>
            <a:pPr lvl="2" eaLnBrk="1" hangingPunct="1">
              <a:lnSpc>
                <a:spcPct val="80000"/>
              </a:lnSpc>
            </a:pPr>
            <a:endParaRPr lang="en-US" altLang="en-US" sz="1600" dirty="0" smtClean="0"/>
          </a:p>
          <a:p>
            <a:pPr lvl="2" eaLnBrk="1" hangingPunct="1">
              <a:lnSpc>
                <a:spcPct val="80000"/>
              </a:lnSpc>
            </a:pPr>
            <a:endParaRPr lang="en-US" altLang="en-US" sz="1400" dirty="0" smtClean="0"/>
          </a:p>
        </p:txBody>
      </p:sp>
      <p:pic>
        <p:nvPicPr>
          <p:cNvPr id="79876" name="Picture 6" descr="Cavern-April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304800"/>
            <a:ext cx="12192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0" y="286544"/>
            <a:ext cx="7772400" cy="838200"/>
          </a:xfrm>
        </p:spPr>
        <p:txBody>
          <a:bodyPr/>
          <a:lstStyle/>
          <a:p>
            <a:pPr eaLnBrk="1" hangingPunct="1"/>
            <a:r>
              <a:rPr lang="en-US" altLang="en-US" sz="2800" dirty="0" smtClean="0">
                <a:solidFill>
                  <a:srgbClr val="003399"/>
                </a:solidFill>
                <a:cs typeface="Times New Roman" panose="02020603050405020304" pitchFamily="18" charset="0"/>
              </a:rPr>
              <a:t>How to keep members </a:t>
            </a:r>
            <a:r>
              <a:rPr lang="en-US" altLang="en-US" sz="2800" dirty="0" smtClean="0">
                <a:solidFill>
                  <a:srgbClr val="003399"/>
                </a:solidFill>
                <a:cs typeface="Times New Roman" panose="02020603050405020304" pitchFamily="18" charset="0"/>
              </a:rPr>
              <a:t>informed</a:t>
            </a:r>
            <a:br>
              <a:rPr lang="en-US" altLang="en-US" sz="2800" dirty="0" smtClean="0">
                <a:solidFill>
                  <a:srgbClr val="003399"/>
                </a:solidFill>
                <a:cs typeface="Times New Roman" panose="02020603050405020304" pitchFamily="18" charset="0"/>
              </a:rPr>
            </a:br>
            <a:r>
              <a:rPr lang="en-US" altLang="en-US" sz="2800" dirty="0" smtClean="0">
                <a:solidFill>
                  <a:srgbClr val="003399"/>
                </a:solidFill>
                <a:cs typeface="Times New Roman" panose="02020603050405020304" pitchFamily="18" charset="0"/>
              </a:rPr>
              <a:t>and </a:t>
            </a:r>
            <a:r>
              <a:rPr lang="en-US" altLang="en-US" sz="2800" dirty="0" smtClean="0">
                <a:solidFill>
                  <a:srgbClr val="003399"/>
                </a:solidFill>
                <a:cs typeface="Times New Roman" panose="02020603050405020304" pitchFamily="18" charset="0"/>
              </a:rPr>
              <a:t>involved?</a:t>
            </a:r>
          </a:p>
        </p:txBody>
      </p:sp>
      <p:sp>
        <p:nvSpPr>
          <p:cNvPr id="80899" name="Rectangle 9"/>
          <p:cNvSpPr>
            <a:spLocks noGrp="1" noChangeArrowheads="1"/>
          </p:cNvSpPr>
          <p:nvPr>
            <p:ph type="body" idx="1"/>
          </p:nvPr>
        </p:nvSpPr>
        <p:spPr>
          <a:xfrm>
            <a:off x="457200" y="1507232"/>
            <a:ext cx="8458200" cy="4010000"/>
          </a:xfrm>
        </p:spPr>
        <p:txBody>
          <a:bodyPr/>
          <a:lstStyle/>
          <a:p>
            <a:pPr lvl="1"/>
            <a:r>
              <a:rPr lang="en-US" altLang="en-US" sz="1800" dirty="0" smtClean="0"/>
              <a:t>Roughly 1 000 members of </a:t>
            </a:r>
            <a:r>
              <a:rPr lang="en-US" altLang="en-US" sz="1800" dirty="0" smtClean="0"/>
              <a:t>e.g. </a:t>
            </a:r>
            <a:r>
              <a:rPr lang="en-US" altLang="en-US" sz="1800" dirty="0" smtClean="0"/>
              <a:t>ATLAS Collaboration are physically at CERN at any given moment</a:t>
            </a:r>
          </a:p>
          <a:p>
            <a:pPr lvl="1"/>
            <a:r>
              <a:rPr lang="en-US" altLang="en-US" sz="1800" dirty="0" smtClean="0"/>
              <a:t>How then do we keep the other 2000 – 3000 members informed and involved?</a:t>
            </a:r>
          </a:p>
          <a:p>
            <a:pPr lvl="2"/>
            <a:r>
              <a:rPr lang="en-US" altLang="en-US" sz="1600" dirty="0" smtClean="0"/>
              <a:t>Broadcasting of regular weekly common meetings</a:t>
            </a:r>
          </a:p>
          <a:p>
            <a:pPr lvl="2"/>
            <a:r>
              <a:rPr lang="en-US" altLang="en-US" sz="1600" dirty="0" smtClean="0"/>
              <a:t>Working groups use Collaborative tools (videoconferencing)</a:t>
            </a:r>
          </a:p>
          <a:p>
            <a:pPr lvl="2"/>
            <a:r>
              <a:rPr lang="en-US" altLang="en-US" sz="1600" dirty="0" smtClean="0"/>
              <a:t>Collaboration Weeks ~ 4 times a year</a:t>
            </a:r>
          </a:p>
          <a:p>
            <a:pPr lvl="2"/>
            <a:r>
              <a:rPr lang="en-US" altLang="en-US" sz="1600" dirty="0" smtClean="0"/>
              <a:t>Collaboration Board meetings ~ 4 times a year</a:t>
            </a:r>
          </a:p>
          <a:p>
            <a:pPr lvl="2"/>
            <a:r>
              <a:rPr lang="en-US" altLang="en-US" sz="1600" dirty="0" smtClean="0"/>
              <a:t>Many email-groups</a:t>
            </a:r>
          </a:p>
          <a:p>
            <a:pPr lvl="2"/>
            <a:endParaRPr lang="en-US" altLang="en-US" sz="1600" dirty="0" smtClean="0"/>
          </a:p>
          <a:p>
            <a:pPr lvl="1"/>
            <a:endParaRPr lang="en-US" altLang="en-US" sz="1400" dirty="0" smtClean="0"/>
          </a:p>
          <a:p>
            <a:pPr lvl="2"/>
            <a:endParaRPr lang="en-US" altLang="en-US" sz="1400" dirty="0" smtClean="0"/>
          </a:p>
          <a:p>
            <a:pPr lvl="2"/>
            <a:endParaRPr lang="en-US" altLang="en-US" sz="1400" dirty="0" smtClean="0"/>
          </a:p>
          <a:p>
            <a:pPr lvl="2">
              <a:buFontTx/>
              <a:buNone/>
            </a:pPr>
            <a:endParaRPr lang="en-US" altLang="en-US" sz="1000" dirty="0" smtClean="0"/>
          </a:p>
          <a:p>
            <a:pPr lvl="2"/>
            <a:endParaRPr lang="en-US" altLang="en-US" sz="1400" dirty="0" smtClean="0"/>
          </a:p>
          <a:p>
            <a:pPr lvl="1"/>
            <a:endParaRPr lang="en-US" altLang="en-US" sz="1400" dirty="0" smtClean="0"/>
          </a:p>
          <a:p>
            <a:pPr lvl="1"/>
            <a:endParaRPr lang="en-US" altLang="en-US" sz="1800" dirty="0" smtClean="0"/>
          </a:p>
          <a:p>
            <a:pPr lvl="1" eaLnBrk="1" hangingPunct="1">
              <a:lnSpc>
                <a:spcPct val="80000"/>
              </a:lnSpc>
            </a:pPr>
            <a:endParaRPr lang="en-US" altLang="en-US" sz="1100" dirty="0" smtClean="0"/>
          </a:p>
          <a:p>
            <a:pPr lvl="2" eaLnBrk="1" hangingPunct="1">
              <a:lnSpc>
                <a:spcPct val="80000"/>
              </a:lnSpc>
            </a:pPr>
            <a:endParaRPr lang="en-US" altLang="en-US" sz="1100" dirty="0" smtClean="0"/>
          </a:p>
          <a:p>
            <a:pPr lvl="1" eaLnBrk="1" hangingPunct="1">
              <a:lnSpc>
                <a:spcPct val="80000"/>
              </a:lnSpc>
            </a:pPr>
            <a:endParaRPr lang="en-US" altLang="en-US" sz="1800" dirty="0" smtClean="0"/>
          </a:p>
          <a:p>
            <a:pPr lvl="2" eaLnBrk="1" hangingPunct="1">
              <a:lnSpc>
                <a:spcPct val="80000"/>
              </a:lnSpc>
            </a:pPr>
            <a:endParaRPr lang="en-US" altLang="en-US" sz="1600" dirty="0" smtClean="0"/>
          </a:p>
          <a:p>
            <a:pPr lvl="2" eaLnBrk="1" hangingPunct="1">
              <a:lnSpc>
                <a:spcPct val="80000"/>
              </a:lnSpc>
            </a:pPr>
            <a:endParaRPr lang="en-US" altLang="en-US" sz="1400" dirty="0" smtClean="0"/>
          </a:p>
        </p:txBody>
      </p:sp>
      <p:pic>
        <p:nvPicPr>
          <p:cNvPr id="80900" name="Picture 6" descr="Cavern-April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304800"/>
            <a:ext cx="12192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0" y="70520"/>
            <a:ext cx="7772400" cy="838200"/>
          </a:xfrm>
        </p:spPr>
        <p:txBody>
          <a:bodyPr/>
          <a:lstStyle/>
          <a:p>
            <a:pPr eaLnBrk="1" hangingPunct="1"/>
            <a:r>
              <a:rPr lang="en-US" altLang="en-US" sz="2800" dirty="0" smtClean="0">
                <a:solidFill>
                  <a:srgbClr val="003399"/>
                </a:solidFill>
                <a:cs typeface="Times New Roman" panose="02020603050405020304" pitchFamily="18" charset="0"/>
              </a:rPr>
              <a:t>Anything to Learn From?</a:t>
            </a:r>
          </a:p>
        </p:txBody>
      </p:sp>
      <p:sp>
        <p:nvSpPr>
          <p:cNvPr id="81923" name="Rectangle 9"/>
          <p:cNvSpPr>
            <a:spLocks noGrp="1" noChangeArrowheads="1"/>
          </p:cNvSpPr>
          <p:nvPr>
            <p:ph type="body" idx="1"/>
          </p:nvPr>
        </p:nvSpPr>
        <p:spPr>
          <a:xfrm>
            <a:off x="457200" y="1579240"/>
            <a:ext cx="8458200" cy="4514056"/>
          </a:xfrm>
        </p:spPr>
        <p:txBody>
          <a:bodyPr/>
          <a:lstStyle/>
          <a:p>
            <a:pPr lvl="1"/>
            <a:r>
              <a:rPr lang="en-US" altLang="en-US" sz="1800" dirty="0" smtClean="0"/>
              <a:t>Lessons learned?</a:t>
            </a:r>
          </a:p>
          <a:p>
            <a:pPr lvl="2"/>
            <a:r>
              <a:rPr lang="en-US" altLang="en-US" sz="1600" dirty="0" smtClean="0"/>
              <a:t>It can be done </a:t>
            </a:r>
            <a:r>
              <a:rPr lang="en-US" altLang="en-US" sz="1600" dirty="0" smtClean="0">
                <a:sym typeface="Wingdings" panose="05000000000000000000" pitchFamily="2" charset="2"/>
              </a:rPr>
              <a:t></a:t>
            </a:r>
          </a:p>
          <a:p>
            <a:pPr lvl="2"/>
            <a:r>
              <a:rPr lang="en-US" altLang="en-US" sz="1600" dirty="0" smtClean="0">
                <a:sym typeface="Wingdings" panose="05000000000000000000" pitchFamily="2" charset="2"/>
              </a:rPr>
              <a:t>But not necessarily best solution for more conventional projects</a:t>
            </a:r>
          </a:p>
          <a:p>
            <a:pPr lvl="1"/>
            <a:r>
              <a:rPr lang="en-US" altLang="en-US" sz="1800" dirty="0" smtClean="0">
                <a:sym typeface="Wingdings" panose="05000000000000000000" pitchFamily="2" charset="2"/>
              </a:rPr>
              <a:t>What should be changed or improved (for the future)?</a:t>
            </a:r>
          </a:p>
          <a:p>
            <a:pPr lvl="2"/>
            <a:r>
              <a:rPr lang="en-US" altLang="en-US" sz="1600" dirty="0" smtClean="0">
                <a:sym typeface="Wingdings" panose="05000000000000000000" pitchFamily="2" charset="2"/>
              </a:rPr>
              <a:t>Handling of contingency</a:t>
            </a:r>
          </a:p>
          <a:p>
            <a:pPr lvl="2"/>
            <a:r>
              <a:rPr lang="en-US" altLang="en-US" sz="1600" dirty="0" smtClean="0">
                <a:sym typeface="Wingdings" panose="05000000000000000000" pitchFamily="2" charset="2"/>
              </a:rPr>
              <a:t>Sharing of responsibilities (better mechanisms to ensure deliverables)</a:t>
            </a:r>
            <a:endParaRPr lang="en-US" altLang="en-US" sz="1600" dirty="0" smtClean="0"/>
          </a:p>
          <a:p>
            <a:pPr lvl="1"/>
            <a:r>
              <a:rPr lang="en-US" altLang="en-US" sz="1800" dirty="0" smtClean="0"/>
              <a:t>Can it be replicated?</a:t>
            </a:r>
          </a:p>
          <a:p>
            <a:pPr lvl="2"/>
            <a:r>
              <a:rPr lang="en-US" altLang="en-US" sz="1600" dirty="0" smtClean="0"/>
              <a:t>Sure; for next generation physics experiments (and not only HEP)…</a:t>
            </a:r>
          </a:p>
          <a:p>
            <a:pPr lvl="2"/>
            <a:r>
              <a:rPr lang="en-US" altLang="en-US" sz="1600" dirty="0" smtClean="0"/>
              <a:t>Projects around </a:t>
            </a:r>
            <a:r>
              <a:rPr lang="en-US" altLang="en-US" sz="1600" dirty="0" err="1" smtClean="0"/>
              <a:t>eScience</a:t>
            </a:r>
            <a:r>
              <a:rPr lang="en-US" altLang="en-US" sz="1600" dirty="0" smtClean="0"/>
              <a:t> have similar characteristics (see next slide)</a:t>
            </a:r>
          </a:p>
          <a:p>
            <a:pPr lvl="2"/>
            <a:r>
              <a:rPr lang="en-US" altLang="en-US" sz="1600" dirty="0" smtClean="0"/>
              <a:t>Open science/innovation models</a:t>
            </a:r>
          </a:p>
          <a:p>
            <a:pPr lvl="2"/>
            <a:r>
              <a:rPr lang="en-US" altLang="en-US" sz="1600" dirty="0" smtClean="0"/>
              <a:t>Industrial R&amp;D management models (laissez-faire)?</a:t>
            </a:r>
          </a:p>
          <a:p>
            <a:pPr lvl="2"/>
            <a:endParaRPr lang="en-US" altLang="en-US" sz="1400" dirty="0" smtClean="0"/>
          </a:p>
          <a:p>
            <a:pPr lvl="2"/>
            <a:endParaRPr lang="en-US" altLang="en-US" sz="1400" dirty="0" smtClean="0"/>
          </a:p>
          <a:p>
            <a:pPr lvl="2">
              <a:buFontTx/>
              <a:buNone/>
            </a:pPr>
            <a:endParaRPr lang="en-US" altLang="en-US" sz="1000" dirty="0" smtClean="0"/>
          </a:p>
          <a:p>
            <a:pPr lvl="2"/>
            <a:endParaRPr lang="en-US" altLang="en-US" sz="1400" dirty="0" smtClean="0"/>
          </a:p>
          <a:p>
            <a:pPr lvl="1"/>
            <a:endParaRPr lang="en-US" altLang="en-US" sz="1400" dirty="0" smtClean="0"/>
          </a:p>
          <a:p>
            <a:pPr lvl="1"/>
            <a:endParaRPr lang="en-US" altLang="en-US" sz="1800" dirty="0" smtClean="0"/>
          </a:p>
          <a:p>
            <a:pPr lvl="1" eaLnBrk="1" hangingPunct="1">
              <a:lnSpc>
                <a:spcPct val="80000"/>
              </a:lnSpc>
            </a:pPr>
            <a:endParaRPr lang="en-US" altLang="en-US" sz="1100" dirty="0" smtClean="0"/>
          </a:p>
          <a:p>
            <a:pPr lvl="2" eaLnBrk="1" hangingPunct="1">
              <a:lnSpc>
                <a:spcPct val="80000"/>
              </a:lnSpc>
            </a:pPr>
            <a:endParaRPr lang="en-US" altLang="en-US" sz="1100" dirty="0" smtClean="0"/>
          </a:p>
          <a:p>
            <a:pPr lvl="1" eaLnBrk="1" hangingPunct="1">
              <a:lnSpc>
                <a:spcPct val="80000"/>
              </a:lnSpc>
            </a:pPr>
            <a:endParaRPr lang="en-US" altLang="en-US" sz="1800" dirty="0" smtClean="0"/>
          </a:p>
          <a:p>
            <a:pPr lvl="2" eaLnBrk="1" hangingPunct="1">
              <a:lnSpc>
                <a:spcPct val="80000"/>
              </a:lnSpc>
            </a:pPr>
            <a:endParaRPr lang="en-US" altLang="en-US" sz="1600" dirty="0" smtClean="0"/>
          </a:p>
          <a:p>
            <a:pPr lvl="2" eaLnBrk="1" hangingPunct="1">
              <a:lnSpc>
                <a:spcPct val="80000"/>
              </a:lnSpc>
            </a:pPr>
            <a:endParaRPr lang="en-US" altLang="en-US" sz="1400" dirty="0" smtClean="0"/>
          </a:p>
        </p:txBody>
      </p:sp>
      <p:pic>
        <p:nvPicPr>
          <p:cNvPr id="81924" name="Picture 4" descr="EventMediaDay_01_720x40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406456" y="338361"/>
            <a:ext cx="1526028" cy="858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RT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575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Oval 2"/>
          <p:cNvSpPr>
            <a:spLocks noChangeArrowheads="1"/>
          </p:cNvSpPr>
          <p:nvPr/>
        </p:nvSpPr>
        <p:spPr bwMode="auto">
          <a:xfrm>
            <a:off x="0" y="3000375"/>
            <a:ext cx="2357438" cy="914400"/>
          </a:xfrm>
          <a:prstGeom prst="ellipse">
            <a:avLst/>
          </a:prstGeom>
          <a:solidFill>
            <a:srgbClr val="3365FB">
              <a:alpha val="69803"/>
            </a:srgbClr>
          </a:solidFill>
          <a:ln w="9525" algn="ctr">
            <a:solidFill>
              <a:schemeClr val="tx1"/>
            </a:solidFill>
            <a:round/>
            <a:headEnd/>
            <a:tailEnd/>
          </a:ln>
        </p:spPr>
        <p:txBody>
          <a:bodyPr/>
          <a:lstStyle/>
          <a:p>
            <a:pPr algn="ctr">
              <a:defRPr/>
            </a:pPr>
            <a:r>
              <a:rPr lang="en-GB" sz="1600">
                <a:solidFill>
                  <a:srgbClr val="FFFFFF"/>
                </a:solidFill>
                <a:latin typeface="Comic Sans MS" pitchFamily="66" charset="0"/>
                <a:ea typeface="+mn-ea"/>
              </a:rPr>
              <a:t>Large Data</a:t>
            </a:r>
          </a:p>
          <a:p>
            <a:pPr algn="ctr">
              <a:defRPr/>
            </a:pPr>
            <a:r>
              <a:rPr lang="en-GB" sz="1600">
                <a:solidFill>
                  <a:srgbClr val="FFFFFF"/>
                </a:solidFill>
                <a:latin typeface="Comic Sans MS" pitchFamily="66" charset="0"/>
                <a:ea typeface="+mn-ea"/>
              </a:rPr>
              <a:t>Repositories </a:t>
            </a:r>
          </a:p>
        </p:txBody>
      </p:sp>
      <p:sp>
        <p:nvSpPr>
          <p:cNvPr id="4" name="Oval 3"/>
          <p:cNvSpPr>
            <a:spLocks noChangeArrowheads="1"/>
          </p:cNvSpPr>
          <p:nvPr/>
        </p:nvSpPr>
        <p:spPr bwMode="auto">
          <a:xfrm>
            <a:off x="6286500" y="4429125"/>
            <a:ext cx="2500313" cy="914400"/>
          </a:xfrm>
          <a:prstGeom prst="ellipse">
            <a:avLst/>
          </a:prstGeom>
          <a:solidFill>
            <a:srgbClr val="3365FB">
              <a:alpha val="69803"/>
            </a:srgbClr>
          </a:solidFill>
          <a:ln w="9525" algn="ctr">
            <a:solidFill>
              <a:schemeClr val="tx1"/>
            </a:solidFill>
            <a:round/>
            <a:headEnd/>
            <a:tailEnd/>
          </a:ln>
        </p:spPr>
        <p:txBody>
          <a:bodyPr/>
          <a:lstStyle/>
          <a:p>
            <a:pPr algn="ctr">
              <a:defRPr/>
            </a:pPr>
            <a:r>
              <a:rPr lang="en-GB" sz="1600">
                <a:solidFill>
                  <a:srgbClr val="FFFFFF"/>
                </a:solidFill>
                <a:latin typeface="Comic Sans MS" pitchFamily="66" charset="0"/>
                <a:ea typeface="+mn-ea"/>
              </a:rPr>
              <a:t>Communication means</a:t>
            </a:r>
          </a:p>
        </p:txBody>
      </p:sp>
      <p:sp>
        <p:nvSpPr>
          <p:cNvPr id="5" name="Oval 4"/>
          <p:cNvSpPr>
            <a:spLocks noChangeArrowheads="1"/>
          </p:cNvSpPr>
          <p:nvPr/>
        </p:nvSpPr>
        <p:spPr bwMode="auto">
          <a:xfrm>
            <a:off x="714375" y="4857750"/>
            <a:ext cx="2357438" cy="914400"/>
          </a:xfrm>
          <a:prstGeom prst="ellipse">
            <a:avLst/>
          </a:prstGeom>
          <a:solidFill>
            <a:srgbClr val="3365FB">
              <a:alpha val="69803"/>
            </a:srgbClr>
          </a:solidFill>
          <a:ln w="9525" algn="ctr">
            <a:solidFill>
              <a:schemeClr val="tx1"/>
            </a:solidFill>
            <a:round/>
            <a:headEnd/>
            <a:tailEnd/>
          </a:ln>
        </p:spPr>
        <p:txBody>
          <a:bodyPr/>
          <a:lstStyle/>
          <a:p>
            <a:pPr algn="ctr">
              <a:defRPr/>
            </a:pPr>
            <a:r>
              <a:rPr lang="en-GB" sz="1600">
                <a:solidFill>
                  <a:srgbClr val="FFFFFF"/>
                </a:solidFill>
                <a:latin typeface="Comic Sans MS" pitchFamily="66" charset="0"/>
                <a:ea typeface="+mn-ea"/>
              </a:rPr>
              <a:t>Facilities, Instruments &amp;  services</a:t>
            </a:r>
          </a:p>
        </p:txBody>
      </p:sp>
      <p:sp>
        <p:nvSpPr>
          <p:cNvPr id="6" name="Oval 5"/>
          <p:cNvSpPr>
            <a:spLocks noChangeArrowheads="1"/>
          </p:cNvSpPr>
          <p:nvPr/>
        </p:nvSpPr>
        <p:spPr bwMode="auto">
          <a:xfrm>
            <a:off x="714375" y="1214438"/>
            <a:ext cx="2357438" cy="914400"/>
          </a:xfrm>
          <a:prstGeom prst="ellipse">
            <a:avLst/>
          </a:prstGeom>
          <a:solidFill>
            <a:srgbClr val="3365FB">
              <a:alpha val="69803"/>
            </a:srgbClr>
          </a:solidFill>
          <a:ln w="9525" algn="ctr">
            <a:solidFill>
              <a:schemeClr val="tx1"/>
            </a:solidFill>
            <a:round/>
            <a:headEnd/>
            <a:tailEnd/>
          </a:ln>
        </p:spPr>
        <p:txBody>
          <a:bodyPr/>
          <a:lstStyle/>
          <a:p>
            <a:pPr algn="ctr">
              <a:defRPr/>
            </a:pPr>
            <a:r>
              <a:rPr lang="en-GB" sz="1600">
                <a:solidFill>
                  <a:srgbClr val="FFFFFF"/>
                </a:solidFill>
                <a:latin typeface="Comic Sans MS" pitchFamily="66" charset="0"/>
                <a:ea typeface="+mn-ea"/>
              </a:rPr>
              <a:t>e-Libraries</a:t>
            </a:r>
          </a:p>
          <a:p>
            <a:pPr algn="ctr">
              <a:defRPr/>
            </a:pPr>
            <a:r>
              <a:rPr lang="en-GB" sz="1600">
                <a:solidFill>
                  <a:srgbClr val="FFFFFF"/>
                </a:solidFill>
                <a:latin typeface="Comic Sans MS" pitchFamily="66" charset="0"/>
                <a:ea typeface="+mn-ea"/>
              </a:rPr>
              <a:t>Archives/Curation centres </a:t>
            </a:r>
          </a:p>
        </p:txBody>
      </p:sp>
      <p:sp>
        <p:nvSpPr>
          <p:cNvPr id="7" name="Oval 6"/>
          <p:cNvSpPr>
            <a:spLocks noChangeArrowheads="1"/>
          </p:cNvSpPr>
          <p:nvPr/>
        </p:nvSpPr>
        <p:spPr bwMode="auto">
          <a:xfrm>
            <a:off x="3357563" y="357188"/>
            <a:ext cx="2357437" cy="1057275"/>
          </a:xfrm>
          <a:prstGeom prst="ellipse">
            <a:avLst/>
          </a:prstGeom>
          <a:solidFill>
            <a:srgbClr val="3365FB">
              <a:alpha val="69803"/>
            </a:srgbClr>
          </a:solidFill>
          <a:ln w="9525" algn="ctr">
            <a:solidFill>
              <a:schemeClr val="tx1"/>
            </a:solidFill>
            <a:round/>
            <a:headEnd/>
            <a:tailEnd/>
          </a:ln>
        </p:spPr>
        <p:txBody>
          <a:bodyPr/>
          <a:lstStyle/>
          <a:p>
            <a:pPr algn="ctr">
              <a:defRPr/>
            </a:pPr>
            <a:r>
              <a:rPr lang="en-GB" sz="1600">
                <a:solidFill>
                  <a:srgbClr val="FFFFFF"/>
                </a:solidFill>
                <a:latin typeface="Comic Sans MS" pitchFamily="66" charset="0"/>
                <a:ea typeface="+mn-ea"/>
              </a:rPr>
              <a:t>People &amp; Training &amp; skills</a:t>
            </a:r>
          </a:p>
        </p:txBody>
      </p:sp>
      <p:sp>
        <p:nvSpPr>
          <p:cNvPr id="8" name="Oval 7"/>
          <p:cNvSpPr>
            <a:spLocks noChangeArrowheads="1"/>
          </p:cNvSpPr>
          <p:nvPr/>
        </p:nvSpPr>
        <p:spPr bwMode="auto">
          <a:xfrm>
            <a:off x="5857875" y="1071563"/>
            <a:ext cx="2357438" cy="1071562"/>
          </a:xfrm>
          <a:prstGeom prst="ellipse">
            <a:avLst/>
          </a:prstGeom>
          <a:solidFill>
            <a:srgbClr val="3365FB">
              <a:alpha val="69803"/>
            </a:srgbClr>
          </a:solidFill>
          <a:ln w="9525" algn="ctr">
            <a:solidFill>
              <a:schemeClr val="tx1"/>
            </a:solidFill>
            <a:round/>
            <a:headEnd/>
            <a:tailEnd/>
          </a:ln>
        </p:spPr>
        <p:txBody>
          <a:bodyPr/>
          <a:lstStyle/>
          <a:p>
            <a:pPr algn="ctr">
              <a:defRPr/>
            </a:pPr>
            <a:r>
              <a:rPr lang="en-GB" sz="1600">
                <a:solidFill>
                  <a:srgbClr val="FFFFFF"/>
                </a:solidFill>
                <a:latin typeface="Comic Sans MS" pitchFamily="66" charset="0"/>
                <a:ea typeface="+mn-ea"/>
              </a:rPr>
              <a:t>Computers, Comp. aided services</a:t>
            </a:r>
          </a:p>
        </p:txBody>
      </p:sp>
      <p:sp>
        <p:nvSpPr>
          <p:cNvPr id="9" name="Oval 8"/>
          <p:cNvSpPr>
            <a:spLocks noChangeArrowheads="1"/>
          </p:cNvSpPr>
          <p:nvPr/>
        </p:nvSpPr>
        <p:spPr bwMode="auto">
          <a:xfrm>
            <a:off x="6643688" y="2857500"/>
            <a:ext cx="2500312" cy="914400"/>
          </a:xfrm>
          <a:prstGeom prst="ellipse">
            <a:avLst/>
          </a:prstGeom>
          <a:solidFill>
            <a:srgbClr val="3365FB">
              <a:alpha val="69803"/>
            </a:srgbClr>
          </a:solidFill>
          <a:ln w="9525" algn="ctr">
            <a:solidFill>
              <a:schemeClr val="tx1"/>
            </a:solidFill>
            <a:round/>
            <a:headEnd/>
            <a:tailEnd/>
          </a:ln>
        </p:spPr>
        <p:txBody>
          <a:bodyPr/>
          <a:lstStyle/>
          <a:p>
            <a:pPr algn="ctr">
              <a:defRPr/>
            </a:pPr>
            <a:r>
              <a:rPr lang="en-GB" sz="1600">
                <a:solidFill>
                  <a:srgbClr val="FFFFFF"/>
                </a:solidFill>
                <a:latin typeface="Comic Sans MS" pitchFamily="66" charset="0"/>
                <a:ea typeface="+mn-ea"/>
              </a:rPr>
              <a:t>interoperable open Software </a:t>
            </a:r>
          </a:p>
          <a:p>
            <a:pPr algn="ctr">
              <a:defRPr/>
            </a:pPr>
            <a:r>
              <a:rPr lang="en-GB" sz="1600">
                <a:solidFill>
                  <a:srgbClr val="FFFFFF"/>
                </a:solidFill>
                <a:latin typeface="Comic Sans MS" pitchFamily="66" charset="0"/>
                <a:ea typeface="+mn-ea"/>
              </a:rPr>
              <a:t> </a:t>
            </a:r>
          </a:p>
        </p:txBody>
      </p:sp>
      <p:sp>
        <p:nvSpPr>
          <p:cNvPr id="10" name="Oval 9"/>
          <p:cNvSpPr>
            <a:spLocks noChangeArrowheads="1"/>
          </p:cNvSpPr>
          <p:nvPr/>
        </p:nvSpPr>
        <p:spPr bwMode="auto">
          <a:xfrm>
            <a:off x="3500438" y="5715000"/>
            <a:ext cx="2357437" cy="914400"/>
          </a:xfrm>
          <a:prstGeom prst="ellipse">
            <a:avLst/>
          </a:prstGeom>
          <a:solidFill>
            <a:srgbClr val="3365FB">
              <a:alpha val="69803"/>
            </a:srgbClr>
          </a:solidFill>
          <a:ln w="9525" algn="ctr">
            <a:solidFill>
              <a:schemeClr val="tx1"/>
            </a:solidFill>
            <a:round/>
            <a:headEnd/>
            <a:tailEnd/>
          </a:ln>
        </p:spPr>
        <p:txBody>
          <a:bodyPr/>
          <a:lstStyle/>
          <a:p>
            <a:pPr algn="ctr">
              <a:defRPr/>
            </a:pPr>
            <a:r>
              <a:rPr lang="en-GB" sz="1600">
                <a:solidFill>
                  <a:srgbClr val="FFFFFF"/>
                </a:solidFill>
                <a:latin typeface="Comic Sans MS" pitchFamily="66" charset="0"/>
                <a:ea typeface="+mn-ea"/>
              </a:rPr>
              <a:t>Networks</a:t>
            </a:r>
          </a:p>
        </p:txBody>
      </p:sp>
      <p:sp>
        <p:nvSpPr>
          <p:cNvPr id="11" name="Oval 10"/>
          <p:cNvSpPr>
            <a:spLocks noChangeArrowheads="1"/>
          </p:cNvSpPr>
          <p:nvPr/>
        </p:nvSpPr>
        <p:spPr bwMode="auto">
          <a:xfrm>
            <a:off x="2500313" y="1428750"/>
            <a:ext cx="4071937" cy="3929063"/>
          </a:xfrm>
          <a:prstGeom prst="ellipse">
            <a:avLst/>
          </a:prstGeom>
          <a:solidFill>
            <a:srgbClr val="3365FB">
              <a:alpha val="69803"/>
            </a:srgbClr>
          </a:solidFill>
          <a:ln w="9525" algn="ctr">
            <a:solidFill>
              <a:schemeClr val="tx1"/>
            </a:solidFill>
            <a:round/>
            <a:headEnd/>
            <a:tailEnd/>
          </a:ln>
        </p:spPr>
        <p:txBody>
          <a:bodyPr/>
          <a:lstStyle/>
          <a:p>
            <a:pPr algn="ctr">
              <a:defRPr/>
            </a:pPr>
            <a:r>
              <a:rPr lang="en-GB" sz="2000">
                <a:solidFill>
                  <a:srgbClr val="FFFF00"/>
                </a:solidFill>
                <a:latin typeface="Comic Sans MS" pitchFamily="66" charset="0"/>
                <a:ea typeface="+mn-ea"/>
              </a:rPr>
              <a:t>Multidisciplinary Collaborations:</a:t>
            </a:r>
          </a:p>
          <a:p>
            <a:pPr algn="ctr">
              <a:defRPr/>
            </a:pPr>
            <a:r>
              <a:rPr lang="en-GB" sz="2000">
                <a:solidFill>
                  <a:srgbClr val="FFFF00"/>
                </a:solidFill>
                <a:latin typeface="Comic Sans MS" pitchFamily="66" charset="0"/>
                <a:ea typeface="+mn-ea"/>
              </a:rPr>
              <a:t>Common objectives</a:t>
            </a:r>
          </a:p>
          <a:p>
            <a:pPr algn="ctr">
              <a:defRPr/>
            </a:pPr>
            <a:r>
              <a:rPr lang="en-GB" sz="2000">
                <a:solidFill>
                  <a:srgbClr val="FFFF00"/>
                </a:solidFill>
                <a:latin typeface="Comic Sans MS" pitchFamily="66" charset="0"/>
                <a:ea typeface="+mn-ea"/>
              </a:rPr>
              <a:t>Open sharing </a:t>
            </a:r>
          </a:p>
          <a:p>
            <a:pPr algn="ctr">
              <a:defRPr/>
            </a:pPr>
            <a:r>
              <a:rPr lang="en-GB" sz="2000">
                <a:solidFill>
                  <a:srgbClr val="FFFF00"/>
                </a:solidFill>
                <a:latin typeface="Comic Sans MS" pitchFamily="66" charset="0"/>
                <a:ea typeface="+mn-ea"/>
              </a:rPr>
              <a:t>Critical mass</a:t>
            </a:r>
          </a:p>
          <a:p>
            <a:pPr algn="ctr">
              <a:defRPr/>
            </a:pPr>
            <a:r>
              <a:rPr lang="en-GB" sz="2000">
                <a:solidFill>
                  <a:srgbClr val="FFFF00"/>
                </a:solidFill>
                <a:latin typeface="Comic Sans MS" pitchFamily="66" charset="0"/>
                <a:ea typeface="+mn-ea"/>
              </a:rPr>
              <a:t>Trust and respect</a:t>
            </a:r>
          </a:p>
          <a:p>
            <a:pPr algn="ctr">
              <a:defRPr/>
            </a:pPr>
            <a:r>
              <a:rPr lang="en-GB" sz="2000">
                <a:solidFill>
                  <a:srgbClr val="FFFF00"/>
                </a:solidFill>
                <a:latin typeface="Comic Sans MS" pitchFamily="66" charset="0"/>
                <a:ea typeface="+mn-ea"/>
              </a:rPr>
              <a:t>Declaration of best efforts</a:t>
            </a:r>
          </a:p>
          <a:p>
            <a:pPr algn="ctr">
              <a:defRPr/>
            </a:pPr>
            <a:r>
              <a:rPr lang="en-GB" sz="2000">
                <a:solidFill>
                  <a:srgbClr val="FFFF00"/>
                </a:solidFill>
                <a:latin typeface="Comic Sans MS" pitchFamily="66" charset="0"/>
                <a:ea typeface="+mn-ea"/>
              </a:rPr>
              <a:t>Quality Assurance Service-oriented</a:t>
            </a:r>
          </a:p>
          <a:p>
            <a:pPr algn="ctr">
              <a:defRPr/>
            </a:pPr>
            <a:endParaRPr lang="en-GB" sz="2000">
              <a:solidFill>
                <a:srgbClr val="FFFF00"/>
              </a:solidFill>
              <a:latin typeface="Comic Sans MS" pitchFamily="66" charset="0"/>
              <a:ea typeface="+mn-ea"/>
            </a:endParaRPr>
          </a:p>
        </p:txBody>
      </p:sp>
      <p:pic>
        <p:nvPicPr>
          <p:cNvPr id="82956" name="Picture 4" descr="Open Science Grid">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42938"/>
            <a:ext cx="1143000" cy="53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7" name="TextBox 12"/>
          <p:cNvSpPr txBox="1">
            <a:spLocks noChangeArrowheads="1"/>
          </p:cNvSpPr>
          <p:nvPr/>
        </p:nvSpPr>
        <p:spPr bwMode="auto">
          <a:xfrm>
            <a:off x="2286000" y="0"/>
            <a:ext cx="5500688" cy="461963"/>
          </a:xfrm>
          <a:prstGeom prst="rect">
            <a:avLst/>
          </a:prstGeom>
          <a:solidFill>
            <a:schemeClr val="tx2"/>
          </a:solidFill>
          <a:ln w="9525">
            <a:noFill/>
            <a:miter lim="800000"/>
            <a:headEnd/>
            <a:tailEnd/>
          </a:ln>
        </p:spPr>
        <p:txBody>
          <a:bodyPr>
            <a:spAutoFit/>
          </a:bodyPr>
          <a:lstStyle/>
          <a:p>
            <a:pPr eaLnBrk="1" hangingPunct="1">
              <a:defRPr/>
            </a:pPr>
            <a:r>
              <a:rPr lang="en-GB" sz="2400">
                <a:solidFill>
                  <a:srgbClr val="FFFF00"/>
                </a:solidFill>
                <a:latin typeface="Comic Sans MS" pitchFamily="66" charset="0"/>
                <a:ea typeface="+mn-ea"/>
              </a:rPr>
              <a:t>eScience Infrastructure ingredients</a:t>
            </a:r>
          </a:p>
        </p:txBody>
      </p:sp>
      <p:sp>
        <p:nvSpPr>
          <p:cNvPr id="62479" name="Date Placeholder 14"/>
          <p:cNvSpPr>
            <a:spLocks noGrp="1"/>
          </p:cNvSpPr>
          <p:nvPr>
            <p:ph type="dt" sz="quarter" idx="10"/>
          </p:nvPr>
        </p:nvSpPr>
        <p:spPr/>
        <p:txBody>
          <a:bodyPr/>
          <a:lstStyle/>
          <a:p>
            <a:pPr eaLnBrk="0" hangingPunct="0">
              <a:defRPr/>
            </a:pPr>
            <a:r>
              <a:rPr lang="en-US" sz="1200">
                <a:solidFill>
                  <a:srgbClr val="000000"/>
                </a:solidFill>
                <a:latin typeface="Times New Roman" pitchFamily="18" charset="0"/>
                <a:ea typeface="+mn-ea"/>
              </a:rPr>
              <a:t>30 June 2008</a:t>
            </a:r>
            <a:endParaRPr lang="en-GB" sz="1200">
              <a:solidFill>
                <a:srgbClr val="000000"/>
              </a:solidFill>
              <a:latin typeface="Times New Roman" pitchFamily="18" charset="0"/>
              <a:ea typeface="+mn-ea"/>
            </a:endParaRPr>
          </a:p>
        </p:txBody>
      </p:sp>
      <p:sp>
        <p:nvSpPr>
          <p:cNvPr id="82959" name="Slide Number Placeholder 1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0" hangingPunct="0">
              <a:spcBef>
                <a:spcPct val="50000"/>
              </a:spcBef>
              <a:buFontTx/>
              <a:buNone/>
            </a:pPr>
            <a:fld id="{88F79CA0-6407-4B85-A509-914934DD64AE}" type="slidenum">
              <a:rPr lang="en-GB" altLang="en-US" sz="1000" b="1">
                <a:solidFill>
                  <a:srgbClr val="000000"/>
                </a:solidFill>
                <a:latin typeface="Comic Sans MS" panose="030F0702030302020204" pitchFamily="66" charset="0"/>
              </a:rPr>
              <a:pPr eaLnBrk="0" hangingPunct="0">
                <a:spcBef>
                  <a:spcPct val="50000"/>
                </a:spcBef>
                <a:buFontTx/>
                <a:buNone/>
              </a:pPr>
              <a:t>37</a:t>
            </a:fld>
            <a:endParaRPr lang="en-GB" altLang="en-US" sz="1000" b="1">
              <a:solidFill>
                <a:srgbClr val="000000"/>
              </a:solidFill>
              <a:latin typeface="Comic Sans MS" panose="030F0702030302020204" pitchFamily="66" charset="0"/>
            </a:endParaRPr>
          </a:p>
        </p:txBody>
      </p:sp>
      <p:sp>
        <p:nvSpPr>
          <p:cNvPr id="62481" name="Footer Placeholder 16"/>
          <p:cNvSpPr>
            <a:spLocks noGrp="1"/>
          </p:cNvSpPr>
          <p:nvPr>
            <p:ph type="ftr" sz="quarter" idx="11"/>
          </p:nvPr>
        </p:nvSpPr>
        <p:spPr>
          <a:xfrm>
            <a:off x="3124200" y="6245225"/>
            <a:ext cx="2733675" cy="184150"/>
          </a:xfrm>
        </p:spPr>
        <p:txBody>
          <a:bodyPr/>
          <a:lstStyle/>
          <a:p>
            <a:pPr eaLnBrk="0" hangingPunct="0">
              <a:defRPr/>
            </a:pPr>
            <a:r>
              <a:rPr lang="en-GB" sz="1200" dirty="0" smtClean="0">
                <a:solidFill>
                  <a:srgbClr val="FFFF00"/>
                </a:solidFill>
                <a:latin typeface="Times New Roman" pitchFamily="18" charset="0"/>
                <a:ea typeface="+mn-ea"/>
              </a:rPr>
              <a:t>Courtesy: H </a:t>
            </a:r>
            <a:r>
              <a:rPr lang="en-GB" sz="1200" dirty="0">
                <a:solidFill>
                  <a:srgbClr val="FFFF00"/>
                </a:solidFill>
                <a:latin typeface="Times New Roman" pitchFamily="18" charset="0"/>
                <a:ea typeface="+mn-ea"/>
              </a:rPr>
              <a:t>F Hoffmann, CERN</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childTnLst>
                          </p:cTn>
                        </p:par>
                        <p:par>
                          <p:cTn id="20" fill="hold" nodeType="afterGroup">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childTnLst>
                          </p:cTn>
                        </p:par>
                        <p:par>
                          <p:cTn id="24" fill="hold" nodeType="afterGroup">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childTnLst>
                                </p:cTn>
                              </p:par>
                            </p:childTnLst>
                          </p:cTn>
                        </p:par>
                        <p:par>
                          <p:cTn id="28" fill="hold" nodeType="afterGroup">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childTnLst>
                                </p:cTn>
                              </p:par>
                            </p:childTnLst>
                          </p:cTn>
                        </p:par>
                        <p:par>
                          <p:cTn id="32" fill="hold" nodeType="afterGroup">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0" y="-99392"/>
            <a:ext cx="7772400" cy="838200"/>
          </a:xfrm>
        </p:spPr>
        <p:txBody>
          <a:bodyPr/>
          <a:lstStyle/>
          <a:p>
            <a:pPr eaLnBrk="1" hangingPunct="1"/>
            <a:r>
              <a:rPr lang="en-US" altLang="en-US" sz="2800" dirty="0" smtClean="0">
                <a:solidFill>
                  <a:srgbClr val="003399"/>
                </a:solidFill>
                <a:cs typeface="Times New Roman" panose="02020603050405020304" pitchFamily="18" charset="0"/>
              </a:rPr>
              <a:t>Conclusions</a:t>
            </a:r>
          </a:p>
        </p:txBody>
      </p:sp>
      <p:sp>
        <p:nvSpPr>
          <p:cNvPr id="84995" name="Rectangle 9"/>
          <p:cNvSpPr>
            <a:spLocks noGrp="1" noChangeArrowheads="1"/>
          </p:cNvSpPr>
          <p:nvPr>
            <p:ph type="body" idx="1"/>
          </p:nvPr>
        </p:nvSpPr>
        <p:spPr>
          <a:xfrm>
            <a:off x="381000" y="1278632"/>
            <a:ext cx="8405813" cy="4958680"/>
          </a:xfrm>
        </p:spPr>
        <p:txBody>
          <a:bodyPr/>
          <a:lstStyle/>
          <a:p>
            <a:pPr lvl="1"/>
            <a:r>
              <a:rPr lang="en-US" altLang="en-US" sz="1800" dirty="0" smtClean="0"/>
              <a:t>LHC Experiments are </a:t>
            </a:r>
            <a:r>
              <a:rPr lang="en-US" altLang="en-US" sz="1800" dirty="0" smtClean="0"/>
              <a:t>large scientific </a:t>
            </a:r>
            <a:r>
              <a:rPr lang="en-US" altLang="en-US" sz="1800" dirty="0" smtClean="0"/>
              <a:t>projects </a:t>
            </a:r>
            <a:r>
              <a:rPr lang="en-US" altLang="en-US" sz="1800" dirty="0" smtClean="0"/>
              <a:t>that can be described as</a:t>
            </a:r>
          </a:p>
          <a:p>
            <a:pPr lvl="2"/>
            <a:r>
              <a:rPr lang="en-US" altLang="en-US" sz="1600" dirty="0" smtClean="0"/>
              <a:t>Complex</a:t>
            </a:r>
          </a:p>
          <a:p>
            <a:pPr lvl="2"/>
            <a:r>
              <a:rPr lang="en-US" altLang="en-US" sz="1600" dirty="0" smtClean="0"/>
              <a:t>Global</a:t>
            </a:r>
          </a:p>
          <a:p>
            <a:pPr lvl="2"/>
            <a:r>
              <a:rPr lang="en-US" altLang="en-US" sz="1600" dirty="0" smtClean="0"/>
              <a:t>Culturally diverse</a:t>
            </a:r>
          </a:p>
          <a:p>
            <a:pPr lvl="2"/>
            <a:r>
              <a:rPr lang="en-US" altLang="en-US" sz="1600" dirty="0" smtClean="0"/>
              <a:t>Shared vision, commitment and tolerance</a:t>
            </a:r>
          </a:p>
          <a:p>
            <a:pPr lvl="2"/>
            <a:r>
              <a:rPr lang="en-US" altLang="en-US" sz="1600" dirty="0" smtClean="0"/>
              <a:t>Efforts made to hear the individual</a:t>
            </a:r>
          </a:p>
          <a:p>
            <a:pPr lvl="1"/>
            <a:r>
              <a:rPr lang="en-US" altLang="en-US" sz="1800" dirty="0" smtClean="0"/>
              <a:t>They are not </a:t>
            </a:r>
            <a:r>
              <a:rPr lang="en-US" altLang="en-US" sz="1800" dirty="0" smtClean="0"/>
              <a:t>managed like a corporation </a:t>
            </a:r>
          </a:p>
          <a:p>
            <a:pPr lvl="1"/>
            <a:r>
              <a:rPr lang="en-US" altLang="en-US" sz="1800" dirty="0" smtClean="0"/>
              <a:t>Instead, </a:t>
            </a:r>
            <a:endParaRPr lang="en-US" altLang="en-US" sz="1800" dirty="0" smtClean="0"/>
          </a:p>
          <a:p>
            <a:pPr lvl="2"/>
            <a:r>
              <a:rPr lang="en-US" altLang="en-US" sz="1600" dirty="0" smtClean="0"/>
              <a:t>Run </a:t>
            </a:r>
            <a:r>
              <a:rPr lang="en-US" altLang="en-US" sz="1600" dirty="0" smtClean="0"/>
              <a:t>by self-managed individuals and teams</a:t>
            </a:r>
          </a:p>
          <a:p>
            <a:pPr lvl="2"/>
            <a:r>
              <a:rPr lang="en-US" altLang="en-US" sz="1600" dirty="0" smtClean="0"/>
              <a:t>Have </a:t>
            </a:r>
            <a:r>
              <a:rPr lang="en-US" altLang="en-US" sz="1600" dirty="0" smtClean="0"/>
              <a:t>a Spokesperson, not a CEO</a:t>
            </a:r>
          </a:p>
          <a:p>
            <a:pPr lvl="2"/>
            <a:r>
              <a:rPr lang="en-US" altLang="en-US" sz="1600" dirty="0" smtClean="0"/>
              <a:t>Guided by engagement, discussions, trial &amp; trust, and justification rather than hierarchical powers or ex-ante directives</a:t>
            </a:r>
          </a:p>
          <a:p>
            <a:pPr lvl="2"/>
            <a:r>
              <a:rPr lang="en-US" altLang="en-US" sz="1600" dirty="0" smtClean="0"/>
              <a:t>A challenge for coordination …</a:t>
            </a:r>
          </a:p>
          <a:p>
            <a:pPr lvl="1"/>
            <a:r>
              <a:rPr lang="en-US" altLang="en-US" sz="1800" dirty="0" smtClean="0"/>
              <a:t>So </a:t>
            </a:r>
            <a:r>
              <a:rPr lang="en-US" altLang="en-US" sz="1800" i="1" dirty="0" smtClean="0"/>
              <a:t>what</a:t>
            </a:r>
            <a:r>
              <a:rPr lang="en-US" altLang="en-US" sz="1800" dirty="0" smtClean="0"/>
              <a:t> is it?</a:t>
            </a:r>
          </a:p>
          <a:p>
            <a:pPr lvl="2"/>
            <a:r>
              <a:rPr lang="en-US" altLang="en-US" sz="1600" dirty="0" smtClean="0"/>
              <a:t>Your comments and views would be much appreciated!</a:t>
            </a:r>
          </a:p>
          <a:p>
            <a:pPr lvl="1" eaLnBrk="1" hangingPunct="1">
              <a:lnSpc>
                <a:spcPct val="80000"/>
              </a:lnSpc>
            </a:pPr>
            <a:endParaRPr lang="en-US" altLang="en-US" sz="1800" dirty="0" smtClean="0"/>
          </a:p>
          <a:p>
            <a:pPr lvl="2" eaLnBrk="1" hangingPunct="1">
              <a:lnSpc>
                <a:spcPct val="80000"/>
              </a:lnSpc>
            </a:pPr>
            <a:endParaRPr lang="en-US" altLang="en-US" sz="1600" dirty="0" smtClean="0"/>
          </a:p>
          <a:p>
            <a:pPr lvl="2" eaLnBrk="1" hangingPunct="1">
              <a:lnSpc>
                <a:spcPct val="80000"/>
              </a:lnSpc>
            </a:pPr>
            <a:endParaRPr lang="en-US" altLang="en-US" sz="1400" dirty="0" smtClean="0"/>
          </a:p>
        </p:txBody>
      </p:sp>
      <p:pic>
        <p:nvPicPr>
          <p:cNvPr id="84996" name="Picture 2" descr="Picture 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9500" y="142875"/>
            <a:ext cx="1485900" cy="84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3119438" y="355600"/>
            <a:ext cx="59753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2000">
                <a:solidFill>
                  <a:schemeClr val="bg1"/>
                </a:solidFill>
                <a:latin typeface="Verdana" panose="020B0604030504040204" pitchFamily="34" charset="0"/>
              </a:rPr>
              <a:t>CERN's mission: to build particle accelerators</a:t>
            </a:r>
          </a:p>
        </p:txBody>
      </p:sp>
      <p:sp>
        <p:nvSpPr>
          <p:cNvPr id="46083" name="Rectangle 3"/>
          <p:cNvSpPr>
            <a:spLocks noChangeArrowheads="1"/>
          </p:cNvSpPr>
          <p:nvPr/>
        </p:nvSpPr>
        <p:spPr bwMode="auto">
          <a:xfrm>
            <a:off x="228600" y="990600"/>
            <a:ext cx="8153400"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
        <p:nvSpPr>
          <p:cNvPr id="46084" name="Text Box 4"/>
          <p:cNvSpPr txBox="1">
            <a:spLocks noChangeArrowheads="1"/>
          </p:cNvSpPr>
          <p:nvPr/>
        </p:nvSpPr>
        <p:spPr bwMode="auto">
          <a:xfrm>
            <a:off x="212725" y="942975"/>
            <a:ext cx="73945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fr-FR" altLang="en-US" sz="2400">
                <a:latin typeface="Verdana" panose="020B0604030504040204" pitchFamily="34" charset="0"/>
              </a:rPr>
              <a:t>Accelerator chain at CERN, a complex business</a:t>
            </a:r>
          </a:p>
        </p:txBody>
      </p:sp>
      <p:pic>
        <p:nvPicPr>
          <p:cNvPr id="460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371600"/>
            <a:ext cx="77724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sz="quarter"/>
          </p:nvPr>
        </p:nvSpPr>
        <p:spPr/>
        <p:txBody>
          <a:bodyPr/>
          <a:lstStyle/>
          <a:p>
            <a:pPr eaLnBrk="1" hangingPunct="1"/>
            <a:r>
              <a:rPr lang="en-US" altLang="en-US" smtClean="0">
                <a:solidFill>
                  <a:schemeClr val="accent2"/>
                </a:solidFill>
              </a:rPr>
              <a:t>LHC Experiments</a:t>
            </a:r>
          </a:p>
        </p:txBody>
      </p:sp>
      <p:pic>
        <p:nvPicPr>
          <p:cNvPr id="45059" name="Picture 3" descr="ALICE"/>
          <p:cNvPicPr>
            <a:picLocks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187450" y="1376363"/>
            <a:ext cx="3116263" cy="2171700"/>
          </a:xfrm>
          <a:noFill/>
        </p:spPr>
      </p:pic>
      <p:pic>
        <p:nvPicPr>
          <p:cNvPr id="45060" name="Picture 4" descr="ATLAS"/>
          <p:cNvPicPr>
            <a:picLocks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4751388" y="1376363"/>
            <a:ext cx="3103562" cy="2171700"/>
          </a:xfrm>
          <a:noFill/>
        </p:spPr>
      </p:pic>
      <p:pic>
        <p:nvPicPr>
          <p:cNvPr id="45061" name="Picture 5" descr="CMS"/>
          <p:cNvPicPr>
            <a:picLocks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1223963" y="3767138"/>
            <a:ext cx="3043237" cy="2185987"/>
          </a:xfrm>
          <a:noFill/>
        </p:spPr>
      </p:pic>
      <p:pic>
        <p:nvPicPr>
          <p:cNvPr id="45062" name="Picture 6" descr="LHCb"/>
          <p:cNvPicPr>
            <a:picLocks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a:xfrm>
            <a:off x="4787900" y="3838575"/>
            <a:ext cx="3060700" cy="2155825"/>
          </a:xfrm>
          <a:noFill/>
        </p:spPr>
      </p:pic>
    </p:spTree>
  </p:cSld>
  <p:clrMapOvr>
    <a:masterClrMapping/>
  </p:clrMapOvr>
  <p:transition>
    <p:check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3" descr="LHC-pits-UA"/>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3400" y="155575"/>
            <a:ext cx="8305800" cy="6702425"/>
          </a:xfrm>
          <a:noFill/>
        </p:spPr>
      </p:pic>
    </p:spTree>
  </p:cSld>
  <p:clrMapOvr>
    <a:masterClrMapping/>
  </p:clrMapOvr>
  <p:transition>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0213"/>
            <a:ext cx="9144000" cy="581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6638" y="0"/>
            <a:ext cx="70707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8598465"/>
      </p:ext>
    </p:extLst>
  </p:cSld>
  <p:clrMapOvr>
    <a:masterClrMapping/>
  </p:clrMapOvr>
  <p:transition>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ATLAS-B40-crow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78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3645</TotalTime>
  <Words>1619</Words>
  <Application>Microsoft Office PowerPoint</Application>
  <PresentationFormat>On-screen Show (4:3)</PresentationFormat>
  <Paragraphs>234</Paragraphs>
  <Slides>38</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ＭＳ Ｐゴシック</vt:lpstr>
      <vt:lpstr>Tahoma</vt:lpstr>
      <vt:lpstr>Verdana</vt:lpstr>
      <vt:lpstr>Times New Roman</vt:lpstr>
      <vt:lpstr>Wingdings</vt:lpstr>
      <vt:lpstr>Comic Sans MS</vt:lpstr>
      <vt:lpstr>Calibri</vt:lpstr>
      <vt:lpstr>Default Design</vt:lpstr>
      <vt:lpstr>PowerPoint Presentation</vt:lpstr>
      <vt:lpstr>PowerPoint Presentation</vt:lpstr>
      <vt:lpstr>PowerPoint Presentation</vt:lpstr>
      <vt:lpstr>PowerPoint Presentation</vt:lpstr>
      <vt:lpstr>LHC Experiments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Evolution of Experiments</vt:lpstr>
      <vt:lpstr>Memorandum of Understanding (MoU)</vt:lpstr>
      <vt:lpstr>PowerPoint Presentation</vt:lpstr>
      <vt:lpstr>PowerPoint Presentation</vt:lpstr>
      <vt:lpstr>PowerPoint Presentation</vt:lpstr>
      <vt:lpstr>PowerPoint Presentation</vt:lpstr>
      <vt:lpstr>PowerPoint Presentation</vt:lpstr>
      <vt:lpstr>PowerPoint Presentation</vt:lpstr>
      <vt:lpstr>Conclusions</vt:lpstr>
      <vt:lpstr>Communitarian Bonds</vt:lpstr>
      <vt:lpstr>PowerPoint Presentation</vt:lpstr>
      <vt:lpstr> Simple Micro Rules</vt:lpstr>
      <vt:lpstr> Simple Macro Rules (2)</vt:lpstr>
      <vt:lpstr>Cultures of Experiments</vt:lpstr>
      <vt:lpstr>How are (tough) decisions made?</vt:lpstr>
      <vt:lpstr>Monitoring and Information Systems</vt:lpstr>
      <vt:lpstr>How to keep members informed and involved?</vt:lpstr>
      <vt:lpstr>Anything to Learn From?</vt:lpstr>
      <vt:lpstr>PowerPoint Presentation</vt:lpstr>
      <vt:lpstr>Conclusions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markus nordberg</dc:creator>
  <cp:lastModifiedBy>Markus Nordberg</cp:lastModifiedBy>
  <cp:revision>285</cp:revision>
  <dcterms:created xsi:type="dcterms:W3CDTF">2009-04-24T11:52:59Z</dcterms:created>
  <dcterms:modified xsi:type="dcterms:W3CDTF">2017-11-12T22:12:04Z</dcterms:modified>
</cp:coreProperties>
</file>