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11" r:id="rId3"/>
    <p:sldId id="302" r:id="rId4"/>
    <p:sldId id="309" r:id="rId5"/>
    <p:sldId id="320" r:id="rId6"/>
    <p:sldId id="301" r:id="rId7"/>
    <p:sldId id="314" r:id="rId8"/>
    <p:sldId id="324" r:id="rId9"/>
    <p:sldId id="323" r:id="rId10"/>
    <p:sldId id="325" r:id="rId11"/>
    <p:sldId id="321" r:id="rId12"/>
    <p:sldId id="318" r:id="rId13"/>
    <p:sldId id="322" r:id="rId14"/>
    <p:sldId id="304" r:id="rId15"/>
    <p:sldId id="269" r:id="rId16"/>
    <p:sldId id="315" r:id="rId17"/>
    <p:sldId id="307" r:id="rId18"/>
    <p:sldId id="305" r:id="rId19"/>
  </p:sldIdLst>
  <p:sldSz cx="9144000" cy="6858000" type="screen4x3"/>
  <p:notesSz cx="6451600" cy="93218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6">
          <p15:clr>
            <a:srgbClr val="A4A3A4"/>
          </p15:clr>
        </p15:guide>
        <p15:guide id="2" pos="20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Österberg, Kenneth" initials="Ö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311"/>
    <a:srgbClr val="FF0000"/>
    <a:srgbClr val="09E92E"/>
    <a:srgbClr val="FFFF00"/>
    <a:srgbClr val="00FF00"/>
    <a:srgbClr val="993300"/>
    <a:srgbClr val="008000"/>
    <a:srgbClr val="0000FF"/>
    <a:srgbClr val="FF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1" autoAdjust="0"/>
    <p:restoredTop sz="94643" autoAdjust="0"/>
  </p:normalViewPr>
  <p:slideViewPr>
    <p:cSldViewPr>
      <p:cViewPr varScale="1">
        <p:scale>
          <a:sx n="70" d="100"/>
          <a:sy n="70" d="100"/>
        </p:scale>
        <p:origin x="16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84"/>
      </p:cViewPr>
      <p:guideLst>
        <p:guide orient="horz" pos="2936"/>
        <p:guide pos="20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54414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r">
              <a:defRPr sz="1200"/>
            </a:lvl1pPr>
          </a:lstStyle>
          <a:p>
            <a:r>
              <a:rPr lang="fi-FI"/>
              <a:t>16.3.2013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54414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r">
              <a:defRPr sz="1200"/>
            </a:lvl1pPr>
          </a:lstStyle>
          <a:p>
            <a:fld id="{EB1AD2BC-24A3-485B-A44E-D0C4E23D4B9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1104568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654414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r">
              <a:defRPr sz="1200"/>
            </a:lvl1pPr>
          </a:lstStyle>
          <a:p>
            <a:r>
              <a:rPr lang="fi-FI"/>
              <a:t>16.3.2013</a:t>
            </a:r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698500"/>
            <a:ext cx="4660900" cy="3495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25" tIns="45062" rIns="90125" bIns="45062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45160" y="4427856"/>
            <a:ext cx="5161280" cy="4194810"/>
          </a:xfrm>
          <a:prstGeom prst="rect">
            <a:avLst/>
          </a:prstGeom>
        </p:spPr>
        <p:txBody>
          <a:bodyPr vert="horz" lIns="90125" tIns="45062" rIns="90125" bIns="45062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654414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r">
              <a:defRPr sz="1200"/>
            </a:lvl1pPr>
          </a:lstStyle>
          <a:p>
            <a:fld id="{CFE1713D-DDFA-40E0-9122-383BD1FB6AA0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2528091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1713D-DDFA-40E0-9122-383BD1FB6AA0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i-FI"/>
              <a:t>16.3.2013</a:t>
            </a:r>
          </a:p>
        </p:txBody>
      </p:sp>
    </p:spTree>
    <p:extLst>
      <p:ext uri="{BB962C8B-B14F-4D97-AF65-F5344CB8AC3E}">
        <p14:creationId xmlns:p14="http://schemas.microsoft.com/office/powerpoint/2010/main" val="964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dirty="0"/>
              <a:t>Muokkaa perustyyl. napsautt.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/>
              <a:t>23.5.2018</a:t>
            </a:r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>
                <a:solidFill>
                  <a:schemeClr val="tx2"/>
                </a:solidFill>
              </a:rPr>
              <a:t>www.helsinki.fi/yliopisto</a:t>
            </a:r>
          </a:p>
        </p:txBody>
      </p:sp>
      <p:pic>
        <p:nvPicPr>
          <p:cNvPr id="13" name="Picture 12" descr="FSE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9" descr="hip_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32240" y="116632"/>
            <a:ext cx="2016224" cy="20162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41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fi-FI"/>
              <a:t>Muokkaa perustyyl. napsautt.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/>
              <a:t>Muokkaa alaotsikon perustyyliä napsautt.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/>
              <a:t>23.5.2018</a:t>
            </a:r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>
                <a:solidFill>
                  <a:schemeClr val="tx2"/>
                </a:solidFill>
              </a:rPr>
              <a:t>www.helsinki.fi/yliopisto</a:t>
            </a:r>
          </a:p>
        </p:txBody>
      </p:sp>
      <p:pic>
        <p:nvPicPr>
          <p:cNvPr id="13" name="Picture 12" descr="FSE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r>
              <a:rPr lang="fi-FI"/>
              <a:t>Lisää kuva napsauttamalla kuvaketta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r>
              <a:rPr lang="fi-FI"/>
              <a:t>Lisää kuva napsauttamalla kuvaketta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perustyyl. napsautt.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r>
              <a:rPr lang="fi-FI"/>
              <a:t>Lisää kuva napsauttamalla kuvaketta</a:t>
            </a:r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r>
              <a:rPr lang="fi-FI"/>
              <a:t>Lisää kuva napsauttamalla kuvaketta</a:t>
            </a: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12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8" name="Freeform 14"/>
          <p:cNvSpPr>
            <a:spLocks noEditPoints="1"/>
          </p:cNvSpPr>
          <p:nvPr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0" name="Picture 9" descr="FSE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048772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i-FI"/>
              <a:t>Muokkaa perustyyl. napsautt.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/>
              <a:t>23.5.2018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/>
              <a:t>Matemaattis-luonnontieteellinen tiedekunta / Henkilön nimi / Esityksen nimi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/>
              <a:t> of 9</a:t>
            </a:r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23528" y="404664"/>
            <a:ext cx="1007666" cy="86484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>
                <a:solidFill>
                  <a:schemeClr val="tx2"/>
                </a:solidFill>
              </a:rPr>
              <a:t>www.helsinki.fi/yliopisto</a:t>
            </a:r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1979614" y="1340768"/>
            <a:ext cx="5976762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pic>
        <p:nvPicPr>
          <p:cNvPr id="17" name="Picture 16" descr="FSE_RGB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2" name="Picture 11" descr="hip_logo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100392" y="404664"/>
            <a:ext cx="864096" cy="8640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3.png"/><Relationship Id="rId12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11" Type="http://schemas.openxmlformats.org/officeDocument/2006/relationships/image" Target="../media/image23.png"/><Relationship Id="rId10" Type="http://schemas.openxmlformats.org/officeDocument/2006/relationships/image" Target="../media/image22.png"/><Relationship Id="rId4" Type="http://schemas.openxmlformats.org/officeDocument/2006/relationships/image" Target="../media/image8.png"/><Relationship Id="rId9" Type="http://schemas.openxmlformats.org/officeDocument/2006/relationships/image" Target="../media/image21.png"/><Relationship Id="rId1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10.png"/><Relationship Id="rId10" Type="http://schemas.openxmlformats.org/officeDocument/2006/relationships/image" Target="../media/image28.png"/><Relationship Id="rId4" Type="http://schemas.openxmlformats.org/officeDocument/2006/relationships/image" Target="../media/image9.png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3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51520" y="4382278"/>
            <a:ext cx="8568952" cy="1639010"/>
          </a:xfrm>
        </p:spPr>
        <p:txBody>
          <a:bodyPr/>
          <a:lstStyle/>
          <a:p>
            <a:r>
              <a:rPr lang="fi-FI" u="sng" dirty="0"/>
              <a:t>Antti Meriläinen</a:t>
            </a:r>
            <a:r>
              <a:rPr lang="fi-FI" baseline="30000" dirty="0"/>
              <a:t>1,2</a:t>
            </a:r>
            <a:r>
              <a:rPr lang="fi-FI" dirty="0"/>
              <a:t>, Ivan Kassamakov</a:t>
            </a:r>
            <a:r>
              <a:rPr lang="fi-FI" baseline="30000" dirty="0"/>
              <a:t>1,2</a:t>
            </a:r>
            <a:r>
              <a:rPr lang="fi-FI" dirty="0"/>
              <a:t>,</a:t>
            </a:r>
            <a:r>
              <a:rPr lang="en-US" dirty="0">
                <a:cs typeface="Arial" pitchFamily="34" charset="0"/>
              </a:rPr>
              <a:t> Markus </a:t>
            </a:r>
            <a:r>
              <a:rPr lang="en-US" dirty="0" err="1">
                <a:cs typeface="Arial" pitchFamily="34" charset="0"/>
              </a:rPr>
              <a:t>Aicheler</a:t>
            </a:r>
            <a:r>
              <a:rPr lang="fi-FI" baseline="30000" dirty="0"/>
              <a:t>2</a:t>
            </a:r>
            <a:r>
              <a:rPr lang="fi-FI" dirty="0"/>
              <a:t>, </a:t>
            </a:r>
            <a:r>
              <a:rPr lang="en-US" dirty="0">
                <a:cs typeface="Arial" pitchFamily="34" charset="0"/>
              </a:rPr>
              <a:t>Kenneth </a:t>
            </a:r>
            <a:r>
              <a:rPr lang="en-US" dirty="0" err="1">
                <a:cs typeface="Arial" pitchFamily="34" charset="0"/>
              </a:rPr>
              <a:t>Österberg</a:t>
            </a:r>
            <a:r>
              <a:rPr lang="fi-FI" baseline="30000" dirty="0"/>
              <a:t>1,2</a:t>
            </a:r>
            <a:r>
              <a:rPr lang="en-US" dirty="0">
                <a:cs typeface="Arial" pitchFamily="34" charset="0"/>
              </a:rPr>
              <a:t> and </a:t>
            </a:r>
            <a:r>
              <a:rPr lang="fi-FI" dirty="0"/>
              <a:t>Edward H</a:t>
            </a:r>
            <a:r>
              <a:rPr lang="en-US" dirty="0">
                <a:cs typeface="Arial" pitchFamily="34" charset="0"/>
              </a:rPr>
              <a:t>æggström</a:t>
            </a:r>
            <a:r>
              <a:rPr lang="en-US" baseline="30000" dirty="0">
                <a:cs typeface="Arial" pitchFamily="34" charset="0"/>
              </a:rPr>
              <a:t>1</a:t>
            </a:r>
            <a:r>
              <a:rPr lang="en-US" dirty="0">
                <a:cs typeface="Arial" pitchFamily="34" charset="0"/>
              </a:rPr>
              <a:t> </a:t>
            </a:r>
          </a:p>
        </p:txBody>
      </p:sp>
      <p:sp>
        <p:nvSpPr>
          <p:cNvPr id="5" name="Alaotsikko 2"/>
          <p:cNvSpPr txBox="1">
            <a:spLocks/>
          </p:cNvSpPr>
          <p:nvPr/>
        </p:nvSpPr>
        <p:spPr>
          <a:xfrm>
            <a:off x="756864" y="5373216"/>
            <a:ext cx="7775576" cy="8812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r>
              <a:rPr lang="en-US" sz="2200" b="1" dirty="0">
                <a:solidFill>
                  <a:schemeClr val="tx2"/>
                </a:solidFill>
              </a:rPr>
              <a:t>1) Department of Physics, University of Helsinki </a:t>
            </a:r>
          </a:p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r>
              <a:rPr lang="en-US" sz="2200" b="1" dirty="0">
                <a:solidFill>
                  <a:schemeClr val="tx2"/>
                </a:solidFill>
              </a:rPr>
              <a:t>2) Helsinki Institute of Physics</a:t>
            </a:r>
          </a:p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endParaRPr lang="en-US" sz="2200" b="1" dirty="0">
              <a:solidFill>
                <a:schemeClr val="tx2"/>
              </a:solidFill>
            </a:endParaRPr>
          </a:p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endParaRPr kumimoji="0" lang="en-US" sz="2200" b="1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4212" y="2277417"/>
            <a:ext cx="7775576" cy="1871663"/>
          </a:xfrm>
        </p:spPr>
        <p:txBody>
          <a:bodyPr>
            <a:normAutofit/>
          </a:bodyPr>
          <a:lstStyle/>
          <a:p>
            <a:r>
              <a:rPr lang="en-US" sz="3600" dirty="0"/>
              <a:t>Copper Measurements with High Frequency Ultrasound Microscope</a:t>
            </a:r>
            <a:endParaRPr lang="fi-FI" sz="3600" dirty="0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</a:t>
            </a:fld>
            <a:r>
              <a:rPr lang="fi-FI" dirty="0"/>
              <a:t> of 15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AC349C8-1061-44F9-A908-D262F81FC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320AEB8-C718-4012-B310-03DC9533B2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10</a:t>
            </a:fld>
            <a:r>
              <a:rPr lang="fi-FI" dirty="0"/>
              <a:t> of 15</a:t>
            </a: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CAC1604D-D7A8-422A-8F61-15023696C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247495"/>
            <a:ext cx="6048772" cy="1150938"/>
          </a:xfrm>
        </p:spPr>
        <p:txBody>
          <a:bodyPr/>
          <a:lstStyle/>
          <a:p>
            <a:r>
              <a:rPr lang="en-US" dirty="0"/>
              <a:t>Large Area US Images</a:t>
            </a:r>
            <a:br>
              <a:rPr lang="en-US" dirty="0"/>
            </a:br>
            <a:r>
              <a:rPr lang="en-US" dirty="0"/>
              <a:t>400MHz Transducer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="" xmlns:a16="http://schemas.microsoft.com/office/drawing/2014/main" id="{8A1547E7-1EF9-4219-92BC-BC7D1D60DA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" t="3828" r="4656" b="2970"/>
          <a:stretch/>
        </p:blipFill>
        <p:spPr>
          <a:xfrm>
            <a:off x="179512" y="1495386"/>
            <a:ext cx="4430997" cy="3733814"/>
          </a:xfr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73823E4-E5C2-4DFB-BA80-616AA9531D20}"/>
              </a:ext>
            </a:extLst>
          </p:cNvPr>
          <p:cNvSpPr txBox="1"/>
          <p:nvPr/>
        </p:nvSpPr>
        <p:spPr>
          <a:xfrm>
            <a:off x="251520" y="5181421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Resolution 2.5 </a:t>
            </a:r>
            <a:r>
              <a:rPr lang="el-GR" dirty="0"/>
              <a:t>μ</a:t>
            </a:r>
            <a:r>
              <a:rPr lang="fi-FI" dirty="0"/>
              <a:t>m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Transducer is uncalibrated 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Normalized color scale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53AED5D-97DD-4A16-9418-FC8ACC886D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336"/>
          <a:stretch/>
        </p:blipFill>
        <p:spPr>
          <a:xfrm rot="16200000">
            <a:off x="4220400" y="2176466"/>
            <a:ext cx="4536000" cy="29483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69B6133A-F64D-42EC-BF0B-1D5BFF72A7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54"/>
          <a:stretch/>
        </p:blipFill>
        <p:spPr>
          <a:xfrm>
            <a:off x="4237701" y="5991613"/>
            <a:ext cx="4536000" cy="44383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="" xmlns:a16="http://schemas.microsoft.com/office/drawing/2014/main" id="{E3EB67A7-D44E-41A6-B1C5-5CA30D5941D9}"/>
              </a:ext>
            </a:extLst>
          </p:cNvPr>
          <p:cNvCxnSpPr>
            <a:cxnSpLocks/>
          </p:cNvCxnSpPr>
          <p:nvPr/>
        </p:nvCxnSpPr>
        <p:spPr>
          <a:xfrm>
            <a:off x="1907704" y="3429000"/>
            <a:ext cx="4464496" cy="6480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D3685FF5-58FF-4825-BDD0-D372416D3E37}"/>
              </a:ext>
            </a:extLst>
          </p:cNvPr>
          <p:cNvCxnSpPr>
            <a:cxnSpLocks/>
          </p:cNvCxnSpPr>
          <p:nvPr/>
        </p:nvCxnSpPr>
        <p:spPr>
          <a:xfrm>
            <a:off x="2124364" y="2752436"/>
            <a:ext cx="4535868" cy="2445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626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="" xmlns:a16="http://schemas.microsoft.com/office/drawing/2014/main" id="{5FA5251E-5721-4083-954A-6C4D84AA4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7825" y="1484784"/>
            <a:ext cx="5832326" cy="489654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Challenges: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Over 90% of sound reflects from Cu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Focused transducer are designed for water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dirty="0"/>
              <a:t>Limited working distance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dirty="0"/>
              <a:t>Total reflection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dirty="0"/>
              <a:t>Wave bend in water-copper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Echoes are weak</a:t>
            </a:r>
            <a:endParaRPr lang="en-US" dirty="0"/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dirty="0"/>
              <a:t>Low noise system needed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dirty="0"/>
              <a:t>Background rejection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Synthetic Aperture Focusing Technique (SAFT)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dirty="0"/>
              <a:t>Good phase control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dirty="0"/>
              <a:t>CPU, GPU and memory </a:t>
            </a:r>
            <a:r>
              <a:rPr lang="en-US" dirty="0" smtClean="0"/>
              <a:t>needed</a:t>
            </a:r>
          </a:p>
          <a:p>
            <a:pPr marL="608013" lvl="1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Only qualitative contrast</a:t>
            </a:r>
            <a:endParaRPr lang="en-US" b="1" dirty="0"/>
          </a:p>
          <a:p>
            <a:pPr marL="608013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5F831500-AD57-4D0C-A67A-60C63CFA0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9946CE9-8790-42F3-8002-3257BCF515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11</a:t>
            </a:fld>
            <a:r>
              <a:rPr lang="fi-FI" dirty="0"/>
              <a:t> of 15</a:t>
            </a: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00568AD-92BC-44C9-BE94-C041880DB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Beneath the surface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A9464E9-EA40-42C2-A171-F01D4D49A9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63939"/>
            <a:ext cx="2527255" cy="158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969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938"/>
          <a:stretch/>
        </p:blipFill>
        <p:spPr>
          <a:xfrm flipH="1">
            <a:off x="787496" y="1846781"/>
            <a:ext cx="2384228" cy="2049140"/>
          </a:xfr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12</a:t>
            </a:fld>
            <a:r>
              <a:rPr lang="fi-FI" dirty="0"/>
              <a:t> of 15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88738" y="279823"/>
            <a:ext cx="6048772" cy="1150938"/>
          </a:xfrm>
        </p:spPr>
        <p:txBody>
          <a:bodyPr/>
          <a:lstStyle/>
          <a:p>
            <a:r>
              <a:rPr lang="en-US" dirty="0"/>
              <a:t>Synthetic Aperture </a:t>
            </a:r>
            <a:br>
              <a:rPr lang="en-US" dirty="0"/>
            </a:br>
            <a:r>
              <a:rPr lang="en-US" dirty="0"/>
              <a:t>Focusing Technique (SAFT)</a:t>
            </a:r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04" b="29341"/>
          <a:stretch/>
        </p:blipFill>
        <p:spPr>
          <a:xfrm>
            <a:off x="6308843" y="1771662"/>
            <a:ext cx="2384229" cy="20084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29759"/>
            <a:ext cx="4104242" cy="30034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26780" y="3860489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Calibri" panose="020F0502020204030204" pitchFamily="34" charset="0"/>
              </a:rPr>
              <a:t>∑(…) = </a:t>
            </a:r>
            <a:endParaRPr lang="en-US" sz="4000" dirty="0"/>
          </a:p>
        </p:txBody>
      </p:sp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21"/>
          <a:stretch/>
        </p:blipFill>
        <p:spPr>
          <a:xfrm>
            <a:off x="6308843" y="4640628"/>
            <a:ext cx="2384229" cy="1464389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3483966" y="1921698"/>
            <a:ext cx="2824877" cy="1708348"/>
          </a:xfrm>
          <a:prstGeom prst="rightArrow">
            <a:avLst>
              <a:gd name="adj1" fmla="val 42524"/>
              <a:gd name="adj2" fmla="val 566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Delay Filter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9562" y="1323561"/>
            <a:ext cx="1960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Rx Signals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581400" y="6105017"/>
            <a:ext cx="3654896" cy="321183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357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2E4DC1B-CF4F-4CAF-9354-362D830E61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77" r="14622"/>
          <a:stretch/>
        </p:blipFill>
        <p:spPr>
          <a:xfrm>
            <a:off x="5760645" y="1521120"/>
            <a:ext cx="3011964" cy="2988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536E3465-C31B-4A81-AE02-7522BD3D90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59" t="3975" r="6012" b="-423"/>
          <a:stretch/>
        </p:blipFill>
        <p:spPr>
          <a:xfrm>
            <a:off x="5071" y="7493"/>
            <a:ext cx="1988425" cy="1615596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00C2CCCC-B8BA-4717-AAA1-7541E4AC5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7" r="13071"/>
          <a:stretch/>
        </p:blipFill>
        <p:spPr>
          <a:xfrm>
            <a:off x="5" y="1521120"/>
            <a:ext cx="3011964" cy="2988000"/>
          </a:xfrm>
        </p:spPr>
      </p:pic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8A67805-397E-41A9-A7F3-42ACCFEA3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BC790A4-E360-4EEF-8250-49FDB10BCB8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13</a:t>
            </a:fld>
            <a:r>
              <a:rPr lang="fi-FI" dirty="0"/>
              <a:t> of 15</a:t>
            </a: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8F7466F-6637-4AE0-A111-7DFCFBD4F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784" y="175948"/>
            <a:ext cx="6048772" cy="1150938"/>
          </a:xfrm>
        </p:spPr>
        <p:txBody>
          <a:bodyPr/>
          <a:lstStyle/>
          <a:p>
            <a:r>
              <a:rPr lang="en-US" dirty="0"/>
              <a:t>SAFT Results</a:t>
            </a:r>
            <a:br>
              <a:rPr lang="en-US" dirty="0"/>
            </a:br>
            <a:r>
              <a:rPr lang="en-US" dirty="0"/>
              <a:t>250 MHz Transducer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3D53E4FE-5F4B-4D2E-908D-CA77FF8C227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1" r="13847"/>
          <a:stretch/>
        </p:blipFill>
        <p:spPr>
          <a:xfrm>
            <a:off x="2970912" y="1521120"/>
            <a:ext cx="2914807" cy="298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2C544CDA-C07B-4B28-9D06-3F04E6B1D2BB}"/>
              </a:ext>
            </a:extLst>
          </p:cNvPr>
          <p:cNvSpPr txBox="1"/>
          <p:nvPr/>
        </p:nvSpPr>
        <p:spPr>
          <a:xfrm>
            <a:off x="3311954" y="1438423"/>
            <a:ext cx="180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-70 </a:t>
            </a:r>
            <a:r>
              <a:rPr lang="el-GR" dirty="0"/>
              <a:t>μ</a:t>
            </a:r>
            <a:r>
              <a:rPr lang="en-US" dirty="0"/>
              <a:t>m Focus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FE7DB93E-4278-4810-B045-D240E826D36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5" y="4778438"/>
            <a:ext cx="2867936" cy="19306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63705B61-0140-4BA5-98EF-C282B7DC2893}"/>
              </a:ext>
            </a:extLst>
          </p:cNvPr>
          <p:cNvSpPr txBox="1"/>
          <p:nvPr/>
        </p:nvSpPr>
        <p:spPr>
          <a:xfrm>
            <a:off x="437821" y="1438423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13AC10CC-78E2-4390-80DD-ADAEFEE0F671}"/>
              </a:ext>
            </a:extLst>
          </p:cNvPr>
          <p:cNvSpPr txBox="1"/>
          <p:nvPr/>
        </p:nvSpPr>
        <p:spPr>
          <a:xfrm>
            <a:off x="3213570" y="5143591"/>
            <a:ext cx="1800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-70 </a:t>
            </a:r>
            <a:r>
              <a:rPr lang="el-GR" dirty="0"/>
              <a:t>μ</a:t>
            </a:r>
            <a:r>
              <a:rPr lang="en-US" dirty="0"/>
              <a:t>m Focus</a:t>
            </a:r>
          </a:p>
          <a:p>
            <a:r>
              <a:rPr lang="en-US" dirty="0"/>
              <a:t>-30 </a:t>
            </a:r>
            <a:r>
              <a:rPr lang="el-GR" dirty="0"/>
              <a:t>μ</a:t>
            </a:r>
            <a:r>
              <a:rPr lang="en-US" dirty="0"/>
              <a:t>m Focus</a:t>
            </a:r>
          </a:p>
          <a:p>
            <a:r>
              <a:rPr lang="en-US" dirty="0"/>
              <a:t>Original Focus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C4E56EA4-6410-459E-BFFD-519B75E19062}"/>
              </a:ext>
            </a:extLst>
          </p:cNvPr>
          <p:cNvCxnSpPr>
            <a:cxnSpLocks/>
          </p:cNvCxnSpPr>
          <p:nvPr/>
        </p:nvCxnSpPr>
        <p:spPr>
          <a:xfrm flipH="1">
            <a:off x="1700213" y="5624513"/>
            <a:ext cx="1538287" cy="285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0593B750-FEDB-480F-9D3B-515FAAF44E7C}"/>
              </a:ext>
            </a:extLst>
          </p:cNvPr>
          <p:cNvCxnSpPr>
            <a:cxnSpLocks/>
          </p:cNvCxnSpPr>
          <p:nvPr/>
        </p:nvCxnSpPr>
        <p:spPr>
          <a:xfrm flipH="1">
            <a:off x="1624013" y="5900738"/>
            <a:ext cx="1624013" cy="76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="" xmlns:a16="http://schemas.microsoft.com/office/drawing/2014/main" id="{BEAA7DC2-FBAE-4906-8731-41D706A2C41E}"/>
              </a:ext>
            </a:extLst>
          </p:cNvPr>
          <p:cNvCxnSpPr>
            <a:cxnSpLocks/>
          </p:cNvCxnSpPr>
          <p:nvPr/>
        </p:nvCxnSpPr>
        <p:spPr>
          <a:xfrm flipH="1" flipV="1">
            <a:off x="1576388" y="6081713"/>
            <a:ext cx="1695450" cy="80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10387F13-265F-4E56-AC47-3DA235378B2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9" t="3059" r="14715"/>
          <a:stretch/>
        </p:blipFill>
        <p:spPr>
          <a:xfrm>
            <a:off x="5780685" y="4431252"/>
            <a:ext cx="2440909" cy="2412000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69B451B2-C366-481A-B9E5-C03B1F435470}"/>
              </a:ext>
            </a:extLst>
          </p:cNvPr>
          <p:cNvSpPr/>
          <p:nvPr/>
        </p:nvSpPr>
        <p:spPr>
          <a:xfrm>
            <a:off x="4159046" y="2646337"/>
            <a:ext cx="756000" cy="756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="" xmlns:a16="http://schemas.microsoft.com/office/drawing/2014/main" id="{BF121AEB-7DCC-4E95-B4C3-A7A4EAEEDDDB}"/>
              </a:ext>
            </a:extLst>
          </p:cNvPr>
          <p:cNvCxnSpPr>
            <a:cxnSpLocks/>
          </p:cNvCxnSpPr>
          <p:nvPr/>
        </p:nvCxnSpPr>
        <p:spPr>
          <a:xfrm>
            <a:off x="4166419" y="3399503"/>
            <a:ext cx="1917291" cy="3163529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="" xmlns:a16="http://schemas.microsoft.com/office/drawing/2014/main" id="{5B4616DE-8F7F-4A66-804E-17BB8F0FFB46}"/>
              </a:ext>
            </a:extLst>
          </p:cNvPr>
          <p:cNvCxnSpPr/>
          <p:nvPr/>
        </p:nvCxnSpPr>
        <p:spPr>
          <a:xfrm>
            <a:off x="4925961" y="2662084"/>
            <a:ext cx="3185652" cy="1895168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68EBD4F-AA2D-4F70-8EF1-E2D8F35F5547}"/>
              </a:ext>
            </a:extLst>
          </p:cNvPr>
          <p:cNvSpPr txBox="1"/>
          <p:nvPr/>
        </p:nvSpPr>
        <p:spPr>
          <a:xfrm>
            <a:off x="6165730" y="1438423"/>
            <a:ext cx="1800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-30 </a:t>
            </a:r>
            <a:r>
              <a:rPr lang="el-GR" dirty="0"/>
              <a:t>μ</a:t>
            </a:r>
            <a:r>
              <a:rPr lang="en-US" dirty="0"/>
              <a:t>m Focus</a:t>
            </a:r>
          </a:p>
        </p:txBody>
      </p:sp>
    </p:spTree>
    <p:extLst>
      <p:ext uri="{BB962C8B-B14F-4D97-AF65-F5344CB8AC3E}">
        <p14:creationId xmlns:p14="http://schemas.microsoft.com/office/powerpoint/2010/main" val="3343403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179512" y="1989139"/>
            <a:ext cx="6840538" cy="403225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Surface elasticity (</a:t>
            </a:r>
            <a:r>
              <a:rPr lang="en-US" dirty="0" err="1"/>
              <a:t>GPa</a:t>
            </a:r>
            <a:r>
              <a:rPr lang="en-US" dirty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Scattering from non-flat surface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Surface wave-velocity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Another acoustic parameter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V(z) -technique 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/>
              <a:t> More accurate stiffness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Look under the surface / SAFT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Need more research</a:t>
            </a:r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1775556"/>
            <a:ext cx="4104242" cy="2229708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14</a:t>
            </a:fld>
            <a:r>
              <a:rPr lang="fi-FI" dirty="0"/>
              <a:t> of 15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Thank </a:t>
            </a:r>
            <a:r>
              <a:rPr lang="en-US" dirty="0" smtClean="0"/>
              <a:t>you for your attention!</a:t>
            </a:r>
            <a:endParaRPr lang="en-US" dirty="0"/>
          </a:p>
          <a:p>
            <a:r>
              <a:rPr lang="en-US" dirty="0" smtClean="0"/>
              <a:t>Acknowledgements to:</a:t>
            </a:r>
          </a:p>
          <a:p>
            <a:r>
              <a:rPr lang="en-US" dirty="0" smtClean="0"/>
              <a:t>	Dr. Marek </a:t>
            </a:r>
            <a:r>
              <a:rPr lang="en-US" dirty="0" err="1" smtClean="0"/>
              <a:t>Jacewicz</a:t>
            </a:r>
            <a:endParaRPr lang="en-US" dirty="0" smtClean="0"/>
          </a:p>
          <a:p>
            <a:r>
              <a:rPr lang="en-US" dirty="0" smtClean="0"/>
              <a:t>	Mr. Jere </a:t>
            </a:r>
            <a:r>
              <a:rPr lang="en-US" dirty="0" err="1" smtClean="0"/>
              <a:t>Hyvönen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and Comments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15</a:t>
            </a:fld>
            <a:r>
              <a:rPr lang="fi-FI" dirty="0"/>
              <a:t> of 13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74B52E0D-B4AC-4DD6-B3D2-8ABC1B7CF9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344" y="1384625"/>
            <a:ext cx="6635310" cy="4976483"/>
          </a:xfrm>
        </p:spPr>
      </p:pic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0B87411-74EF-4278-94E7-9BC99C581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A448E4C-940F-48BC-8693-B63AF91CC0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16</a:t>
            </a:fld>
            <a:r>
              <a:rPr lang="fi-FI"/>
              <a:t> of 12</a:t>
            </a:r>
            <a:endParaRPr lang="fi-FI" dirty="0"/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86D12589-A28D-457A-8666-3A0A8A11D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Z-Focus vs Amplitude</a:t>
            </a:r>
          </a:p>
        </p:txBody>
      </p:sp>
    </p:spTree>
    <p:extLst>
      <p:ext uri="{BB962C8B-B14F-4D97-AF65-F5344CB8AC3E}">
        <p14:creationId xmlns:p14="http://schemas.microsoft.com/office/powerpoint/2010/main" val="756697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316"/>
          <a:stretch>
            <a:fillRect/>
          </a:stretch>
        </p:blipFill>
        <p:spPr bwMode="auto">
          <a:xfrm>
            <a:off x="1324436" y="2260619"/>
            <a:ext cx="3270528" cy="52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2195736" y="188640"/>
            <a:ext cx="4536504" cy="1080000"/>
          </a:xfrm>
        </p:spPr>
        <p:txBody>
          <a:bodyPr/>
          <a:lstStyle/>
          <a:p>
            <a:r>
              <a:rPr lang="en-US" dirty="0"/>
              <a:t>Pulse Compression</a:t>
            </a:r>
            <a:br>
              <a:rPr lang="en-US" dirty="0"/>
            </a:br>
            <a:r>
              <a:rPr lang="en-US" dirty="0"/>
              <a:t>Cross Correlation</a:t>
            </a:r>
          </a:p>
        </p:txBody>
      </p:sp>
      <p:pic>
        <p:nvPicPr>
          <p:cNvPr id="18434" name="Picture 2" descr="C:\Users\Antti\Dropbox\Etla\US-kurssi 2013\matlab\chirp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2996952"/>
            <a:ext cx="5112568" cy="3827591"/>
          </a:xfrm>
          <a:prstGeom prst="rect">
            <a:avLst/>
          </a:prstGeom>
          <a:noFill/>
        </p:spPr>
      </p:pic>
      <p:grpSp>
        <p:nvGrpSpPr>
          <p:cNvPr id="2" name="Ryhmä 22"/>
          <p:cNvGrpSpPr/>
          <p:nvPr/>
        </p:nvGrpSpPr>
        <p:grpSpPr>
          <a:xfrm>
            <a:off x="5076056" y="2060848"/>
            <a:ext cx="4039649" cy="3600400"/>
            <a:chOff x="5004048" y="1700808"/>
            <a:chExt cx="4039649" cy="3600400"/>
          </a:xfrm>
        </p:grpSpPr>
        <p:pic>
          <p:nvPicPr>
            <p:cNvPr id="18436" name="Picture 4" descr="C:\Users\Antti\Dropbox\Etla\US-kurssi 2013\matlab\chirp2_cor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48" y="2276872"/>
              <a:ext cx="4039649" cy="3024336"/>
            </a:xfrm>
            <a:prstGeom prst="rect">
              <a:avLst/>
            </a:prstGeom>
            <a:noFill/>
          </p:spPr>
        </p:pic>
        <p:cxnSp>
          <p:nvCxnSpPr>
            <p:cNvPr id="14" name="Suora nuoliyhdysviiva 13"/>
            <p:cNvCxnSpPr/>
            <p:nvPr/>
          </p:nvCxnSpPr>
          <p:spPr>
            <a:xfrm>
              <a:off x="6372200" y="2852936"/>
              <a:ext cx="1440160" cy="0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uora yhdysviiva 15"/>
            <p:cNvCxnSpPr/>
            <p:nvPr/>
          </p:nvCxnSpPr>
          <p:spPr>
            <a:xfrm>
              <a:off x="6372200" y="2708920"/>
              <a:ext cx="0" cy="201622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uora yhdysviiva 16"/>
            <p:cNvCxnSpPr/>
            <p:nvPr/>
          </p:nvCxnSpPr>
          <p:spPr>
            <a:xfrm>
              <a:off x="7812360" y="2780928"/>
              <a:ext cx="0" cy="201622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kstikehys 20"/>
            <p:cNvSpPr txBox="1"/>
            <p:nvPr/>
          </p:nvSpPr>
          <p:spPr>
            <a:xfrm>
              <a:off x="5652120" y="1700808"/>
              <a:ext cx="30243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dt</a:t>
              </a:r>
              <a:r>
                <a:rPr lang="en-US" dirty="0"/>
                <a:t> descript depth resolution</a:t>
              </a:r>
            </a:p>
            <a:p>
              <a:r>
                <a:rPr lang="en-US" dirty="0" err="1"/>
                <a:t>dt</a:t>
              </a:r>
              <a:r>
                <a:rPr lang="en-US" dirty="0"/>
                <a:t> depends on bandwidth</a:t>
              </a:r>
            </a:p>
          </p:txBody>
        </p:sp>
        <p:sp>
          <p:nvSpPr>
            <p:cNvPr id="22" name="Suorakulmio 21"/>
            <p:cNvSpPr/>
            <p:nvPr/>
          </p:nvSpPr>
          <p:spPr>
            <a:xfrm>
              <a:off x="6804248" y="2492896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dt</a:t>
              </a:r>
              <a:endParaRPr lang="fi-FI" dirty="0"/>
            </a:p>
          </p:txBody>
        </p:sp>
      </p:grpSp>
      <p:cxnSp>
        <p:nvCxnSpPr>
          <p:cNvPr id="10" name="Suora nuoliyhdysviiva 9"/>
          <p:cNvCxnSpPr/>
          <p:nvPr/>
        </p:nvCxnSpPr>
        <p:spPr>
          <a:xfrm flipV="1">
            <a:off x="992083" y="4437112"/>
            <a:ext cx="4660037" cy="10273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8974" y="5661248"/>
            <a:ext cx="752475" cy="533400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1100" y="5661248"/>
            <a:ext cx="838200" cy="495300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18" name="Päivämäärän paikkamerkki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17</a:t>
            </a:fld>
            <a:r>
              <a:rPr lang="fi-FI"/>
              <a:t> of 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586980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Antti\Dropbox\Etla\US-kurssi 2013\matlab\chirps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784" y="1362480"/>
            <a:ext cx="6311814" cy="3179248"/>
          </a:xfrm>
          <a:prstGeom prst="rect">
            <a:avLst/>
          </a:prstGeom>
          <a:noFill/>
        </p:spPr>
      </p:pic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1763689" y="260648"/>
            <a:ext cx="5616624" cy="1080000"/>
          </a:xfrm>
        </p:spPr>
        <p:txBody>
          <a:bodyPr/>
          <a:lstStyle/>
          <a:p>
            <a:r>
              <a:rPr lang="en-US" dirty="0"/>
              <a:t>Coded Signal and SNR</a:t>
            </a:r>
          </a:p>
        </p:txBody>
      </p:sp>
      <p:sp>
        <p:nvSpPr>
          <p:cNvPr id="5" name="Tekstikehys 4"/>
          <p:cNvSpPr txBox="1"/>
          <p:nvPr/>
        </p:nvSpPr>
        <p:spPr>
          <a:xfrm>
            <a:off x="5004048" y="13407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SNR =0.1</a:t>
            </a:r>
          </a:p>
        </p:txBody>
      </p:sp>
      <p:sp>
        <p:nvSpPr>
          <p:cNvPr id="6" name="Tekstikehys 5"/>
          <p:cNvSpPr txBox="1"/>
          <p:nvPr/>
        </p:nvSpPr>
        <p:spPr>
          <a:xfrm>
            <a:off x="3347864" y="133147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SNR =1</a:t>
            </a:r>
          </a:p>
        </p:txBody>
      </p:sp>
      <p:pic>
        <p:nvPicPr>
          <p:cNvPr id="17414" name="Picture 6" descr="C:\Users\Antti\Dropbox\Etla\US-kurssi 2013\matlab\chirps2_cor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8857" y="2420888"/>
            <a:ext cx="2815145" cy="1872208"/>
          </a:xfrm>
          <a:prstGeom prst="rect">
            <a:avLst/>
          </a:prstGeom>
          <a:noFill/>
        </p:spPr>
      </p:pic>
      <p:pic>
        <p:nvPicPr>
          <p:cNvPr id="17415" name="Picture 7" descr="C:\Users\Antti\Dropbox\Etla\US-kurssi 2013\matlab\chirps2_co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784" y="4581128"/>
            <a:ext cx="8404400" cy="2122467"/>
          </a:xfrm>
          <a:prstGeom prst="rect">
            <a:avLst/>
          </a:prstGeom>
          <a:noFill/>
        </p:spPr>
      </p:pic>
      <p:cxnSp>
        <p:nvCxnSpPr>
          <p:cNvPr id="13" name="Suora nuoliyhdysviiva 12"/>
          <p:cNvCxnSpPr/>
          <p:nvPr/>
        </p:nvCxnSpPr>
        <p:spPr>
          <a:xfrm flipV="1">
            <a:off x="7134896" y="3734873"/>
            <a:ext cx="449871" cy="17257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uora nuoliyhdysviiva 13"/>
          <p:cNvCxnSpPr/>
          <p:nvPr/>
        </p:nvCxnSpPr>
        <p:spPr>
          <a:xfrm flipV="1">
            <a:off x="5615189" y="3356992"/>
            <a:ext cx="1405083" cy="1460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nuoliyhdysviiva 16"/>
          <p:cNvCxnSpPr/>
          <p:nvPr/>
        </p:nvCxnSpPr>
        <p:spPr>
          <a:xfrm>
            <a:off x="5447763" y="2591618"/>
            <a:ext cx="1500501" cy="4773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äivämäärän paikkamerkki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18</a:t>
            </a:fld>
            <a:r>
              <a:rPr lang="fi-FI"/>
              <a:t> of 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8679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="" xmlns:a16="http://schemas.microsoft.com/office/drawing/2014/main" id="{C21F34CD-3C4E-4C3A-9537-4D8E09E130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4382" r="21649" b="9052"/>
          <a:stretch/>
        </p:blipFill>
        <p:spPr>
          <a:xfrm>
            <a:off x="106387" y="3195988"/>
            <a:ext cx="3331366" cy="3662012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15816" y="1340768"/>
            <a:ext cx="6228184" cy="22416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Optical methods do not measure elasticity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Tapping mode AFM is not easy to calibrate for elasticity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µCT Does not see elasticity close to the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Acoustic Microscope</a:t>
            </a:r>
          </a:p>
        </p:txBody>
      </p:sp>
      <p:cxnSp>
        <p:nvCxnSpPr>
          <p:cNvPr id="9" name="Straight Arrow Connector 8"/>
          <p:cNvCxnSpPr>
            <a:cxnSpLocks/>
            <a:stCxn id="11" idx="1"/>
          </p:cNvCxnSpPr>
          <p:nvPr/>
        </p:nvCxnSpPr>
        <p:spPr>
          <a:xfrm flipH="1">
            <a:off x="1979612" y="4584678"/>
            <a:ext cx="2979116" cy="6262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958728" y="440001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Ultrasound transducer</a:t>
            </a:r>
          </a:p>
        </p:txBody>
      </p:sp>
      <p:cxnSp>
        <p:nvCxnSpPr>
          <p:cNvPr id="12" name="Straight Arrow Connector 11"/>
          <p:cNvCxnSpPr>
            <a:cxnSpLocks/>
            <a:stCxn id="13" idx="1"/>
          </p:cNvCxnSpPr>
          <p:nvPr/>
        </p:nvCxnSpPr>
        <p:spPr>
          <a:xfrm flipH="1" flipV="1">
            <a:off x="2123728" y="3645440"/>
            <a:ext cx="2791306" cy="6760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915034" y="3528383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Goniometer tilt stage</a:t>
            </a:r>
          </a:p>
        </p:txBody>
      </p:sp>
      <p:cxnSp>
        <p:nvCxnSpPr>
          <p:cNvPr id="14" name="Straight Arrow Connector 13"/>
          <p:cNvCxnSpPr>
            <a:cxnSpLocks/>
            <a:stCxn id="15" idx="1"/>
          </p:cNvCxnSpPr>
          <p:nvPr/>
        </p:nvCxnSpPr>
        <p:spPr>
          <a:xfrm flipH="1">
            <a:off x="3203849" y="6149102"/>
            <a:ext cx="1786790" cy="15962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90639" y="596443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XY Stage</a:t>
            </a:r>
          </a:p>
        </p:txBody>
      </p:sp>
      <p:cxnSp>
        <p:nvCxnSpPr>
          <p:cNvPr id="17" name="Straight Arrow Connector 16"/>
          <p:cNvCxnSpPr>
            <a:cxnSpLocks/>
            <a:stCxn id="18" idx="1"/>
          </p:cNvCxnSpPr>
          <p:nvPr/>
        </p:nvCxnSpPr>
        <p:spPr>
          <a:xfrm flipH="1">
            <a:off x="2123728" y="5091427"/>
            <a:ext cx="2849965" cy="13290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73693" y="4906761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Sample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2</a:t>
            </a:fld>
            <a:r>
              <a:rPr lang="fi-FI" dirty="0"/>
              <a:t> of 15</a:t>
            </a:r>
          </a:p>
        </p:txBody>
      </p:sp>
      <p:cxnSp>
        <p:nvCxnSpPr>
          <p:cNvPr id="20" name="Straight Connector 6">
            <a:extLst>
              <a:ext uri="{FF2B5EF4-FFF2-40B4-BE49-F238E27FC236}">
                <a16:creationId xmlns="" xmlns:a16="http://schemas.microsoft.com/office/drawing/2014/main" id="{2ACDC77D-3101-40BE-9516-09E0BA6175C8}"/>
              </a:ext>
            </a:extLst>
          </p:cNvPr>
          <p:cNvCxnSpPr>
            <a:cxnSpLocks/>
          </p:cNvCxnSpPr>
          <p:nvPr/>
        </p:nvCxnSpPr>
        <p:spPr>
          <a:xfrm>
            <a:off x="279323" y="6515476"/>
            <a:ext cx="23969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ikehys 12">
            <a:extLst>
              <a:ext uri="{FF2B5EF4-FFF2-40B4-BE49-F238E27FC236}">
                <a16:creationId xmlns="" xmlns:a16="http://schemas.microsoft.com/office/drawing/2014/main" id="{6581CEEA-1562-471B-951B-2ED9993603C3}"/>
              </a:ext>
            </a:extLst>
          </p:cNvPr>
          <p:cNvSpPr txBox="1"/>
          <p:nvPr/>
        </p:nvSpPr>
        <p:spPr>
          <a:xfrm>
            <a:off x="467544" y="633081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1 cm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="" xmlns:a16="http://schemas.microsoft.com/office/drawing/2014/main" id="{6FE82E0D-D226-4FB4-B91B-8DB8DA8DA3D4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2339752" y="5710084"/>
            <a:ext cx="2828757" cy="18466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C21A3A10-D415-4547-9524-BDCB0351A82E}"/>
              </a:ext>
            </a:extLst>
          </p:cNvPr>
          <p:cNvSpPr txBox="1"/>
          <p:nvPr/>
        </p:nvSpPr>
        <p:spPr>
          <a:xfrm>
            <a:off x="5168509" y="552541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Goniometer tilt stage</a:t>
            </a:r>
          </a:p>
        </p:txBody>
      </p:sp>
    </p:spTree>
    <p:extLst>
      <p:ext uri="{BB962C8B-B14F-4D97-AF65-F5344CB8AC3E}">
        <p14:creationId xmlns:p14="http://schemas.microsoft.com/office/powerpoint/2010/main" val="276326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 Echo Measurements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8" r="7434" b="19663"/>
          <a:stretch/>
        </p:blipFill>
        <p:spPr bwMode="auto">
          <a:xfrm>
            <a:off x="169395" y="1391171"/>
            <a:ext cx="4808482" cy="482876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435" name="Picture 3" descr="J:\Etla\Ultraound microscope\2017-02-22_cern_cu2\aline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71425" y="1340768"/>
            <a:ext cx="4165071" cy="3123802"/>
          </a:xfrm>
          <a:prstGeom prst="rect">
            <a:avLst/>
          </a:prstGeom>
          <a:noFill/>
        </p:spPr>
      </p:pic>
      <p:sp>
        <p:nvSpPr>
          <p:cNvPr id="7" name="Vasen aaltosulje 6"/>
          <p:cNvSpPr/>
          <p:nvPr/>
        </p:nvSpPr>
        <p:spPr>
          <a:xfrm rot="5400000">
            <a:off x="6607274" y="1844824"/>
            <a:ext cx="360040" cy="1368152"/>
          </a:xfrm>
          <a:prstGeom prst="leftBrace">
            <a:avLst>
              <a:gd name="adj1" fmla="val 21938"/>
              <a:gd name="adj2" fmla="val 50000"/>
            </a:avLst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kstikehys 7"/>
          <p:cNvSpPr txBox="1"/>
          <p:nvPr/>
        </p:nvSpPr>
        <p:spPr>
          <a:xfrm>
            <a:off x="6012160" y="197954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Time-of-Flight </a:t>
            </a:r>
          </a:p>
        </p:txBody>
      </p:sp>
      <p:sp>
        <p:nvSpPr>
          <p:cNvPr id="10" name="Tekstikehys 9"/>
          <p:cNvSpPr txBox="1"/>
          <p:nvPr/>
        </p:nvSpPr>
        <p:spPr>
          <a:xfrm>
            <a:off x="5652120" y="119675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Single Pixel</a:t>
            </a:r>
          </a:p>
        </p:txBody>
      </p:sp>
      <p:sp>
        <p:nvSpPr>
          <p:cNvPr id="11" name="Tekstikehys 10"/>
          <p:cNvSpPr txBox="1"/>
          <p:nvPr/>
        </p:nvSpPr>
        <p:spPr>
          <a:xfrm>
            <a:off x="6588224" y="33569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Echo Amplitude</a:t>
            </a:r>
          </a:p>
        </p:txBody>
      </p:sp>
      <p:cxnSp>
        <p:nvCxnSpPr>
          <p:cNvPr id="13" name="Suora nuoliyhdysviiva 12"/>
          <p:cNvCxnSpPr/>
          <p:nvPr/>
        </p:nvCxnSpPr>
        <p:spPr>
          <a:xfrm flipV="1">
            <a:off x="7490420" y="3002285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ikehys 14"/>
          <p:cNvSpPr txBox="1"/>
          <p:nvPr/>
        </p:nvSpPr>
        <p:spPr>
          <a:xfrm>
            <a:off x="5076056" y="458112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Time-of-Flight: Surface Topography</a:t>
            </a:r>
          </a:p>
          <a:p>
            <a:r>
              <a:rPr lang="en-US" dirty="0"/>
              <a:t>Amplitude: Mechanics	</a:t>
            </a:r>
          </a:p>
        </p:txBody>
      </p:sp>
      <p:cxnSp>
        <p:nvCxnSpPr>
          <p:cNvPr id="19" name="Suora nuoliyhdysviiva 18"/>
          <p:cNvCxnSpPr>
            <a:cxnSpLocks/>
          </p:cNvCxnSpPr>
          <p:nvPr/>
        </p:nvCxnSpPr>
        <p:spPr>
          <a:xfrm>
            <a:off x="2660395" y="5466829"/>
            <a:ext cx="127255" cy="30214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uora nuoliyhdysviiva 21"/>
          <p:cNvCxnSpPr>
            <a:cxnSpLocks/>
          </p:cNvCxnSpPr>
          <p:nvPr/>
        </p:nvCxnSpPr>
        <p:spPr>
          <a:xfrm flipV="1">
            <a:off x="2800350" y="5466829"/>
            <a:ext cx="191584" cy="29579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uora nuoliyhdysviiva 23"/>
          <p:cNvCxnSpPr>
            <a:cxnSpLocks/>
          </p:cNvCxnSpPr>
          <p:nvPr/>
        </p:nvCxnSpPr>
        <p:spPr>
          <a:xfrm flipV="1">
            <a:off x="2980318" y="4904293"/>
            <a:ext cx="0" cy="5625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uora nuoliyhdysviiva 28"/>
          <p:cNvCxnSpPr>
            <a:cxnSpLocks/>
          </p:cNvCxnSpPr>
          <p:nvPr/>
        </p:nvCxnSpPr>
        <p:spPr>
          <a:xfrm flipV="1">
            <a:off x="2660394" y="4904293"/>
            <a:ext cx="139956" cy="501625"/>
          </a:xfrm>
          <a:prstGeom prst="straightConnector1">
            <a:avLst/>
          </a:prstGeom>
          <a:ln w="38100">
            <a:solidFill>
              <a:srgbClr val="FFFF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uora nuoliyhdysviiva 15"/>
          <p:cNvCxnSpPr>
            <a:cxnSpLocks/>
          </p:cNvCxnSpPr>
          <p:nvPr/>
        </p:nvCxnSpPr>
        <p:spPr>
          <a:xfrm>
            <a:off x="2614830" y="4904293"/>
            <a:ext cx="45564" cy="5736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3</a:t>
            </a:fld>
            <a:r>
              <a:rPr lang="fi-FI" dirty="0"/>
              <a:t> of 15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orakulmio 36"/>
          <p:cNvSpPr/>
          <p:nvPr/>
        </p:nvSpPr>
        <p:spPr>
          <a:xfrm>
            <a:off x="535240" y="2403593"/>
            <a:ext cx="8213913" cy="37622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8" name="Suorakulmio 36"/>
          <p:cNvSpPr/>
          <p:nvPr/>
        </p:nvSpPr>
        <p:spPr>
          <a:xfrm>
            <a:off x="534549" y="1412776"/>
            <a:ext cx="8213913" cy="9021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 of Acoustic Reflection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33936" y="2796070"/>
                <a:ext cx="3876766" cy="6580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𝑊𝑎𝑡𝑒𝑟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𝑊𝑎𝑡𝑒𝑟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𝑊𝑎𝑡𝑒𝑟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≈93.1 %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936" y="2796070"/>
                <a:ext cx="3876766" cy="65800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34549" y="5777692"/>
                <a:ext cx="26466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𝐸𝑐h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𝑜𝑒𝑠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𝐴𝑚𝑝𝑙𝑖𝑡𝑢𝑑𝑒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549" y="5777692"/>
                <a:ext cx="2646622" cy="369332"/>
              </a:xfrm>
              <a:prstGeom prst="rect">
                <a:avLst/>
              </a:prstGeom>
              <a:blipFill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2821654" y="1493245"/>
            <a:ext cx="3617530" cy="741220"/>
            <a:chOff x="5003998" y="1524352"/>
            <a:chExt cx="3617530" cy="7412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5003998" y="1613010"/>
                  <a:ext cx="1303114" cy="56663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𝑊𝑎𝑡𝑒𝑟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3998" y="1613010"/>
                  <a:ext cx="1303114" cy="56663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6307112" y="1524352"/>
                  <a:ext cx="23144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𝑖𝑠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𝑆𝑝𝑒𝑒𝑑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𝑆𝑜𝑢𝑛𝑑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7112" y="1524352"/>
                  <a:ext cx="2314416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6307112" y="1896240"/>
                  <a:ext cx="21713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𝑇𝑖𝑚𝑒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𝐹𝑙𝑖𝑔h𝑡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7112" y="1896240"/>
                  <a:ext cx="2171364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041907" y="2776641"/>
                <a:ext cx="2334165" cy="6968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𝑤𝑎𝑡𝑒𝑟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𝑤𝑎𝑡𝑒𝑟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1907" y="2776641"/>
                <a:ext cx="2334165" cy="69685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897887" y="3566603"/>
                <a:ext cx="4144020" cy="6968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d>
                        <m:dPr>
                          <m:ctrlPr>
                            <a:rPr lang="fi-FI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e>
                      </m:d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𝐶𝑎𝑙𝑖𝑏𝑟𝑎𝑡𝑖𝑜𝑛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𝑅𝑒𝑓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𝑅𝑒𝑓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887" y="3566603"/>
                <a:ext cx="4144020" cy="69685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kstikehys 7"/>
          <p:cNvSpPr txBox="1"/>
          <p:nvPr/>
        </p:nvSpPr>
        <p:spPr>
          <a:xfrm>
            <a:off x="523462" y="1442200"/>
            <a:ext cx="1888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Time-of-Flight </a:t>
            </a:r>
          </a:p>
        </p:txBody>
      </p:sp>
      <p:sp>
        <p:nvSpPr>
          <p:cNvPr id="21" name="Tekstikehys 10"/>
          <p:cNvSpPr txBox="1"/>
          <p:nvPr/>
        </p:nvSpPr>
        <p:spPr>
          <a:xfrm>
            <a:off x="539552" y="241159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Echo Amplitude Calibration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4</a:t>
            </a:fld>
            <a:r>
              <a:rPr lang="fi-FI" dirty="0"/>
              <a:t> of 15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>
                <a:extLst>
                  <a:ext uri="{FF2B5EF4-FFF2-40B4-BE49-F238E27FC236}">
                    <a16:creationId xmlns="" xmlns:a16="http://schemas.microsoft.com/office/drawing/2014/main" id="{BAB8280D-D853-43AE-A9CE-8F72489E4EB8}"/>
                  </a:ext>
                </a:extLst>
              </p:cNvPr>
              <p:cNvSpPr/>
              <p:nvPr/>
            </p:nvSpPr>
            <p:spPr>
              <a:xfrm>
                <a:off x="1521303" y="4333359"/>
                <a:ext cx="2632324" cy="6598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i-FI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𝑊𝑎𝑡𝑒𝑟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BAB8280D-D853-43AE-A9CE-8F72489E4EB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1303" y="4333359"/>
                <a:ext cx="2632324" cy="65986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>
            <a:extLst>
              <a:ext uri="{FF2B5EF4-FFF2-40B4-BE49-F238E27FC236}">
                <a16:creationId xmlns="" xmlns:a16="http://schemas.microsoft.com/office/drawing/2014/main" id="{B99A8465-B66F-4D79-B01F-C9996C4E4D60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" t="4081" r="7430" b="-2365"/>
          <a:stretch/>
        </p:blipFill>
        <p:spPr>
          <a:xfrm>
            <a:off x="5358216" y="3475206"/>
            <a:ext cx="3314074" cy="274146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C62C86A1-9332-485D-9C07-91F7BE81D6B8}"/>
              </a:ext>
            </a:extLst>
          </p:cNvPr>
          <p:cNvSpPr txBox="1"/>
          <p:nvPr/>
        </p:nvSpPr>
        <p:spPr>
          <a:xfrm>
            <a:off x="6459350" y="5242217"/>
            <a:ext cx="1031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UV Fused </a:t>
            </a:r>
          </a:p>
          <a:p>
            <a:r>
              <a:rPr lang="en-US" sz="1400" dirty="0"/>
              <a:t>Silica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943A3030-DB9E-4997-ADF0-6D7CB0FF4007}"/>
              </a:ext>
            </a:extLst>
          </p:cNvPr>
          <p:cNvSpPr/>
          <p:nvPr/>
        </p:nvSpPr>
        <p:spPr>
          <a:xfrm>
            <a:off x="6203507" y="4534028"/>
            <a:ext cx="7136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Silicon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EE5B5C7A-430D-4EB1-89F0-1338763FF113}"/>
              </a:ext>
            </a:extLst>
          </p:cNvPr>
          <p:cNvSpPr/>
          <p:nvPr/>
        </p:nvSpPr>
        <p:spPr>
          <a:xfrm>
            <a:off x="7252562" y="3899412"/>
            <a:ext cx="9012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Sapphire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="" xmlns:a16="http://schemas.microsoft.com/office/drawing/2014/main" id="{64EA29BF-F0F3-4F2E-8310-5A613EC30C0C}"/>
              </a:ext>
            </a:extLst>
          </p:cNvPr>
          <p:cNvCxnSpPr>
            <a:cxnSpLocks/>
          </p:cNvCxnSpPr>
          <p:nvPr/>
        </p:nvCxnSpPr>
        <p:spPr>
          <a:xfrm flipH="1" flipV="1">
            <a:off x="7762455" y="4424865"/>
            <a:ext cx="131070" cy="4169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0D81EE77-A1DB-4C5D-BD6D-019B6B21304E}"/>
              </a:ext>
            </a:extLst>
          </p:cNvPr>
          <p:cNvSpPr/>
          <p:nvPr/>
        </p:nvSpPr>
        <p:spPr>
          <a:xfrm rot="19327900">
            <a:off x="7643955" y="4273233"/>
            <a:ext cx="216024" cy="1344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81792AB3-33D2-445E-8189-F1530DB8F253}"/>
              </a:ext>
            </a:extLst>
          </p:cNvPr>
          <p:cNvSpPr/>
          <p:nvPr/>
        </p:nvSpPr>
        <p:spPr>
          <a:xfrm>
            <a:off x="7546502" y="4737805"/>
            <a:ext cx="7713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Copper</a:t>
            </a:r>
          </a:p>
        </p:txBody>
      </p:sp>
    </p:spTree>
    <p:extLst>
      <p:ext uri="{BB962C8B-B14F-4D97-AF65-F5344CB8AC3E}">
        <p14:creationId xmlns:p14="http://schemas.microsoft.com/office/powerpoint/2010/main" val="1744884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orakulmio 36"/>
          <p:cNvSpPr/>
          <p:nvPr/>
        </p:nvSpPr>
        <p:spPr>
          <a:xfrm>
            <a:off x="171739" y="1508151"/>
            <a:ext cx="8720742" cy="468106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Math of Acoustic Reflection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897136" y="3251608"/>
                <a:ext cx="2164952" cy="839974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i-FI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fi-FI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𝑪𝒖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  <m:sub>
                              <m:r>
                                <a:rPr lang="fi-FI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𝑪𝒖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i-FI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136" y="3251608"/>
                <a:ext cx="2164952" cy="8399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kstikehys 10"/>
          <p:cNvSpPr txBox="1"/>
          <p:nvPr/>
        </p:nvSpPr>
        <p:spPr>
          <a:xfrm>
            <a:off x="523462" y="1586430"/>
            <a:ext cx="36164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Echo Amplitude: Mechanics from acoustic impedance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5</a:t>
            </a:fld>
            <a:r>
              <a:rPr lang="fi-FI" dirty="0"/>
              <a:t> of 15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4D3617AD-F02F-46BB-BD3D-320C50A08731}"/>
              </a:ext>
            </a:extLst>
          </p:cNvPr>
          <p:cNvGrpSpPr/>
          <p:nvPr/>
        </p:nvGrpSpPr>
        <p:grpSpPr>
          <a:xfrm>
            <a:off x="5121763" y="1888527"/>
            <a:ext cx="3482685" cy="1091689"/>
            <a:chOff x="5364088" y="1550238"/>
            <a:chExt cx="3482685" cy="10916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5364088" y="1550238"/>
                  <a:ext cx="206017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𝑩𝒖𝒍𝒌</m:t>
                        </m:r>
                        <m:r>
                          <a:rPr lang="en-US" b="1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𝑴𝒐𝒅𝒖𝒍𝒖𝒔</m:t>
                        </m:r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𝑲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1550238"/>
                  <a:ext cx="2060179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Rectangle 21">
                  <a:extLst>
                    <a:ext uri="{FF2B5EF4-FFF2-40B4-BE49-F238E27FC236}">
                      <a16:creationId xmlns="" xmlns:a16="http://schemas.microsoft.com/office/drawing/2014/main" id="{E775618A-0749-4388-AD23-B265DC4322A3}"/>
                    </a:ext>
                  </a:extLst>
                </p:cNvPr>
                <p:cNvSpPr/>
                <p:nvPr/>
              </p:nvSpPr>
              <p:spPr>
                <a:xfrm>
                  <a:off x="5364088" y="1919613"/>
                  <a:ext cx="3482685" cy="722314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𝑲</m:t>
                            </m:r>
                          </m:e>
                          <m:sub>
                            <m:r>
                              <a:rPr lang="fi-FI" sz="20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𝑪𝒖</m:t>
                            </m:r>
                          </m:sub>
                        </m:sSub>
                        <m:r>
                          <a:rPr lang="en-US" sz="2000" i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fi-FI" sz="20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𝐶𝑢</m:t>
                            </m:r>
                          </m:sub>
                        </m:sSub>
                        <m:f>
                          <m:fPr>
                            <m:ctrlPr>
                              <a:rPr lang="en-US" sz="200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fi-FI" sz="2000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𝐶𝑢</m:t>
                                </m:r>
                              </m:sub>
                            </m:sSub>
                          </m:num>
                          <m:den>
                            <m:r>
                              <a:rPr lang="fi-FI" sz="2000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>
                          <m:fPr>
                            <m:ctrlPr>
                              <a:rPr lang="en-US" sz="2000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i-FI" sz="20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fi-FI" sz="20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fi-FI" sz="2000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  <m:sub>
                                <m:r>
                                  <a:rPr lang="fi-FI" sz="2000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𝑪𝒖</m:t>
                                </m:r>
                              </m:sub>
                            </m:sSub>
                          </m:num>
                          <m:den>
                            <m:r>
                              <a:rPr lang="fi-FI" sz="2000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fi-FI" sz="20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fi-FI" sz="20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2000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  <m:sub>
                                <m:r>
                                  <a:rPr lang="fi-FI" sz="2000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𝑪𝒖</m:t>
                                </m:r>
                              </m:sub>
                            </m:sSub>
                          </m:den>
                        </m:f>
                        <m:r>
                          <a:rPr lang="fi-FI" sz="2000" b="1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sSub>
                          <m:sSubPr>
                            <m:ctrlPr>
                              <a:rPr lang="fi-FI" sz="20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sz="20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fi-FI" sz="2000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𝑪𝒖</m:t>
                            </m:r>
                          </m:sub>
                        </m:sSub>
                      </m:oMath>
                    </m:oMathPara>
                  </a14:m>
                  <a:endParaRPr lang="en-US" sz="2000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>
            <p:sp>
              <p:nvSpPr>
                <p:cNvPr id="22" name="Rectangle 21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E775618A-0749-4388-AD23-B265DC4322A3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1919613"/>
                  <a:ext cx="3482685" cy="72231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E8B6D1BE-037B-4D87-80A2-19E9F8D9F614}"/>
              </a:ext>
            </a:extLst>
          </p:cNvPr>
          <p:cNvGrpSpPr/>
          <p:nvPr/>
        </p:nvGrpSpPr>
        <p:grpSpPr>
          <a:xfrm>
            <a:off x="5121763" y="3263206"/>
            <a:ext cx="3326552" cy="1112347"/>
            <a:chOff x="5364088" y="2630912"/>
            <a:chExt cx="3326552" cy="1112347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Rectangle 23">
                  <a:extLst>
                    <a:ext uri="{FF2B5EF4-FFF2-40B4-BE49-F238E27FC236}">
                      <a16:creationId xmlns="" xmlns:a16="http://schemas.microsoft.com/office/drawing/2014/main" id="{CB71FF20-FC40-44F3-80F9-C3CD9B4B7879}"/>
                    </a:ext>
                  </a:extLst>
                </p:cNvPr>
                <p:cNvSpPr/>
                <p:nvPr/>
              </p:nvSpPr>
              <p:spPr>
                <a:xfrm>
                  <a:off x="5364088" y="3017739"/>
                  <a:ext cx="3326552" cy="72552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i-FI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fi-FI" b="1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𝑪𝒖</m:t>
                            </m:r>
                          </m:sub>
                        </m:sSub>
                        <m:r>
                          <a:rPr lang="en-US" i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b>
                            <m:r>
                              <a:rPr lang="fi-FI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𝐶𝑢</m:t>
                            </m:r>
                          </m:sub>
                        </m:sSub>
                        <m:sSub>
                          <m:sSubPr>
                            <m:ctrlPr>
                              <a:rPr lang="en-US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fi-FI" i="1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𝐶𝑢</m:t>
                            </m:r>
                          </m:sub>
                        </m:sSub>
                        <m:d>
                          <m:dPr>
                            <m:ctrlPr>
                              <a:rPr lang="fi-FI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i-FI" b="0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</a:rPr>
                              <m:t>1 −2</m:t>
                            </m:r>
                            <m:f>
                              <m:fPr>
                                <m:ctrlPr>
                                  <a:rPr lang="en-US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1" i="1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fi-FI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𝐶𝑢</m:t>
                                    </m:r>
                                  </m:sub>
                                  <m:sup>
                                    <m:r>
                                      <a:rPr lang="fi-FI" b="0" i="1" smtClean="0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num>
                              <m:den>
                                <m:r>
                                  <a:rPr lang="fi-FI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fi-FI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fi-FI" b="1" i="1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b="1" i="1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ν</m:t>
                                    </m:r>
                                  </m:e>
                                  <m:sub>
                                    <m:r>
                                      <a:rPr lang="fi-FI" b="1" i="1">
                                        <a:solidFill>
                                          <a:sysClr val="windowText" lastClr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𝑪𝒖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>
            <p:sp>
              <p:nvSpPr>
                <p:cNvPr id="24" name="Rectangle 23">
                  <a:extLst>
                    <a:ext uri="{FF2B5EF4-FFF2-40B4-BE49-F238E27FC236}">
                      <a16:creationId xmlns="" xmlns:a16="http://schemas.microsoft.com/office/drawing/2014/main" xmlns:a14="http://schemas.microsoft.com/office/drawing/2010/main" id="{CB71FF20-FC40-44F3-80F9-C3CD9B4B787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3017739"/>
                  <a:ext cx="3326552" cy="72552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>
                  <a:extLst>
                    <a:ext uri="{FF2B5EF4-FFF2-40B4-BE49-F238E27FC236}">
                      <a16:creationId xmlns="" xmlns:a16="http://schemas.microsoft.com/office/drawing/2014/main" id="{2610F85B-C5F3-4F1D-B38C-3A504DCC877F}"/>
                    </a:ext>
                  </a:extLst>
                </p:cNvPr>
                <p:cNvSpPr/>
                <p:nvPr/>
              </p:nvSpPr>
              <p:spPr>
                <a:xfrm>
                  <a:off x="5364088" y="2630912"/>
                  <a:ext cx="240315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𝒀𝒐𝒖𝒏</m:t>
                        </m:r>
                        <m:sSup>
                          <m:sSupPr>
                            <m:ctrlPr>
                              <a:rPr lang="fi-FI" b="1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fi-FI" b="1" i="1" smtClean="0">
                                <a:latin typeface="Cambria Math" panose="02040503050406030204" pitchFamily="18" charset="0"/>
                              </a:rPr>
                              <m:t>𝒈</m:t>
                            </m:r>
                          </m:e>
                          <m:sup>
                            <m:r>
                              <a:rPr lang="fi-FI" b="1" i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fi-FI" b="1" i="0" smtClean="0">
                            <a:latin typeface="Cambria Math" panose="02040503050406030204" pitchFamily="18" charset="0"/>
                          </a:rPr>
                          <m:t>𝐬</m:t>
                        </m:r>
                        <m:r>
                          <a:rPr lang="en-US" b="1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𝑴𝒐𝒅𝒖𝒍𝒖𝒔</m:t>
                        </m:r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2610F85B-C5F3-4F1D-B38C-3A504DCC877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2630912"/>
                  <a:ext cx="2403157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9" name="Group 28">
            <a:extLst>
              <a:ext uri="{FF2B5EF4-FFF2-40B4-BE49-F238E27FC236}">
                <a16:creationId xmlns="" xmlns:a16="http://schemas.microsoft.com/office/drawing/2014/main" id="{8D16ECC2-84EB-445E-B2F1-909792AEE97C}"/>
              </a:ext>
            </a:extLst>
          </p:cNvPr>
          <p:cNvGrpSpPr/>
          <p:nvPr/>
        </p:nvGrpSpPr>
        <p:grpSpPr>
          <a:xfrm>
            <a:off x="5121763" y="4745930"/>
            <a:ext cx="3024261" cy="1091189"/>
            <a:chOff x="5364087" y="4569099"/>
            <a:chExt cx="2645152" cy="97105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>
                  <a:extLst>
                    <a:ext uri="{FF2B5EF4-FFF2-40B4-BE49-F238E27FC236}">
                      <a16:creationId xmlns="" xmlns:a16="http://schemas.microsoft.com/office/drawing/2014/main" id="{7FB94AE8-EA99-457D-B5B8-988F3E12AAD8}"/>
                    </a:ext>
                  </a:extLst>
                </p:cNvPr>
                <p:cNvSpPr/>
                <p:nvPr/>
              </p:nvSpPr>
              <p:spPr>
                <a:xfrm>
                  <a:off x="5364087" y="4942728"/>
                  <a:ext cx="2645152" cy="59743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4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i-FI" sz="24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e>
                        <m:sub>
                          <m:r>
                            <a:rPr lang="fi-FI" sz="2400" b="1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𝑪𝒖</m:t>
                          </m:r>
                        </m:sub>
                      </m:sSub>
                      <m:r>
                        <a:rPr lang="en-US" sz="2400" i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fi-FI" sz="2400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i-FI" sz="2400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num>
                        <m:den>
                          <m:r>
                            <a:rPr lang="fi-FI" sz="24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a14:m>
                  <a:r>
                    <a:rPr lang="en-US" sz="2400" dirty="0">
                      <a:solidFill>
                        <a:sysClr val="windowText" lastClr="000000"/>
                      </a:solidFill>
                    </a:rPr>
                    <a:t>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i-FI" sz="2400" b="1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fi-FI" sz="24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i-FI" sz="2400" b="1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sSub>
                            <m:sSubPr>
                              <m:ctrlPr>
                                <a:rPr lang="fi-FI" sz="2400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fi-FI" sz="2400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𝑪𝒖</m:t>
                              </m:r>
                            </m:sub>
                          </m:sSub>
                        </m:num>
                        <m:den>
                          <m:r>
                            <a:rPr lang="fi-FI" sz="2400" b="1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fi-FI" sz="2400" b="1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fi-FI" sz="2400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400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fi-FI" sz="2400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𝑪𝒖</m:t>
                              </m:r>
                            </m:sub>
                          </m:sSub>
                        </m:den>
                      </m:f>
                    </m:oMath>
                  </a14:m>
                  <a:endParaRPr lang="en-US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7FB94AE8-EA99-457D-B5B8-988F3E12AAD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7" y="4942728"/>
                  <a:ext cx="2645152" cy="59743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>
                  <a:extLst>
                    <a:ext uri="{FF2B5EF4-FFF2-40B4-BE49-F238E27FC236}">
                      <a16:creationId xmlns="" xmlns:a16="http://schemas.microsoft.com/office/drawing/2014/main" id="{B61BA514-2BCA-4099-9E21-D04E51DAD09F}"/>
                    </a:ext>
                  </a:extLst>
                </p:cNvPr>
                <p:cNvSpPr/>
                <p:nvPr/>
              </p:nvSpPr>
              <p:spPr>
                <a:xfrm>
                  <a:off x="5364088" y="4569099"/>
                  <a:ext cx="1895862" cy="32867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𝑺𝒉𝒆𝒂𝒓</m:t>
                        </m:r>
                        <m:r>
                          <a:rPr lang="en-US" b="1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𝑴𝒐𝒅𝒖𝒍𝒖𝒔</m:t>
                        </m:r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1" i="1" smtClean="0">
                            <a:latin typeface="Cambria Math" panose="02040503050406030204" pitchFamily="18" charset="0"/>
                          </a:rPr>
                          <m:t>𝑮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B61BA514-2BCA-4099-9E21-D04E51DAD09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64088" y="4569099"/>
                  <a:ext cx="1895862" cy="32867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="" xmlns:a16="http://schemas.microsoft.com/office/drawing/2014/main" id="{6F3C4D93-8EEF-4254-AC78-E5D6360F02B4}"/>
                  </a:ext>
                </a:extLst>
              </p:cNvPr>
              <p:cNvSpPr/>
              <p:nvPr/>
            </p:nvSpPr>
            <p:spPr>
              <a:xfrm>
                <a:off x="897136" y="4344679"/>
                <a:ext cx="1607556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i-FI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i-FI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sSub>
                        <m:sSubPr>
                          <m:ctrlPr>
                            <a:rPr lang="fi-FI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l-GR" dirty="0">
                              <a:solidFill>
                                <a:sysClr val="windowText" lastClr="000000"/>
                              </a:solidFill>
                            </a:rPr>
                            <m:t>ρ</m:t>
                          </m:r>
                        </m:e>
                        <m:sub>
                          <m:r>
                            <a:rPr lang="fi-FI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6F3C4D93-8EEF-4254-AC78-E5D6360F02B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136" y="4344679"/>
                <a:ext cx="1607556" cy="369332"/>
              </a:xfrm>
              <a:prstGeom prst="rect">
                <a:avLst/>
              </a:prstGeom>
              <a:blipFill>
                <a:blip r:embed="rId9"/>
                <a:stretch>
                  <a:fillRect b="-1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="" xmlns:a16="http://schemas.microsoft.com/office/drawing/2014/main" id="{5E5763EA-DBC6-45E2-A4B1-3AB56BE65695}"/>
                  </a:ext>
                </a:extLst>
              </p:cNvPr>
              <p:cNvSpPr/>
              <p:nvPr/>
            </p:nvSpPr>
            <p:spPr>
              <a:xfrm>
                <a:off x="813299" y="5652453"/>
                <a:ext cx="33970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i-FI" b="1" i="1" smtClean="0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fi-FI" b="1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𝑪𝒖</m:t>
                        </m:r>
                      </m:sub>
                    </m:sSub>
                  </m:oMath>
                </a14:m>
                <a:r>
                  <a:rPr lang="en-US" b="1" dirty="0"/>
                  <a:t> </a:t>
                </a:r>
                <a:r>
                  <a:rPr lang="en-US" dirty="0"/>
                  <a:t>is</a:t>
                </a:r>
                <a:r>
                  <a:rPr lang="en-US" b="1" dirty="0"/>
                  <a:t> </a:t>
                </a:r>
                <a:r>
                  <a:rPr lang="en-US" i="1" dirty="0"/>
                  <a:t>Poisson's ratio of  copper</a:t>
                </a: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E5763EA-DBC6-45E2-A4B1-3AB56BE6569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299" y="5652453"/>
                <a:ext cx="3397020" cy="369332"/>
              </a:xfrm>
              <a:prstGeom prst="rect">
                <a:avLst/>
              </a:prstGeom>
              <a:blipFill>
                <a:blip r:embed="rId10"/>
                <a:stretch>
                  <a:fillRect t="-8197" r="-71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="" xmlns:a16="http://schemas.microsoft.com/office/drawing/2014/main" id="{BE0A7C95-45BB-49C4-AF8D-586880787249}"/>
                  </a:ext>
                </a:extLst>
              </p:cNvPr>
              <p:cNvSpPr/>
              <p:nvPr/>
            </p:nvSpPr>
            <p:spPr>
              <a:xfrm>
                <a:off x="897136" y="2599142"/>
                <a:ext cx="262661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d>
                        <m:dPr>
                          <m:ctrlPr>
                            <a:rPr lang="fi-FI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d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𝐼𝑠</m:t>
                      </m:r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𝐶𝑎𝑙𝑐𝑢𝑙𝑎𝑡𝑒𝑑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E0A7C95-45BB-49C4-AF8D-5868807872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136" y="2599142"/>
                <a:ext cx="262661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="" xmlns:a16="http://schemas.microsoft.com/office/drawing/2014/main" id="{FD64BEC8-6704-4C3B-AB27-0FA49E2EA00C}"/>
                  </a:ext>
                </a:extLst>
              </p:cNvPr>
              <p:cNvSpPr/>
              <p:nvPr/>
            </p:nvSpPr>
            <p:spPr>
              <a:xfrm>
                <a:off x="813298" y="5303555"/>
                <a:ext cx="297671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i-FI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dirty="0">
                            <a:solidFill>
                              <a:sysClr val="windowText" lastClr="000000"/>
                            </a:solidFill>
                          </a:rPr>
                          <m:t>ρ</m:t>
                        </m:r>
                      </m:e>
                      <m:sub>
                        <m:r>
                          <a:rPr lang="fi-FI" i="1">
                            <a:solidFill>
                              <a:sysClr val="windowText" lastClr="000000"/>
                            </a:solidFill>
                            <a:latin typeface="Cambria Math" panose="02040503050406030204" pitchFamily="18" charset="0"/>
                          </a:rPr>
                          <m:t>𝐶𝑢</m:t>
                        </m:r>
                      </m:sub>
                    </m:sSub>
                  </m:oMath>
                </a14:m>
                <a:r>
                  <a:rPr lang="en-US" dirty="0"/>
                  <a:t> is the density of copper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FD64BEC8-6704-4C3B-AB27-0FA49E2EA00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298" y="5303555"/>
                <a:ext cx="2976712" cy="369332"/>
              </a:xfrm>
              <a:prstGeom prst="rect">
                <a:avLst/>
              </a:prstGeom>
              <a:blipFill>
                <a:blip r:embed="rId12"/>
                <a:stretch>
                  <a:fillRect t="-8197" r="-818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/>
          <p:cNvGrpSpPr/>
          <p:nvPr/>
        </p:nvGrpSpPr>
        <p:grpSpPr>
          <a:xfrm>
            <a:off x="4123046" y="1953010"/>
            <a:ext cx="841682" cy="1015464"/>
            <a:chOff x="4123046" y="1953010"/>
            <a:chExt cx="841682" cy="1015464"/>
          </a:xfrm>
        </p:grpSpPr>
        <p:sp>
          <p:nvSpPr>
            <p:cNvPr id="5" name="Cube 4"/>
            <p:cNvSpPr/>
            <p:nvPr/>
          </p:nvSpPr>
          <p:spPr>
            <a:xfrm>
              <a:off x="4123046" y="2252732"/>
              <a:ext cx="841682" cy="406357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Down Arrow 5"/>
            <p:cNvSpPr/>
            <p:nvPr/>
          </p:nvSpPr>
          <p:spPr>
            <a:xfrm>
              <a:off x="4396756" y="1953010"/>
              <a:ext cx="294262" cy="2997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Down Arrow 22"/>
            <p:cNvSpPr/>
            <p:nvPr/>
          </p:nvSpPr>
          <p:spPr>
            <a:xfrm flipV="1">
              <a:off x="4396756" y="2668752"/>
              <a:ext cx="294262" cy="2997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123046" y="3408689"/>
            <a:ext cx="841682" cy="1015464"/>
            <a:chOff x="4123046" y="1953010"/>
            <a:chExt cx="841682" cy="1015464"/>
          </a:xfrm>
        </p:grpSpPr>
        <p:sp>
          <p:nvSpPr>
            <p:cNvPr id="34" name="Cube 33"/>
            <p:cNvSpPr/>
            <p:nvPr/>
          </p:nvSpPr>
          <p:spPr>
            <a:xfrm>
              <a:off x="4123046" y="2252732"/>
              <a:ext cx="841682" cy="406357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Down Arrow 34"/>
            <p:cNvSpPr/>
            <p:nvPr/>
          </p:nvSpPr>
          <p:spPr>
            <a:xfrm flipV="1">
              <a:off x="4396756" y="1953010"/>
              <a:ext cx="294262" cy="2997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Down Arrow 35"/>
            <p:cNvSpPr/>
            <p:nvPr/>
          </p:nvSpPr>
          <p:spPr>
            <a:xfrm>
              <a:off x="4396756" y="2668752"/>
              <a:ext cx="294262" cy="29972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Cube 37"/>
          <p:cNvSpPr/>
          <p:nvPr/>
        </p:nvSpPr>
        <p:spPr>
          <a:xfrm>
            <a:off x="4123046" y="5226964"/>
            <a:ext cx="841682" cy="406357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Down Arrow 38"/>
          <p:cNvSpPr/>
          <p:nvPr/>
        </p:nvSpPr>
        <p:spPr>
          <a:xfrm flipV="1">
            <a:off x="4210319" y="4917579"/>
            <a:ext cx="294262" cy="2997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Down Arrow 39"/>
          <p:cNvSpPr/>
          <p:nvPr/>
        </p:nvSpPr>
        <p:spPr>
          <a:xfrm flipV="1">
            <a:off x="4210319" y="5633321"/>
            <a:ext cx="294262" cy="2997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4639120" y="4917579"/>
            <a:ext cx="294262" cy="2997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/>
          <p:cNvSpPr/>
          <p:nvPr/>
        </p:nvSpPr>
        <p:spPr>
          <a:xfrm>
            <a:off x="4639120" y="5633321"/>
            <a:ext cx="294262" cy="2997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589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264796" cy="1150938"/>
          </a:xfrm>
        </p:spPr>
        <p:txBody>
          <a:bodyPr/>
          <a:lstStyle/>
          <a:p>
            <a:r>
              <a:rPr lang="en-US" dirty="0"/>
              <a:t>Scanning Acoustic Microcopy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2021" y="1382676"/>
            <a:ext cx="4470497" cy="2879475"/>
          </a:xfrm>
          <a:prstGeom prst="rect">
            <a:avLst/>
          </a:prstGeom>
          <a:noFill/>
        </p:spPr>
      </p:pic>
      <p:pic>
        <p:nvPicPr>
          <p:cNvPr id="17412" name="Picture 4" descr="J:\Etla\Ultraound microscope\2017-02-22_cern_cu2\id5_495\Still001.bmp"/>
          <p:cNvPicPr>
            <a:picLocks noChangeAspect="1" noChangeArrowheads="1"/>
          </p:cNvPicPr>
          <p:nvPr/>
        </p:nvPicPr>
        <p:blipFill>
          <a:blip r:embed="rId3" cstate="print"/>
          <a:srcRect l="27404" t="8120" r="29468" b="45869"/>
          <a:stretch>
            <a:fillRect/>
          </a:stretch>
        </p:blipFill>
        <p:spPr bwMode="auto">
          <a:xfrm>
            <a:off x="5443910" y="4152072"/>
            <a:ext cx="3055410" cy="2444734"/>
          </a:xfrm>
          <a:prstGeom prst="rect">
            <a:avLst/>
          </a:prstGeom>
          <a:noFill/>
        </p:spPr>
      </p:pic>
      <p:sp>
        <p:nvSpPr>
          <p:cNvPr id="9" name="Tekstikehys 8"/>
          <p:cNvSpPr txBox="1"/>
          <p:nvPr/>
        </p:nvSpPr>
        <p:spPr>
          <a:xfrm>
            <a:off x="6251535" y="6145377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>
                <a:solidFill>
                  <a:schemeClr val="accent4"/>
                </a:solidFill>
              </a:rPr>
              <a:t>10 mm</a:t>
            </a:r>
          </a:p>
        </p:txBody>
      </p:sp>
      <p:sp>
        <p:nvSpPr>
          <p:cNvPr id="10" name="Tekstikehys 9"/>
          <p:cNvSpPr txBox="1"/>
          <p:nvPr/>
        </p:nvSpPr>
        <p:spPr>
          <a:xfrm>
            <a:off x="272021" y="4261330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Frequency range: 130 – 370 MHz 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Pixel-by-Pixel Imaging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Areas 1 mm * 1 mm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Stepping 1-3 µm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Focus size: less than 3.5 µm</a:t>
            </a:r>
          </a:p>
          <a:p>
            <a:pPr>
              <a:buFont typeface="Arial" pitchFamily="34" charset="0"/>
              <a:buChar char="•"/>
            </a:pPr>
            <a:r>
              <a:rPr lang="en-US" dirty="0"/>
              <a:t>Imaging time: ~1-5 min/mm</a:t>
            </a:r>
            <a:r>
              <a:rPr lang="en-US" baseline="30000" dirty="0"/>
              <a:t>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6</a:t>
            </a:fld>
            <a:r>
              <a:rPr lang="fi-FI" dirty="0"/>
              <a:t> of 15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BAFEBCD8-8C35-4A1D-BFC6-35223966577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19" t="38427" r="40406" b="44313"/>
          <a:stretch/>
        </p:blipFill>
        <p:spPr>
          <a:xfrm>
            <a:off x="5436021" y="1245289"/>
            <a:ext cx="3055409" cy="2790287"/>
          </a:xfrm>
          <a:prstGeom prst="rect">
            <a:avLst/>
          </a:prstGeom>
        </p:spPr>
      </p:pic>
      <p:sp>
        <p:nvSpPr>
          <p:cNvPr id="12" name="Oikea aaltosulje 7">
            <a:extLst>
              <a:ext uri="{FF2B5EF4-FFF2-40B4-BE49-F238E27FC236}">
                <a16:creationId xmlns="" xmlns:a16="http://schemas.microsoft.com/office/drawing/2014/main" id="{48062A2F-0935-4B8D-9F33-86DAEF0886A1}"/>
              </a:ext>
            </a:extLst>
          </p:cNvPr>
          <p:cNvSpPr/>
          <p:nvPr/>
        </p:nvSpPr>
        <p:spPr>
          <a:xfrm rot="5400000">
            <a:off x="6588224" y="4934519"/>
            <a:ext cx="432048" cy="2016224"/>
          </a:xfrm>
          <a:prstGeom prst="rightBrace">
            <a:avLst>
              <a:gd name="adj1" fmla="val 40080"/>
              <a:gd name="adj2" fmla="val 5000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Oikea aaltosulje 7"/>
          <p:cNvSpPr/>
          <p:nvPr/>
        </p:nvSpPr>
        <p:spPr>
          <a:xfrm>
            <a:off x="7062014" y="3140968"/>
            <a:ext cx="432048" cy="541551"/>
          </a:xfrm>
          <a:prstGeom prst="rightBrace">
            <a:avLst>
              <a:gd name="adj1" fmla="val 16564"/>
              <a:gd name="adj2" fmla="val 5000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3" name="Tekstikehys 8">
            <a:extLst>
              <a:ext uri="{FF2B5EF4-FFF2-40B4-BE49-F238E27FC236}">
                <a16:creationId xmlns="" xmlns:a16="http://schemas.microsoft.com/office/drawing/2014/main" id="{09DEED75-6662-4188-B918-422EC5A5523F}"/>
              </a:ext>
            </a:extLst>
          </p:cNvPr>
          <p:cNvSpPr txBox="1"/>
          <p:nvPr/>
        </p:nvSpPr>
        <p:spPr>
          <a:xfrm>
            <a:off x="7414059" y="3225309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>
                <a:solidFill>
                  <a:schemeClr val="accent4"/>
                </a:solidFill>
              </a:rPr>
              <a:t>10 mm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1B432599-CDC9-43CE-A8FC-89BDC9AB6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CA793CFA-8C96-4327-BB8D-0479DD97B8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7</a:t>
            </a:fld>
            <a:r>
              <a:rPr lang="fi-FI" dirty="0"/>
              <a:t> of 15</a:t>
            </a: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57A1F572-30C6-4ABC-AF67-01905C95D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260350"/>
            <a:ext cx="6048772" cy="1150938"/>
          </a:xfrm>
        </p:spPr>
        <p:txBody>
          <a:bodyPr/>
          <a:lstStyle/>
          <a:p>
            <a:r>
              <a:rPr lang="en-US" dirty="0"/>
              <a:t>Copper Sample #1</a:t>
            </a:r>
            <a:br>
              <a:rPr lang="en-US" dirty="0"/>
            </a:br>
            <a:r>
              <a:rPr lang="en-US" dirty="0"/>
              <a:t>Field Emission Sample</a:t>
            </a:r>
            <a:endParaRPr lang="fi-FI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="" xmlns:a16="http://schemas.microsoft.com/office/drawing/2014/main" id="{2E090A3D-B2C6-4AEA-B778-B3E4B0FC1F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7" t="5466" r="3666"/>
          <a:stretch/>
        </p:blipFill>
        <p:spPr>
          <a:xfrm>
            <a:off x="3114993" y="2169000"/>
            <a:ext cx="2914014" cy="2520000"/>
          </a:xfr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5392681-9C23-4214-8E92-0475024B49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09"/>
          <a:stretch/>
        </p:blipFill>
        <p:spPr>
          <a:xfrm>
            <a:off x="72834" y="2158982"/>
            <a:ext cx="2637310" cy="25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14D71F38-8587-477E-963C-5A532731FD1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09"/>
          <a:stretch/>
        </p:blipFill>
        <p:spPr>
          <a:xfrm>
            <a:off x="6409688" y="2158982"/>
            <a:ext cx="2637310" cy="252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FB2D93EA-BB1A-4154-AF8F-960EEC7C95FF}"/>
              </a:ext>
            </a:extLst>
          </p:cNvPr>
          <p:cNvSpPr/>
          <p:nvPr/>
        </p:nvSpPr>
        <p:spPr>
          <a:xfrm>
            <a:off x="4006849" y="3492499"/>
            <a:ext cx="180000" cy="180000"/>
          </a:xfrm>
          <a:prstGeom prst="rect">
            <a:avLst/>
          </a:prstGeom>
          <a:noFill/>
          <a:ln w="12700">
            <a:solidFill>
              <a:srgbClr val="FCA3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F391A83B-BBAF-4CC0-9B8D-C72C6341584B}"/>
              </a:ext>
            </a:extLst>
          </p:cNvPr>
          <p:cNvCxnSpPr>
            <a:cxnSpLocks/>
          </p:cNvCxnSpPr>
          <p:nvPr/>
        </p:nvCxnSpPr>
        <p:spPr>
          <a:xfrm flipH="1" flipV="1">
            <a:off x="2705101" y="2166940"/>
            <a:ext cx="1476374" cy="1331116"/>
          </a:xfrm>
          <a:prstGeom prst="straightConnector1">
            <a:avLst/>
          </a:prstGeom>
          <a:ln>
            <a:solidFill>
              <a:srgbClr val="FCA3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="" xmlns:a16="http://schemas.microsoft.com/office/drawing/2014/main" id="{DD26A898-D0BE-4913-BD10-82AFA71DEE80}"/>
              </a:ext>
            </a:extLst>
          </p:cNvPr>
          <p:cNvCxnSpPr>
            <a:cxnSpLocks/>
          </p:cNvCxnSpPr>
          <p:nvPr/>
        </p:nvCxnSpPr>
        <p:spPr>
          <a:xfrm flipH="1">
            <a:off x="2686051" y="3669506"/>
            <a:ext cx="1507330" cy="1029494"/>
          </a:xfrm>
          <a:prstGeom prst="straightConnector1">
            <a:avLst/>
          </a:prstGeom>
          <a:ln>
            <a:solidFill>
              <a:srgbClr val="FCA3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AF307BC2-FA85-4073-B590-63354B6F3F9F}"/>
              </a:ext>
            </a:extLst>
          </p:cNvPr>
          <p:cNvSpPr/>
          <p:nvPr/>
        </p:nvSpPr>
        <p:spPr>
          <a:xfrm>
            <a:off x="4950621" y="3579506"/>
            <a:ext cx="180000" cy="180000"/>
          </a:xfrm>
          <a:prstGeom prst="rect">
            <a:avLst/>
          </a:prstGeom>
          <a:noFill/>
          <a:ln w="12700">
            <a:solidFill>
              <a:srgbClr val="FCA31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="" xmlns:a16="http://schemas.microsoft.com/office/drawing/2014/main" id="{733B7E95-885C-494D-88AC-89F9CB542E0D}"/>
              </a:ext>
            </a:extLst>
          </p:cNvPr>
          <p:cNvCxnSpPr>
            <a:cxnSpLocks/>
          </p:cNvCxnSpPr>
          <p:nvPr/>
        </p:nvCxnSpPr>
        <p:spPr>
          <a:xfrm flipV="1">
            <a:off x="4962525" y="2162175"/>
            <a:ext cx="1452563" cy="1419225"/>
          </a:xfrm>
          <a:prstGeom prst="straightConnector1">
            <a:avLst/>
          </a:prstGeom>
          <a:ln>
            <a:solidFill>
              <a:srgbClr val="FCA3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="" xmlns:a16="http://schemas.microsoft.com/office/drawing/2014/main" id="{F013919A-51CA-4E7E-96BE-A41FBDDF6FFC}"/>
              </a:ext>
            </a:extLst>
          </p:cNvPr>
          <p:cNvCxnSpPr>
            <a:cxnSpLocks/>
          </p:cNvCxnSpPr>
          <p:nvPr/>
        </p:nvCxnSpPr>
        <p:spPr>
          <a:xfrm>
            <a:off x="4953000" y="3762375"/>
            <a:ext cx="1468594" cy="916607"/>
          </a:xfrm>
          <a:prstGeom prst="straightConnector1">
            <a:avLst/>
          </a:prstGeom>
          <a:ln>
            <a:solidFill>
              <a:srgbClr val="FCA31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9749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3273108-53F4-496C-B879-09984781DD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500957" y="6268106"/>
            <a:ext cx="887392" cy="431800"/>
          </a:xfrm>
        </p:spPr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C53B64B-145F-451A-9FC3-EE08609470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388350" y="6268107"/>
            <a:ext cx="431800" cy="431799"/>
          </a:xfrm>
        </p:spPr>
        <p:txBody>
          <a:bodyPr/>
          <a:lstStyle/>
          <a:p>
            <a:fld id="{ECEA855C-B008-4E84-97D5-0F1BF2541C9C}" type="slidenum">
              <a:rPr lang="fi-FI" smtClean="0"/>
              <a:pPr/>
              <a:t>8</a:t>
            </a:fld>
            <a:r>
              <a:rPr lang="fi-FI" dirty="0"/>
              <a:t> of 15</a:t>
            </a: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1E9661F9-4135-4395-AAF0-AA3C479A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153648"/>
            <a:ext cx="6048772" cy="1150938"/>
          </a:xfrm>
        </p:spPr>
        <p:txBody>
          <a:bodyPr/>
          <a:lstStyle/>
          <a:p>
            <a:r>
              <a:rPr lang="en-US" dirty="0"/>
              <a:t>Field Emission </a:t>
            </a:r>
            <a:r>
              <a:rPr lang="en-US" dirty="0" smtClean="0"/>
              <a:t>Areas</a:t>
            </a:r>
            <a:br>
              <a:rPr lang="en-US" dirty="0" smtClean="0"/>
            </a:br>
            <a:r>
              <a:rPr lang="en-US" dirty="0" smtClean="0"/>
              <a:t>250 MHz Transducer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C8D6413A-6C9F-4952-B5F2-1EAE58813C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4" t="4584" r="6316"/>
          <a:stretch/>
        </p:blipFill>
        <p:spPr>
          <a:xfrm>
            <a:off x="2987824" y="1484784"/>
            <a:ext cx="3456384" cy="2778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536E3465-C31B-4A81-AE02-7522BD3D90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7" t="5428" r="5049"/>
          <a:stretch/>
        </p:blipFill>
        <p:spPr>
          <a:xfrm>
            <a:off x="2915816" y="4233871"/>
            <a:ext cx="3528392" cy="27536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6A3D948C-4A76-4382-AC1D-77C75B922F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9" t="8101" r="50927" b="51894"/>
          <a:stretch/>
        </p:blipFill>
        <p:spPr>
          <a:xfrm>
            <a:off x="755576" y="1484783"/>
            <a:ext cx="1954517" cy="2487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1A6B3B81-46BD-46DC-8826-EDD22B9B87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03" t="27660" r="39994" b="23763"/>
          <a:stretch/>
        </p:blipFill>
        <p:spPr>
          <a:xfrm>
            <a:off x="683568" y="4193946"/>
            <a:ext cx="2026525" cy="24607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5D3B638B-DE24-49D4-9BA2-BF63D82A5BF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4" r="49865" b="42382"/>
          <a:stretch/>
        </p:blipFill>
        <p:spPr>
          <a:xfrm rot="16200000">
            <a:off x="6590374" y="4319315"/>
            <a:ext cx="2288119" cy="233142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23F4203-40AB-4A2D-A95E-5C5A3E75D17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03" t="1" r="33119" b="44722"/>
          <a:stretch/>
        </p:blipFill>
        <p:spPr>
          <a:xfrm rot="16200000">
            <a:off x="6402286" y="1693333"/>
            <a:ext cx="2664296" cy="23314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923F4203-40AB-4A2D-A95E-5C5A3E75D17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88073" r="84648" b="3390"/>
          <a:stretch/>
        </p:blipFill>
        <p:spPr>
          <a:xfrm>
            <a:off x="8108057" y="3831153"/>
            <a:ext cx="792088" cy="3600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5D3B638B-DE24-49D4-9BA2-BF63D82A5BF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" t="88979" r="85420" b="3506"/>
          <a:stretch/>
        </p:blipFill>
        <p:spPr>
          <a:xfrm>
            <a:off x="8170195" y="6325004"/>
            <a:ext cx="729950" cy="3040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28778" y="1194111"/>
            <a:ext cx="100811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Optical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995936" y="1194111"/>
            <a:ext cx="136815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Ultrasound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23134" y="1129116"/>
            <a:ext cx="150316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i-FI" dirty="0"/>
              <a:t>HR-SEM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168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0AC349C8-1061-44F9-A908-D262F81FC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/>
              <a:t>23.5.2018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B320AEB8-C718-4012-B310-03DC9533B2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9</a:t>
            </a:fld>
            <a:r>
              <a:rPr lang="fi-FI" dirty="0"/>
              <a:t> of 15</a:t>
            </a:r>
          </a:p>
        </p:txBody>
      </p:sp>
      <p:sp>
        <p:nvSpPr>
          <p:cNvPr id="5" name="Title 4">
            <a:extLst>
              <a:ext uri="{FF2B5EF4-FFF2-40B4-BE49-F238E27FC236}">
                <a16:creationId xmlns="" xmlns:a16="http://schemas.microsoft.com/office/drawing/2014/main" id="{CAC1604D-D7A8-422A-8F61-15023696C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712" y="247495"/>
            <a:ext cx="6048772" cy="1150938"/>
          </a:xfrm>
        </p:spPr>
        <p:txBody>
          <a:bodyPr/>
          <a:lstStyle/>
          <a:p>
            <a:r>
              <a:rPr lang="en-US" dirty="0"/>
              <a:t>Large Area US Images</a:t>
            </a:r>
            <a:br>
              <a:rPr lang="en-US" dirty="0"/>
            </a:br>
            <a:r>
              <a:rPr lang="en-US" dirty="0"/>
              <a:t>400MHz Transducer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93D82039-FDCC-4989-A637-9B4A8BA3C77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" t="4235" r="3695"/>
          <a:stretch/>
        </p:blipFill>
        <p:spPr>
          <a:xfrm>
            <a:off x="124133" y="1532853"/>
            <a:ext cx="4608513" cy="37922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73823E4-E5C2-4DFB-BA80-616AA9531D20}"/>
              </a:ext>
            </a:extLst>
          </p:cNvPr>
          <p:cNvSpPr txBox="1"/>
          <p:nvPr/>
        </p:nvSpPr>
        <p:spPr>
          <a:xfrm>
            <a:off x="251520" y="5181421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Resolution 2.5 </a:t>
            </a:r>
            <a:r>
              <a:rPr lang="el-GR" dirty="0"/>
              <a:t>μ</a:t>
            </a:r>
            <a:r>
              <a:rPr lang="fi-FI" dirty="0"/>
              <a:t>m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Transducer is uncalibrated 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Normalized color scale</a:t>
            </a:r>
          </a:p>
          <a:p>
            <a:endParaRPr lang="en-US" dirty="0"/>
          </a:p>
        </p:txBody>
      </p:sp>
      <p:pic>
        <p:nvPicPr>
          <p:cNvPr id="22" name="Content Placeholder 21">
            <a:extLst>
              <a:ext uri="{FF2B5EF4-FFF2-40B4-BE49-F238E27FC236}">
                <a16:creationId xmlns="" xmlns:a16="http://schemas.microsoft.com/office/drawing/2014/main" id="{D02078EE-9430-41FD-95FF-B05386AC7F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18"/>
          <a:stretch/>
        </p:blipFill>
        <p:spPr>
          <a:xfrm rot="16200000">
            <a:off x="4147030" y="2099256"/>
            <a:ext cx="4536000" cy="2982932"/>
          </a:xfrm>
        </p:spPr>
      </p:pic>
      <p:pic>
        <p:nvPicPr>
          <p:cNvPr id="23" name="Content Placeholder 21">
            <a:extLst>
              <a:ext uri="{FF2B5EF4-FFF2-40B4-BE49-F238E27FC236}">
                <a16:creationId xmlns="" xmlns:a16="http://schemas.microsoft.com/office/drawing/2014/main" id="{D53221FC-6AF0-481C-80B0-A7074ABDE2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88"/>
          <a:stretch/>
        </p:blipFill>
        <p:spPr>
          <a:xfrm>
            <a:off x="4377746" y="5936670"/>
            <a:ext cx="4536000" cy="44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760656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_theme">
  <a:themeElements>
    <a:clrScheme name="HY (mltt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FCA311"/>
      </a:accent1>
      <a:accent2>
        <a:srgbClr val="1E1C77"/>
      </a:accent2>
      <a:accent3>
        <a:srgbClr val="8C8A87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8772</TotalTime>
  <Words>457</Words>
  <Application>Microsoft Office PowerPoint</Application>
  <PresentationFormat>On-screen Show (4:3)</PresentationFormat>
  <Paragraphs>157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Cambria Math</vt:lpstr>
      <vt:lpstr>Wingdings</vt:lpstr>
      <vt:lpstr>powerpoint_theme</vt:lpstr>
      <vt:lpstr>Copper Measurements with High Frequency Ultrasound Microscope</vt:lpstr>
      <vt:lpstr>Why Acoustic Microscope</vt:lpstr>
      <vt:lpstr>Pulse Echo Measurements</vt:lpstr>
      <vt:lpstr>Math of Acoustic Reflection</vt:lpstr>
      <vt:lpstr>Math of Acoustic Reflection</vt:lpstr>
      <vt:lpstr>Scanning Acoustic Microcopy</vt:lpstr>
      <vt:lpstr>Copper Sample #1 Field Emission Sample</vt:lpstr>
      <vt:lpstr>Field Emission Areas 250 MHz Transducer</vt:lpstr>
      <vt:lpstr>Large Area US Images 400MHz Transducer</vt:lpstr>
      <vt:lpstr>Large Area US Images 400MHz Transducer</vt:lpstr>
      <vt:lpstr>Beneath the surface </vt:lpstr>
      <vt:lpstr>Synthetic Aperture  Focusing Technique (SAFT)</vt:lpstr>
      <vt:lpstr>SAFT Results 250 MHz Transducer</vt:lpstr>
      <vt:lpstr>Future Work</vt:lpstr>
      <vt:lpstr>Questions and Comments</vt:lpstr>
      <vt:lpstr>Z-Focus vs Amplitude</vt:lpstr>
      <vt:lpstr>Pulse Compression Cross Correlation</vt:lpstr>
      <vt:lpstr>Coded Signal and SNR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Antti</dc:creator>
  <cp:lastModifiedBy>Antti Meriläinen</cp:lastModifiedBy>
  <cp:revision>620</cp:revision>
  <dcterms:created xsi:type="dcterms:W3CDTF">2013-01-24T06:39:08Z</dcterms:created>
  <dcterms:modified xsi:type="dcterms:W3CDTF">2018-05-20T14:16:29Z</dcterms:modified>
</cp:coreProperties>
</file>