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50" r:id="rId1"/>
  </p:sldMasterIdLst>
  <p:notesMasterIdLst>
    <p:notesMasterId r:id="rId27"/>
  </p:notesMasterIdLst>
  <p:handoutMasterIdLst>
    <p:handoutMasterId r:id="rId28"/>
  </p:handoutMasterIdLst>
  <p:sldIdLst>
    <p:sldId id="281" r:id="rId2"/>
    <p:sldId id="300" r:id="rId3"/>
    <p:sldId id="374" r:id="rId4"/>
    <p:sldId id="381" r:id="rId5"/>
    <p:sldId id="382" r:id="rId6"/>
    <p:sldId id="383" r:id="rId7"/>
    <p:sldId id="384" r:id="rId8"/>
    <p:sldId id="385" r:id="rId9"/>
    <p:sldId id="404" r:id="rId10"/>
    <p:sldId id="388" r:id="rId11"/>
    <p:sldId id="391" r:id="rId12"/>
    <p:sldId id="389" r:id="rId13"/>
    <p:sldId id="390" r:id="rId14"/>
    <p:sldId id="393" r:id="rId15"/>
    <p:sldId id="394" r:id="rId16"/>
    <p:sldId id="395" r:id="rId17"/>
    <p:sldId id="396" r:id="rId18"/>
    <p:sldId id="397" r:id="rId19"/>
    <p:sldId id="398" r:id="rId20"/>
    <p:sldId id="399" r:id="rId21"/>
    <p:sldId id="400" r:id="rId22"/>
    <p:sldId id="401" r:id="rId23"/>
    <p:sldId id="402" r:id="rId24"/>
    <p:sldId id="403" r:id="rId25"/>
    <p:sldId id="285" r:id="rId26"/>
  </p:sldIdLst>
  <p:sldSz cx="9144000" cy="6858000" type="screen4x3"/>
  <p:notesSz cx="9906000" cy="67945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66CC"/>
    <a:srgbClr val="DDDDDD"/>
    <a:srgbClr val="00FFFF"/>
    <a:srgbClr val="FF3399"/>
    <a:srgbClr val="00FF00"/>
    <a:srgbClr val="FEE77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1198" autoAdjust="0"/>
  </p:normalViewPr>
  <p:slideViewPr>
    <p:cSldViewPr snapToGrid="0" snapToObjects="1">
      <p:cViewPr>
        <p:scale>
          <a:sx n="70" d="100"/>
          <a:sy n="70" d="100"/>
        </p:scale>
        <p:origin x="-932" y="32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8" d="100"/>
          <a:sy n="98" d="100"/>
        </p:scale>
        <p:origin x="-348" y="-102"/>
      </p:cViewPr>
      <p:guideLst>
        <p:guide orient="horz" pos="2140"/>
        <p:guide pos="312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4.gif"/><Relationship Id="rId4" Type="http://schemas.openxmlformats.org/officeDocument/2006/relationships/image" Target="../media/image16.jpe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emf"/><Relationship Id="rId9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217283" y="1752600"/>
            <a:ext cx="8691327" cy="155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 dirty="0"/>
              <a:t>Mitigation of the breakdown induced effects on </a:t>
            </a:r>
            <a:r>
              <a:rPr lang="en-US" sz="3200" b="1" dirty="0" smtClean="0"/>
              <a:t>MITICA, the </a:t>
            </a:r>
            <a:r>
              <a:rPr lang="en-US" sz="3200" b="1" dirty="0"/>
              <a:t>1 MeV – 16.5 MW Neutral Beam Injector experiment in </a:t>
            </a:r>
            <a:r>
              <a:rPr lang="en-US" sz="3200" b="1" dirty="0" err="1"/>
              <a:t>Padova</a:t>
            </a:r>
            <a:r>
              <a:rPr lang="en-US" sz="3200" b="1" dirty="0" smtClean="0"/>
              <a:t>.</a:t>
            </a:r>
            <a:endParaRPr 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076700"/>
            <a:ext cx="9144000" cy="685800"/>
          </a:xfrm>
          <a:noFill/>
        </p:spPr>
        <p:txBody>
          <a:bodyPr/>
          <a:lstStyle/>
          <a:p>
            <a:pPr eaLnBrk="1" hangingPunct="1"/>
            <a:r>
              <a:rPr lang="it-IT" altLang="it-IT" sz="1800" dirty="0"/>
              <a:t>A. De Lorenzi, </a:t>
            </a:r>
            <a:r>
              <a:rPr lang="it-IT" altLang="it-IT" sz="1800" dirty="0" smtClean="0"/>
              <a:t>M. Bigi, M</a:t>
            </a:r>
            <a:r>
              <a:rPr lang="it-IT" altLang="it-IT" sz="1800" dirty="0"/>
              <a:t>. Boldrin, </a:t>
            </a:r>
            <a:r>
              <a:rPr lang="it-IT" altLang="it-IT" sz="1800" dirty="0" smtClean="0"/>
              <a:t>M. Dan, N</a:t>
            </a:r>
            <a:r>
              <a:rPr lang="it-IT" altLang="it-IT" sz="1800" dirty="0"/>
              <a:t>. </a:t>
            </a:r>
            <a:r>
              <a:rPr lang="it-IT" altLang="it-IT" sz="1800" dirty="0" err="1"/>
              <a:t>Pilan</a:t>
            </a:r>
            <a:r>
              <a:rPr lang="it-IT" altLang="it-IT" sz="1800" dirty="0"/>
              <a:t>, N. Pomaro, A. Zamengo</a:t>
            </a:r>
            <a:r>
              <a:rPr lang="it-IT" altLang="it-IT" sz="1800" dirty="0" smtClean="0"/>
              <a:t>, L. Zanotto</a:t>
            </a:r>
            <a:endParaRPr lang="it-IT" altLang="it-IT" sz="1800" dirty="0"/>
          </a:p>
          <a:p>
            <a:pPr eaLnBrk="1" hangingPunct="1"/>
            <a:r>
              <a:rPr lang="it-IT" altLang="it-IT" sz="1800" i="1" dirty="0"/>
              <a:t>Consorzio RFX - Corso Stati Uniti 4, 35127 Padova, </a:t>
            </a:r>
            <a:r>
              <a:rPr lang="it-IT" altLang="it-IT" sz="1800" i="1" dirty="0" err="1"/>
              <a:t>Italy</a:t>
            </a:r>
            <a:r>
              <a:rPr lang="it-IT" altLang="it-IT" sz="1800" i="1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640308"/>
            <a:ext cx="6554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MITICA</a:t>
            </a:r>
            <a:r>
              <a:rPr lang="en-US" sz="1800" dirty="0" smtClean="0"/>
              <a:t>: </a:t>
            </a:r>
            <a:r>
              <a:rPr lang="en-US" sz="1800" b="1" dirty="0" smtClean="0"/>
              <a:t>M</a:t>
            </a:r>
            <a:r>
              <a:rPr lang="en-US" sz="1800" dirty="0" smtClean="0"/>
              <a:t>egavolt </a:t>
            </a:r>
            <a:r>
              <a:rPr lang="en-US" sz="1800" b="1" dirty="0"/>
              <a:t>IT</a:t>
            </a:r>
            <a:r>
              <a:rPr lang="en-US" sz="1800" dirty="0"/>
              <a:t>ER </a:t>
            </a:r>
            <a:r>
              <a:rPr lang="en-US" sz="1800" b="1" dirty="0"/>
              <a:t>I</a:t>
            </a:r>
            <a:r>
              <a:rPr lang="en-US" sz="1800" dirty="0"/>
              <a:t>njector &amp; </a:t>
            </a:r>
            <a:r>
              <a:rPr lang="en-US" sz="1800" b="1" dirty="0"/>
              <a:t>C</a:t>
            </a:r>
            <a:r>
              <a:rPr lang="en-US" sz="1800" dirty="0"/>
              <a:t>oncept </a:t>
            </a:r>
            <a:r>
              <a:rPr lang="en-US" sz="1800" b="1" dirty="0"/>
              <a:t>A</a:t>
            </a:r>
            <a:r>
              <a:rPr lang="en-US" sz="1800" dirty="0"/>
              <a:t>dvancement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20388</TotalTime>
  <Words>2144</Words>
  <Application>Microsoft Office PowerPoint</Application>
  <PresentationFormat>On-screen Show (4:3)</PresentationFormat>
  <Paragraphs>311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2_Default Design</vt:lpstr>
      <vt:lpstr>Mitigation of the breakdown induced effects on MITICA, the 1 MeV – 16.5 MW Neutral Beam Injector experiment in Padova.</vt:lpstr>
      <vt:lpstr>Outline</vt:lpstr>
      <vt:lpstr>The Problem Description</vt:lpstr>
      <vt:lpstr>The Problem Description</vt:lpstr>
      <vt:lpstr>The Problem Description</vt:lpstr>
      <vt:lpstr>Solving Strategy</vt:lpstr>
      <vt:lpstr>Solving Strategy Critical points</vt:lpstr>
      <vt:lpstr>Solving Strategy Critical points</vt:lpstr>
      <vt:lpstr>Solving Strategy Critical points</vt:lpstr>
      <vt:lpstr>Solving Strategy Critical points</vt:lpstr>
      <vt:lpstr>Solving Strategy Critical points</vt:lpstr>
      <vt:lpstr>Circuit Model </vt:lpstr>
      <vt:lpstr>Circuit Model </vt:lpstr>
      <vt:lpstr>Countermeasures Electrodes damages</vt:lpstr>
      <vt:lpstr>Countermeasures Electrodes damages</vt:lpstr>
      <vt:lpstr>Countermeasures Electrodes damages</vt:lpstr>
      <vt:lpstr>Countermeasures Feedthrough damage</vt:lpstr>
      <vt:lpstr>Countermeasures Grounding System</vt:lpstr>
      <vt:lpstr>Countermeasures alternative solutions</vt:lpstr>
      <vt:lpstr>Countermeasures alternative solutions</vt:lpstr>
      <vt:lpstr>Countermeasures alternative solutions</vt:lpstr>
      <vt:lpstr>Dedicated Commissioning</vt:lpstr>
      <vt:lpstr>Dedicated Commissioning</vt:lpstr>
      <vt:lpstr>Final Remarks</vt:lpstr>
      <vt:lpstr>Thank you for your attention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Lorenzi Antonio</dc:creator>
  <cp:lastModifiedBy>De Lorenzi Antonio</cp:lastModifiedBy>
  <cp:revision>1022</cp:revision>
  <cp:lastPrinted>2015-05-20T08:00:14Z</cp:lastPrinted>
  <dcterms:created xsi:type="dcterms:W3CDTF">1601-01-01T00:00:00Z</dcterms:created>
  <dcterms:modified xsi:type="dcterms:W3CDTF">2018-05-24T02:09:31Z</dcterms:modified>
</cp:coreProperties>
</file>