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wmf" ContentType="image/x-wmf"/>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handoutMasterIdLst>
    <p:handoutMasterId r:id="rId48"/>
  </p:handoutMasterIdLst>
  <p:sldIdLst>
    <p:sldId id="269" r:id="rId2"/>
    <p:sldId id="265" r:id="rId3"/>
    <p:sldId id="270" r:id="rId4"/>
    <p:sldId id="289" r:id="rId5"/>
    <p:sldId id="286" r:id="rId6"/>
    <p:sldId id="323" r:id="rId7"/>
    <p:sldId id="296" r:id="rId8"/>
    <p:sldId id="273" r:id="rId9"/>
    <p:sldId id="294" r:id="rId10"/>
    <p:sldId id="292" r:id="rId11"/>
    <p:sldId id="308" r:id="rId12"/>
    <p:sldId id="310" r:id="rId13"/>
    <p:sldId id="311" r:id="rId14"/>
    <p:sldId id="337" r:id="rId15"/>
    <p:sldId id="271" r:id="rId16"/>
    <p:sldId id="305" r:id="rId17"/>
    <p:sldId id="283" r:id="rId18"/>
    <p:sldId id="276" r:id="rId19"/>
    <p:sldId id="284" r:id="rId20"/>
    <p:sldId id="338" r:id="rId21"/>
    <p:sldId id="299" r:id="rId22"/>
    <p:sldId id="297" r:id="rId23"/>
    <p:sldId id="303" r:id="rId24"/>
    <p:sldId id="309" r:id="rId25"/>
    <p:sldId id="304" r:id="rId26"/>
    <p:sldId id="314" r:id="rId27"/>
    <p:sldId id="317" r:id="rId28"/>
    <p:sldId id="315" r:id="rId29"/>
    <p:sldId id="316" r:id="rId30"/>
    <p:sldId id="318" r:id="rId31"/>
    <p:sldId id="325" r:id="rId32"/>
    <p:sldId id="324" r:id="rId33"/>
    <p:sldId id="326" r:id="rId34"/>
    <p:sldId id="334" r:id="rId35"/>
    <p:sldId id="313" r:id="rId36"/>
    <p:sldId id="327" r:id="rId37"/>
    <p:sldId id="333" r:id="rId38"/>
    <p:sldId id="329" r:id="rId39"/>
    <p:sldId id="330" r:id="rId40"/>
    <p:sldId id="335" r:id="rId41"/>
    <p:sldId id="332" r:id="rId42"/>
    <p:sldId id="331" r:id="rId43"/>
    <p:sldId id="336" r:id="rId44"/>
    <p:sldId id="328" r:id="rId45"/>
    <p:sldId id="322" r:id="rId46"/>
  </p:sldIdLst>
  <p:sldSz cx="9144000" cy="6858000" type="screen4x3"/>
  <p:notesSz cx="6858000" cy="9144000"/>
  <p:defaultTextStyle>
    <a:defPPr>
      <a:defRPr lang="en-US"/>
    </a:defPPr>
    <a:lvl1pPr algn="l" rtl="0" fontAlgn="base">
      <a:spcBef>
        <a:spcPct val="20000"/>
      </a:spcBef>
      <a:spcAft>
        <a:spcPct val="0"/>
      </a:spcAft>
      <a:buClr>
        <a:schemeClr val="tx2"/>
      </a:buClr>
      <a:buSzPct val="70000"/>
      <a:buFont typeface="Wingdings" pitchFamily="2" charset="2"/>
      <a:defRPr sz="2800" kern="1200">
        <a:solidFill>
          <a:schemeClr val="tx1"/>
        </a:solidFill>
        <a:latin typeface="Arial" charset="0"/>
        <a:ea typeface="+mn-ea"/>
        <a:cs typeface="+mn-cs"/>
      </a:defRPr>
    </a:lvl1pPr>
    <a:lvl2pPr marL="457200" algn="l" rtl="0" fontAlgn="base">
      <a:spcBef>
        <a:spcPct val="20000"/>
      </a:spcBef>
      <a:spcAft>
        <a:spcPct val="0"/>
      </a:spcAft>
      <a:buClr>
        <a:schemeClr val="tx2"/>
      </a:buClr>
      <a:buSzPct val="70000"/>
      <a:buFont typeface="Wingdings" pitchFamily="2" charset="2"/>
      <a:defRPr sz="2800" kern="1200">
        <a:solidFill>
          <a:schemeClr val="tx1"/>
        </a:solidFill>
        <a:latin typeface="Arial" charset="0"/>
        <a:ea typeface="+mn-ea"/>
        <a:cs typeface="+mn-cs"/>
      </a:defRPr>
    </a:lvl2pPr>
    <a:lvl3pPr marL="914400" algn="l" rtl="0" fontAlgn="base">
      <a:spcBef>
        <a:spcPct val="20000"/>
      </a:spcBef>
      <a:spcAft>
        <a:spcPct val="0"/>
      </a:spcAft>
      <a:buClr>
        <a:schemeClr val="tx2"/>
      </a:buClr>
      <a:buSzPct val="70000"/>
      <a:buFont typeface="Wingdings" pitchFamily="2" charset="2"/>
      <a:defRPr sz="2800" kern="1200">
        <a:solidFill>
          <a:schemeClr val="tx1"/>
        </a:solidFill>
        <a:latin typeface="Arial" charset="0"/>
        <a:ea typeface="+mn-ea"/>
        <a:cs typeface="+mn-cs"/>
      </a:defRPr>
    </a:lvl3pPr>
    <a:lvl4pPr marL="1371600" algn="l" rtl="0" fontAlgn="base">
      <a:spcBef>
        <a:spcPct val="20000"/>
      </a:spcBef>
      <a:spcAft>
        <a:spcPct val="0"/>
      </a:spcAft>
      <a:buClr>
        <a:schemeClr val="tx2"/>
      </a:buClr>
      <a:buSzPct val="70000"/>
      <a:buFont typeface="Wingdings" pitchFamily="2" charset="2"/>
      <a:defRPr sz="2800" kern="1200">
        <a:solidFill>
          <a:schemeClr val="tx1"/>
        </a:solidFill>
        <a:latin typeface="Arial" charset="0"/>
        <a:ea typeface="+mn-ea"/>
        <a:cs typeface="+mn-cs"/>
      </a:defRPr>
    </a:lvl4pPr>
    <a:lvl5pPr marL="1828800" algn="l" rtl="0" fontAlgn="base">
      <a:spcBef>
        <a:spcPct val="20000"/>
      </a:spcBef>
      <a:spcAft>
        <a:spcPct val="0"/>
      </a:spcAft>
      <a:buClr>
        <a:schemeClr val="tx2"/>
      </a:buClr>
      <a:buSzPct val="70000"/>
      <a:buFont typeface="Wingdings" pitchFamily="2" charset="2"/>
      <a:defRPr sz="2800" kern="1200">
        <a:solidFill>
          <a:schemeClr val="tx1"/>
        </a:solidFill>
        <a:latin typeface="Arial" charset="0"/>
        <a:ea typeface="+mn-ea"/>
        <a:cs typeface="+mn-cs"/>
      </a:defRPr>
    </a:lvl5pPr>
    <a:lvl6pPr marL="2286000" algn="l" defTabSz="914400" rtl="0" eaLnBrk="1" latinLnBrk="0" hangingPunct="1">
      <a:defRPr sz="2800" kern="1200">
        <a:solidFill>
          <a:schemeClr val="tx1"/>
        </a:solidFill>
        <a:latin typeface="Arial" charset="0"/>
        <a:ea typeface="+mn-ea"/>
        <a:cs typeface="+mn-cs"/>
      </a:defRPr>
    </a:lvl6pPr>
    <a:lvl7pPr marL="2743200" algn="l" defTabSz="914400" rtl="0" eaLnBrk="1" latinLnBrk="0" hangingPunct="1">
      <a:defRPr sz="2800" kern="1200">
        <a:solidFill>
          <a:schemeClr val="tx1"/>
        </a:solidFill>
        <a:latin typeface="Arial" charset="0"/>
        <a:ea typeface="+mn-ea"/>
        <a:cs typeface="+mn-cs"/>
      </a:defRPr>
    </a:lvl7pPr>
    <a:lvl8pPr marL="3200400" algn="l" defTabSz="914400" rtl="0" eaLnBrk="1" latinLnBrk="0" hangingPunct="1">
      <a:defRPr sz="2800" kern="1200">
        <a:solidFill>
          <a:schemeClr val="tx1"/>
        </a:solidFill>
        <a:latin typeface="Arial" charset="0"/>
        <a:ea typeface="+mn-ea"/>
        <a:cs typeface="+mn-cs"/>
      </a:defRPr>
    </a:lvl8pPr>
    <a:lvl9pPr marL="3657600" algn="l" defTabSz="914400" rtl="0" eaLnBrk="1" latinLnBrk="0" hangingPunct="1">
      <a:defRPr sz="28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66"/>
    </p:penClr>
  </p:showPr>
  <p:clrMru>
    <a:srgbClr val="FFFF99"/>
    <a:srgbClr val="00CC00"/>
    <a:srgbClr val="CCCC00"/>
    <a:srgbClr val="00CC66"/>
    <a:srgbClr val="FF0066"/>
    <a:srgbClr val="FF0000"/>
    <a:srgbClr val="111111"/>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785" autoAdjust="0"/>
    <p:restoredTop sz="94599" autoAdjust="0"/>
  </p:normalViewPr>
  <p:slideViewPr>
    <p:cSldViewPr>
      <p:cViewPr>
        <p:scale>
          <a:sx n="70" d="100"/>
          <a:sy n="70" d="100"/>
        </p:scale>
        <p:origin x="-874" y="-32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2640"/>
    </p:cViewPr>
  </p:sorterViewPr>
  <p:notesViewPr>
    <p:cSldViewPr>
      <p:cViewPr varScale="1">
        <p:scale>
          <a:sx n="86" d="100"/>
          <a:sy n="86" d="100"/>
        </p:scale>
        <p:origin x="-2538" y="-7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spcBef>
                <a:spcPct val="0"/>
              </a:spcBef>
              <a:buClrTx/>
              <a:buSzTx/>
              <a:buFontTx/>
              <a:buNone/>
              <a:defRPr sz="1200">
                <a:latin typeface="Times New Roman" pitchFamily="18" charset="0"/>
              </a:defRPr>
            </a:lvl1pPr>
          </a:lstStyle>
          <a:p>
            <a:endParaRPr lang="en-US" dirty="0"/>
          </a:p>
        </p:txBody>
      </p:sp>
      <p:sp>
        <p:nvSpPr>
          <p:cNvPr id="14339"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spcBef>
                <a:spcPct val="0"/>
              </a:spcBef>
              <a:buClrTx/>
              <a:buSzTx/>
              <a:buFontTx/>
              <a:buNone/>
              <a:defRPr sz="1200">
                <a:latin typeface="Times New Roman" pitchFamily="18" charset="0"/>
              </a:defRPr>
            </a:lvl1pPr>
          </a:lstStyle>
          <a:p>
            <a:endParaRPr lang="en-US" dirty="0"/>
          </a:p>
        </p:txBody>
      </p:sp>
      <p:sp>
        <p:nvSpPr>
          <p:cNvPr id="14340"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spcBef>
                <a:spcPct val="0"/>
              </a:spcBef>
              <a:buClrTx/>
              <a:buSzTx/>
              <a:buFontTx/>
              <a:buNone/>
              <a:defRPr sz="1200">
                <a:latin typeface="Times New Roman" pitchFamily="18" charset="0"/>
              </a:defRPr>
            </a:lvl1pPr>
          </a:lstStyle>
          <a:p>
            <a:endParaRPr lang="en-US" dirty="0"/>
          </a:p>
        </p:txBody>
      </p:sp>
      <p:sp>
        <p:nvSpPr>
          <p:cNvPr id="14341"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spcBef>
                <a:spcPct val="0"/>
              </a:spcBef>
              <a:buClrTx/>
              <a:buSzTx/>
              <a:buFontTx/>
              <a:buNone/>
              <a:defRPr sz="1200">
                <a:latin typeface="Times New Roman" pitchFamily="18" charset="0"/>
              </a:defRPr>
            </a:lvl1pPr>
          </a:lstStyle>
          <a:p>
            <a:fld id="{91DE8C72-0FCB-471A-B4E6-634C480B6274}" type="slidenum">
              <a:rPr lang="en-US"/>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eaLnBrk="0" hangingPunct="0">
              <a:spcBef>
                <a:spcPct val="0"/>
              </a:spcBef>
              <a:buClrTx/>
              <a:buSzTx/>
              <a:buFontTx/>
              <a:buNone/>
              <a:defRPr sz="1200"/>
            </a:lvl1pPr>
          </a:lstStyle>
          <a:p>
            <a:endParaRPr lang="en-US" dirty="0"/>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eaLnBrk="0" hangingPunct="0">
              <a:spcBef>
                <a:spcPct val="0"/>
              </a:spcBef>
              <a:buClrTx/>
              <a:buSzTx/>
              <a:buFontTx/>
              <a:buNone/>
              <a:defRPr sz="1200"/>
            </a:lvl1pPr>
          </a:lstStyle>
          <a:p>
            <a:endParaRPr lang="en-US" dirty="0"/>
          </a:p>
        </p:txBody>
      </p:sp>
      <p:sp>
        <p:nvSpPr>
          <p:cNvPr id="2052" name="Rectangle 4"/>
          <p:cNvSpPr>
            <a:spLocks noGrp="1" noRot="1" noChangeAspect="1" noChangeArrowheads="1"/>
          </p:cNvSpPr>
          <p:nvPr>
            <p:ph type="sldImg" idx="2"/>
          </p:nvPr>
        </p:nvSpPr>
        <p:spPr bwMode="auto">
          <a:xfrm>
            <a:off x="1143000" y="685800"/>
            <a:ext cx="4572000" cy="3429000"/>
          </a:xfrm>
          <a:prstGeom prst="rect">
            <a:avLst/>
          </a:prstGeom>
          <a:noFill/>
          <a:ln w="12700">
            <a:solidFill>
              <a:schemeClr val="tx1"/>
            </a:solidFill>
            <a:miter lim="800000"/>
            <a:headEnd/>
            <a:tailEnd/>
          </a:ln>
          <a:effectLst/>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eaLnBrk="0" hangingPunct="0">
              <a:spcBef>
                <a:spcPct val="0"/>
              </a:spcBef>
              <a:buClrTx/>
              <a:buSzTx/>
              <a:buFontTx/>
              <a:buNone/>
              <a:defRPr sz="1200"/>
            </a:lvl1pPr>
          </a:lstStyle>
          <a:p>
            <a:endParaRPr lang="en-US" dirty="0"/>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eaLnBrk="0" hangingPunct="0">
              <a:spcBef>
                <a:spcPct val="0"/>
              </a:spcBef>
              <a:buClrTx/>
              <a:buSzTx/>
              <a:buFontTx/>
              <a:buNone/>
              <a:defRPr sz="1200"/>
            </a:lvl1pPr>
          </a:lstStyle>
          <a:p>
            <a:fld id="{44446313-58ED-4CE4-8F2D-5DD58E069691}"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37113D8-1E93-471C-B190-23E8A79A188A}" type="slidenum">
              <a:rPr lang="en-US"/>
              <a:pPr/>
              <a:t>1</a:t>
            </a:fld>
            <a:endParaRPr lang="en-US"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pl-PL"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319C878-3D21-4910-A714-48C532066A54}" type="slidenum">
              <a:rPr lang="en-US"/>
              <a:pPr/>
              <a:t>10</a:t>
            </a:fld>
            <a:endParaRPr lang="en-US" dirty="0"/>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pl-PL"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1792D23-1C28-46FE-9D4C-CC2568C2B0C8}" type="slidenum">
              <a:rPr lang="en-US"/>
              <a:pPr/>
              <a:t>11</a:t>
            </a:fld>
            <a:endParaRPr lang="en-US" dirty="0"/>
          </a:p>
        </p:txBody>
      </p:sp>
      <p:sp>
        <p:nvSpPr>
          <p:cNvPr id="112642" name="Rectangle 2"/>
          <p:cNvSpPr>
            <a:spLocks noGrp="1" noRot="1" noChangeAspect="1" noChangeArrowheads="1" noTextEdit="1"/>
          </p:cNvSpPr>
          <p:nvPr>
            <p:ph type="sldImg"/>
          </p:nvPr>
        </p:nvSpPr>
        <p:spPr>
          <a:ln/>
        </p:spPr>
      </p:sp>
      <p:sp>
        <p:nvSpPr>
          <p:cNvPr id="112643" name="Rectangle 3"/>
          <p:cNvSpPr>
            <a:spLocks noGrp="1" noChangeArrowheads="1"/>
          </p:cNvSpPr>
          <p:nvPr>
            <p:ph type="body" idx="1"/>
          </p:nvPr>
        </p:nvSpPr>
        <p:spPr/>
        <p:txBody>
          <a:bodyPr/>
          <a:lstStyle/>
          <a:p>
            <a:endParaRPr lang="pl-PL"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FC25125-3F43-4F9F-AEE7-4446E8658D7A}" type="slidenum">
              <a:rPr lang="en-US"/>
              <a:pPr/>
              <a:t>12</a:t>
            </a:fld>
            <a:endParaRPr lang="en-US"/>
          </a:p>
        </p:txBody>
      </p:sp>
      <p:sp>
        <p:nvSpPr>
          <p:cNvPr id="116738" name="Rectangle 2"/>
          <p:cNvSpPr>
            <a:spLocks noGrp="1" noRot="1" noChangeAspect="1" noChangeArrowheads="1" noTextEdit="1"/>
          </p:cNvSpPr>
          <p:nvPr>
            <p:ph type="sldImg"/>
          </p:nvPr>
        </p:nvSpPr>
        <p:spPr>
          <a:ln/>
        </p:spPr>
      </p:sp>
      <p:sp>
        <p:nvSpPr>
          <p:cNvPr id="116739" name="Rectangle 3"/>
          <p:cNvSpPr>
            <a:spLocks noGrp="1" noChangeArrowheads="1"/>
          </p:cNvSpPr>
          <p:nvPr>
            <p:ph type="body" idx="1"/>
          </p:nvPr>
        </p:nvSpPr>
        <p:spPr/>
        <p:txBody>
          <a:bodyPr/>
          <a:lstStyle/>
          <a:p>
            <a:endParaRPr lang="pl-P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26A033-31CC-4A0D-B5BE-E403121EA531}" type="slidenum">
              <a:rPr lang="en-US"/>
              <a:pPr/>
              <a:t>13</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pl-P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26A033-31CC-4A0D-B5BE-E403121EA531}" type="slidenum">
              <a:rPr lang="en-US"/>
              <a:pPr/>
              <a:t>14</a:t>
            </a:fld>
            <a:endParaRPr lang="en-US"/>
          </a:p>
        </p:txBody>
      </p:sp>
      <p:sp>
        <p:nvSpPr>
          <p:cNvPr id="118786" name="Rectangle 2"/>
          <p:cNvSpPr>
            <a:spLocks noGrp="1" noRot="1" noChangeAspect="1" noChangeArrowheads="1" noTextEdit="1"/>
          </p:cNvSpPr>
          <p:nvPr>
            <p:ph type="sldImg"/>
          </p:nvPr>
        </p:nvSpPr>
        <p:spPr>
          <a:ln/>
        </p:spPr>
      </p:sp>
      <p:sp>
        <p:nvSpPr>
          <p:cNvPr id="118787" name="Rectangle 3"/>
          <p:cNvSpPr>
            <a:spLocks noGrp="1" noChangeArrowheads="1"/>
          </p:cNvSpPr>
          <p:nvPr>
            <p:ph type="body" idx="1"/>
          </p:nvPr>
        </p:nvSpPr>
        <p:spPr/>
        <p:txBody>
          <a:bodyPr/>
          <a:lstStyle/>
          <a:p>
            <a:endParaRPr lang="pl-P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F3A408-6487-4AF0-B49C-095EDC825CE1}" type="slidenum">
              <a:rPr lang="en-US"/>
              <a:pPr/>
              <a:t>15</a:t>
            </a:fld>
            <a:endParaRPr lang="en-US"/>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pl-P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1358E76-E15D-4F5E-A69C-FC726BB1545D}" type="slidenum">
              <a:rPr lang="en-US"/>
              <a:pPr/>
              <a:t>16</a:t>
            </a:fld>
            <a:endParaRPr lang="en-US"/>
          </a:p>
        </p:txBody>
      </p:sp>
      <p:sp>
        <p:nvSpPr>
          <p:cNvPr id="106498" name="Rectangle 2"/>
          <p:cNvSpPr>
            <a:spLocks noGrp="1" noRot="1" noChangeAspect="1" noChangeArrowheads="1" noTextEdit="1"/>
          </p:cNvSpPr>
          <p:nvPr>
            <p:ph type="sldImg"/>
          </p:nvPr>
        </p:nvSpPr>
        <p:spPr>
          <a:ln/>
        </p:spPr>
      </p:sp>
      <p:sp>
        <p:nvSpPr>
          <p:cNvPr id="106499" name="Rectangle 3"/>
          <p:cNvSpPr>
            <a:spLocks noGrp="1" noChangeArrowheads="1"/>
          </p:cNvSpPr>
          <p:nvPr>
            <p:ph type="body" idx="1"/>
          </p:nvPr>
        </p:nvSpPr>
        <p:spPr/>
        <p:txBody>
          <a:bodyPr/>
          <a:lstStyle/>
          <a:p>
            <a:endParaRPr lang="pl-P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CA08F00-B77A-4BB5-B81F-0FBA0AD7DF74}" type="slidenum">
              <a:rPr lang="en-US"/>
              <a:pPr/>
              <a:t>17</a:t>
            </a:fld>
            <a:endParaRPr lang="en-US"/>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endParaRPr lang="pl-P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E077C7-F917-4B4F-AC57-131D21798EB2}" type="slidenum">
              <a:rPr lang="en-US"/>
              <a:pPr/>
              <a:t>18</a:t>
            </a:fld>
            <a:endParaRPr lang="en-US"/>
          </a:p>
        </p:txBody>
      </p:sp>
      <p:sp>
        <p:nvSpPr>
          <p:cNvPr id="41986" name="Rectangle 2"/>
          <p:cNvSpPr>
            <a:spLocks noGrp="1" noRot="1" noChangeAspect="1" noChangeArrowheads="1" noTextEdit="1"/>
          </p:cNvSpPr>
          <p:nvPr>
            <p:ph type="sldImg"/>
          </p:nvPr>
        </p:nvSpPr>
        <p:spPr>
          <a:ln/>
        </p:spPr>
      </p:sp>
      <p:sp>
        <p:nvSpPr>
          <p:cNvPr id="41987" name="Rectangle 3"/>
          <p:cNvSpPr>
            <a:spLocks noGrp="1" noChangeArrowheads="1"/>
          </p:cNvSpPr>
          <p:nvPr>
            <p:ph type="body" idx="1"/>
          </p:nvPr>
        </p:nvSpPr>
        <p:spPr/>
        <p:txBody>
          <a:bodyPr/>
          <a:lstStyle/>
          <a:p>
            <a:endParaRPr lang="pl-P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4E8FED2-57D4-45F7-A89F-7E80A912BB74}" type="slidenum">
              <a:rPr lang="en-US"/>
              <a:pPr/>
              <a:t>19</a:t>
            </a:fld>
            <a:endParaRPr lang="en-US"/>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endParaRPr lang="pl-P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8B2E943-43A9-4E2A-8ECF-0504C270333A}" type="slidenum">
              <a:rPr lang="en-US"/>
              <a:pPr/>
              <a:t>2</a:t>
            </a:fld>
            <a:endParaRPr lang="en-US" dirty="0"/>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p:txBody>
          <a:bodyPr/>
          <a:lstStyle/>
          <a:p>
            <a:endParaRPr lang="pl-PL"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0D51536-E04A-4177-BCE3-FA1A345B0329}" type="slidenum">
              <a:rPr lang="en-US" smtClean="0"/>
              <a:pPr>
                <a:defRPr/>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29C3DFE-C051-4739-88C5-07141D7A34BF}" type="slidenum">
              <a:rPr lang="en-US"/>
              <a:pPr/>
              <a:t>21</a:t>
            </a:fld>
            <a:endParaRPr lang="en-US"/>
          </a:p>
        </p:txBody>
      </p:sp>
      <p:sp>
        <p:nvSpPr>
          <p:cNvPr id="94210" name="Rectangle 2"/>
          <p:cNvSpPr>
            <a:spLocks noGrp="1" noRot="1" noChangeAspect="1" noChangeArrowheads="1" noTextEdit="1"/>
          </p:cNvSpPr>
          <p:nvPr>
            <p:ph type="sldImg"/>
          </p:nvPr>
        </p:nvSpPr>
        <p:spPr>
          <a:ln/>
        </p:spPr>
      </p:sp>
      <p:sp>
        <p:nvSpPr>
          <p:cNvPr id="94211" name="Rectangle 3"/>
          <p:cNvSpPr>
            <a:spLocks noGrp="1" noChangeArrowheads="1"/>
          </p:cNvSpPr>
          <p:nvPr>
            <p:ph type="body" idx="1"/>
          </p:nvPr>
        </p:nvSpPr>
        <p:spPr/>
        <p:txBody>
          <a:bodyPr/>
          <a:lstStyle/>
          <a:p>
            <a:endParaRPr lang="pl-P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CDB0B9-635B-4048-84B2-8DC9C8CBC3B5}" type="slidenum">
              <a:rPr lang="en-US"/>
              <a:pPr/>
              <a:t>22</a:t>
            </a:fld>
            <a:endParaRPr lang="en-US"/>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endParaRPr lang="pl-P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369F0D-0E05-49AE-80E0-02520D2E0D63}" type="slidenum">
              <a:rPr lang="en-US"/>
              <a:pPr/>
              <a:t>23</a:t>
            </a:fld>
            <a:endParaRPr lang="en-US"/>
          </a:p>
        </p:txBody>
      </p:sp>
      <p:sp>
        <p:nvSpPr>
          <p:cNvPr id="101378" name="Rectangle 2"/>
          <p:cNvSpPr>
            <a:spLocks noGrp="1" noRot="1" noChangeAspect="1" noChangeArrowheads="1" noTextEdit="1"/>
          </p:cNvSpPr>
          <p:nvPr>
            <p:ph type="sldImg"/>
          </p:nvPr>
        </p:nvSpPr>
        <p:spPr>
          <a:ln/>
        </p:spPr>
      </p:sp>
      <p:sp>
        <p:nvSpPr>
          <p:cNvPr id="101379" name="Rectangle 3"/>
          <p:cNvSpPr>
            <a:spLocks noGrp="1" noChangeArrowheads="1"/>
          </p:cNvSpPr>
          <p:nvPr>
            <p:ph type="body" idx="1"/>
          </p:nvPr>
        </p:nvSpPr>
        <p:spPr/>
        <p:txBody>
          <a:bodyPr/>
          <a:lstStyle/>
          <a:p>
            <a:endParaRPr lang="pl-P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C344E0F-E665-4C12-AE6B-DFE981D8D916}" type="slidenum">
              <a:rPr lang="en-US"/>
              <a:pPr/>
              <a:t>24</a:t>
            </a:fld>
            <a:endParaRPr lang="en-US"/>
          </a:p>
        </p:txBody>
      </p:sp>
      <p:sp>
        <p:nvSpPr>
          <p:cNvPr id="114690" name="Rectangle 2"/>
          <p:cNvSpPr>
            <a:spLocks noGrp="1" noRot="1" noChangeAspect="1" noChangeArrowheads="1" noTextEdit="1"/>
          </p:cNvSpPr>
          <p:nvPr>
            <p:ph type="sldImg"/>
          </p:nvPr>
        </p:nvSpPr>
        <p:spPr>
          <a:ln/>
        </p:spPr>
      </p:sp>
      <p:sp>
        <p:nvSpPr>
          <p:cNvPr id="114691" name="Rectangle 3"/>
          <p:cNvSpPr>
            <a:spLocks noGrp="1" noChangeArrowheads="1"/>
          </p:cNvSpPr>
          <p:nvPr>
            <p:ph type="body" idx="1"/>
          </p:nvPr>
        </p:nvSpPr>
        <p:spPr/>
        <p:txBody>
          <a:bodyPr/>
          <a:lstStyle/>
          <a:p>
            <a:r>
              <a:rPr lang="pl-PL"/>
              <a:t>1972</a:t>
            </a:r>
            <a:r>
              <a:rPr lang="en-US"/>
              <a:t>  -  </a:t>
            </a:r>
            <a:r>
              <a:rPr lang="pl-PL"/>
              <a:t>Zbudowanie czteropierścieniowego wstępnego akceleratora 800 MeV (Booster) pozwoliło zwiększyć energię protonów wstrzykiwanych do PS. To nowe urządzenie i dodatkowy nowy akcelerator liniowy (Linac), uruchomiony w 1978 r., umożliwiły ponad tysiąckrotne zwiększenie zaplanowanego początkowo natężenia wiązki w akceleratorze PS.</a:t>
            </a:r>
          </a:p>
          <a:p>
            <a:endParaRPr lang="pl-PL"/>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6215E1E-5385-4A34-BB55-50F12EB2ADDB}" type="slidenum">
              <a:rPr lang="en-US"/>
              <a:pPr/>
              <a:t>25</a:t>
            </a:fld>
            <a:endParaRPr lang="en-US"/>
          </a:p>
        </p:txBody>
      </p:sp>
      <p:sp>
        <p:nvSpPr>
          <p:cNvPr id="103426" name="Rectangle 2"/>
          <p:cNvSpPr>
            <a:spLocks noGrp="1" noRot="1" noChangeAspect="1" noChangeArrowheads="1" noTextEdit="1"/>
          </p:cNvSpPr>
          <p:nvPr>
            <p:ph type="sldImg"/>
          </p:nvPr>
        </p:nvSpPr>
        <p:spPr>
          <a:ln/>
        </p:spPr>
      </p:sp>
      <p:sp>
        <p:nvSpPr>
          <p:cNvPr id="103427" name="Rectangle 3"/>
          <p:cNvSpPr>
            <a:spLocks noGrp="1" noChangeArrowheads="1"/>
          </p:cNvSpPr>
          <p:nvPr>
            <p:ph type="body" idx="1"/>
          </p:nvPr>
        </p:nvSpPr>
        <p:spPr/>
        <p:txBody>
          <a:bodyPr/>
          <a:lstStyle/>
          <a:p>
            <a:r>
              <a:rPr lang="pl-PL"/>
              <a:t>1959</a:t>
            </a:r>
            <a:r>
              <a:rPr lang="en-US"/>
              <a:t>  -  </a:t>
            </a:r>
            <a:r>
              <a:rPr lang="pl-PL"/>
              <a:t>Rozpoczął działanie synchrotron protonowy 28 GeV (PS) - pierwsza z dużych maszyn w CERN-ie. Przez pewien czas był to akcelerator o największej na świecie energii.</a:t>
            </a:r>
          </a:p>
          <a:p>
            <a:endParaRPr lang="pl-PL"/>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1EF0774-090E-4948-9180-03F6BE2C6A2E}" type="slidenum">
              <a:rPr lang="en-US"/>
              <a:pPr/>
              <a:t>26</a:t>
            </a:fld>
            <a:endParaRPr lang="en-US"/>
          </a:p>
        </p:txBody>
      </p:sp>
      <p:sp>
        <p:nvSpPr>
          <p:cNvPr id="124930" name="Rectangle 2"/>
          <p:cNvSpPr>
            <a:spLocks noGrp="1" noRot="1" noChangeAspect="1" noChangeArrowheads="1" noTextEdit="1"/>
          </p:cNvSpPr>
          <p:nvPr>
            <p:ph type="sldImg"/>
          </p:nvPr>
        </p:nvSpPr>
        <p:spPr>
          <a:ln/>
        </p:spPr>
      </p:sp>
      <p:sp>
        <p:nvSpPr>
          <p:cNvPr id="124931" name="Rectangle 3"/>
          <p:cNvSpPr>
            <a:spLocks noGrp="1" noChangeArrowheads="1"/>
          </p:cNvSpPr>
          <p:nvPr>
            <p:ph type="body" idx="1"/>
          </p:nvPr>
        </p:nvSpPr>
        <p:spPr/>
        <p:txBody>
          <a:bodyPr/>
          <a:lstStyle/>
          <a:p>
            <a:r>
              <a:rPr lang="pl-PL" dirty="0" smtClean="0"/>
              <a:t>199</a:t>
            </a:r>
            <a:r>
              <a:rPr lang="en-US" dirty="0" smtClean="0"/>
              <a:t>5  </a:t>
            </a:r>
            <a:r>
              <a:rPr lang="en-US" dirty="0"/>
              <a:t>-  </a:t>
            </a:r>
            <a:r>
              <a:rPr lang="en-US" dirty="0" err="1"/>
              <a:t>Produkcja</a:t>
            </a:r>
            <a:r>
              <a:rPr lang="en-US" dirty="0"/>
              <a:t> </a:t>
            </a:r>
            <a:r>
              <a:rPr lang="en-US" dirty="0" err="1"/>
              <a:t>pierwszych</a:t>
            </a:r>
            <a:r>
              <a:rPr lang="pl-PL" dirty="0"/>
              <a:t> </a:t>
            </a:r>
            <a:r>
              <a:rPr lang="en-US" dirty="0" err="1"/>
              <a:t>atomow</a:t>
            </a:r>
            <a:r>
              <a:rPr lang="en-US" dirty="0"/>
              <a:t> </a:t>
            </a:r>
            <a:r>
              <a:rPr lang="en-US" dirty="0" err="1"/>
              <a:t>antywodoru</a:t>
            </a:r>
            <a:r>
              <a:rPr lang="pl-PL" dirty="0"/>
              <a:t>.</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FCAABB-CECE-4E97-87DD-BAC09C6BA1B7}" type="slidenum">
              <a:rPr lang="en-US"/>
              <a:pPr/>
              <a:t>27</a:t>
            </a:fld>
            <a:endParaRPr lang="en-US"/>
          </a:p>
        </p:txBody>
      </p:sp>
      <p:sp>
        <p:nvSpPr>
          <p:cNvPr id="131074" name="Rectangle 2"/>
          <p:cNvSpPr>
            <a:spLocks noGrp="1" noRot="1" noChangeAspect="1" noChangeArrowheads="1" noTextEdit="1"/>
          </p:cNvSpPr>
          <p:nvPr>
            <p:ph type="sldImg"/>
          </p:nvPr>
        </p:nvSpPr>
        <p:spPr>
          <a:ln/>
        </p:spPr>
      </p:sp>
      <p:sp>
        <p:nvSpPr>
          <p:cNvPr id="131075" name="Rectangle 3"/>
          <p:cNvSpPr>
            <a:spLocks noGrp="1" noChangeArrowheads="1"/>
          </p:cNvSpPr>
          <p:nvPr>
            <p:ph type="body" idx="1"/>
          </p:nvPr>
        </p:nvSpPr>
        <p:spPr/>
        <p:txBody>
          <a:bodyPr/>
          <a:lstStyle/>
          <a:p>
            <a:endParaRPr lang="pl-PL"/>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E50C27A-040A-4C4B-B4C7-237317FFB24F}" type="slidenum">
              <a:rPr lang="en-US"/>
              <a:pPr/>
              <a:t>28</a:t>
            </a:fld>
            <a:endParaRPr lang="en-US"/>
          </a:p>
        </p:txBody>
      </p:sp>
      <p:sp>
        <p:nvSpPr>
          <p:cNvPr id="126978" name="Rectangle 2"/>
          <p:cNvSpPr>
            <a:spLocks noGrp="1" noRot="1" noChangeAspect="1" noChangeArrowheads="1" noTextEdit="1"/>
          </p:cNvSpPr>
          <p:nvPr>
            <p:ph type="sldImg"/>
          </p:nvPr>
        </p:nvSpPr>
        <p:spPr>
          <a:ln/>
        </p:spPr>
      </p:sp>
      <p:sp>
        <p:nvSpPr>
          <p:cNvPr id="126979" name="Rectangle 3"/>
          <p:cNvSpPr>
            <a:spLocks noGrp="1" noChangeArrowheads="1"/>
          </p:cNvSpPr>
          <p:nvPr>
            <p:ph type="body" idx="1"/>
          </p:nvPr>
        </p:nvSpPr>
        <p:spPr/>
        <p:txBody>
          <a:bodyPr/>
          <a:lstStyle/>
          <a:p>
            <a:r>
              <a:rPr lang="pl-PL"/>
              <a:t>1976</a:t>
            </a:r>
            <a:r>
              <a:rPr lang="en-US"/>
              <a:t>  -  </a:t>
            </a:r>
            <a:r>
              <a:rPr lang="pl-PL"/>
              <a:t>Rozpoczyna działanie supersynchrotron protonowy SPS. Osiągi akceleratora szybko się zwiększają, tak że zostaje przekroczone zaprojektowane natężenie i pod koniec 1978 r. maksimum energii zostaje przesunięte do 500 GeV.</a:t>
            </a:r>
          </a:p>
          <a:p>
            <a:endParaRPr lang="en-US"/>
          </a:p>
          <a:p>
            <a:r>
              <a:rPr lang="pl-PL"/>
              <a:t>Supersynchrotron protonowy jest akceleratorem kołowym o obwodzie </a:t>
            </a:r>
            <a:r>
              <a:rPr lang="en-US"/>
              <a:t>7</a:t>
            </a:r>
            <a:r>
              <a:rPr lang="pl-PL"/>
              <a:t> kilometrów. Został zbudowany do przyspieszania protonów. </a:t>
            </a:r>
            <a:r>
              <a:rPr lang="en-US"/>
              <a:t>Byl </a:t>
            </a:r>
            <a:r>
              <a:rPr lang="pl-PL"/>
              <a:t>używany jest jako zderzacz wiązek protonów i antyprotonów, akcelerator ciężkich jonów oraz do wstępnego przyspieszania elektronów i pozytonów przed wstrzyknięciem ich do akceleratora LEP. Jako zderzacz protonów i antyprotonów w latach 80-tych dostarczył CERN-owi jednego z najwspanialszych momentów - pierwszej obserwacji cząstek W i Z, czyli nośników słabych oddziaływań. SPS może także przyspieszać jony ołowiu (z 208 nukleonami w jądrze ołowiu) do energii 170 GeV na nukleon. Dziś jest to największa energia osiągalna na świecie i pozwala ona na badanie plazmy kwarkowo-gluonowej, która mogła istnieć zaraz po Wielkim Wybuchu. </a:t>
            </a:r>
            <a:endParaRPr lang="en-US"/>
          </a:p>
          <a:p>
            <a:endParaRPr lang="pl-PL"/>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8DFDC4-41FE-40F4-AA80-AD5E6F45E300}" type="slidenum">
              <a:rPr lang="en-US"/>
              <a:pPr/>
              <a:t>29</a:t>
            </a:fld>
            <a:endParaRPr lang="en-US"/>
          </a:p>
        </p:txBody>
      </p:sp>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r>
              <a:rPr lang="pl-PL"/>
              <a:t>1989</a:t>
            </a:r>
            <a:r>
              <a:rPr lang="en-US"/>
              <a:t>  -  </a:t>
            </a:r>
            <a:r>
              <a:rPr lang="pl-PL"/>
              <a:t>W sierpniu rozpoczyna pracę LEP. W październiku, w dwa miesiące po pierwszych zderzeniach w LEP-ie, nadzwyczaj dokładne pomiary dla cząstki Z wykazują, że fundamentalne elementy składowe materii składają się z trzech i tylko trzech rodzin cząstek.</a:t>
            </a:r>
          </a:p>
          <a:p>
            <a:endParaRPr lang="pl-PL"/>
          </a:p>
          <a:p>
            <a:r>
              <a:rPr lang="pl-PL"/>
              <a:t>1991</a:t>
            </a:r>
            <a:r>
              <a:rPr lang="en-US"/>
              <a:t>  -  </a:t>
            </a:r>
            <a:r>
              <a:rPr lang="pl-PL"/>
              <a:t> W grudniu delegaci Rady CERN-u uchwalają jednogłośnie, że wielki zderzacz hadronowy LHC (Large Hadron Collider) w tunelu LEP-u jest 'właściwą maszyną' przyszłości.</a:t>
            </a:r>
          </a:p>
          <a:p>
            <a:endParaRPr lang="pl-PL"/>
          </a:p>
          <a:p>
            <a:r>
              <a:rPr lang="en-US"/>
              <a:t>1</a:t>
            </a:r>
            <a:r>
              <a:rPr lang="pl-PL"/>
              <a:t>994</a:t>
            </a:r>
            <a:r>
              <a:rPr lang="en-US"/>
              <a:t>  -  </a:t>
            </a:r>
            <a:r>
              <a:rPr lang="pl-PL"/>
              <a:t>Lata od 1989 r. to lata sukcesów LEP-owskich eksperymentów. Najbardziej doniosłym wynikiem jest precyzyjny pomiar parametrów bozonu Z - od 1989 do 1993 r. cztery LEP-owskie detektory: ALEPH, DELPHI, L3 i OPAL zrekonstruowały ponad 10 milionów rozpadów Z.Rada zatwierdza budowę LHC.</a:t>
            </a:r>
          </a:p>
          <a:p>
            <a:endParaRPr lang="pl-PL"/>
          </a:p>
          <a:p>
            <a:endParaRPr lang="pl-P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0F7CA38-577F-4591-BF93-B1021FC25705}" type="slidenum">
              <a:rPr lang="en-US"/>
              <a:pPr/>
              <a:t>3</a:t>
            </a:fld>
            <a:endParaRPr lang="en-US"/>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r>
              <a:rPr lang="en-US" dirty="0"/>
              <a:t>Louis de Broglie –Nobel price in 1929.</a:t>
            </a:r>
          </a:p>
          <a:p>
            <a:r>
              <a:rPr lang="en-US" dirty="0"/>
              <a:t>Father of the </a:t>
            </a:r>
            <a:r>
              <a:rPr lang="pl-PL" dirty="0" err="1"/>
              <a:t>the</a:t>
            </a:r>
            <a:r>
              <a:rPr lang="pl-PL" dirty="0"/>
              <a:t> general </a:t>
            </a:r>
            <a:r>
              <a:rPr lang="pl-PL" dirty="0" err="1"/>
              <a:t>theory</a:t>
            </a:r>
            <a:r>
              <a:rPr lang="pl-PL" dirty="0"/>
              <a:t> </a:t>
            </a:r>
            <a:r>
              <a:rPr lang="pl-PL" dirty="0" err="1"/>
              <a:t>nowadays</a:t>
            </a:r>
            <a:r>
              <a:rPr lang="pl-PL" dirty="0"/>
              <a:t> </a:t>
            </a:r>
            <a:r>
              <a:rPr lang="pl-PL" dirty="0" err="1"/>
              <a:t>known</a:t>
            </a:r>
            <a:r>
              <a:rPr lang="pl-PL" dirty="0"/>
              <a:t> by </a:t>
            </a:r>
            <a:r>
              <a:rPr lang="pl-PL" dirty="0" err="1"/>
              <a:t>the</a:t>
            </a:r>
            <a:r>
              <a:rPr lang="pl-PL" dirty="0"/>
              <a:t> </a:t>
            </a:r>
            <a:r>
              <a:rPr lang="pl-PL" dirty="0" err="1"/>
              <a:t>name</a:t>
            </a:r>
            <a:r>
              <a:rPr lang="pl-PL" dirty="0"/>
              <a:t> of </a:t>
            </a:r>
            <a:r>
              <a:rPr lang="pl-PL" i="1" dirty="0" err="1"/>
              <a:t>wave</a:t>
            </a:r>
            <a:r>
              <a:rPr lang="pl-PL" i="1" dirty="0"/>
              <a:t> </a:t>
            </a:r>
            <a:r>
              <a:rPr lang="pl-PL" i="1" dirty="0" err="1"/>
              <a:t>mechanics</a:t>
            </a:r>
            <a:r>
              <a:rPr lang="pl-PL" dirty="0"/>
              <a:t>, a </a:t>
            </a:r>
            <a:r>
              <a:rPr lang="pl-PL" dirty="0" err="1"/>
              <a:t>theory</a:t>
            </a:r>
            <a:r>
              <a:rPr lang="pl-PL" dirty="0"/>
              <a:t> </a:t>
            </a:r>
            <a:r>
              <a:rPr lang="pl-PL" dirty="0" err="1"/>
              <a:t>which</a:t>
            </a:r>
            <a:r>
              <a:rPr lang="pl-PL" dirty="0"/>
              <a:t> </a:t>
            </a:r>
            <a:r>
              <a:rPr lang="pl-PL" dirty="0" err="1"/>
              <a:t>has</a:t>
            </a:r>
            <a:r>
              <a:rPr lang="pl-PL" dirty="0"/>
              <a:t> </a:t>
            </a:r>
            <a:r>
              <a:rPr lang="pl-PL" dirty="0" err="1"/>
              <a:t>utterly</a:t>
            </a:r>
            <a:r>
              <a:rPr lang="pl-PL" dirty="0"/>
              <a:t> </a:t>
            </a:r>
            <a:r>
              <a:rPr lang="pl-PL" dirty="0" err="1"/>
              <a:t>transformed</a:t>
            </a:r>
            <a:r>
              <a:rPr lang="pl-PL" dirty="0"/>
              <a:t> </a:t>
            </a:r>
            <a:r>
              <a:rPr lang="pl-PL" dirty="0" err="1"/>
              <a:t>our</a:t>
            </a:r>
            <a:r>
              <a:rPr lang="pl-PL" dirty="0"/>
              <a:t> </a:t>
            </a:r>
            <a:r>
              <a:rPr lang="pl-PL" dirty="0" err="1"/>
              <a:t>knowledge</a:t>
            </a:r>
            <a:r>
              <a:rPr lang="pl-PL" dirty="0"/>
              <a:t> of </a:t>
            </a:r>
            <a:r>
              <a:rPr lang="pl-PL" dirty="0" err="1"/>
              <a:t>physical</a:t>
            </a:r>
            <a:r>
              <a:rPr lang="pl-PL" dirty="0"/>
              <a:t> </a:t>
            </a:r>
            <a:r>
              <a:rPr lang="pl-PL" dirty="0" err="1"/>
              <a:t>phenomena</a:t>
            </a:r>
            <a:r>
              <a:rPr lang="pl-PL" dirty="0"/>
              <a:t> on </a:t>
            </a:r>
            <a:r>
              <a:rPr lang="pl-PL" dirty="0" err="1"/>
              <a:t>the</a:t>
            </a:r>
            <a:r>
              <a:rPr lang="pl-PL" dirty="0"/>
              <a:t> </a:t>
            </a:r>
            <a:r>
              <a:rPr lang="pl-PL" dirty="0" err="1"/>
              <a:t>atomic</a:t>
            </a:r>
            <a:r>
              <a:rPr lang="pl-PL" dirty="0"/>
              <a:t> </a:t>
            </a:r>
            <a:r>
              <a:rPr lang="pl-PL" dirty="0" err="1"/>
              <a:t>scale</a:t>
            </a:r>
            <a:r>
              <a:rPr lang="pl-PL" dirty="0"/>
              <a:t>. </a:t>
            </a:r>
            <a:endParaRPr lang="en-US" dirty="0"/>
          </a:p>
          <a:p>
            <a:endParaRPr lang="en-US" dirty="0"/>
          </a:p>
          <a:p>
            <a:r>
              <a:rPr lang="pl-PL" i="1" dirty="0" err="1"/>
              <a:t>Professor</a:t>
            </a:r>
            <a:r>
              <a:rPr lang="pl-PL" i="1" dirty="0"/>
              <a:t> </a:t>
            </a:r>
            <a:r>
              <a:rPr lang="pl-PL" i="1" dirty="0" err="1"/>
              <a:t>at</a:t>
            </a:r>
            <a:r>
              <a:rPr lang="pl-PL" i="1" dirty="0"/>
              <a:t> </a:t>
            </a:r>
            <a:r>
              <a:rPr lang="pl-PL" i="1" dirty="0" err="1"/>
              <a:t>the</a:t>
            </a:r>
            <a:r>
              <a:rPr lang="pl-PL" i="1" dirty="0"/>
              <a:t> </a:t>
            </a:r>
            <a:r>
              <a:rPr lang="pl-PL" i="1" dirty="0" err="1"/>
              <a:t>Faculty</a:t>
            </a:r>
            <a:r>
              <a:rPr lang="pl-PL" i="1" dirty="0"/>
              <a:t> of Sciences </a:t>
            </a:r>
            <a:r>
              <a:rPr lang="pl-PL" i="1" dirty="0" err="1"/>
              <a:t>at</a:t>
            </a:r>
            <a:r>
              <a:rPr lang="pl-PL" i="1" dirty="0"/>
              <a:t> </a:t>
            </a:r>
            <a:r>
              <a:rPr lang="pl-PL" i="1" dirty="0" err="1"/>
              <a:t>Paris</a:t>
            </a:r>
            <a:r>
              <a:rPr lang="pl-PL" i="1" dirty="0"/>
              <a:t> </a:t>
            </a:r>
            <a:r>
              <a:rPr lang="pl-PL" i="1" dirty="0" err="1"/>
              <a:t>University</a:t>
            </a:r>
            <a:r>
              <a:rPr lang="pl-PL" i="1" dirty="0"/>
              <a:t>, was </a:t>
            </a:r>
            <a:r>
              <a:rPr lang="pl-PL" i="1" dirty="0" err="1"/>
              <a:t>born</a:t>
            </a:r>
            <a:r>
              <a:rPr lang="pl-PL" i="1" dirty="0"/>
              <a:t> </a:t>
            </a:r>
            <a:r>
              <a:rPr lang="pl-PL" i="1" dirty="0" err="1"/>
              <a:t>at</a:t>
            </a:r>
            <a:r>
              <a:rPr lang="pl-PL" i="1" dirty="0"/>
              <a:t> Dieppe (Seine </a:t>
            </a:r>
            <a:r>
              <a:rPr lang="pl-PL" i="1" dirty="0" err="1"/>
              <a:t>Inférieure</a:t>
            </a:r>
            <a:r>
              <a:rPr lang="pl-PL" i="1" dirty="0"/>
              <a:t>) on 15th August, 1892, </a:t>
            </a:r>
            <a:r>
              <a:rPr lang="pl-PL" i="1" dirty="0" err="1"/>
              <a:t>the</a:t>
            </a:r>
            <a:r>
              <a:rPr lang="pl-PL" i="1" dirty="0"/>
              <a:t> son of Victor, </a:t>
            </a:r>
            <a:r>
              <a:rPr lang="pl-PL" i="1" dirty="0" err="1"/>
              <a:t>Duc</a:t>
            </a:r>
            <a:r>
              <a:rPr lang="pl-PL" i="1" dirty="0"/>
              <a:t> de Broglie and </a:t>
            </a:r>
            <a:r>
              <a:rPr lang="pl-PL" i="1" dirty="0" err="1"/>
              <a:t>Pauline</a:t>
            </a:r>
            <a:r>
              <a:rPr lang="pl-PL" i="1" dirty="0"/>
              <a:t> </a:t>
            </a:r>
            <a:r>
              <a:rPr lang="pl-PL" i="1" dirty="0" err="1"/>
              <a:t>d'Armaillé</a:t>
            </a:r>
            <a:r>
              <a:rPr lang="pl-PL" i="1" dirty="0"/>
              <a:t>.</a:t>
            </a:r>
            <a:r>
              <a:rPr lang="pl-PL" dirty="0"/>
              <a:t> </a:t>
            </a:r>
            <a:endParaRPr lang="en-US" i="1" dirty="0"/>
          </a:p>
          <a:p>
            <a:r>
              <a:rPr lang="pl-PL" i="1" dirty="0"/>
              <a:t>Louis de Broglie </a:t>
            </a:r>
            <a:r>
              <a:rPr lang="pl-PL" i="1" dirty="0" err="1"/>
              <a:t>died</a:t>
            </a:r>
            <a:r>
              <a:rPr lang="pl-PL" i="1" dirty="0"/>
              <a:t> on </a:t>
            </a:r>
            <a:r>
              <a:rPr lang="pl-PL" i="1" dirty="0" err="1"/>
              <a:t>March</a:t>
            </a:r>
            <a:r>
              <a:rPr lang="pl-PL" i="1" dirty="0"/>
              <a:t> 19, 1987.</a:t>
            </a:r>
            <a:r>
              <a:rPr lang="pl-PL" dirty="0"/>
              <a:t> </a:t>
            </a: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25963A-1986-4092-8737-EED6E54363A5}" type="slidenum">
              <a:rPr lang="en-US"/>
              <a:pPr/>
              <a:t>30</a:t>
            </a:fld>
            <a:endParaRPr lang="en-US"/>
          </a:p>
        </p:txBody>
      </p:sp>
      <p:sp>
        <p:nvSpPr>
          <p:cNvPr id="133122" name="Rectangle 2"/>
          <p:cNvSpPr>
            <a:spLocks noGrp="1" noRot="1" noChangeAspect="1" noChangeArrowheads="1" noTextEdit="1"/>
          </p:cNvSpPr>
          <p:nvPr>
            <p:ph type="sldImg"/>
          </p:nvPr>
        </p:nvSpPr>
        <p:spPr>
          <a:ln/>
        </p:spPr>
      </p:sp>
      <p:sp>
        <p:nvSpPr>
          <p:cNvPr id="133123" name="Rectangle 3"/>
          <p:cNvSpPr>
            <a:spLocks noGrp="1" noChangeArrowheads="1"/>
          </p:cNvSpPr>
          <p:nvPr>
            <p:ph type="body" idx="1"/>
          </p:nvPr>
        </p:nvSpPr>
        <p:spPr/>
        <p:txBody>
          <a:bodyPr/>
          <a:lstStyle/>
          <a:p>
            <a:pPr marL="228600" indent="-228600">
              <a:lnSpc>
                <a:spcPct val="90000"/>
              </a:lnSpc>
              <a:buFontTx/>
              <a:buAutoNum type="arabicPlain" startAt="1994"/>
            </a:pPr>
            <a:r>
              <a:rPr lang="en-US"/>
              <a:t>-  </a:t>
            </a:r>
            <a:r>
              <a:rPr lang="pl-PL"/>
              <a:t>Rada </a:t>
            </a:r>
            <a:r>
              <a:rPr lang="en-US"/>
              <a:t>CERN </a:t>
            </a:r>
            <a:r>
              <a:rPr lang="pl-PL"/>
              <a:t>zatwierdza budowę LHC.</a:t>
            </a:r>
            <a:endParaRPr lang="en-US"/>
          </a:p>
          <a:p>
            <a:pPr marL="228600" indent="-228600">
              <a:lnSpc>
                <a:spcPct val="90000"/>
              </a:lnSpc>
              <a:buFontTx/>
              <a:buAutoNum type="arabicPlain" startAt="1994"/>
            </a:pPr>
            <a:endParaRPr lang="en-US"/>
          </a:p>
          <a:p>
            <a:pPr marL="228600" indent="-228600">
              <a:lnSpc>
                <a:spcPct val="90000"/>
              </a:lnSpc>
            </a:pPr>
            <a:r>
              <a:rPr lang="en-US"/>
              <a:t>      </a:t>
            </a:r>
            <a:r>
              <a:rPr lang="pl-PL"/>
              <a:t>Mniej więcej w połowie lat 1980-tych rozpoczęła się dyskusja, mająca na celu wypracowanie różnych opcji zastąpienia akceleratora LEP. Naukowcy zajmujący się fizyką cząstek elementarnych są zgodni, że poprzez uzyskanie większych energii prawdopodobnie będziemy w stanie odpowiedzieć na fundamentalne pytania pozostawione bez odpowiedzi przez LEP. Jednym z najważniejszych jest mechanizm nadawania cząstkom masy. W grudniu 1994 roku Rada CERN-u oficjalnie zatwierdziła budowę w CERN-ie wielkiego zderzacza hadronowego LHC. LHC zbudowany będzie z pierścieni nadprzewodzących, które umieszczone zostaną w istniejącym już tunelu LEP-u. Pierścienie służyć będą do poprowadzenia wiązek protonów zderzających się z energiami 10 razy większymi niż w jakimkolwiek wcześniejszym akceleratorze. Użycie istniejącego już tunelu i zasilania przez istniejące źródła cząstek i wstępne akceleratory przyczynia się do zminimalizowania kosztów budowy. Do budowy zostaną użyte najbardziej zaawansowane technologie magnesów nadprzewodzących i akceleratorowe. Eksperymenty przy LHC zostały zaplanowane tak, aby "zobaczyć" zjawiska przewidywane przez teoretyków cząstek elementarnych, ale muszą być one także przygotowane na zupełnie niespodziewane odkrycia. Wymaga to wielkiej pomysłowości zarówno ze strony fizyków jak i inżynierów. </a:t>
            </a:r>
          </a:p>
          <a:p>
            <a:pPr marL="228600" indent="-228600">
              <a:lnSpc>
                <a:spcPct val="90000"/>
              </a:lnSpc>
            </a:pPr>
            <a:endParaRPr lang="pl-PL"/>
          </a:p>
          <a:p>
            <a:pPr marL="228600" indent="-228600">
              <a:lnSpc>
                <a:spcPct val="90000"/>
              </a:lnSpc>
            </a:pPr>
            <a:endParaRPr lang="pl-PL"/>
          </a:p>
          <a:p>
            <a:pPr marL="228600" indent="-228600">
              <a:lnSpc>
                <a:spcPct val="90000"/>
              </a:lnSpc>
            </a:pPr>
            <a:endParaRPr lang="pl-PL"/>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A36DAF2-CA25-46C3-8A76-9B73CC621ED3}" type="slidenum">
              <a:rPr lang="en-US"/>
              <a:pPr/>
              <a:t>31</a:t>
            </a:fld>
            <a:endParaRPr lang="en-US"/>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pl-PL"/>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EF2F48-8419-4F81-A7B9-2A6E09E49264}" type="slidenum">
              <a:rPr lang="en-US"/>
              <a:pPr/>
              <a:t>32</a:t>
            </a:fld>
            <a:endParaRPr lang="en-US"/>
          </a:p>
        </p:txBody>
      </p:sp>
      <p:sp>
        <p:nvSpPr>
          <p:cNvPr id="146434" name="Rectangle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endParaRPr lang="pl-PL"/>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7D4EBD6-183B-4CD9-9380-216ED1436810}" type="slidenum">
              <a:rPr lang="en-US"/>
              <a:pPr/>
              <a:t>35</a:t>
            </a:fld>
            <a:endParaRPr lang="en-US" dirty="0"/>
          </a:p>
        </p:txBody>
      </p:sp>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p:txBody>
          <a:bodyPr/>
          <a:lstStyle/>
          <a:p>
            <a:endParaRPr lang="pl-PL"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96F2E3-CA8E-498E-BC6F-FB84F424F0AB}" type="slidenum">
              <a:rPr lang="en-US"/>
              <a:pPr/>
              <a:t>44</a:t>
            </a:fld>
            <a:endParaRPr lang="en-US"/>
          </a:p>
        </p:txBody>
      </p:sp>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endParaRPr lang="pl-PL"/>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535B2E-09B2-43B0-A05F-1C5A0B1C4BD5}" type="slidenum">
              <a:rPr lang="en-US"/>
              <a:pPr/>
              <a:t>45</a:t>
            </a:fld>
            <a:endParaRPr lang="en-US" dirty="0"/>
          </a:p>
        </p:txBody>
      </p:sp>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endParaRPr lang="pl-PL"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28BC47D-9953-461E-B0B2-7D916162D357}" type="slidenum">
              <a:rPr lang="en-US"/>
              <a:pPr/>
              <a:t>4</a:t>
            </a:fld>
            <a:endParaRPr lang="en-US"/>
          </a:p>
        </p:txBody>
      </p:sp>
      <p:sp>
        <p:nvSpPr>
          <p:cNvPr id="65538" name="Rectangle 2"/>
          <p:cNvSpPr>
            <a:spLocks noGrp="1" noRot="1" noChangeAspect="1" noChangeArrowheads="1" noTextEdit="1"/>
          </p:cNvSpPr>
          <p:nvPr>
            <p:ph type="sldImg"/>
          </p:nvPr>
        </p:nvSpPr>
        <p:spPr>
          <a:ln/>
        </p:spPr>
      </p:sp>
      <p:sp>
        <p:nvSpPr>
          <p:cNvPr id="65539" name="Rectangle 3"/>
          <p:cNvSpPr>
            <a:spLocks noGrp="1" noChangeArrowheads="1"/>
          </p:cNvSpPr>
          <p:nvPr>
            <p:ph type="body" idx="1"/>
          </p:nvPr>
        </p:nvSpPr>
        <p:spPr/>
        <p:txBody>
          <a:bodyPr/>
          <a:lstStyle/>
          <a:p>
            <a:r>
              <a:rPr lang="pl-PL" b="1"/>
              <a:t>The Nobel Prize in Physics 1952</a:t>
            </a:r>
            <a:r>
              <a:rPr lang="pl-PL"/>
              <a:t> </a:t>
            </a:r>
            <a:r>
              <a:rPr lang="en-US"/>
              <a:t>(with Purcell)</a:t>
            </a:r>
          </a:p>
          <a:p>
            <a:r>
              <a:rPr lang="pl-PL"/>
              <a:t>"for their development of new methods for nuclear magnetic precision measurements and discoveries in connection therewith" </a:t>
            </a:r>
            <a:endParaRPr lang="en-US"/>
          </a:p>
          <a:p>
            <a:endParaRPr lang="en-US" b="1"/>
          </a:p>
          <a:p>
            <a:r>
              <a:rPr lang="pl-PL" b="1"/>
              <a:t>Felix Bloch</a:t>
            </a:r>
            <a:r>
              <a:rPr lang="pl-PL"/>
              <a:t> was born in Zurich, Switzerland, on October 23, 1905,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314EE1D-6606-4E9D-80E6-C826A5B2FC1A}" type="slidenum">
              <a:rPr lang="en-US"/>
              <a:pPr/>
              <a:t>5</a:t>
            </a:fld>
            <a:endParaRPr lang="en-US"/>
          </a:p>
        </p:txBody>
      </p:sp>
      <p:sp>
        <p:nvSpPr>
          <p:cNvPr id="71682" name="Rectangle 2"/>
          <p:cNvSpPr>
            <a:spLocks noGrp="1" noRot="1" noChangeAspect="1" noChangeArrowheads="1" noTextEdit="1"/>
          </p:cNvSpPr>
          <p:nvPr>
            <p:ph type="sldImg"/>
          </p:nvPr>
        </p:nvSpPr>
        <p:spPr>
          <a:ln/>
        </p:spPr>
      </p:sp>
      <p:sp>
        <p:nvSpPr>
          <p:cNvPr id="71683" name="Rectangle 3"/>
          <p:cNvSpPr>
            <a:spLocks noGrp="1" noChangeArrowheads="1"/>
          </p:cNvSpPr>
          <p:nvPr>
            <p:ph type="body" idx="1"/>
          </p:nvPr>
        </p:nvSpPr>
        <p:spPr/>
        <p:txBody>
          <a:bodyPr/>
          <a:lstStyle/>
          <a:p>
            <a:endParaRPr lang="pl-P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C05489-BA27-412F-8A35-181D4983F0A8}" type="slidenum">
              <a:rPr lang="en-US"/>
              <a:pPr/>
              <a:t>6</a:t>
            </a:fld>
            <a:endParaRPr lang="en-US"/>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pl-P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91D9A53-FB25-49DF-9964-9F1FD878FB22}" type="slidenum">
              <a:rPr lang="en-US"/>
              <a:pPr/>
              <a:t>7</a:t>
            </a:fld>
            <a:endParaRPr lang="en-US" dirty="0"/>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p:txBody>
          <a:bodyPr/>
          <a:lstStyle/>
          <a:p>
            <a:endParaRPr lang="pl-PL"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1213FF-94B4-46D2-9BD2-CE59E2EFB0D0}" type="slidenum">
              <a:rPr lang="en-US"/>
              <a:pPr/>
              <a:t>8</a:t>
            </a:fld>
            <a:endParaRPr lang="en-US"/>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pl-P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DF7B97-D0B3-4FA6-ACAC-0D357B1A4653}" type="slidenum">
              <a:rPr lang="en-US"/>
              <a:pPr/>
              <a:t>9</a:t>
            </a:fld>
            <a:endParaRPr lang="en-US"/>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endParaRPr lang="pl-P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089" name="Rectangle 17"/>
          <p:cNvSpPr>
            <a:spLocks noGrp="1" noChangeArrowheads="1"/>
          </p:cNvSpPr>
          <p:nvPr>
            <p:ph type="ctrTitle" sz="quarter"/>
          </p:nvPr>
        </p:nvSpPr>
        <p:spPr>
          <a:xfrm>
            <a:off x="539750" y="404813"/>
            <a:ext cx="8277225" cy="2438400"/>
          </a:xfrm>
        </p:spPr>
        <p:txBody>
          <a:bodyPr anchor="b"/>
          <a:lstStyle>
            <a:lvl1pPr>
              <a:lnSpc>
                <a:spcPct val="100000"/>
              </a:lnSpc>
              <a:defRPr sz="6600">
                <a:solidFill>
                  <a:srgbClr val="FFCC00"/>
                </a:solidFill>
              </a:defRPr>
            </a:lvl1pPr>
          </a:lstStyle>
          <a:p>
            <a:r>
              <a:rPr lang="pl-PL"/>
              <a:t>Wprowadzenie do</a:t>
            </a:r>
            <a:br>
              <a:rPr lang="pl-PL"/>
            </a:br>
            <a:r>
              <a:rPr lang="pl-PL"/>
              <a:t> CERN</a:t>
            </a:r>
          </a:p>
        </p:txBody>
      </p:sp>
      <p:sp>
        <p:nvSpPr>
          <p:cNvPr id="3090" name="Rectangle 18"/>
          <p:cNvSpPr>
            <a:spLocks noGrp="1" noChangeArrowheads="1"/>
          </p:cNvSpPr>
          <p:nvPr>
            <p:ph type="subTitle" sz="quarter" idx="1"/>
          </p:nvPr>
        </p:nvSpPr>
        <p:spPr>
          <a:xfrm>
            <a:off x="2700338" y="3860800"/>
            <a:ext cx="6121400" cy="742950"/>
          </a:xfrm>
          <a:solidFill>
            <a:srgbClr val="FFCC00"/>
          </a:solidFill>
          <a:ln w="12700">
            <a:solidFill>
              <a:srgbClr val="FFCC00"/>
            </a:solidFill>
          </a:ln>
        </p:spPr>
        <p:txBody>
          <a:bodyPr lIns="91440" tIns="0" rIns="91440" bIns="0" anchor="b">
            <a:spAutoFit/>
          </a:bodyPr>
          <a:lstStyle>
            <a:lvl1pPr marL="0" indent="0">
              <a:spcBef>
                <a:spcPct val="0"/>
              </a:spcBef>
              <a:buClrTx/>
              <a:buSzTx/>
              <a:buFontTx/>
              <a:buNone/>
              <a:defRPr sz="2400" b="1">
                <a:solidFill>
                  <a:schemeClr val="bg1"/>
                </a:solidFill>
              </a:defRPr>
            </a:lvl1pPr>
          </a:lstStyle>
          <a:p>
            <a:r>
              <a:rPr lang="pl-PL"/>
              <a:t>Andrzej SIEMKO  </a:t>
            </a:r>
          </a:p>
          <a:p>
            <a:r>
              <a:rPr lang="pl-PL"/>
              <a:t>Departament Technologii Akceleratorow</a:t>
            </a:r>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a:t>A. </a:t>
            </a:r>
            <a:r>
              <a:rPr lang="en-US" dirty="0" smtClean="0"/>
              <a:t>Siemko</a:t>
            </a:r>
            <a:endParaRPr lang="en-US" dirty="0"/>
          </a:p>
        </p:txBody>
      </p:sp>
      <p:sp>
        <p:nvSpPr>
          <p:cNvPr id="6" name="Slide Number Placeholder 5"/>
          <p:cNvSpPr>
            <a:spLocks noGrp="1"/>
          </p:cNvSpPr>
          <p:nvPr>
            <p:ph type="sldNum" sz="quarter" idx="12"/>
          </p:nvPr>
        </p:nvSpPr>
        <p:spPr/>
        <p:txBody>
          <a:bodyPr/>
          <a:lstStyle>
            <a:lvl1pPr>
              <a:defRPr/>
            </a:lvl1pPr>
          </a:lstStyle>
          <a:p>
            <a:fld id="{02C3712E-FA92-4A2A-8225-881B1AD770E2}" type="slidenum">
              <a:rPr lang="en-US"/>
              <a:pPr/>
              <a:t>‹#›</a:t>
            </a:fld>
            <a:r>
              <a:rPr lang="en-US" dirty="0"/>
              <a:t>/35</a:t>
            </a:r>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4788" y="315913"/>
            <a:ext cx="1955800" cy="59213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4213" y="315913"/>
            <a:ext cx="5718175" cy="59213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dirty="0"/>
              <a:t>A. </a:t>
            </a:r>
            <a:r>
              <a:rPr lang="en-US" dirty="0" smtClean="0"/>
              <a:t>Siemko</a:t>
            </a:r>
            <a:endParaRPr lang="en-US" dirty="0"/>
          </a:p>
        </p:txBody>
      </p:sp>
      <p:sp>
        <p:nvSpPr>
          <p:cNvPr id="6" name="Slide Number Placeholder 5"/>
          <p:cNvSpPr>
            <a:spLocks noGrp="1"/>
          </p:cNvSpPr>
          <p:nvPr>
            <p:ph type="sldNum" sz="quarter" idx="12"/>
          </p:nvPr>
        </p:nvSpPr>
        <p:spPr/>
        <p:txBody>
          <a:bodyPr/>
          <a:lstStyle>
            <a:lvl1pPr>
              <a:defRPr/>
            </a:lvl1pPr>
          </a:lstStyle>
          <a:p>
            <a:fld id="{42B4C5C5-8638-4199-A693-BEE886DDF3B9}" type="slidenum">
              <a:rPr lang="en-US"/>
              <a:pPr/>
              <a:t>‹#›</a:t>
            </a:fld>
            <a:r>
              <a:rPr lang="en-US" dirty="0"/>
              <a:t>/35</a:t>
            </a:r>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4213" y="1773238"/>
            <a:ext cx="7826375" cy="451328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107950" y="6453188"/>
            <a:ext cx="1463654" cy="404812"/>
          </a:xfrm>
        </p:spPr>
        <p:txBody>
          <a:bodyPr/>
          <a:lstStyle>
            <a:lvl1pPr>
              <a:defRPr/>
            </a:lvl1pPr>
          </a:lstStyle>
          <a:p>
            <a:r>
              <a:rPr lang="en-US" dirty="0" smtClean="0"/>
              <a:t>A. Siemko</a:t>
            </a:r>
            <a:endParaRPr lang="en-US" dirty="0"/>
          </a:p>
        </p:txBody>
      </p:sp>
      <p:sp>
        <p:nvSpPr>
          <p:cNvPr id="6" name="Slide Number Placeholder 5"/>
          <p:cNvSpPr>
            <a:spLocks noGrp="1"/>
          </p:cNvSpPr>
          <p:nvPr>
            <p:ph type="sldNum" sz="quarter" idx="12"/>
          </p:nvPr>
        </p:nvSpPr>
        <p:spPr/>
        <p:txBody>
          <a:bodyPr/>
          <a:lstStyle>
            <a:lvl1pPr>
              <a:defRPr/>
            </a:lvl1pPr>
          </a:lstStyle>
          <a:p>
            <a:fld id="{1990EAF8-58C8-4BB4-9970-776C3FC43AFE}" type="slidenum">
              <a:rPr lang="en-US"/>
              <a:pPr/>
              <a:t>‹#›</a:t>
            </a:fld>
            <a:r>
              <a:rPr lang="en-US" dirty="0"/>
              <a:t>/35</a:t>
            </a:r>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dirty="0"/>
              <a:t>A. </a:t>
            </a:r>
            <a:r>
              <a:rPr lang="en-US" dirty="0" smtClean="0"/>
              <a:t>Siemko</a:t>
            </a:r>
            <a:endParaRPr lang="en-US" dirty="0"/>
          </a:p>
        </p:txBody>
      </p:sp>
      <p:sp>
        <p:nvSpPr>
          <p:cNvPr id="6" name="Slide Number Placeholder 5"/>
          <p:cNvSpPr>
            <a:spLocks noGrp="1"/>
          </p:cNvSpPr>
          <p:nvPr>
            <p:ph type="sldNum" sz="quarter" idx="12"/>
          </p:nvPr>
        </p:nvSpPr>
        <p:spPr/>
        <p:txBody>
          <a:bodyPr/>
          <a:lstStyle>
            <a:lvl1pPr>
              <a:defRPr/>
            </a:lvl1pPr>
          </a:lstStyle>
          <a:p>
            <a:fld id="{9E74775F-12B9-440B-B94D-6353BD32A363}" type="slidenum">
              <a:rPr lang="en-US"/>
              <a:pPr/>
              <a:t>‹#›</a:t>
            </a:fld>
            <a:r>
              <a:rPr lang="en-US" dirty="0"/>
              <a:t>/35</a:t>
            </a: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4213" y="1773238"/>
            <a:ext cx="3836987"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73600" y="1773238"/>
            <a:ext cx="3836988" cy="4464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dirty="0"/>
              <a:t>A. </a:t>
            </a:r>
            <a:r>
              <a:rPr lang="en-US" dirty="0" smtClean="0"/>
              <a:t>Siemko</a:t>
            </a:r>
            <a:endParaRPr lang="en-US" dirty="0"/>
          </a:p>
        </p:txBody>
      </p:sp>
      <p:sp>
        <p:nvSpPr>
          <p:cNvPr id="7" name="Slide Number Placeholder 6"/>
          <p:cNvSpPr>
            <a:spLocks noGrp="1"/>
          </p:cNvSpPr>
          <p:nvPr>
            <p:ph type="sldNum" sz="quarter" idx="12"/>
          </p:nvPr>
        </p:nvSpPr>
        <p:spPr/>
        <p:txBody>
          <a:bodyPr/>
          <a:lstStyle>
            <a:lvl1pPr>
              <a:defRPr/>
            </a:lvl1pPr>
          </a:lstStyle>
          <a:p>
            <a:fld id="{2D1263B5-7524-400D-91E5-96983FA4060A}" type="slidenum">
              <a:rPr lang="en-US"/>
              <a:pPr/>
              <a:t>‹#›</a:t>
            </a:fld>
            <a:r>
              <a:rPr lang="en-US" dirty="0"/>
              <a:t>/35</a:t>
            </a:r>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dirty="0"/>
              <a:t>A. </a:t>
            </a:r>
            <a:r>
              <a:rPr lang="en-US" dirty="0" smtClean="0"/>
              <a:t>Siemko</a:t>
            </a:r>
            <a:endParaRPr lang="en-US" dirty="0"/>
          </a:p>
        </p:txBody>
      </p:sp>
      <p:sp>
        <p:nvSpPr>
          <p:cNvPr id="9" name="Slide Number Placeholder 8"/>
          <p:cNvSpPr>
            <a:spLocks noGrp="1"/>
          </p:cNvSpPr>
          <p:nvPr>
            <p:ph type="sldNum" sz="quarter" idx="12"/>
          </p:nvPr>
        </p:nvSpPr>
        <p:spPr/>
        <p:txBody>
          <a:bodyPr/>
          <a:lstStyle>
            <a:lvl1pPr>
              <a:defRPr/>
            </a:lvl1pPr>
          </a:lstStyle>
          <a:p>
            <a:fld id="{0EB57E38-82DF-4D57-B14B-3459471D8647}" type="slidenum">
              <a:rPr lang="en-US"/>
              <a:pPr/>
              <a:t>‹#›</a:t>
            </a:fld>
            <a:r>
              <a:rPr lang="en-US" dirty="0"/>
              <a:t>/35</a:t>
            </a:r>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dirty="0"/>
              <a:t>A. </a:t>
            </a:r>
            <a:r>
              <a:rPr lang="en-US" dirty="0" smtClean="0"/>
              <a:t>Siemko</a:t>
            </a:r>
            <a:endParaRPr lang="en-US" dirty="0"/>
          </a:p>
        </p:txBody>
      </p:sp>
      <p:sp>
        <p:nvSpPr>
          <p:cNvPr id="5" name="Slide Number Placeholder 4"/>
          <p:cNvSpPr>
            <a:spLocks noGrp="1"/>
          </p:cNvSpPr>
          <p:nvPr>
            <p:ph type="sldNum" sz="quarter" idx="12"/>
          </p:nvPr>
        </p:nvSpPr>
        <p:spPr/>
        <p:txBody>
          <a:bodyPr/>
          <a:lstStyle>
            <a:lvl1pPr>
              <a:defRPr/>
            </a:lvl1pPr>
          </a:lstStyle>
          <a:p>
            <a:fld id="{17959866-3F46-4537-B261-8E22514C7AC2}" type="slidenum">
              <a:rPr lang="en-US"/>
              <a:pPr/>
              <a:t>‹#›</a:t>
            </a:fld>
            <a:r>
              <a:rPr lang="en-US" dirty="0"/>
              <a:t>/35</a:t>
            </a:r>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dirty="0"/>
              <a:t>A. </a:t>
            </a:r>
            <a:r>
              <a:rPr lang="en-US" dirty="0" smtClean="0"/>
              <a:t>Siemko</a:t>
            </a:r>
            <a:endParaRPr lang="en-US" dirty="0"/>
          </a:p>
        </p:txBody>
      </p:sp>
      <p:sp>
        <p:nvSpPr>
          <p:cNvPr id="4" name="Slide Number Placeholder 3"/>
          <p:cNvSpPr>
            <a:spLocks noGrp="1"/>
          </p:cNvSpPr>
          <p:nvPr>
            <p:ph type="sldNum" sz="quarter" idx="12"/>
          </p:nvPr>
        </p:nvSpPr>
        <p:spPr/>
        <p:txBody>
          <a:bodyPr/>
          <a:lstStyle>
            <a:lvl1pPr>
              <a:defRPr/>
            </a:lvl1pPr>
          </a:lstStyle>
          <a:p>
            <a:fld id="{0F4D8CE6-ECE4-4AAD-928B-03C15E8BAD46}" type="slidenum">
              <a:rPr lang="en-US"/>
              <a:pPr/>
              <a:t>‹#›</a:t>
            </a:fld>
            <a:r>
              <a:rPr lang="en-US" dirty="0"/>
              <a:t>/35</a:t>
            </a: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a:t>A. </a:t>
            </a:r>
            <a:r>
              <a:rPr lang="en-US" dirty="0" smtClean="0"/>
              <a:t>Siemko</a:t>
            </a:r>
            <a:endParaRPr lang="en-US" dirty="0"/>
          </a:p>
        </p:txBody>
      </p:sp>
      <p:sp>
        <p:nvSpPr>
          <p:cNvPr id="7" name="Slide Number Placeholder 6"/>
          <p:cNvSpPr>
            <a:spLocks noGrp="1"/>
          </p:cNvSpPr>
          <p:nvPr>
            <p:ph type="sldNum" sz="quarter" idx="12"/>
          </p:nvPr>
        </p:nvSpPr>
        <p:spPr/>
        <p:txBody>
          <a:bodyPr/>
          <a:lstStyle>
            <a:lvl1pPr>
              <a:defRPr/>
            </a:lvl1pPr>
          </a:lstStyle>
          <a:p>
            <a:fld id="{EC5D5603-D58B-4ACD-B7A1-76BD5B57B790}" type="slidenum">
              <a:rPr lang="en-US"/>
              <a:pPr/>
              <a:t>‹#›</a:t>
            </a:fld>
            <a:r>
              <a:rPr lang="en-US" dirty="0"/>
              <a:t>/35</a:t>
            </a:r>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dirty="0"/>
              <a:t>A. </a:t>
            </a:r>
            <a:r>
              <a:rPr lang="en-US" dirty="0" smtClean="0"/>
              <a:t>Siemko</a:t>
            </a:r>
            <a:endParaRPr lang="en-US" dirty="0"/>
          </a:p>
        </p:txBody>
      </p:sp>
      <p:sp>
        <p:nvSpPr>
          <p:cNvPr id="7" name="Slide Number Placeholder 6"/>
          <p:cNvSpPr>
            <a:spLocks noGrp="1"/>
          </p:cNvSpPr>
          <p:nvPr>
            <p:ph type="sldNum" sz="quarter" idx="12"/>
          </p:nvPr>
        </p:nvSpPr>
        <p:spPr/>
        <p:txBody>
          <a:bodyPr/>
          <a:lstStyle>
            <a:lvl1pPr>
              <a:defRPr/>
            </a:lvl1pPr>
          </a:lstStyle>
          <a:p>
            <a:fld id="{C943FA38-F163-4C9D-926C-8BD6E7F6D991}" type="slidenum">
              <a:rPr lang="en-US"/>
              <a:pPr/>
              <a:t>‹#›</a:t>
            </a:fld>
            <a:r>
              <a:rPr lang="en-US" dirty="0"/>
              <a:t>/35</a:t>
            </a:r>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684213" y="315913"/>
            <a:ext cx="7775575"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pl-PL" dirty="0" err="1" smtClean="0"/>
              <a:t>Click</a:t>
            </a:r>
            <a:r>
              <a:rPr lang="pl-PL" dirty="0" smtClean="0"/>
              <a:t> to </a:t>
            </a:r>
            <a:r>
              <a:rPr lang="pl-PL" dirty="0" err="1" smtClean="0"/>
              <a:t>edit</a:t>
            </a:r>
            <a:r>
              <a:rPr lang="pl-PL" dirty="0" smtClean="0"/>
              <a:t> Master </a:t>
            </a:r>
            <a:r>
              <a:rPr lang="pl-PL" dirty="0" err="1" smtClean="0"/>
              <a:t>title</a:t>
            </a:r>
            <a:r>
              <a:rPr lang="pl-PL" dirty="0" smtClean="0"/>
              <a:t> style</a:t>
            </a:r>
          </a:p>
        </p:txBody>
      </p:sp>
      <p:sp>
        <p:nvSpPr>
          <p:cNvPr id="1028" name="Rectangle 4"/>
          <p:cNvSpPr>
            <a:spLocks noGrp="1" noChangeArrowheads="1"/>
          </p:cNvSpPr>
          <p:nvPr>
            <p:ph type="body" idx="1"/>
          </p:nvPr>
        </p:nvSpPr>
        <p:spPr bwMode="auto">
          <a:xfrm>
            <a:off x="684213" y="1773238"/>
            <a:ext cx="7826375" cy="446405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pl-PL" smtClean="0"/>
              <a:t> Click to edit Master text styles</a:t>
            </a:r>
          </a:p>
          <a:p>
            <a:pPr lvl="1"/>
            <a:r>
              <a:rPr lang="pl-PL" smtClean="0"/>
              <a:t> Second Level</a:t>
            </a:r>
          </a:p>
          <a:p>
            <a:pPr lvl="2"/>
            <a:r>
              <a:rPr lang="pl-PL" smtClean="0"/>
              <a:t> Third Level</a:t>
            </a:r>
          </a:p>
          <a:p>
            <a:pPr lvl="3"/>
            <a:r>
              <a:rPr lang="pl-PL" smtClean="0"/>
              <a:t> Fourth Level</a:t>
            </a:r>
          </a:p>
          <a:p>
            <a:pPr lvl="4"/>
            <a:r>
              <a:rPr lang="pl-PL" smtClean="0"/>
              <a:t> Fifth Level</a:t>
            </a:r>
          </a:p>
        </p:txBody>
      </p:sp>
      <p:sp>
        <p:nvSpPr>
          <p:cNvPr id="1029" name="Rectangle 5"/>
          <p:cNvSpPr>
            <a:spLocks noGrp="1" noChangeArrowheads="1"/>
          </p:cNvSpPr>
          <p:nvPr>
            <p:ph type="dt" sz="half" idx="2"/>
          </p:nvPr>
        </p:nvSpPr>
        <p:spPr bwMode="auto">
          <a:xfrm>
            <a:off x="107950" y="6453188"/>
            <a:ext cx="1177902" cy="404812"/>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spcBef>
                <a:spcPct val="0"/>
              </a:spcBef>
              <a:buClrTx/>
              <a:buSzTx/>
              <a:buFontTx/>
              <a:buNone/>
              <a:defRPr sz="1200" b="1"/>
            </a:lvl1pPr>
          </a:lstStyle>
          <a:p>
            <a:r>
              <a:rPr lang="en-US" dirty="0"/>
              <a:t>A. </a:t>
            </a:r>
            <a:r>
              <a:rPr lang="en-US" dirty="0" smtClean="0"/>
              <a:t>Siemko</a:t>
            </a:r>
            <a:endParaRPr lang="en-US" dirty="0"/>
          </a:p>
        </p:txBody>
      </p:sp>
      <p:sp>
        <p:nvSpPr>
          <p:cNvPr id="1031" name="Rectangle 7"/>
          <p:cNvSpPr>
            <a:spLocks noGrp="1" noChangeArrowheads="1"/>
          </p:cNvSpPr>
          <p:nvPr>
            <p:ph type="sldNum" sz="quarter" idx="4"/>
          </p:nvPr>
        </p:nvSpPr>
        <p:spPr bwMode="auto">
          <a:xfrm>
            <a:off x="8281988" y="6477000"/>
            <a:ext cx="827087" cy="381000"/>
          </a:xfrm>
          <a:prstGeom prst="rect">
            <a:avLst/>
          </a:prstGeom>
          <a:noFill/>
          <a:ln w="9525">
            <a:noFill/>
            <a:miter lim="800000"/>
            <a:headEnd/>
            <a:tailEnd/>
          </a:ln>
          <a:effectLst/>
        </p:spPr>
        <p:txBody>
          <a:bodyPr vert="horz" wrap="none" lIns="92075" tIns="46038" rIns="92075" bIns="46038" numCol="1" anchor="b" anchorCtr="0" compatLnSpc="1">
            <a:prstTxWarp prst="textNoShape">
              <a:avLst/>
            </a:prstTxWarp>
          </a:bodyPr>
          <a:lstStyle>
            <a:lvl1pPr algn="r">
              <a:spcBef>
                <a:spcPct val="0"/>
              </a:spcBef>
              <a:buClrTx/>
              <a:buSzTx/>
              <a:buFontTx/>
              <a:buNone/>
              <a:defRPr sz="1400">
                <a:solidFill>
                  <a:srgbClr val="FFFF99"/>
                </a:solidFill>
              </a:defRPr>
            </a:lvl1pPr>
          </a:lstStyle>
          <a:p>
            <a:fld id="{7F74B50B-348A-401A-B75E-11B136891BDA}" type="slidenum">
              <a:rPr lang="en-US"/>
              <a:pPr/>
              <a:t>‹#›</a:t>
            </a:fld>
            <a:r>
              <a:rPr lang="en-US" dirty="0"/>
              <a:t>/35</a:t>
            </a:r>
          </a:p>
        </p:txBody>
      </p:sp>
      <p:sp>
        <p:nvSpPr>
          <p:cNvPr id="7" name="Footer Placeholder 4"/>
          <p:cNvSpPr txBox="1">
            <a:spLocks/>
          </p:cNvSpPr>
          <p:nvPr userDrawn="1"/>
        </p:nvSpPr>
        <p:spPr>
          <a:xfrm>
            <a:off x="2357422" y="6572248"/>
            <a:ext cx="4786346" cy="285752"/>
          </a:xfrm>
          <a:prstGeom prst="rect">
            <a:avLst/>
          </a:prstGeom>
        </p:spPr>
        <p:txBody>
          <a:bodyPr/>
          <a:lstStyle>
            <a:lvl1pPr>
              <a:defRPr/>
            </a:lvl1pPr>
          </a:lstStyle>
          <a:p>
            <a:pPr marL="0" marR="0" lvl="0" indent="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defRPr/>
            </a:pPr>
            <a:r>
              <a:rPr kumimoji="0" lang="pl-PL" sz="1200" b="0" i="0" u="none" strike="noStrike" kern="1200" cap="none" spc="0" normalizeH="0" baseline="0" noProof="0" dirty="0" smtClean="0">
                <a:ln>
                  <a:noFill/>
                </a:ln>
                <a:solidFill>
                  <a:schemeClr val="tx1"/>
                </a:solidFill>
                <a:effectLst/>
                <a:uLnTx/>
                <a:uFillTx/>
                <a:latin typeface="Arial" charset="0"/>
                <a:ea typeface="+mn-ea"/>
                <a:cs typeface="+mn-cs"/>
              </a:rPr>
              <a:t>Kurs dla polskich nauczycieli fizyki w CERN</a:t>
            </a:r>
            <a:r>
              <a:rPr kumimoji="0" lang="en-US" sz="1200" b="0" i="0" u="none" strike="noStrike" kern="1200" cap="none" spc="0" normalizeH="0" baseline="0" noProof="0" dirty="0" smtClean="0">
                <a:ln>
                  <a:noFill/>
                </a:ln>
                <a:solidFill>
                  <a:schemeClr val="tx1"/>
                </a:solidFill>
                <a:effectLst/>
                <a:uLnTx/>
                <a:uFillTx/>
                <a:latin typeface="Arial" charset="0"/>
                <a:ea typeface="+mn-ea"/>
                <a:cs typeface="+mn-cs"/>
              </a:rPr>
              <a:t>   </a:t>
            </a:r>
            <a:r>
              <a:rPr kumimoji="0" lang="pl-PL" sz="1200" b="0" i="0" u="none" strike="noStrike" kern="1200" cap="none" spc="0" normalizeH="0" baseline="0" noProof="0" dirty="0" smtClean="0">
                <a:ln>
                  <a:noFill/>
                </a:ln>
                <a:solidFill>
                  <a:schemeClr val="tx1"/>
                </a:solidFill>
                <a:effectLst/>
                <a:uLnTx/>
                <a:uFillTx/>
                <a:latin typeface="Arial" charset="0"/>
                <a:ea typeface="+mn-ea"/>
                <a:cs typeface="+mn-cs"/>
              </a:rPr>
              <a:t> </a:t>
            </a:r>
            <a:r>
              <a:rPr kumimoji="0" lang="en-US" sz="1200" b="0" i="0" u="none" strike="noStrike" kern="1200" cap="none" spc="0" normalizeH="0" baseline="0" noProof="0" dirty="0" smtClean="0">
                <a:ln>
                  <a:noFill/>
                </a:ln>
                <a:solidFill>
                  <a:schemeClr val="tx1"/>
                </a:solidFill>
                <a:effectLst/>
                <a:uLnTx/>
                <a:uFillTx/>
                <a:latin typeface="Arial" charset="0"/>
                <a:ea typeface="+mn-ea"/>
                <a:cs typeface="+mn-cs"/>
              </a:rPr>
              <a:t>20-26/09/2009</a:t>
            </a:r>
            <a:endParaRPr kumimoji="0" lang="pl-PL" sz="1200" b="0" i="0" u="none" strike="noStrike" kern="1200" cap="none" spc="0" normalizeH="0" baseline="0" noProof="0" dirty="0" smtClean="0">
              <a:ln>
                <a:noFill/>
              </a:ln>
              <a:solidFill>
                <a:schemeClr val="tx1"/>
              </a:solidFill>
              <a:effectLst/>
              <a:uLnTx/>
              <a:uFillTx/>
              <a:latin typeface="Arial" charset="0"/>
              <a:ea typeface="+mn-ea"/>
              <a:cs typeface="+mn-cs"/>
            </a:endParaRPr>
          </a:p>
        </p:txBody>
      </p:sp>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hf sldNum="0" hdr="0"/>
  <p:txStyles>
    <p:titleStyle>
      <a:lvl1pPr algn="ctr" rtl="0" fontAlgn="base">
        <a:lnSpc>
          <a:spcPct val="90000"/>
        </a:lnSpc>
        <a:spcBef>
          <a:spcPct val="0"/>
        </a:spcBef>
        <a:spcAft>
          <a:spcPct val="0"/>
        </a:spcAft>
        <a:defRPr sz="5400">
          <a:solidFill>
            <a:schemeClr val="bg2"/>
          </a:solidFill>
          <a:latin typeface="+mj-lt"/>
          <a:ea typeface="+mj-ea"/>
          <a:cs typeface="+mj-cs"/>
        </a:defRPr>
      </a:lvl1pPr>
      <a:lvl2pPr algn="ctr" rtl="0" fontAlgn="base">
        <a:lnSpc>
          <a:spcPct val="90000"/>
        </a:lnSpc>
        <a:spcBef>
          <a:spcPct val="0"/>
        </a:spcBef>
        <a:spcAft>
          <a:spcPct val="0"/>
        </a:spcAft>
        <a:defRPr sz="5400">
          <a:solidFill>
            <a:schemeClr val="bg2"/>
          </a:solidFill>
          <a:latin typeface="Arial Black" pitchFamily="34" charset="0"/>
        </a:defRPr>
      </a:lvl2pPr>
      <a:lvl3pPr algn="ctr" rtl="0" fontAlgn="base">
        <a:lnSpc>
          <a:spcPct val="90000"/>
        </a:lnSpc>
        <a:spcBef>
          <a:spcPct val="0"/>
        </a:spcBef>
        <a:spcAft>
          <a:spcPct val="0"/>
        </a:spcAft>
        <a:defRPr sz="5400">
          <a:solidFill>
            <a:schemeClr val="bg2"/>
          </a:solidFill>
          <a:latin typeface="Arial Black" pitchFamily="34" charset="0"/>
        </a:defRPr>
      </a:lvl3pPr>
      <a:lvl4pPr algn="ctr" rtl="0" fontAlgn="base">
        <a:lnSpc>
          <a:spcPct val="90000"/>
        </a:lnSpc>
        <a:spcBef>
          <a:spcPct val="0"/>
        </a:spcBef>
        <a:spcAft>
          <a:spcPct val="0"/>
        </a:spcAft>
        <a:defRPr sz="5400">
          <a:solidFill>
            <a:schemeClr val="bg2"/>
          </a:solidFill>
          <a:latin typeface="Arial Black" pitchFamily="34" charset="0"/>
        </a:defRPr>
      </a:lvl4pPr>
      <a:lvl5pPr algn="ctr" rtl="0" fontAlgn="base">
        <a:lnSpc>
          <a:spcPct val="90000"/>
        </a:lnSpc>
        <a:spcBef>
          <a:spcPct val="0"/>
        </a:spcBef>
        <a:spcAft>
          <a:spcPct val="0"/>
        </a:spcAft>
        <a:defRPr sz="5400">
          <a:solidFill>
            <a:schemeClr val="bg2"/>
          </a:solidFill>
          <a:latin typeface="Arial Black" pitchFamily="34" charset="0"/>
        </a:defRPr>
      </a:lvl5pPr>
      <a:lvl6pPr marL="457200" algn="ctr" rtl="0" fontAlgn="base">
        <a:lnSpc>
          <a:spcPct val="90000"/>
        </a:lnSpc>
        <a:spcBef>
          <a:spcPct val="0"/>
        </a:spcBef>
        <a:spcAft>
          <a:spcPct val="0"/>
        </a:spcAft>
        <a:defRPr sz="5400">
          <a:solidFill>
            <a:schemeClr val="bg2"/>
          </a:solidFill>
          <a:latin typeface="Arial Black" pitchFamily="34" charset="0"/>
        </a:defRPr>
      </a:lvl6pPr>
      <a:lvl7pPr marL="914400" algn="ctr" rtl="0" fontAlgn="base">
        <a:lnSpc>
          <a:spcPct val="90000"/>
        </a:lnSpc>
        <a:spcBef>
          <a:spcPct val="0"/>
        </a:spcBef>
        <a:spcAft>
          <a:spcPct val="0"/>
        </a:spcAft>
        <a:defRPr sz="5400">
          <a:solidFill>
            <a:schemeClr val="bg2"/>
          </a:solidFill>
          <a:latin typeface="Arial Black" pitchFamily="34" charset="0"/>
        </a:defRPr>
      </a:lvl7pPr>
      <a:lvl8pPr marL="1371600" algn="ctr" rtl="0" fontAlgn="base">
        <a:lnSpc>
          <a:spcPct val="90000"/>
        </a:lnSpc>
        <a:spcBef>
          <a:spcPct val="0"/>
        </a:spcBef>
        <a:spcAft>
          <a:spcPct val="0"/>
        </a:spcAft>
        <a:defRPr sz="5400">
          <a:solidFill>
            <a:schemeClr val="bg2"/>
          </a:solidFill>
          <a:latin typeface="Arial Black" pitchFamily="34" charset="0"/>
        </a:defRPr>
      </a:lvl8pPr>
      <a:lvl9pPr marL="1828800" algn="ctr" rtl="0" fontAlgn="base">
        <a:lnSpc>
          <a:spcPct val="90000"/>
        </a:lnSpc>
        <a:spcBef>
          <a:spcPct val="0"/>
        </a:spcBef>
        <a:spcAft>
          <a:spcPct val="0"/>
        </a:spcAft>
        <a:defRPr sz="5400">
          <a:solidFill>
            <a:schemeClr val="bg2"/>
          </a:solidFill>
          <a:latin typeface="Arial Black" pitchFamily="34" charset="0"/>
        </a:defRPr>
      </a:lvl9pPr>
    </p:titleStyle>
    <p:bodyStyle>
      <a:lvl1pPr marL="342900" indent="-342900" algn="l" rtl="0" fontAlgn="base">
        <a:spcBef>
          <a:spcPct val="20000"/>
        </a:spcBef>
        <a:spcAft>
          <a:spcPct val="0"/>
        </a:spcAft>
        <a:buClr>
          <a:schemeClr val="tx2"/>
        </a:buClr>
        <a:buSzPct val="70000"/>
        <a:buFont typeface="Wingdings" pitchFamily="2" charset="2"/>
        <a:buChar char="u"/>
        <a:defRPr sz="3200">
          <a:solidFill>
            <a:schemeClr val="tx1"/>
          </a:solidFill>
          <a:latin typeface="+mn-lt"/>
          <a:ea typeface="+mn-ea"/>
          <a:cs typeface="+mn-cs"/>
        </a:defRPr>
      </a:lvl1pPr>
      <a:lvl2pPr marL="742950" indent="-285750" algn="l" rtl="0" fontAlgn="base">
        <a:spcBef>
          <a:spcPct val="20000"/>
        </a:spcBef>
        <a:spcAft>
          <a:spcPct val="0"/>
        </a:spcAft>
        <a:buClr>
          <a:schemeClr val="bg2"/>
        </a:buClr>
        <a:buSzPct val="65000"/>
        <a:buFont typeface="Wingdings" pitchFamily="2" charset="2"/>
        <a:buChar char="n"/>
        <a:defRPr sz="2800">
          <a:solidFill>
            <a:schemeClr val="tx1"/>
          </a:solidFill>
          <a:latin typeface="+mn-lt"/>
        </a:defRPr>
      </a:lvl2pPr>
      <a:lvl3pPr marL="1085850" indent="-228600" algn="l" rtl="0" fontAlgn="base">
        <a:spcBef>
          <a:spcPct val="20000"/>
        </a:spcBef>
        <a:spcAft>
          <a:spcPct val="0"/>
        </a:spcAft>
        <a:buClr>
          <a:schemeClr val="tx2"/>
        </a:buClr>
        <a:buSzPct val="60000"/>
        <a:buFont typeface="Wingdings" pitchFamily="2" charset="2"/>
        <a:buChar char="u"/>
        <a:defRPr sz="2400">
          <a:solidFill>
            <a:schemeClr val="tx1"/>
          </a:solidFill>
          <a:latin typeface="+mn-lt"/>
        </a:defRPr>
      </a:lvl3pPr>
      <a:lvl4pPr marL="1428750" indent="-228600" algn="l" rtl="0" fontAlgn="base">
        <a:spcBef>
          <a:spcPct val="20000"/>
        </a:spcBef>
        <a:spcAft>
          <a:spcPct val="0"/>
        </a:spcAft>
        <a:buClr>
          <a:schemeClr val="bg2"/>
        </a:buClr>
        <a:buSzPct val="70000"/>
        <a:buFont typeface="Wingdings" pitchFamily="2" charset="2"/>
        <a:buChar char="n"/>
        <a:defRPr sz="2000">
          <a:solidFill>
            <a:schemeClr val="tx1"/>
          </a:solidFill>
          <a:latin typeface="+mn-lt"/>
        </a:defRPr>
      </a:lvl4pPr>
      <a:lvl5pPr marL="17716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5pPr>
      <a:lvl6pPr marL="22288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6860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1432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600450" indent="-228600" algn="l" rtl="0" fontAlgn="base">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7"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5.wmf"/></Relationships>
</file>

<file path=ppt/slides/_rels/slide2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28.jpeg"/></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30.jpeg"/></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32.jpeg"/></Relationships>
</file>

<file path=ppt/slides/_rels/slide2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33.jpe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34.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35.jpeg"/></Relationships>
</file>

<file path=ppt/slides/_rels/slide3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0.jpeg"/><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8440" name="Picture 8" descr="globe_night"/>
          <p:cNvPicPr>
            <a:picLocks noChangeAspect="1" noChangeArrowheads="1"/>
          </p:cNvPicPr>
          <p:nvPr/>
        </p:nvPicPr>
        <p:blipFill>
          <a:blip r:embed="rId3"/>
          <a:srcRect/>
          <a:stretch>
            <a:fillRect/>
          </a:stretch>
        </p:blipFill>
        <p:spPr bwMode="auto">
          <a:xfrm>
            <a:off x="0" y="908050"/>
            <a:ext cx="7885113" cy="5654675"/>
          </a:xfrm>
          <a:prstGeom prst="rect">
            <a:avLst/>
          </a:prstGeom>
          <a:noFill/>
        </p:spPr>
      </p:pic>
      <p:sp>
        <p:nvSpPr>
          <p:cNvPr id="18435" name="Rectangle 3"/>
          <p:cNvSpPr>
            <a:spLocks noGrp="1" noChangeArrowheads="1"/>
          </p:cNvSpPr>
          <p:nvPr>
            <p:ph type="subTitle" idx="1"/>
          </p:nvPr>
        </p:nvSpPr>
        <p:spPr>
          <a:xfrm>
            <a:off x="0" y="6248400"/>
            <a:ext cx="9001156" cy="609600"/>
          </a:xfrm>
          <a:solidFill>
            <a:schemeClr val="bg1"/>
          </a:solidFill>
          <a:ln>
            <a:noFill/>
          </a:ln>
        </p:spPr>
        <p:txBody>
          <a:bodyPr/>
          <a:lstStyle/>
          <a:p>
            <a:pPr algn="r"/>
            <a:r>
              <a:rPr lang="en-US" sz="2000" dirty="0"/>
              <a:t> </a:t>
            </a:r>
            <a:r>
              <a:rPr lang="pl-PL" sz="2000" dirty="0">
                <a:solidFill>
                  <a:srgbClr val="CCCC00"/>
                </a:solidFill>
              </a:rPr>
              <a:t>Andrzej SIEMKO</a:t>
            </a:r>
            <a:endParaRPr lang="en-US" sz="2000" dirty="0">
              <a:solidFill>
                <a:srgbClr val="CCCC00"/>
              </a:solidFill>
            </a:endParaRPr>
          </a:p>
          <a:p>
            <a:pPr algn="r"/>
            <a:r>
              <a:rPr lang="en-US" sz="2000" dirty="0">
                <a:solidFill>
                  <a:srgbClr val="CCCC00"/>
                </a:solidFill>
              </a:rPr>
              <a:t> CERN, </a:t>
            </a:r>
            <a:r>
              <a:rPr lang="pl-PL" sz="2000" dirty="0">
                <a:solidFill>
                  <a:srgbClr val="CCCC00"/>
                </a:solidFill>
              </a:rPr>
              <a:t>Departament Technologii Akceleratorów</a:t>
            </a:r>
          </a:p>
        </p:txBody>
      </p:sp>
      <p:sp>
        <p:nvSpPr>
          <p:cNvPr id="18441" name="Rectangle 9"/>
          <p:cNvSpPr>
            <a:spLocks noChangeArrowheads="1"/>
          </p:cNvSpPr>
          <p:nvPr/>
        </p:nvSpPr>
        <p:spPr bwMode="auto">
          <a:xfrm>
            <a:off x="0" y="0"/>
            <a:ext cx="9144000" cy="1196975"/>
          </a:xfrm>
          <a:prstGeom prst="rect">
            <a:avLst/>
          </a:prstGeom>
          <a:solidFill>
            <a:schemeClr val="bg1"/>
          </a:solidFill>
          <a:ln w="9525" algn="ctr">
            <a:noFill/>
            <a:miter lim="800000"/>
            <a:headEnd/>
            <a:tailEnd/>
          </a:ln>
          <a:effectLst/>
        </p:spPr>
        <p:txBody>
          <a:bodyPr wrap="none" lIns="92075" tIns="46038" rIns="92075" bIns="46038" anchor="ctr"/>
          <a:lstStyle/>
          <a:p>
            <a:endParaRPr lang="en-US" dirty="0"/>
          </a:p>
        </p:txBody>
      </p:sp>
      <p:pic>
        <p:nvPicPr>
          <p:cNvPr id="18439" name="Picture 7" descr="CERN_logo_400x400"/>
          <p:cNvPicPr>
            <a:picLocks noChangeAspect="1" noChangeArrowheads="1"/>
          </p:cNvPicPr>
          <p:nvPr/>
        </p:nvPicPr>
        <p:blipFill>
          <a:blip r:embed="rId4"/>
          <a:srcRect/>
          <a:stretch>
            <a:fillRect/>
          </a:stretch>
        </p:blipFill>
        <p:spPr bwMode="auto">
          <a:xfrm>
            <a:off x="7885113" y="0"/>
            <a:ext cx="1258887" cy="1258888"/>
          </a:xfrm>
          <a:prstGeom prst="rect">
            <a:avLst/>
          </a:prstGeom>
          <a:noFill/>
        </p:spPr>
      </p:pic>
      <p:sp>
        <p:nvSpPr>
          <p:cNvPr id="18436" name="Rectangle 4"/>
          <p:cNvSpPr>
            <a:spLocks noGrp="1" noChangeArrowheads="1"/>
          </p:cNvSpPr>
          <p:nvPr>
            <p:ph type="ctrTitle"/>
          </p:nvPr>
        </p:nvSpPr>
        <p:spPr>
          <a:xfrm>
            <a:off x="142844" y="188913"/>
            <a:ext cx="7643866" cy="1096947"/>
          </a:xfrm>
          <a:noFill/>
        </p:spPr>
        <p:txBody>
          <a:bodyPr/>
          <a:lstStyle/>
          <a:p>
            <a:pPr algn="r"/>
            <a:r>
              <a:rPr lang="pl-PL" sz="4000" dirty="0" smtClean="0">
                <a:solidFill>
                  <a:srgbClr val="CCCC00"/>
                </a:solidFill>
              </a:rPr>
              <a:t>CERN – pierwsze globalne laboratorium</a:t>
            </a:r>
            <a:endParaRPr lang="pl-PL" sz="4000" dirty="0">
              <a:solidFill>
                <a:srgbClr val="CCCC00"/>
              </a:solidFill>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74754" name="Rectangle 2"/>
          <p:cNvSpPr>
            <a:spLocks noGrp="1" noChangeArrowheads="1"/>
          </p:cNvSpPr>
          <p:nvPr>
            <p:ph type="title"/>
          </p:nvPr>
        </p:nvSpPr>
        <p:spPr/>
        <p:txBody>
          <a:bodyPr/>
          <a:lstStyle/>
          <a:p>
            <a:r>
              <a:rPr lang="pl-PL" sz="4800" dirty="0"/>
              <a:t>Zadania i Priorytety </a:t>
            </a:r>
            <a:br>
              <a:rPr lang="pl-PL" sz="4800" dirty="0"/>
            </a:br>
            <a:r>
              <a:rPr lang="pl-PL" sz="4800" dirty="0"/>
              <a:t> CERN</a:t>
            </a:r>
          </a:p>
        </p:txBody>
      </p:sp>
      <p:sp>
        <p:nvSpPr>
          <p:cNvPr id="74755" name="Rectangle 3"/>
          <p:cNvSpPr>
            <a:spLocks noGrp="1" noChangeArrowheads="1"/>
          </p:cNvSpPr>
          <p:nvPr>
            <p:ph type="body" idx="1"/>
          </p:nvPr>
        </p:nvSpPr>
        <p:spPr>
          <a:xfrm>
            <a:off x="684213" y="1773238"/>
            <a:ext cx="7826375" cy="4370406"/>
          </a:xfrm>
        </p:spPr>
        <p:txBody>
          <a:bodyPr/>
          <a:lstStyle/>
          <a:p>
            <a:pPr>
              <a:buFont typeface="Wingdings" pitchFamily="2" charset="2"/>
              <a:buNone/>
            </a:pPr>
            <a:endParaRPr lang="pl-PL" sz="2800" dirty="0"/>
          </a:p>
          <a:p>
            <a:r>
              <a:rPr lang="pl-PL" sz="2800" dirty="0"/>
              <a:t>Badania naukowe.</a:t>
            </a:r>
          </a:p>
          <a:p>
            <a:endParaRPr lang="pl-PL" sz="2800" dirty="0"/>
          </a:p>
          <a:p>
            <a:r>
              <a:rPr lang="pl-PL" sz="2800" dirty="0"/>
              <a:t> Nowe technologie. Transfer technologii.</a:t>
            </a:r>
          </a:p>
          <a:p>
            <a:endParaRPr lang="pl-PL" sz="2800" dirty="0"/>
          </a:p>
          <a:p>
            <a:r>
              <a:rPr lang="pl-PL" sz="2800" dirty="0"/>
              <a:t>Edukacja.</a:t>
            </a:r>
          </a:p>
          <a:p>
            <a:endParaRPr lang="pl-PL" sz="2800" dirty="0"/>
          </a:p>
          <a:p>
            <a:r>
              <a:rPr lang="pl-PL" sz="2800" dirty="0"/>
              <a:t> Rozwój współpracy międzynarodowej.</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111618" name="Rectangle 2"/>
          <p:cNvSpPr>
            <a:spLocks noGrp="1" noChangeArrowheads="1"/>
          </p:cNvSpPr>
          <p:nvPr>
            <p:ph type="title"/>
          </p:nvPr>
        </p:nvSpPr>
        <p:spPr/>
        <p:txBody>
          <a:bodyPr/>
          <a:lstStyle/>
          <a:p>
            <a:r>
              <a:rPr lang="pl-PL" sz="4800" dirty="0"/>
              <a:t>Badania Naukowe  </a:t>
            </a:r>
            <a:br>
              <a:rPr lang="pl-PL" sz="4800" dirty="0"/>
            </a:br>
            <a:r>
              <a:rPr lang="pl-PL" sz="4800" dirty="0"/>
              <a:t> w CERN</a:t>
            </a:r>
          </a:p>
        </p:txBody>
      </p:sp>
      <p:sp>
        <p:nvSpPr>
          <p:cNvPr id="111619" name="Rectangle 3"/>
          <p:cNvSpPr>
            <a:spLocks noGrp="1" noChangeArrowheads="1"/>
          </p:cNvSpPr>
          <p:nvPr>
            <p:ph type="body" idx="1"/>
          </p:nvPr>
        </p:nvSpPr>
        <p:spPr>
          <a:xfrm>
            <a:off x="323850" y="1484313"/>
            <a:ext cx="8496300" cy="1657350"/>
          </a:xfrm>
        </p:spPr>
        <p:txBody>
          <a:bodyPr/>
          <a:lstStyle/>
          <a:p>
            <a:pPr>
              <a:lnSpc>
                <a:spcPct val="80000"/>
              </a:lnSpc>
              <a:buFont typeface="Wingdings" pitchFamily="2" charset="2"/>
              <a:buNone/>
            </a:pPr>
            <a:endParaRPr lang="pl-PL" sz="2400" dirty="0"/>
          </a:p>
          <a:p>
            <a:pPr>
              <a:lnSpc>
                <a:spcPct val="80000"/>
              </a:lnSpc>
            </a:pPr>
            <a:r>
              <a:rPr lang="pl-PL" sz="2400" dirty="0"/>
              <a:t>Badania w dziedzinie fizyki cząstek elementarnych i fizyki nuklearnej</a:t>
            </a:r>
          </a:p>
          <a:p>
            <a:pPr lvl="1">
              <a:lnSpc>
                <a:spcPct val="80000"/>
              </a:lnSpc>
            </a:pPr>
            <a:r>
              <a:rPr lang="pl-PL" sz="2000" dirty="0">
                <a:solidFill>
                  <a:srgbClr val="FF3300"/>
                </a:solidFill>
              </a:rPr>
              <a:t>Naukowcy w CERN badają z czego zbudowana jest materia i jakie siły ją utrzymują</a:t>
            </a:r>
          </a:p>
          <a:p>
            <a:pPr lvl="1">
              <a:lnSpc>
                <a:spcPct val="80000"/>
              </a:lnSpc>
            </a:pPr>
            <a:endParaRPr lang="pl-PL" sz="2000" dirty="0">
              <a:solidFill>
                <a:srgbClr val="FF3300"/>
              </a:solidFill>
            </a:endParaRPr>
          </a:p>
          <a:p>
            <a:pPr lvl="1">
              <a:lnSpc>
                <a:spcPct val="80000"/>
              </a:lnSpc>
            </a:pPr>
            <a:endParaRPr lang="pl-PL" sz="2000" dirty="0"/>
          </a:p>
        </p:txBody>
      </p:sp>
      <p:sp>
        <p:nvSpPr>
          <p:cNvPr id="111621" name="Rectangle 5"/>
          <p:cNvSpPr>
            <a:spLocks noChangeArrowheads="1"/>
          </p:cNvSpPr>
          <p:nvPr/>
        </p:nvSpPr>
        <p:spPr bwMode="auto">
          <a:xfrm>
            <a:off x="142844" y="4572008"/>
            <a:ext cx="8712200" cy="1944687"/>
          </a:xfrm>
          <a:prstGeom prst="rect">
            <a:avLst/>
          </a:prstGeom>
          <a:noFill/>
          <a:ln w="9525">
            <a:noFill/>
            <a:miter lim="800000"/>
            <a:headEnd/>
            <a:tailEnd/>
          </a:ln>
          <a:effectLst/>
        </p:spPr>
        <p:txBody>
          <a:bodyPr lIns="92075" tIns="46038" rIns="92075" bIns="46038"/>
          <a:lstStyle/>
          <a:p>
            <a:pPr marL="742950" lvl="1" indent="-285750">
              <a:lnSpc>
                <a:spcPct val="80000"/>
              </a:lnSpc>
              <a:buClr>
                <a:schemeClr val="bg2"/>
              </a:buClr>
              <a:buSzPct val="65000"/>
            </a:pPr>
            <a:endParaRPr lang="pl-PL" sz="1800" dirty="0"/>
          </a:p>
          <a:p>
            <a:pPr marL="342900" indent="-342900">
              <a:lnSpc>
                <a:spcPct val="80000"/>
              </a:lnSpc>
              <a:buFont typeface="Wingdings" pitchFamily="2" charset="2"/>
              <a:buChar char="u"/>
            </a:pPr>
            <a:r>
              <a:rPr lang="pl-PL" sz="2000" dirty="0"/>
              <a:t>Badania w dziedzinie fizyki nuklearnej tradycyjnie wzbudzają pytania co do możliwości ich potencjalnego wykorzystania w sektorze militarnym </a:t>
            </a:r>
          </a:p>
          <a:p>
            <a:pPr marL="742950" lvl="1" indent="-285750">
              <a:lnSpc>
                <a:spcPct val="80000"/>
              </a:lnSpc>
              <a:buClr>
                <a:schemeClr val="bg2"/>
              </a:buClr>
              <a:buSzPct val="65000"/>
              <a:buFont typeface="Wingdings" pitchFamily="2" charset="2"/>
              <a:buChar char="n"/>
            </a:pPr>
            <a:r>
              <a:rPr lang="pl-PL" sz="1800" dirty="0"/>
              <a:t> </a:t>
            </a:r>
            <a:r>
              <a:rPr lang="pl-PL" sz="1800" dirty="0">
                <a:solidFill>
                  <a:srgbClr val="FF3300"/>
                </a:solidFill>
              </a:rPr>
              <a:t>Konwencja CERN z 1953 stanowi:</a:t>
            </a:r>
          </a:p>
          <a:p>
            <a:pPr marL="1085850" lvl="2" indent="-228600">
              <a:lnSpc>
                <a:spcPct val="80000"/>
              </a:lnSpc>
              <a:buSzPct val="60000"/>
              <a:buFont typeface="Wingdings" pitchFamily="2" charset="2"/>
              <a:buChar char="u"/>
            </a:pPr>
            <a:r>
              <a:rPr lang="pl-PL" sz="1400" dirty="0"/>
              <a:t>"Organizacja utrzymuje współpracę miedzy państwami europejskimi w dziedzinie  badan jądrowych o charakterze czysto naukowym i podstawowym oraz w badaniach zasadniczo z nimi stowarzyszonych. Organizacja nie będzie miała żadnego związku z pracami na rzecz sektora militarnego  a wyniki jej prac doświadczalnych i teoretycznych będą publikowane lub ogólnie udostępniane w inny sposób</a:t>
            </a:r>
          </a:p>
        </p:txBody>
      </p:sp>
      <p:grpSp>
        <p:nvGrpSpPr>
          <p:cNvPr id="111624" name="Group 8"/>
          <p:cNvGrpSpPr>
            <a:grpSpLocks/>
          </p:cNvGrpSpPr>
          <p:nvPr/>
        </p:nvGrpSpPr>
        <p:grpSpPr bwMode="auto">
          <a:xfrm>
            <a:off x="1692275" y="3141663"/>
            <a:ext cx="6121400" cy="1366837"/>
            <a:chOff x="567" y="1570"/>
            <a:chExt cx="4355" cy="953"/>
          </a:xfrm>
        </p:grpSpPr>
        <p:sp>
          <p:nvSpPr>
            <p:cNvPr id="111622" name="Rectangle 6"/>
            <p:cNvSpPr>
              <a:spLocks noChangeArrowheads="1"/>
            </p:cNvSpPr>
            <p:nvPr/>
          </p:nvSpPr>
          <p:spPr bwMode="auto">
            <a:xfrm>
              <a:off x="567" y="1570"/>
              <a:ext cx="4355" cy="953"/>
            </a:xfrm>
            <a:prstGeom prst="rect">
              <a:avLst/>
            </a:prstGeom>
            <a:noFill/>
            <a:ln w="38100" algn="ctr">
              <a:solidFill>
                <a:schemeClr val="hlink"/>
              </a:solidFill>
              <a:miter lim="800000"/>
              <a:headEnd/>
              <a:tailEnd/>
            </a:ln>
            <a:effectLst/>
          </p:spPr>
          <p:txBody>
            <a:bodyPr wrap="none" lIns="92075" tIns="46038" rIns="92075" bIns="46038" anchor="ctr"/>
            <a:lstStyle/>
            <a:p>
              <a:endParaRPr lang="en-US" dirty="0"/>
            </a:p>
          </p:txBody>
        </p:sp>
        <p:pic>
          <p:nvPicPr>
            <p:cNvPr id="111623" name="Picture 7" descr="Matter"/>
            <p:cNvPicPr>
              <a:picLocks noChangeAspect="1" noChangeArrowheads="1"/>
            </p:cNvPicPr>
            <p:nvPr/>
          </p:nvPicPr>
          <p:blipFill>
            <a:blip r:embed="rId3"/>
            <a:srcRect/>
            <a:stretch>
              <a:fillRect/>
            </a:stretch>
          </p:blipFill>
          <p:spPr bwMode="auto">
            <a:xfrm>
              <a:off x="612" y="1616"/>
              <a:ext cx="4264" cy="875"/>
            </a:xfrm>
            <a:prstGeom prst="rect">
              <a:avLst/>
            </a:prstGeom>
            <a:noFill/>
          </p:spPr>
        </p:pic>
      </p:gr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115714" name="Rectangle 2"/>
          <p:cNvSpPr>
            <a:spLocks noGrp="1" noChangeArrowheads="1"/>
          </p:cNvSpPr>
          <p:nvPr>
            <p:ph type="title"/>
          </p:nvPr>
        </p:nvSpPr>
        <p:spPr/>
        <p:txBody>
          <a:bodyPr/>
          <a:lstStyle/>
          <a:p>
            <a:r>
              <a:rPr lang="pl-PL" sz="4800" dirty="0"/>
              <a:t>Nowe technologie Transfer technologii</a:t>
            </a:r>
          </a:p>
        </p:txBody>
      </p:sp>
      <p:sp>
        <p:nvSpPr>
          <p:cNvPr id="115715" name="Rectangle 3"/>
          <p:cNvSpPr>
            <a:spLocks noGrp="1" noChangeArrowheads="1"/>
          </p:cNvSpPr>
          <p:nvPr>
            <p:ph type="body" idx="1"/>
          </p:nvPr>
        </p:nvSpPr>
        <p:spPr>
          <a:xfrm>
            <a:off x="684213" y="1773238"/>
            <a:ext cx="7826375" cy="1655762"/>
          </a:xfrm>
        </p:spPr>
        <p:txBody>
          <a:bodyPr/>
          <a:lstStyle/>
          <a:p>
            <a:pPr>
              <a:lnSpc>
                <a:spcPct val="80000"/>
              </a:lnSpc>
            </a:pPr>
            <a:r>
              <a:rPr lang="pl-PL" sz="2400" dirty="0"/>
              <a:t>Badania naukowe w </a:t>
            </a:r>
            <a:r>
              <a:rPr lang="pl-PL" sz="2400" dirty="0" err="1"/>
              <a:t>CERN-ie</a:t>
            </a:r>
            <a:r>
              <a:rPr lang="pl-PL" sz="2400" dirty="0"/>
              <a:t> prowadzą do rozwoju techniki. Z </a:t>
            </a:r>
            <a:r>
              <a:rPr lang="pl-PL" sz="2400" dirty="0" err="1"/>
              <a:t>CERN-u</a:t>
            </a:r>
            <a:r>
              <a:rPr lang="pl-PL" sz="2400" dirty="0"/>
              <a:t> pochodzą tak różne wynalazki jak</a:t>
            </a:r>
            <a:r>
              <a:rPr lang="en-US" sz="2400" dirty="0"/>
              <a:t>:</a:t>
            </a:r>
          </a:p>
          <a:p>
            <a:pPr lvl="1">
              <a:lnSpc>
                <a:spcPct val="80000"/>
              </a:lnSpc>
            </a:pPr>
            <a:r>
              <a:rPr lang="pl-PL" sz="2000" dirty="0"/>
              <a:t>światowa </a:t>
            </a:r>
            <a:r>
              <a:rPr lang="en-US" sz="2000" dirty="0"/>
              <a:t>“</a:t>
            </a:r>
            <a:r>
              <a:rPr lang="pl-PL" sz="2000" dirty="0"/>
              <a:t>pajęczyna</a:t>
            </a:r>
            <a:r>
              <a:rPr lang="en-US" sz="2000" dirty="0"/>
              <a:t>”</a:t>
            </a:r>
            <a:r>
              <a:rPr lang="pl-PL" sz="2000" dirty="0"/>
              <a:t> - WWW</a:t>
            </a:r>
          </a:p>
          <a:p>
            <a:pPr lvl="1">
              <a:lnSpc>
                <a:spcPct val="80000"/>
              </a:lnSpc>
            </a:pPr>
            <a:r>
              <a:rPr lang="pl-PL" sz="2000" dirty="0"/>
              <a:t>obrazowanie medyczne </a:t>
            </a:r>
            <a:endParaRPr lang="en-US" sz="2000" dirty="0"/>
          </a:p>
        </p:txBody>
      </p:sp>
      <p:grpSp>
        <p:nvGrpSpPr>
          <p:cNvPr id="115728" name="Group 16"/>
          <p:cNvGrpSpPr>
            <a:grpSpLocks/>
          </p:cNvGrpSpPr>
          <p:nvPr/>
        </p:nvGrpSpPr>
        <p:grpSpPr bwMode="auto">
          <a:xfrm>
            <a:off x="250825" y="3716338"/>
            <a:ext cx="4286250" cy="2736850"/>
            <a:chOff x="158" y="2341"/>
            <a:chExt cx="2700" cy="1724"/>
          </a:xfrm>
        </p:grpSpPr>
        <p:grpSp>
          <p:nvGrpSpPr>
            <p:cNvPr id="115719" name="Group 7"/>
            <p:cNvGrpSpPr>
              <a:grpSpLocks/>
            </p:cNvGrpSpPr>
            <p:nvPr/>
          </p:nvGrpSpPr>
          <p:grpSpPr bwMode="auto">
            <a:xfrm>
              <a:off x="158" y="2795"/>
              <a:ext cx="2700" cy="1261"/>
              <a:chOff x="249" y="2795"/>
              <a:chExt cx="2700" cy="1261"/>
            </a:xfrm>
          </p:grpSpPr>
          <p:pic>
            <p:nvPicPr>
              <p:cNvPr id="115716" name="Picture 4" descr="0407035_02"/>
              <p:cNvPicPr>
                <a:picLocks noChangeAspect="1" noChangeArrowheads="1"/>
              </p:cNvPicPr>
              <p:nvPr/>
            </p:nvPicPr>
            <p:blipFill>
              <a:blip r:embed="rId3" cstate="print"/>
              <a:srcRect/>
              <a:stretch>
                <a:fillRect/>
              </a:stretch>
            </p:blipFill>
            <p:spPr bwMode="auto">
              <a:xfrm>
                <a:off x="249" y="2795"/>
                <a:ext cx="1872" cy="1244"/>
              </a:xfrm>
              <a:prstGeom prst="rect">
                <a:avLst/>
              </a:prstGeom>
              <a:noFill/>
              <a:ln w="9525">
                <a:noFill/>
                <a:miter lim="800000"/>
                <a:headEnd/>
                <a:tailEnd/>
              </a:ln>
              <a:effectLst/>
            </p:spPr>
          </p:pic>
          <p:pic>
            <p:nvPicPr>
              <p:cNvPr id="115718" name="Picture 6"/>
              <p:cNvPicPr>
                <a:picLocks noChangeAspect="1" noChangeArrowheads="1"/>
              </p:cNvPicPr>
              <p:nvPr/>
            </p:nvPicPr>
            <p:blipFill>
              <a:blip r:embed="rId4"/>
              <a:srcRect/>
              <a:stretch>
                <a:fillRect/>
              </a:stretch>
            </p:blipFill>
            <p:spPr bwMode="auto">
              <a:xfrm>
                <a:off x="2109" y="2795"/>
                <a:ext cx="840" cy="1261"/>
              </a:xfrm>
              <a:prstGeom prst="rect">
                <a:avLst/>
              </a:prstGeom>
              <a:noFill/>
              <a:ln w="9525">
                <a:noFill/>
                <a:miter lim="800000"/>
                <a:headEnd/>
                <a:tailEnd/>
              </a:ln>
              <a:effectLst/>
            </p:spPr>
          </p:pic>
        </p:grpSp>
        <p:sp>
          <p:nvSpPr>
            <p:cNvPr id="115725" name="Text Box 13"/>
            <p:cNvSpPr txBox="1">
              <a:spLocks noChangeArrowheads="1"/>
            </p:cNvSpPr>
            <p:nvPr/>
          </p:nvSpPr>
          <p:spPr bwMode="auto">
            <a:xfrm>
              <a:off x="340" y="2341"/>
              <a:ext cx="2495" cy="456"/>
            </a:xfrm>
            <a:prstGeom prst="rect">
              <a:avLst/>
            </a:prstGeom>
            <a:noFill/>
            <a:ln w="28575">
              <a:solidFill>
                <a:schemeClr val="hlink"/>
              </a:solidFill>
              <a:miter lim="800000"/>
              <a:headEnd/>
              <a:tailEnd/>
            </a:ln>
            <a:effectLst/>
          </p:spPr>
          <p:txBody>
            <a:bodyPr lIns="86374" tIns="43187" rIns="86374" bIns="43187">
              <a:spAutoFit/>
            </a:bodyPr>
            <a:lstStyle/>
            <a:p>
              <a:pPr algn="ctr" defTabSz="863600">
                <a:spcBef>
                  <a:spcPct val="0"/>
                </a:spcBef>
                <a:buClrTx/>
                <a:buSzTx/>
                <a:buFontTx/>
                <a:buNone/>
              </a:pPr>
              <a:r>
                <a:rPr lang="pl-PL" sz="2000" b="1" u="sng">
                  <a:solidFill>
                    <a:srgbClr val="CC0000"/>
                  </a:solidFill>
                  <a:latin typeface="Times New Roman" pitchFamily="18" charset="0"/>
                </a:rPr>
                <a:t>Detektory GEM </a:t>
              </a:r>
            </a:p>
            <a:p>
              <a:pPr algn="ctr" defTabSz="863600">
                <a:spcBef>
                  <a:spcPct val="0"/>
                </a:spcBef>
                <a:buClrTx/>
                <a:buSzTx/>
                <a:buFontTx/>
                <a:buNone/>
              </a:pPr>
              <a:r>
                <a:rPr lang="pl-PL" sz="1600" b="1">
                  <a:solidFill>
                    <a:srgbClr val="CC0000"/>
                  </a:solidFill>
                  <a:latin typeface="Times New Roman" pitchFamily="18" charset="0"/>
                </a:rPr>
                <a:t>Nowe detektory pojedynczych elektronów</a:t>
              </a:r>
              <a:r>
                <a:rPr lang="en-US" sz="2000" b="1">
                  <a:solidFill>
                    <a:srgbClr val="CC0000"/>
                  </a:solidFill>
                  <a:latin typeface="Times New Roman" pitchFamily="18" charset="0"/>
                </a:rPr>
                <a:t>   </a:t>
              </a:r>
            </a:p>
          </p:txBody>
        </p:sp>
        <p:sp>
          <p:nvSpPr>
            <p:cNvPr id="115726" name="Rectangle 14"/>
            <p:cNvSpPr>
              <a:spLocks noChangeArrowheads="1"/>
            </p:cNvSpPr>
            <p:nvPr/>
          </p:nvSpPr>
          <p:spPr bwMode="auto">
            <a:xfrm>
              <a:off x="340" y="2795"/>
              <a:ext cx="2495" cy="1270"/>
            </a:xfrm>
            <a:prstGeom prst="rect">
              <a:avLst/>
            </a:prstGeom>
            <a:noFill/>
            <a:ln w="28575" algn="ctr">
              <a:solidFill>
                <a:schemeClr val="hlink"/>
              </a:solidFill>
              <a:miter lim="800000"/>
              <a:headEnd/>
              <a:tailEnd/>
            </a:ln>
            <a:effectLst/>
          </p:spPr>
          <p:txBody>
            <a:bodyPr wrap="none" lIns="92075" tIns="46038" rIns="92075" bIns="46038" anchor="ctr"/>
            <a:lstStyle/>
            <a:p>
              <a:endParaRPr lang="en-US"/>
            </a:p>
          </p:txBody>
        </p:sp>
      </p:grpSp>
      <p:grpSp>
        <p:nvGrpSpPr>
          <p:cNvPr id="115729" name="Group 17"/>
          <p:cNvGrpSpPr>
            <a:grpSpLocks/>
          </p:cNvGrpSpPr>
          <p:nvPr/>
        </p:nvGrpSpPr>
        <p:grpSpPr bwMode="auto">
          <a:xfrm>
            <a:off x="5219700" y="3716338"/>
            <a:ext cx="3744913" cy="2747962"/>
            <a:chOff x="3288" y="2341"/>
            <a:chExt cx="2359" cy="1731"/>
          </a:xfrm>
        </p:grpSpPr>
        <p:grpSp>
          <p:nvGrpSpPr>
            <p:cNvPr id="115724" name="Group 12"/>
            <p:cNvGrpSpPr>
              <a:grpSpLocks/>
            </p:cNvGrpSpPr>
            <p:nvPr/>
          </p:nvGrpSpPr>
          <p:grpSpPr bwMode="auto">
            <a:xfrm>
              <a:off x="3288" y="2795"/>
              <a:ext cx="2355" cy="1277"/>
              <a:chOff x="3198" y="2750"/>
              <a:chExt cx="2355" cy="1277"/>
            </a:xfrm>
          </p:grpSpPr>
          <p:pic>
            <p:nvPicPr>
              <p:cNvPr id="115720" name="Picture 8"/>
              <p:cNvPicPr>
                <a:picLocks noChangeAspect="1" noChangeArrowheads="1"/>
              </p:cNvPicPr>
              <p:nvPr/>
            </p:nvPicPr>
            <p:blipFill>
              <a:blip r:embed="rId5"/>
              <a:srcRect/>
              <a:stretch>
                <a:fillRect/>
              </a:stretch>
            </p:blipFill>
            <p:spPr bwMode="auto">
              <a:xfrm>
                <a:off x="4848" y="2750"/>
                <a:ext cx="705" cy="1277"/>
              </a:xfrm>
              <a:prstGeom prst="rect">
                <a:avLst/>
              </a:prstGeom>
              <a:noFill/>
              <a:ln w="9525">
                <a:noFill/>
                <a:miter lim="800000"/>
                <a:headEnd/>
                <a:tailEnd/>
              </a:ln>
              <a:effectLst/>
            </p:spPr>
          </p:pic>
          <p:pic>
            <p:nvPicPr>
              <p:cNvPr id="115722" name="Picture 10" descr="fly_wings3"/>
              <p:cNvPicPr>
                <a:picLocks noChangeAspect="1" noChangeArrowheads="1"/>
              </p:cNvPicPr>
              <p:nvPr/>
            </p:nvPicPr>
            <p:blipFill>
              <a:blip r:embed="rId6"/>
              <a:srcRect/>
              <a:stretch>
                <a:fillRect/>
              </a:stretch>
            </p:blipFill>
            <p:spPr bwMode="auto">
              <a:xfrm>
                <a:off x="3198" y="2750"/>
                <a:ext cx="1632" cy="1268"/>
              </a:xfrm>
              <a:prstGeom prst="rect">
                <a:avLst/>
              </a:prstGeom>
              <a:noFill/>
            </p:spPr>
          </p:pic>
        </p:grpSp>
        <p:sp>
          <p:nvSpPr>
            <p:cNvPr id="115723" name="Text Box 11"/>
            <p:cNvSpPr txBox="1">
              <a:spLocks noChangeArrowheads="1"/>
            </p:cNvSpPr>
            <p:nvPr/>
          </p:nvSpPr>
          <p:spPr bwMode="auto">
            <a:xfrm>
              <a:off x="3288" y="2341"/>
              <a:ext cx="2359" cy="456"/>
            </a:xfrm>
            <a:prstGeom prst="rect">
              <a:avLst/>
            </a:prstGeom>
            <a:noFill/>
            <a:ln w="28575">
              <a:solidFill>
                <a:schemeClr val="hlink"/>
              </a:solidFill>
              <a:miter lim="800000"/>
              <a:headEnd/>
              <a:tailEnd/>
            </a:ln>
            <a:effectLst/>
          </p:spPr>
          <p:txBody>
            <a:bodyPr lIns="86374" tIns="43187" rIns="86374" bIns="43187">
              <a:spAutoFit/>
            </a:bodyPr>
            <a:lstStyle/>
            <a:p>
              <a:pPr algn="ctr" defTabSz="863600">
                <a:spcBef>
                  <a:spcPct val="0"/>
                </a:spcBef>
                <a:buClrTx/>
                <a:buSzTx/>
                <a:buFontTx/>
                <a:buNone/>
              </a:pPr>
              <a:r>
                <a:rPr lang="pl-PL" sz="2000" b="1" u="sng">
                  <a:solidFill>
                    <a:srgbClr val="CC0000"/>
                  </a:solidFill>
                  <a:latin typeface="Times New Roman" pitchFamily="18" charset="0"/>
                </a:rPr>
                <a:t>Medipix 2 </a:t>
              </a:r>
            </a:p>
            <a:p>
              <a:pPr algn="ctr" defTabSz="863600">
                <a:spcBef>
                  <a:spcPct val="0"/>
                </a:spcBef>
                <a:buClrTx/>
                <a:buSzTx/>
                <a:buFontTx/>
                <a:buNone/>
              </a:pPr>
              <a:r>
                <a:rPr lang="pl-PL" sz="1600" b="1">
                  <a:solidFill>
                    <a:srgbClr val="CC0000"/>
                  </a:solidFill>
                  <a:latin typeface="Times New Roman" pitchFamily="18" charset="0"/>
                </a:rPr>
                <a:t>Nowa generacja liczników fotonów</a:t>
              </a:r>
              <a:r>
                <a:rPr lang="en-US" sz="2000" b="1">
                  <a:solidFill>
                    <a:srgbClr val="CC0000"/>
                  </a:solidFill>
                  <a:latin typeface="Times New Roman" pitchFamily="18" charset="0"/>
                </a:rPr>
                <a:t>   </a:t>
              </a:r>
            </a:p>
          </p:txBody>
        </p:sp>
        <p:sp>
          <p:nvSpPr>
            <p:cNvPr id="115727" name="Rectangle 15"/>
            <p:cNvSpPr>
              <a:spLocks noChangeArrowheads="1"/>
            </p:cNvSpPr>
            <p:nvPr/>
          </p:nvSpPr>
          <p:spPr bwMode="auto">
            <a:xfrm>
              <a:off x="3288" y="2795"/>
              <a:ext cx="2359" cy="1270"/>
            </a:xfrm>
            <a:prstGeom prst="rect">
              <a:avLst/>
            </a:prstGeom>
            <a:noFill/>
            <a:ln w="28575" algn="ctr">
              <a:solidFill>
                <a:schemeClr val="hlink"/>
              </a:solidFill>
              <a:miter lim="800000"/>
              <a:headEnd/>
              <a:tailEnd/>
            </a:ln>
            <a:effectLst/>
          </p:spPr>
          <p:txBody>
            <a:bodyPr wrap="none" lIns="92075" tIns="46038" rIns="92075" bIns="46038" anchor="ctr"/>
            <a:lstStyle/>
            <a:p>
              <a:endParaRPr lang="en-US"/>
            </a:p>
          </p:txBody>
        </p:sp>
      </p:gr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117762" name="Rectangle 2"/>
          <p:cNvSpPr>
            <a:spLocks noGrp="1" noChangeArrowheads="1"/>
          </p:cNvSpPr>
          <p:nvPr>
            <p:ph type="title"/>
          </p:nvPr>
        </p:nvSpPr>
        <p:spPr>
          <a:xfrm>
            <a:off x="684213" y="315913"/>
            <a:ext cx="7775575" cy="952500"/>
          </a:xfrm>
        </p:spPr>
        <p:txBody>
          <a:bodyPr/>
          <a:lstStyle/>
          <a:p>
            <a:r>
              <a:rPr lang="pl-PL" sz="4800"/>
              <a:t> Edukacja </a:t>
            </a:r>
            <a:r>
              <a:rPr lang="en-US" sz="4800"/>
              <a:t>w </a:t>
            </a:r>
            <a:r>
              <a:rPr lang="pl-PL" sz="4800"/>
              <a:t>CERN</a:t>
            </a:r>
          </a:p>
        </p:txBody>
      </p:sp>
      <p:sp>
        <p:nvSpPr>
          <p:cNvPr id="117763" name="Rectangle 3"/>
          <p:cNvSpPr>
            <a:spLocks noGrp="1" noChangeArrowheads="1"/>
          </p:cNvSpPr>
          <p:nvPr>
            <p:ph type="body" idx="1"/>
          </p:nvPr>
        </p:nvSpPr>
        <p:spPr>
          <a:xfrm>
            <a:off x="250825" y="1268413"/>
            <a:ext cx="8569325" cy="2732091"/>
          </a:xfrm>
        </p:spPr>
        <p:txBody>
          <a:bodyPr/>
          <a:lstStyle/>
          <a:p>
            <a:pPr>
              <a:lnSpc>
                <a:spcPct val="80000"/>
              </a:lnSpc>
              <a:buFont typeface="Wingdings" pitchFamily="2" charset="2"/>
              <a:buNone/>
            </a:pPr>
            <a:endParaRPr lang="pl-PL" sz="1800" dirty="0"/>
          </a:p>
          <a:p>
            <a:pPr>
              <a:lnSpc>
                <a:spcPct val="80000"/>
              </a:lnSpc>
            </a:pPr>
            <a:r>
              <a:rPr lang="pl-PL" sz="2000" dirty="0"/>
              <a:t>CERN odgrywa ważną rolę w zaawansowanej edukacji. </a:t>
            </a:r>
            <a:endParaRPr lang="en-US" sz="2000" dirty="0"/>
          </a:p>
          <a:p>
            <a:pPr lvl="1">
              <a:lnSpc>
                <a:spcPct val="80000"/>
              </a:lnSpc>
            </a:pPr>
            <a:endParaRPr lang="en-US" sz="1800" dirty="0" smtClean="0"/>
          </a:p>
          <a:p>
            <a:pPr lvl="1">
              <a:lnSpc>
                <a:spcPct val="80000"/>
              </a:lnSpc>
            </a:pPr>
            <a:r>
              <a:rPr lang="pl-PL" sz="1800" dirty="0" smtClean="0"/>
              <a:t>Obszerny </a:t>
            </a:r>
            <a:r>
              <a:rPr lang="pl-PL" sz="1800" dirty="0"/>
              <a:t>wachlarz szkół, praktyk i staży naukowych przyciąga do Laboratorium wielu młodych utalentowanych studentów</a:t>
            </a:r>
            <a:r>
              <a:rPr lang="en-US" sz="1800" dirty="0"/>
              <a:t>,</a:t>
            </a:r>
            <a:r>
              <a:rPr lang="pl-PL" sz="1800" dirty="0"/>
              <a:t> naukowców i inżynierów. </a:t>
            </a:r>
            <a:endParaRPr lang="en-US" sz="1800" dirty="0"/>
          </a:p>
          <a:p>
            <a:pPr lvl="1">
              <a:lnSpc>
                <a:spcPct val="80000"/>
              </a:lnSpc>
            </a:pPr>
            <a:r>
              <a:rPr lang="pl-PL" sz="1800" dirty="0"/>
              <a:t>Wielu z nich robi następnie kariery w przemyśle, gdzie doświadczenie zdobyte w pracy w wielonarodowym środowisku z wykorzystaniem najnowszej techniki, jest wysoko cenione. </a:t>
            </a:r>
            <a:endParaRPr lang="en-US" sz="1800" dirty="0"/>
          </a:p>
          <a:p>
            <a:pPr lvl="1">
              <a:lnSpc>
                <a:spcPct val="80000"/>
              </a:lnSpc>
            </a:pPr>
            <a:endParaRPr lang="pl-PL" sz="1600" dirty="0"/>
          </a:p>
        </p:txBody>
      </p:sp>
      <p:grpSp>
        <p:nvGrpSpPr>
          <p:cNvPr id="117779" name="Group 19"/>
          <p:cNvGrpSpPr>
            <a:grpSpLocks/>
          </p:cNvGrpSpPr>
          <p:nvPr/>
        </p:nvGrpSpPr>
        <p:grpSpPr bwMode="auto">
          <a:xfrm>
            <a:off x="539750" y="4149725"/>
            <a:ext cx="3240088" cy="2159000"/>
            <a:chOff x="340" y="2750"/>
            <a:chExt cx="2041" cy="1315"/>
          </a:xfrm>
        </p:grpSpPr>
        <p:pic>
          <p:nvPicPr>
            <p:cNvPr id="117764" name="Picture 4" descr="Zakopanegroup1"/>
            <p:cNvPicPr>
              <a:picLocks noChangeAspect="1" noChangeArrowheads="1"/>
            </p:cNvPicPr>
            <p:nvPr/>
          </p:nvPicPr>
          <p:blipFill>
            <a:blip r:embed="rId3"/>
            <a:srcRect/>
            <a:stretch>
              <a:fillRect/>
            </a:stretch>
          </p:blipFill>
          <p:spPr bwMode="auto">
            <a:xfrm>
              <a:off x="340" y="3203"/>
              <a:ext cx="2041" cy="842"/>
            </a:xfrm>
            <a:prstGeom prst="rect">
              <a:avLst/>
            </a:prstGeom>
            <a:noFill/>
          </p:spPr>
        </p:pic>
        <p:sp>
          <p:nvSpPr>
            <p:cNvPr id="117769" name="Text Box 9"/>
            <p:cNvSpPr txBox="1">
              <a:spLocks noChangeArrowheads="1"/>
            </p:cNvSpPr>
            <p:nvPr/>
          </p:nvSpPr>
          <p:spPr bwMode="auto">
            <a:xfrm>
              <a:off x="340" y="2750"/>
              <a:ext cx="2041" cy="441"/>
            </a:xfrm>
            <a:prstGeom prst="rect">
              <a:avLst/>
            </a:prstGeom>
            <a:noFill/>
            <a:ln w="28575">
              <a:solidFill>
                <a:schemeClr val="hlink"/>
              </a:solidFill>
              <a:miter lim="800000"/>
              <a:headEnd/>
              <a:tailEnd/>
            </a:ln>
            <a:effectLst/>
          </p:spPr>
          <p:txBody>
            <a:bodyPr lIns="86374" tIns="43187" rIns="86374" bIns="43187">
              <a:spAutoFit/>
            </a:bodyPr>
            <a:lstStyle/>
            <a:p>
              <a:pPr algn="ctr" defTabSz="863600">
                <a:spcBef>
                  <a:spcPct val="0"/>
                </a:spcBef>
                <a:buClrTx/>
                <a:buSzTx/>
                <a:buFontTx/>
                <a:buNone/>
              </a:pPr>
              <a:r>
                <a:rPr lang="pl-PL" sz="2000" b="1" u="sng">
                  <a:solidFill>
                    <a:srgbClr val="CC0000"/>
                  </a:solidFill>
                  <a:latin typeface="Times New Roman" pitchFamily="18" charset="0"/>
                </a:rPr>
                <a:t>CAS Zakopane 2006 </a:t>
              </a:r>
            </a:p>
            <a:p>
              <a:pPr algn="ctr" defTabSz="863600">
                <a:spcBef>
                  <a:spcPct val="0"/>
                </a:spcBef>
                <a:buClrTx/>
                <a:buSzTx/>
                <a:buFontTx/>
                <a:buNone/>
              </a:pPr>
              <a:r>
                <a:rPr lang="pl-PL" sz="1600" b="1">
                  <a:solidFill>
                    <a:srgbClr val="CC0000"/>
                  </a:solidFill>
                  <a:latin typeface="Times New Roman" pitchFamily="18" charset="0"/>
                </a:rPr>
                <a:t>Szkoła Akceleratorowa</a:t>
              </a:r>
              <a:r>
                <a:rPr lang="en-US" sz="2000" b="1">
                  <a:solidFill>
                    <a:srgbClr val="CC0000"/>
                  </a:solidFill>
                  <a:latin typeface="Times New Roman" pitchFamily="18" charset="0"/>
                </a:rPr>
                <a:t>   </a:t>
              </a:r>
            </a:p>
          </p:txBody>
        </p:sp>
        <p:sp>
          <p:nvSpPr>
            <p:cNvPr id="117770" name="Rectangle 10"/>
            <p:cNvSpPr>
              <a:spLocks noChangeArrowheads="1"/>
            </p:cNvSpPr>
            <p:nvPr/>
          </p:nvSpPr>
          <p:spPr bwMode="auto">
            <a:xfrm>
              <a:off x="340" y="3203"/>
              <a:ext cx="2041" cy="862"/>
            </a:xfrm>
            <a:prstGeom prst="rect">
              <a:avLst/>
            </a:prstGeom>
            <a:noFill/>
            <a:ln w="28575" algn="ctr">
              <a:solidFill>
                <a:schemeClr val="hlink"/>
              </a:solidFill>
              <a:miter lim="800000"/>
              <a:headEnd/>
              <a:tailEnd/>
            </a:ln>
            <a:effectLst/>
          </p:spPr>
          <p:txBody>
            <a:bodyPr wrap="none" lIns="92075" tIns="46038" rIns="92075" bIns="46038" anchor="ctr"/>
            <a:lstStyle/>
            <a:p>
              <a:endParaRPr lang="en-US"/>
            </a:p>
          </p:txBody>
        </p:sp>
      </p:grpSp>
      <p:grpSp>
        <p:nvGrpSpPr>
          <p:cNvPr id="117780" name="Group 20"/>
          <p:cNvGrpSpPr>
            <a:grpSpLocks/>
          </p:cNvGrpSpPr>
          <p:nvPr/>
        </p:nvGrpSpPr>
        <p:grpSpPr bwMode="auto">
          <a:xfrm>
            <a:off x="4356100" y="4149725"/>
            <a:ext cx="4032250" cy="2181225"/>
            <a:chOff x="2744" y="2750"/>
            <a:chExt cx="2540" cy="1374"/>
          </a:xfrm>
        </p:grpSpPr>
        <p:sp>
          <p:nvSpPr>
            <p:cNvPr id="117773" name="Rectangle 13"/>
            <p:cNvSpPr>
              <a:spLocks noChangeArrowheads="1"/>
            </p:cNvSpPr>
            <p:nvPr/>
          </p:nvSpPr>
          <p:spPr bwMode="auto">
            <a:xfrm>
              <a:off x="2744" y="2750"/>
              <a:ext cx="2540" cy="1360"/>
            </a:xfrm>
            <a:prstGeom prst="rect">
              <a:avLst/>
            </a:prstGeom>
            <a:noFill/>
            <a:ln w="28575" algn="ctr">
              <a:solidFill>
                <a:schemeClr val="hlink"/>
              </a:solidFill>
              <a:miter lim="800000"/>
              <a:headEnd/>
              <a:tailEnd/>
            </a:ln>
            <a:effectLst/>
          </p:spPr>
          <p:txBody>
            <a:bodyPr wrap="none" lIns="92075" tIns="46038" rIns="92075" bIns="46038" anchor="ctr"/>
            <a:lstStyle/>
            <a:p>
              <a:endParaRPr lang="en-US"/>
            </a:p>
          </p:txBody>
        </p:sp>
        <p:grpSp>
          <p:nvGrpSpPr>
            <p:cNvPr id="117776" name="Group 16"/>
            <p:cNvGrpSpPr>
              <a:grpSpLocks/>
            </p:cNvGrpSpPr>
            <p:nvPr/>
          </p:nvGrpSpPr>
          <p:grpSpPr bwMode="auto">
            <a:xfrm>
              <a:off x="2744" y="3612"/>
              <a:ext cx="2540" cy="512"/>
              <a:chOff x="2744" y="3612"/>
              <a:chExt cx="2540" cy="512"/>
            </a:xfrm>
          </p:grpSpPr>
          <p:pic>
            <p:nvPicPr>
              <p:cNvPr id="117772" name="Picture 12" descr="SoSBanner"/>
              <p:cNvPicPr>
                <a:picLocks noChangeAspect="1" noChangeArrowheads="1"/>
              </p:cNvPicPr>
              <p:nvPr/>
            </p:nvPicPr>
            <p:blipFill>
              <a:blip r:embed="rId4"/>
              <a:srcRect/>
              <a:stretch>
                <a:fillRect/>
              </a:stretch>
            </p:blipFill>
            <p:spPr bwMode="auto">
              <a:xfrm>
                <a:off x="2744" y="3612"/>
                <a:ext cx="2540" cy="512"/>
              </a:xfrm>
              <a:prstGeom prst="rect">
                <a:avLst/>
              </a:prstGeom>
              <a:noFill/>
            </p:spPr>
          </p:pic>
          <p:sp>
            <p:nvSpPr>
              <p:cNvPr id="117774" name="Rectangle 14"/>
              <p:cNvSpPr>
                <a:spLocks noChangeArrowheads="1"/>
              </p:cNvSpPr>
              <p:nvPr/>
            </p:nvSpPr>
            <p:spPr bwMode="auto">
              <a:xfrm>
                <a:off x="2744" y="3612"/>
                <a:ext cx="2540" cy="498"/>
              </a:xfrm>
              <a:prstGeom prst="rect">
                <a:avLst/>
              </a:prstGeom>
              <a:noFill/>
              <a:ln w="28575" algn="ctr">
                <a:solidFill>
                  <a:schemeClr val="hlink"/>
                </a:solidFill>
                <a:miter lim="800000"/>
                <a:headEnd/>
                <a:tailEnd/>
              </a:ln>
              <a:effectLst/>
            </p:spPr>
            <p:txBody>
              <a:bodyPr wrap="none" lIns="92075" tIns="46038" rIns="92075" bIns="46038" anchor="ctr"/>
              <a:lstStyle/>
              <a:p>
                <a:endParaRPr lang="en-US"/>
              </a:p>
            </p:txBody>
          </p:sp>
        </p:grpSp>
        <p:grpSp>
          <p:nvGrpSpPr>
            <p:cNvPr id="117777" name="Group 17"/>
            <p:cNvGrpSpPr>
              <a:grpSpLocks/>
            </p:cNvGrpSpPr>
            <p:nvPr/>
          </p:nvGrpSpPr>
          <p:grpSpPr bwMode="auto">
            <a:xfrm>
              <a:off x="2744" y="2750"/>
              <a:ext cx="2540" cy="545"/>
              <a:chOff x="2699" y="2704"/>
              <a:chExt cx="2585" cy="545"/>
            </a:xfrm>
          </p:grpSpPr>
          <p:pic>
            <p:nvPicPr>
              <p:cNvPr id="117771" name="Picture 11" descr="Kursy dla nauczycieli"/>
              <p:cNvPicPr>
                <a:picLocks noChangeAspect="1" noChangeArrowheads="1"/>
              </p:cNvPicPr>
              <p:nvPr/>
            </p:nvPicPr>
            <p:blipFill>
              <a:blip r:embed="rId5"/>
              <a:srcRect/>
              <a:stretch>
                <a:fillRect/>
              </a:stretch>
            </p:blipFill>
            <p:spPr bwMode="auto">
              <a:xfrm>
                <a:off x="2699" y="2723"/>
                <a:ext cx="2585" cy="526"/>
              </a:xfrm>
              <a:prstGeom prst="rect">
                <a:avLst/>
              </a:prstGeom>
              <a:noFill/>
            </p:spPr>
          </p:pic>
          <p:sp>
            <p:nvSpPr>
              <p:cNvPr id="117775" name="Rectangle 15"/>
              <p:cNvSpPr>
                <a:spLocks noChangeArrowheads="1"/>
              </p:cNvSpPr>
              <p:nvPr/>
            </p:nvSpPr>
            <p:spPr bwMode="auto">
              <a:xfrm>
                <a:off x="2699" y="2704"/>
                <a:ext cx="2585" cy="545"/>
              </a:xfrm>
              <a:prstGeom prst="rect">
                <a:avLst/>
              </a:prstGeom>
              <a:noFill/>
              <a:ln w="28575" algn="ctr">
                <a:solidFill>
                  <a:schemeClr val="hlink"/>
                </a:solidFill>
                <a:miter lim="800000"/>
                <a:headEnd/>
                <a:tailEnd/>
              </a:ln>
              <a:effectLst/>
            </p:spPr>
            <p:txBody>
              <a:bodyPr wrap="none" lIns="92075" tIns="46038" rIns="92075" bIns="46038" anchor="ctr"/>
              <a:lstStyle/>
              <a:p>
                <a:endParaRPr lang="en-US"/>
              </a:p>
            </p:txBody>
          </p:sp>
        </p:grpSp>
        <p:sp>
          <p:nvSpPr>
            <p:cNvPr id="117778" name="Text Box 18"/>
            <p:cNvSpPr txBox="1">
              <a:spLocks noChangeArrowheads="1"/>
            </p:cNvSpPr>
            <p:nvPr/>
          </p:nvSpPr>
          <p:spPr bwMode="auto">
            <a:xfrm>
              <a:off x="2744" y="3294"/>
              <a:ext cx="2540" cy="264"/>
            </a:xfrm>
            <a:prstGeom prst="rect">
              <a:avLst/>
            </a:prstGeom>
            <a:noFill/>
            <a:ln w="28575">
              <a:solidFill>
                <a:schemeClr val="hlink"/>
              </a:solidFill>
              <a:miter lim="800000"/>
              <a:headEnd/>
              <a:tailEnd/>
            </a:ln>
            <a:effectLst/>
          </p:spPr>
          <p:txBody>
            <a:bodyPr lIns="86374" tIns="43187" rIns="86374" bIns="43187">
              <a:spAutoFit/>
            </a:bodyPr>
            <a:lstStyle/>
            <a:p>
              <a:pPr algn="ctr" defTabSz="863600">
                <a:spcBef>
                  <a:spcPct val="0"/>
                </a:spcBef>
                <a:buClrTx/>
                <a:buSzTx/>
                <a:buFontTx/>
                <a:buNone/>
              </a:pPr>
              <a:r>
                <a:rPr lang="pl-PL" sz="2000" b="1" u="sng">
                  <a:solidFill>
                    <a:srgbClr val="CC0000"/>
                  </a:solidFill>
                  <a:latin typeface="Times New Roman" pitchFamily="18" charset="0"/>
                </a:rPr>
                <a:t>Programy dla nauczycieli i szkół</a:t>
              </a:r>
            </a:p>
          </p:txBody>
        </p:sp>
      </p:gr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117762" name="Rectangle 2"/>
          <p:cNvSpPr>
            <a:spLocks noGrp="1" noChangeArrowheads="1"/>
          </p:cNvSpPr>
          <p:nvPr>
            <p:ph type="title"/>
          </p:nvPr>
        </p:nvSpPr>
        <p:spPr>
          <a:xfrm>
            <a:off x="684213" y="315913"/>
            <a:ext cx="7775575" cy="952500"/>
          </a:xfrm>
        </p:spPr>
        <p:txBody>
          <a:bodyPr/>
          <a:lstStyle/>
          <a:p>
            <a:r>
              <a:rPr lang="pl-PL" sz="4800"/>
              <a:t> Edukacja </a:t>
            </a:r>
            <a:r>
              <a:rPr lang="en-US" sz="4800"/>
              <a:t>w </a:t>
            </a:r>
            <a:r>
              <a:rPr lang="pl-PL" sz="4800"/>
              <a:t>CERN</a:t>
            </a:r>
          </a:p>
        </p:txBody>
      </p:sp>
      <p:sp>
        <p:nvSpPr>
          <p:cNvPr id="117763" name="Rectangle 3"/>
          <p:cNvSpPr>
            <a:spLocks noGrp="1" noChangeArrowheads="1"/>
          </p:cNvSpPr>
          <p:nvPr>
            <p:ph type="body" idx="1"/>
          </p:nvPr>
        </p:nvSpPr>
        <p:spPr>
          <a:xfrm>
            <a:off x="0" y="1142985"/>
            <a:ext cx="9144001" cy="1285883"/>
          </a:xfrm>
        </p:spPr>
        <p:txBody>
          <a:bodyPr/>
          <a:lstStyle/>
          <a:p>
            <a:pPr lvl="1">
              <a:lnSpc>
                <a:spcPct val="80000"/>
              </a:lnSpc>
            </a:pPr>
            <a:endParaRPr lang="pl-PL" sz="1600" dirty="0"/>
          </a:p>
          <a:p>
            <a:pPr>
              <a:lnSpc>
                <a:spcPct val="80000"/>
              </a:lnSpc>
            </a:pPr>
            <a:r>
              <a:rPr lang="pl-PL" sz="2000" dirty="0"/>
              <a:t>CERN odgrywa też coraz większą rolę w kształceniu </a:t>
            </a:r>
            <a:r>
              <a:rPr lang="pl-PL" sz="2000" u="sng" dirty="0"/>
              <a:t>nauczycieli</a:t>
            </a:r>
            <a:r>
              <a:rPr lang="pl-PL" sz="2000" dirty="0"/>
              <a:t> i popularyzacji </a:t>
            </a:r>
            <a:r>
              <a:rPr lang="pl-PL" sz="2000" dirty="0" smtClean="0"/>
              <a:t>nauki</a:t>
            </a:r>
            <a:r>
              <a:rPr lang="en-US" sz="2000" dirty="0" smtClean="0"/>
              <a:t> </a:t>
            </a:r>
            <a:r>
              <a:rPr lang="pl-PL" sz="2000" dirty="0" smtClean="0"/>
              <a:t>w </a:t>
            </a:r>
            <a:r>
              <a:rPr lang="pl-PL" sz="2000" dirty="0"/>
              <a:t>procesie kształcenia </a:t>
            </a:r>
            <a:r>
              <a:rPr lang="pl-PL" sz="2000" dirty="0" err="1"/>
              <a:t>przeduniwersyteckiego</a:t>
            </a:r>
            <a:r>
              <a:rPr lang="en-US" sz="2000" dirty="0"/>
              <a:t>.</a:t>
            </a:r>
            <a:r>
              <a:rPr lang="pl-PL" sz="2000" dirty="0"/>
              <a:t> </a:t>
            </a:r>
          </a:p>
        </p:txBody>
      </p:sp>
      <p:pic>
        <p:nvPicPr>
          <p:cNvPr id="19" name="Picture 18" descr="Group sept 09_cr2_small_cr.jpg"/>
          <p:cNvPicPr>
            <a:picLocks noChangeAspect="1"/>
          </p:cNvPicPr>
          <p:nvPr/>
        </p:nvPicPr>
        <p:blipFill>
          <a:blip r:embed="rId3"/>
          <a:stretch>
            <a:fillRect/>
          </a:stretch>
        </p:blipFill>
        <p:spPr>
          <a:xfrm>
            <a:off x="0" y="2214554"/>
            <a:ext cx="9144000" cy="4091473"/>
          </a:xfrm>
          <a:prstGeom prst="rect">
            <a:avLst/>
          </a:prstGeom>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6"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30722" name="Rectangle 2"/>
          <p:cNvSpPr>
            <a:spLocks noGrp="1" noChangeArrowheads="1"/>
          </p:cNvSpPr>
          <p:nvPr>
            <p:ph type="title"/>
          </p:nvPr>
        </p:nvSpPr>
        <p:spPr>
          <a:xfrm>
            <a:off x="684213" y="115888"/>
            <a:ext cx="7775575" cy="865187"/>
          </a:xfrm>
        </p:spPr>
        <p:txBody>
          <a:bodyPr/>
          <a:lstStyle/>
          <a:p>
            <a:r>
              <a:rPr lang="pl-PL" sz="4800"/>
              <a:t>Władze CERN</a:t>
            </a:r>
          </a:p>
        </p:txBody>
      </p:sp>
      <p:sp>
        <p:nvSpPr>
          <p:cNvPr id="30723" name="Rectangle 3"/>
          <p:cNvSpPr>
            <a:spLocks noGrp="1" noChangeArrowheads="1"/>
          </p:cNvSpPr>
          <p:nvPr>
            <p:ph type="body" idx="1"/>
          </p:nvPr>
        </p:nvSpPr>
        <p:spPr>
          <a:xfrm>
            <a:off x="107950" y="1268413"/>
            <a:ext cx="3527425" cy="5329237"/>
          </a:xfrm>
        </p:spPr>
        <p:txBody>
          <a:bodyPr/>
          <a:lstStyle/>
          <a:p>
            <a:pPr>
              <a:lnSpc>
                <a:spcPct val="80000"/>
              </a:lnSpc>
              <a:buFont typeface="Wingdings" pitchFamily="2" charset="2"/>
              <a:buNone/>
            </a:pPr>
            <a:endParaRPr lang="pl-PL" sz="1600" dirty="0"/>
          </a:p>
          <a:p>
            <a:pPr>
              <a:lnSpc>
                <a:spcPct val="80000"/>
              </a:lnSpc>
            </a:pPr>
            <a:r>
              <a:rPr lang="pl-PL" sz="1600" dirty="0"/>
              <a:t>Rada CERN </a:t>
            </a:r>
          </a:p>
          <a:p>
            <a:pPr lvl="1">
              <a:lnSpc>
                <a:spcPct val="80000"/>
              </a:lnSpc>
            </a:pPr>
            <a:r>
              <a:rPr lang="pl-PL" sz="1400" dirty="0"/>
              <a:t>Odpowiada za politykę naukowa, budżet, aprobuje programy, działalność, wydatki; decyzje większością ale zwykle przez konsensus; przewodniczący – </a:t>
            </a:r>
            <a:r>
              <a:rPr lang="pl-PL" sz="1400" u="sng" dirty="0"/>
              <a:t>prof. </a:t>
            </a:r>
            <a:r>
              <a:rPr lang="pl-PL" sz="1400" u="sng" dirty="0" err="1"/>
              <a:t>Torsten</a:t>
            </a:r>
            <a:r>
              <a:rPr lang="pl-PL" sz="1400" u="sng" dirty="0"/>
              <a:t> </a:t>
            </a:r>
            <a:r>
              <a:rPr lang="pl-PL" sz="1400" u="sng" dirty="0" err="1"/>
              <a:t>Ǻkesson</a:t>
            </a:r>
            <a:r>
              <a:rPr lang="pl-PL" sz="1400" dirty="0"/>
              <a:t>  [S]; po dwóch przedstawicieli z każdego z krajów członkowskich</a:t>
            </a:r>
          </a:p>
          <a:p>
            <a:pPr>
              <a:lnSpc>
                <a:spcPct val="80000"/>
              </a:lnSpc>
            </a:pPr>
            <a:endParaRPr lang="pl-PL" sz="1600" dirty="0"/>
          </a:p>
          <a:p>
            <a:pPr>
              <a:lnSpc>
                <a:spcPct val="80000"/>
              </a:lnSpc>
            </a:pPr>
            <a:r>
              <a:rPr lang="pl-PL" sz="1600" dirty="0"/>
              <a:t>Ciała doradcze:</a:t>
            </a:r>
          </a:p>
          <a:p>
            <a:pPr lvl="1">
              <a:lnSpc>
                <a:spcPct val="80000"/>
              </a:lnSpc>
            </a:pPr>
            <a:r>
              <a:rPr lang="pl-PL" sz="1400" dirty="0"/>
              <a:t>Komitet Polityki Naukowej</a:t>
            </a:r>
            <a:r>
              <a:rPr lang="en-US" sz="1400" dirty="0"/>
              <a:t>; </a:t>
            </a:r>
            <a:r>
              <a:rPr lang="pl-PL" sz="1400" dirty="0"/>
              <a:t>daje rekomendacje; członkowie nie muszą być z krajów członkowskich, </a:t>
            </a:r>
          </a:p>
          <a:p>
            <a:pPr lvl="1">
              <a:lnSpc>
                <a:spcPct val="80000"/>
              </a:lnSpc>
            </a:pPr>
            <a:r>
              <a:rPr lang="pl-PL" sz="1400" dirty="0"/>
              <a:t>Komitet Finansowy</a:t>
            </a:r>
            <a:r>
              <a:rPr lang="en-US" sz="1400" dirty="0"/>
              <a:t>; </a:t>
            </a:r>
            <a:r>
              <a:rPr lang="pl-PL" sz="1400" dirty="0"/>
              <a:t>delegaci rządów krajów członkowskich; nadzór nad finansami </a:t>
            </a:r>
          </a:p>
          <a:p>
            <a:pPr>
              <a:lnSpc>
                <a:spcPct val="80000"/>
              </a:lnSpc>
            </a:pPr>
            <a:endParaRPr lang="pl-PL" sz="1600" dirty="0"/>
          </a:p>
          <a:p>
            <a:pPr>
              <a:lnSpc>
                <a:spcPct val="80000"/>
              </a:lnSpc>
            </a:pPr>
            <a:r>
              <a:rPr lang="pl-PL" sz="1600" dirty="0"/>
              <a:t>Ciało współpracujące:</a:t>
            </a:r>
          </a:p>
          <a:p>
            <a:pPr lvl="1">
              <a:lnSpc>
                <a:spcPct val="80000"/>
              </a:lnSpc>
            </a:pPr>
            <a:r>
              <a:rPr lang="pl-PL" sz="1400" dirty="0"/>
              <a:t>ECFA – Europejski Komitet Akceleratorów Przyszłości</a:t>
            </a:r>
          </a:p>
        </p:txBody>
      </p:sp>
      <p:grpSp>
        <p:nvGrpSpPr>
          <p:cNvPr id="30742" name="Group 22"/>
          <p:cNvGrpSpPr>
            <a:grpSpLocks/>
          </p:cNvGrpSpPr>
          <p:nvPr/>
        </p:nvGrpSpPr>
        <p:grpSpPr bwMode="auto">
          <a:xfrm>
            <a:off x="3635375" y="1700213"/>
            <a:ext cx="5327650" cy="4176712"/>
            <a:chOff x="2290" y="1298"/>
            <a:chExt cx="3356" cy="2631"/>
          </a:xfrm>
        </p:grpSpPr>
        <p:sp>
          <p:nvSpPr>
            <p:cNvPr id="30727" name="Rectangle 7"/>
            <p:cNvSpPr>
              <a:spLocks noChangeArrowheads="1"/>
            </p:cNvSpPr>
            <p:nvPr/>
          </p:nvSpPr>
          <p:spPr bwMode="auto">
            <a:xfrm>
              <a:off x="3152" y="1298"/>
              <a:ext cx="1678" cy="998"/>
            </a:xfrm>
            <a:prstGeom prst="rect">
              <a:avLst/>
            </a:prstGeom>
            <a:noFill/>
            <a:ln w="76200" algn="ctr">
              <a:solidFill>
                <a:schemeClr val="hlink"/>
              </a:solidFill>
              <a:miter lim="800000"/>
              <a:headEnd/>
              <a:tailEnd/>
            </a:ln>
            <a:effectLst/>
          </p:spPr>
          <p:txBody>
            <a:bodyPr wrap="none" lIns="92075" tIns="46038" rIns="92075" bIns="46038" anchor="ctr"/>
            <a:lstStyle/>
            <a:p>
              <a:endParaRPr lang="en-US"/>
            </a:p>
          </p:txBody>
        </p:sp>
        <p:pic>
          <p:nvPicPr>
            <p:cNvPr id="30729" name="Picture 9" descr="Council_2005_PL_cr"/>
            <p:cNvPicPr>
              <a:picLocks noChangeAspect="1" noChangeArrowheads="1"/>
            </p:cNvPicPr>
            <p:nvPr/>
          </p:nvPicPr>
          <p:blipFill>
            <a:blip r:embed="rId3" cstate="print"/>
            <a:srcRect/>
            <a:stretch>
              <a:fillRect/>
            </a:stretch>
          </p:blipFill>
          <p:spPr bwMode="auto">
            <a:xfrm>
              <a:off x="3197" y="1343"/>
              <a:ext cx="1599" cy="916"/>
            </a:xfrm>
            <a:prstGeom prst="rect">
              <a:avLst/>
            </a:prstGeom>
            <a:noFill/>
          </p:spPr>
        </p:pic>
        <p:sp>
          <p:nvSpPr>
            <p:cNvPr id="30731" name="Text Box 11"/>
            <p:cNvSpPr txBox="1">
              <a:spLocks noChangeArrowheads="1"/>
            </p:cNvSpPr>
            <p:nvPr/>
          </p:nvSpPr>
          <p:spPr bwMode="auto">
            <a:xfrm>
              <a:off x="3288" y="1933"/>
              <a:ext cx="1452" cy="275"/>
            </a:xfrm>
            <a:prstGeom prst="rect">
              <a:avLst/>
            </a:prstGeom>
            <a:solidFill>
              <a:srgbClr val="FFFF99">
                <a:alpha val="45000"/>
              </a:srgbClr>
            </a:solidFill>
            <a:ln w="9525" algn="ctr">
              <a:solidFill>
                <a:schemeClr val="tx1"/>
              </a:solidFill>
              <a:miter lim="800000"/>
              <a:headEnd/>
              <a:tailEnd/>
            </a:ln>
            <a:effectLst/>
          </p:spPr>
          <p:txBody>
            <a:bodyPr lIns="92075" tIns="0" rIns="92075" bIns="0">
              <a:spAutoFit/>
            </a:bodyPr>
            <a:lstStyle/>
            <a:p>
              <a:pPr marL="342900" indent="-342900">
                <a:spcBef>
                  <a:spcPct val="50000"/>
                </a:spcBef>
              </a:pPr>
              <a:r>
                <a:rPr lang="pl-PL" b="1">
                  <a:solidFill>
                    <a:schemeClr val="bg1"/>
                  </a:solidFill>
                </a:rPr>
                <a:t>Rada CERN</a:t>
              </a:r>
            </a:p>
          </p:txBody>
        </p:sp>
        <p:sp>
          <p:nvSpPr>
            <p:cNvPr id="30732" name="Rectangle 12"/>
            <p:cNvSpPr>
              <a:spLocks noChangeArrowheads="1"/>
            </p:cNvSpPr>
            <p:nvPr/>
          </p:nvSpPr>
          <p:spPr bwMode="auto">
            <a:xfrm>
              <a:off x="4104" y="2569"/>
              <a:ext cx="1542" cy="725"/>
            </a:xfrm>
            <a:prstGeom prst="rect">
              <a:avLst/>
            </a:prstGeom>
            <a:noFill/>
            <a:ln w="76200" algn="ctr">
              <a:solidFill>
                <a:schemeClr val="hlink"/>
              </a:solidFill>
              <a:miter lim="800000"/>
              <a:headEnd/>
              <a:tailEnd/>
            </a:ln>
            <a:effectLst/>
          </p:spPr>
          <p:txBody>
            <a:bodyPr wrap="none" lIns="92075" tIns="46038" rIns="92075" bIns="46038" anchor="ctr"/>
            <a:lstStyle/>
            <a:p>
              <a:endParaRPr lang="en-US"/>
            </a:p>
          </p:txBody>
        </p:sp>
        <p:sp>
          <p:nvSpPr>
            <p:cNvPr id="30734" name="Text Box 14"/>
            <p:cNvSpPr txBox="1">
              <a:spLocks noChangeArrowheads="1"/>
            </p:cNvSpPr>
            <p:nvPr/>
          </p:nvSpPr>
          <p:spPr bwMode="auto">
            <a:xfrm>
              <a:off x="4150" y="2614"/>
              <a:ext cx="1452" cy="638"/>
            </a:xfrm>
            <a:prstGeom prst="rect">
              <a:avLst/>
            </a:prstGeom>
            <a:solidFill>
              <a:srgbClr val="FFFF99">
                <a:alpha val="45000"/>
              </a:srgbClr>
            </a:solidFill>
            <a:ln w="9525" algn="ctr">
              <a:solidFill>
                <a:schemeClr val="tx1"/>
              </a:solidFill>
              <a:miter lim="800000"/>
              <a:headEnd/>
              <a:tailEnd/>
            </a:ln>
            <a:effectLst/>
          </p:spPr>
          <p:txBody>
            <a:bodyPr lIns="92075" tIns="137160" rIns="92075" bIns="137160">
              <a:spAutoFit/>
            </a:bodyPr>
            <a:lstStyle/>
            <a:p>
              <a:pPr marL="342900" indent="-342900" algn="ctr">
                <a:spcBef>
                  <a:spcPct val="50000"/>
                </a:spcBef>
              </a:pPr>
              <a:r>
                <a:rPr lang="pl-PL" sz="2400">
                  <a:solidFill>
                    <a:schemeClr val="bg1"/>
                  </a:solidFill>
                </a:rPr>
                <a:t>Komitet Polityki Naukowej</a:t>
              </a:r>
            </a:p>
          </p:txBody>
        </p:sp>
        <p:sp>
          <p:nvSpPr>
            <p:cNvPr id="30735" name="Rectangle 15"/>
            <p:cNvSpPr>
              <a:spLocks noChangeArrowheads="1"/>
            </p:cNvSpPr>
            <p:nvPr/>
          </p:nvSpPr>
          <p:spPr bwMode="auto">
            <a:xfrm>
              <a:off x="2290" y="2568"/>
              <a:ext cx="1542" cy="726"/>
            </a:xfrm>
            <a:prstGeom prst="rect">
              <a:avLst/>
            </a:prstGeom>
            <a:noFill/>
            <a:ln w="76200" algn="ctr">
              <a:solidFill>
                <a:schemeClr val="hlink"/>
              </a:solidFill>
              <a:miter lim="800000"/>
              <a:headEnd/>
              <a:tailEnd/>
            </a:ln>
            <a:effectLst/>
          </p:spPr>
          <p:txBody>
            <a:bodyPr wrap="none" lIns="92075" tIns="46038" rIns="92075" bIns="46038" anchor="ctr"/>
            <a:lstStyle/>
            <a:p>
              <a:endParaRPr lang="en-US"/>
            </a:p>
          </p:txBody>
        </p:sp>
        <p:sp>
          <p:nvSpPr>
            <p:cNvPr id="30737" name="Text Box 17"/>
            <p:cNvSpPr txBox="1">
              <a:spLocks noChangeArrowheads="1"/>
            </p:cNvSpPr>
            <p:nvPr/>
          </p:nvSpPr>
          <p:spPr bwMode="auto">
            <a:xfrm>
              <a:off x="4150" y="3612"/>
              <a:ext cx="1452" cy="275"/>
            </a:xfrm>
            <a:prstGeom prst="rect">
              <a:avLst/>
            </a:prstGeom>
            <a:solidFill>
              <a:srgbClr val="FFFF99">
                <a:alpha val="45000"/>
              </a:srgbClr>
            </a:solidFill>
            <a:ln w="9525" algn="ctr">
              <a:solidFill>
                <a:schemeClr val="tx1"/>
              </a:solidFill>
              <a:miter lim="800000"/>
              <a:headEnd/>
              <a:tailEnd/>
            </a:ln>
            <a:effectLst/>
          </p:spPr>
          <p:txBody>
            <a:bodyPr lIns="92075" tIns="0" rIns="92075" bIns="0">
              <a:spAutoFit/>
            </a:bodyPr>
            <a:lstStyle/>
            <a:p>
              <a:pPr marL="342900" indent="-342900" algn="ctr">
                <a:spcBef>
                  <a:spcPct val="50000"/>
                </a:spcBef>
              </a:pPr>
              <a:r>
                <a:rPr lang="en-US">
                  <a:solidFill>
                    <a:schemeClr val="bg1"/>
                  </a:solidFill>
                </a:rPr>
                <a:t>ECFA</a:t>
              </a:r>
              <a:endParaRPr lang="pl-PL">
                <a:solidFill>
                  <a:schemeClr val="bg1"/>
                </a:solidFill>
              </a:endParaRPr>
            </a:p>
          </p:txBody>
        </p:sp>
        <p:sp>
          <p:nvSpPr>
            <p:cNvPr id="30738" name="Text Box 18"/>
            <p:cNvSpPr txBox="1">
              <a:spLocks noChangeArrowheads="1"/>
            </p:cNvSpPr>
            <p:nvPr/>
          </p:nvSpPr>
          <p:spPr bwMode="auto">
            <a:xfrm>
              <a:off x="2335" y="2614"/>
              <a:ext cx="1452" cy="638"/>
            </a:xfrm>
            <a:prstGeom prst="rect">
              <a:avLst/>
            </a:prstGeom>
            <a:solidFill>
              <a:srgbClr val="FFFF99">
                <a:alpha val="45000"/>
              </a:srgbClr>
            </a:solidFill>
            <a:ln w="9525" algn="ctr">
              <a:solidFill>
                <a:schemeClr val="tx1"/>
              </a:solidFill>
              <a:miter lim="800000"/>
              <a:headEnd/>
              <a:tailEnd/>
            </a:ln>
            <a:effectLst/>
          </p:spPr>
          <p:txBody>
            <a:bodyPr lIns="92075" tIns="137160" rIns="92075" bIns="137160">
              <a:spAutoFit/>
            </a:bodyPr>
            <a:lstStyle/>
            <a:p>
              <a:pPr marL="342900" indent="-342900" algn="ctr">
                <a:spcBef>
                  <a:spcPct val="50000"/>
                </a:spcBef>
              </a:pPr>
              <a:r>
                <a:rPr lang="pl-PL" sz="2400">
                  <a:solidFill>
                    <a:schemeClr val="bg1"/>
                  </a:solidFill>
                </a:rPr>
                <a:t>Komitet Finansowy</a:t>
              </a:r>
            </a:p>
          </p:txBody>
        </p:sp>
        <p:sp>
          <p:nvSpPr>
            <p:cNvPr id="30739" name="Rectangle 19"/>
            <p:cNvSpPr>
              <a:spLocks noChangeArrowheads="1"/>
            </p:cNvSpPr>
            <p:nvPr/>
          </p:nvSpPr>
          <p:spPr bwMode="auto">
            <a:xfrm>
              <a:off x="4104" y="3566"/>
              <a:ext cx="1542" cy="363"/>
            </a:xfrm>
            <a:prstGeom prst="rect">
              <a:avLst/>
            </a:prstGeom>
            <a:noFill/>
            <a:ln w="76200" algn="ctr">
              <a:solidFill>
                <a:schemeClr val="hlink"/>
              </a:solidFill>
              <a:miter lim="800000"/>
              <a:headEnd/>
              <a:tailEnd/>
            </a:ln>
            <a:effectLst/>
          </p:spPr>
          <p:txBody>
            <a:bodyPr wrap="none" lIns="92075" tIns="46038" rIns="92075" bIns="46038" anchor="ctr"/>
            <a:lstStyle/>
            <a:p>
              <a:endParaRPr lang="en-US"/>
            </a:p>
          </p:txBody>
        </p:sp>
        <p:sp>
          <p:nvSpPr>
            <p:cNvPr id="30740" name="Line 20"/>
            <p:cNvSpPr>
              <a:spLocks noChangeShapeType="1"/>
            </p:cNvSpPr>
            <p:nvPr/>
          </p:nvSpPr>
          <p:spPr bwMode="auto">
            <a:xfrm>
              <a:off x="3969" y="2296"/>
              <a:ext cx="0" cy="635"/>
            </a:xfrm>
            <a:prstGeom prst="line">
              <a:avLst/>
            </a:prstGeom>
            <a:noFill/>
            <a:ln w="76200">
              <a:solidFill>
                <a:schemeClr val="hlink"/>
              </a:solidFill>
              <a:round/>
              <a:headEnd/>
              <a:tailEnd/>
            </a:ln>
            <a:effectLst/>
          </p:spPr>
          <p:txBody>
            <a:bodyPr lIns="92075" tIns="46038" rIns="92075" bIns="46038"/>
            <a:lstStyle/>
            <a:p>
              <a:endParaRPr lang="en-US"/>
            </a:p>
          </p:txBody>
        </p:sp>
        <p:sp>
          <p:nvSpPr>
            <p:cNvPr id="30741" name="Line 21"/>
            <p:cNvSpPr>
              <a:spLocks noChangeShapeType="1"/>
            </p:cNvSpPr>
            <p:nvPr/>
          </p:nvSpPr>
          <p:spPr bwMode="auto">
            <a:xfrm>
              <a:off x="3833" y="2931"/>
              <a:ext cx="272" cy="0"/>
            </a:xfrm>
            <a:prstGeom prst="line">
              <a:avLst/>
            </a:prstGeom>
            <a:noFill/>
            <a:ln w="76200">
              <a:solidFill>
                <a:schemeClr val="hlink"/>
              </a:solidFill>
              <a:round/>
              <a:headEnd/>
              <a:tailEnd/>
            </a:ln>
            <a:effectLst/>
          </p:spPr>
          <p:txBody>
            <a:bodyPr lIns="92075" tIns="46038" rIns="92075" bIns="46038"/>
            <a:lstStyle/>
            <a:p>
              <a:endParaRPr lang="en-US"/>
            </a:p>
          </p:txBody>
        </p:sp>
      </p:gr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105474" name="Rectangle 2"/>
          <p:cNvSpPr>
            <a:spLocks noGrp="1" noChangeArrowheads="1"/>
          </p:cNvSpPr>
          <p:nvPr>
            <p:ph type="title"/>
          </p:nvPr>
        </p:nvSpPr>
        <p:spPr>
          <a:xfrm>
            <a:off x="468313" y="115888"/>
            <a:ext cx="8351837" cy="649287"/>
          </a:xfrm>
        </p:spPr>
        <p:txBody>
          <a:bodyPr/>
          <a:lstStyle/>
          <a:p>
            <a:r>
              <a:rPr lang="pl-PL" sz="4800"/>
              <a:t>Struktura organizacyjna</a:t>
            </a:r>
          </a:p>
        </p:txBody>
      </p:sp>
      <p:pic>
        <p:nvPicPr>
          <p:cNvPr id="7" name="Picture 6" descr="structure.jpg"/>
          <p:cNvPicPr>
            <a:picLocks noChangeAspect="1"/>
          </p:cNvPicPr>
          <p:nvPr/>
        </p:nvPicPr>
        <p:blipFill>
          <a:blip r:embed="rId3"/>
          <a:stretch>
            <a:fillRect/>
          </a:stretch>
        </p:blipFill>
        <p:spPr>
          <a:xfrm>
            <a:off x="1071538" y="908704"/>
            <a:ext cx="6786610" cy="5562144"/>
          </a:xfrm>
          <a:prstGeom prst="rect">
            <a:avLst/>
          </a:prstGeom>
        </p:spPr>
      </p:pic>
      <p:pic>
        <p:nvPicPr>
          <p:cNvPr id="182274" name="Picture 2"/>
          <p:cNvPicPr>
            <a:picLocks noChangeAspect="1" noChangeArrowheads="1"/>
          </p:cNvPicPr>
          <p:nvPr/>
        </p:nvPicPr>
        <p:blipFill>
          <a:blip r:embed="rId4" cstate="print"/>
          <a:srcRect/>
          <a:stretch>
            <a:fillRect/>
          </a:stretch>
        </p:blipFill>
        <p:spPr bwMode="auto">
          <a:xfrm>
            <a:off x="4643438" y="1571612"/>
            <a:ext cx="643898" cy="785818"/>
          </a:xfrm>
          <a:prstGeom prst="rect">
            <a:avLst/>
          </a:prstGeom>
          <a:noFill/>
          <a:ln w="9525">
            <a:noFill/>
            <a:miter lim="800000"/>
            <a:headEnd/>
            <a:tailEnd/>
          </a:ln>
          <a:effectLst/>
        </p:spPr>
      </p:pic>
      <p:pic>
        <p:nvPicPr>
          <p:cNvPr id="182275" name="Picture 3"/>
          <p:cNvPicPr>
            <a:picLocks noChangeAspect="1" noChangeArrowheads="1"/>
          </p:cNvPicPr>
          <p:nvPr/>
        </p:nvPicPr>
        <p:blipFill>
          <a:blip r:embed="rId5"/>
          <a:srcRect/>
          <a:stretch>
            <a:fillRect/>
          </a:stretch>
        </p:blipFill>
        <p:spPr bwMode="auto">
          <a:xfrm>
            <a:off x="2928926" y="3143248"/>
            <a:ext cx="571500" cy="857250"/>
          </a:xfrm>
          <a:prstGeom prst="rect">
            <a:avLst/>
          </a:prstGeom>
          <a:noFill/>
          <a:ln w="9525">
            <a:noFill/>
            <a:miter lim="800000"/>
            <a:headEnd/>
            <a:tailEnd/>
          </a:ln>
          <a:effectLst/>
        </p:spPr>
      </p:pic>
      <p:pic>
        <p:nvPicPr>
          <p:cNvPr id="182276" name="Picture 4"/>
          <p:cNvPicPr>
            <a:picLocks noChangeAspect="1" noChangeArrowheads="1"/>
          </p:cNvPicPr>
          <p:nvPr/>
        </p:nvPicPr>
        <p:blipFill>
          <a:blip r:embed="rId6" cstate="print"/>
          <a:srcRect l="25000" r="8333"/>
          <a:stretch>
            <a:fillRect/>
          </a:stretch>
        </p:blipFill>
        <p:spPr bwMode="auto">
          <a:xfrm>
            <a:off x="5072066" y="3143248"/>
            <a:ext cx="571504" cy="832764"/>
          </a:xfrm>
          <a:prstGeom prst="rect">
            <a:avLst/>
          </a:prstGeom>
          <a:noFill/>
          <a:ln w="9525">
            <a:noFill/>
            <a:miter lim="800000"/>
            <a:headEnd/>
            <a:tailEnd/>
          </a:ln>
          <a:effectLst/>
        </p:spPr>
      </p:pic>
      <p:pic>
        <p:nvPicPr>
          <p:cNvPr id="182277" name="Picture 5"/>
          <p:cNvPicPr>
            <a:picLocks noChangeAspect="1" noChangeArrowheads="1"/>
          </p:cNvPicPr>
          <p:nvPr/>
        </p:nvPicPr>
        <p:blipFill>
          <a:blip r:embed="rId7"/>
          <a:srcRect b="-1"/>
          <a:stretch>
            <a:fillRect/>
          </a:stretch>
        </p:blipFill>
        <p:spPr bwMode="auto">
          <a:xfrm>
            <a:off x="7072330" y="3143248"/>
            <a:ext cx="571504" cy="857257"/>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56322" name="Rectangle 2"/>
          <p:cNvSpPr>
            <a:spLocks noGrp="1" noChangeArrowheads="1"/>
          </p:cNvSpPr>
          <p:nvPr>
            <p:ph type="title"/>
          </p:nvPr>
        </p:nvSpPr>
        <p:spPr/>
        <p:txBody>
          <a:bodyPr/>
          <a:lstStyle/>
          <a:p>
            <a:r>
              <a:rPr lang="pl-PL" sz="4800"/>
              <a:t>Zasada Funkcjonowania CERN </a:t>
            </a:r>
          </a:p>
        </p:txBody>
      </p:sp>
      <p:sp>
        <p:nvSpPr>
          <p:cNvPr id="56323" name="Rectangle 3"/>
          <p:cNvSpPr>
            <a:spLocks noGrp="1" noChangeArrowheads="1"/>
          </p:cNvSpPr>
          <p:nvPr>
            <p:ph type="body" idx="1"/>
          </p:nvPr>
        </p:nvSpPr>
        <p:spPr>
          <a:xfrm>
            <a:off x="500034" y="1785926"/>
            <a:ext cx="8280400" cy="4357718"/>
          </a:xfrm>
        </p:spPr>
        <p:txBody>
          <a:bodyPr/>
          <a:lstStyle/>
          <a:p>
            <a:r>
              <a:rPr lang="pl-PL" sz="2400" dirty="0"/>
              <a:t>Zadania dzielone są pomiędzy stałych pracowników CERN i użytkowników CERN</a:t>
            </a:r>
          </a:p>
          <a:p>
            <a:endParaRPr lang="pl-PL" sz="2400" dirty="0"/>
          </a:p>
          <a:p>
            <a:pPr lvl="1"/>
            <a:r>
              <a:rPr lang="pl-PL" sz="2000" dirty="0"/>
              <a:t>CERN odpowiedzialny jest za budowę infrastruktury badawczej i koordynuje jej eksploatacje , </a:t>
            </a:r>
          </a:p>
          <a:p>
            <a:pPr lvl="2"/>
            <a:r>
              <a:rPr lang="pl-PL" sz="1800" dirty="0"/>
              <a:t>Kompetencje techniczne, technologiczne i organizacyjne</a:t>
            </a:r>
          </a:p>
          <a:p>
            <a:pPr lvl="2"/>
            <a:endParaRPr lang="pl-PL" sz="1800" dirty="0"/>
          </a:p>
          <a:p>
            <a:pPr lvl="1"/>
            <a:r>
              <a:rPr lang="pl-PL" sz="2000" dirty="0"/>
              <a:t>Użytkownicy pochodzą z uniwersytetów, laboratoriów  narodowych, etc.</a:t>
            </a:r>
          </a:p>
          <a:p>
            <a:pPr lvl="2"/>
            <a:r>
              <a:rPr lang="pl-PL" sz="1800" dirty="0"/>
              <a:t>ca. </a:t>
            </a:r>
            <a:r>
              <a:rPr lang="en-US" sz="1800" dirty="0" smtClean="0"/>
              <a:t>90</a:t>
            </a:r>
            <a:r>
              <a:rPr lang="pl-PL" sz="1800" dirty="0" smtClean="0"/>
              <a:t>00</a:t>
            </a:r>
            <a:r>
              <a:rPr lang="pl-PL" sz="1800" dirty="0"/>
              <a:t>, z których tylko około 80 jest pracownikami CERN</a:t>
            </a:r>
          </a:p>
          <a:p>
            <a:pPr lvl="2"/>
            <a:r>
              <a:rPr lang="pl-PL" sz="1800" dirty="0"/>
              <a:t>Kompetencje naukowe, dynamika i stały dopływ młodych kadr naukowych</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40962" name="Rectangle 2"/>
          <p:cNvSpPr>
            <a:spLocks noGrp="1" noChangeArrowheads="1"/>
          </p:cNvSpPr>
          <p:nvPr>
            <p:ph type="title"/>
          </p:nvPr>
        </p:nvSpPr>
        <p:spPr>
          <a:xfrm>
            <a:off x="468313" y="315913"/>
            <a:ext cx="8280400" cy="1276350"/>
          </a:xfrm>
        </p:spPr>
        <p:txBody>
          <a:bodyPr/>
          <a:lstStyle/>
          <a:p>
            <a:r>
              <a:rPr lang="pl-PL" sz="4800"/>
              <a:t>Kompleks akceleratorów w CERN </a:t>
            </a:r>
          </a:p>
        </p:txBody>
      </p:sp>
      <p:sp>
        <p:nvSpPr>
          <p:cNvPr id="40963" name="Rectangle 3"/>
          <p:cNvSpPr>
            <a:spLocks noGrp="1" noChangeArrowheads="1"/>
          </p:cNvSpPr>
          <p:nvPr>
            <p:ph type="body" idx="1"/>
          </p:nvPr>
        </p:nvSpPr>
        <p:spPr>
          <a:xfrm>
            <a:off x="714348" y="1785926"/>
            <a:ext cx="7826375" cy="4643470"/>
          </a:xfrm>
        </p:spPr>
        <p:txBody>
          <a:bodyPr/>
          <a:lstStyle/>
          <a:p>
            <a:pPr>
              <a:lnSpc>
                <a:spcPct val="90000"/>
              </a:lnSpc>
            </a:pPr>
            <a:endParaRPr lang="pl-PL" sz="2400" dirty="0"/>
          </a:p>
          <a:p>
            <a:pPr>
              <a:lnSpc>
                <a:spcPct val="90000"/>
              </a:lnSpc>
            </a:pPr>
            <a:r>
              <a:rPr lang="pl-PL" sz="2400" dirty="0"/>
              <a:t>Akceleratory są to wielkie urządzenia służące do przyspieszania cząstek do prędkości bliskiej prędkości światła oraz do późniejszego ich zderzania z innymi cząstkami. </a:t>
            </a:r>
          </a:p>
          <a:p>
            <a:pPr>
              <a:lnSpc>
                <a:spcPct val="90000"/>
              </a:lnSpc>
            </a:pPr>
            <a:endParaRPr lang="pl-PL" sz="2400" dirty="0"/>
          </a:p>
          <a:p>
            <a:pPr lvl="1">
              <a:lnSpc>
                <a:spcPct val="90000"/>
              </a:lnSpc>
            </a:pPr>
            <a:r>
              <a:rPr lang="pl-PL" sz="2000" dirty="0"/>
              <a:t>Zespół akceleratorów w </a:t>
            </a:r>
            <a:r>
              <a:rPr lang="pl-PL" sz="2000" dirty="0" err="1"/>
              <a:t>CERN-ie</a:t>
            </a:r>
            <a:r>
              <a:rPr lang="pl-PL" sz="2000" dirty="0"/>
              <a:t> jest największym i jednym z najbardziej uniwersalnych na świecie. W jego skład wchodzą zarówno akceleratory (przyspieszacze) </a:t>
            </a:r>
            <a:r>
              <a:rPr lang="pl-PL" sz="2000" dirty="0" err="1"/>
              <a:t>dezakceleratory</a:t>
            </a:r>
            <a:r>
              <a:rPr lang="pl-PL" sz="2000" dirty="0"/>
              <a:t> (spowalniacze) jak i </a:t>
            </a:r>
            <a:r>
              <a:rPr lang="pl-PL" sz="2000" dirty="0" err="1"/>
              <a:t>zderzacze</a:t>
            </a:r>
            <a:r>
              <a:rPr lang="pl-PL" sz="2000" dirty="0"/>
              <a:t> (</a:t>
            </a:r>
            <a:r>
              <a:rPr lang="pl-PL" sz="2000" dirty="0" err="1"/>
              <a:t>kolizjonery</a:t>
            </a:r>
            <a:r>
              <a:rPr lang="pl-PL" sz="2000" dirty="0"/>
              <a:t>) cząstek elementarnych. Wykorzystywane są wiązki elektronów, pozytonów, protonów, antyprotonów a także "ciężkich jonów" (jąder atomów takich jak tlen, węgiel, siarka lub ołów). 	</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 name="Date Placeholder 3"/>
          <p:cNvSpPr>
            <a:spLocks noGrp="1"/>
          </p:cNvSpPr>
          <p:nvPr>
            <p:ph type="dt" sz="half" idx="10"/>
          </p:nvPr>
        </p:nvSpPr>
        <p:spPr/>
        <p:txBody>
          <a:bodyPr/>
          <a:lstStyle/>
          <a:p>
            <a:r>
              <a:rPr lang="en-US" dirty="0"/>
              <a:t>A. </a:t>
            </a:r>
            <a:r>
              <a:rPr lang="en-US" dirty="0" smtClean="0"/>
              <a:t>Siemko</a:t>
            </a:r>
            <a:endParaRPr lang="en-US" dirty="0"/>
          </a:p>
        </p:txBody>
      </p:sp>
      <p:pic>
        <p:nvPicPr>
          <p:cNvPr id="58373" name="Picture 5"/>
          <p:cNvPicPr>
            <a:picLocks noChangeAspect="1" noChangeArrowheads="1"/>
          </p:cNvPicPr>
          <p:nvPr/>
        </p:nvPicPr>
        <p:blipFill>
          <a:blip r:embed="rId3"/>
          <a:srcRect/>
          <a:stretch>
            <a:fillRect/>
          </a:stretch>
        </p:blipFill>
        <p:spPr bwMode="auto">
          <a:xfrm>
            <a:off x="357158" y="500042"/>
            <a:ext cx="8424862" cy="5764213"/>
          </a:xfrm>
          <a:prstGeom prst="rect">
            <a:avLst/>
          </a:prstGeom>
          <a:noFill/>
          <a:ln w="9525">
            <a:noFill/>
            <a:miter lim="800000"/>
            <a:headEnd/>
            <a:tailEnd/>
          </a:ln>
          <a:effectLst/>
        </p:spPr>
      </p:pic>
      <p:sp>
        <p:nvSpPr>
          <p:cNvPr id="58375" name="Text Box 7"/>
          <p:cNvSpPr txBox="1">
            <a:spLocks noChangeArrowheads="1"/>
          </p:cNvSpPr>
          <p:nvPr/>
        </p:nvSpPr>
        <p:spPr bwMode="auto">
          <a:xfrm>
            <a:off x="2114550" y="5511800"/>
            <a:ext cx="1101725" cy="254000"/>
          </a:xfrm>
          <a:prstGeom prst="rect">
            <a:avLst/>
          </a:prstGeom>
          <a:solidFill>
            <a:schemeClr val="bg1"/>
          </a:solidFill>
          <a:ln w="9525">
            <a:solidFill>
              <a:srgbClr val="FF8000"/>
            </a:solidFill>
            <a:miter lim="800000"/>
            <a:headEnd/>
            <a:tailEnd/>
          </a:ln>
          <a:effectLst/>
        </p:spPr>
        <p:txBody>
          <a:bodyPr wrap="none" lIns="92075" tIns="46038" rIns="92075" bIns="46038">
            <a:spAutoFit/>
          </a:bodyPr>
          <a:lstStyle/>
          <a:p>
            <a:pPr algn="ctr" eaLnBrk="0" hangingPunct="0">
              <a:spcBef>
                <a:spcPct val="0"/>
              </a:spcBef>
              <a:buClrTx/>
              <a:buSzTx/>
              <a:buFontTx/>
              <a:buNone/>
            </a:pPr>
            <a:r>
              <a:rPr lang="en-US" sz="1000">
                <a:solidFill>
                  <a:srgbClr val="FF9933"/>
                </a:solidFill>
                <a:latin typeface="Century" pitchFamily="18" charset="0"/>
              </a:rPr>
              <a:t>Geneva Airport</a:t>
            </a:r>
          </a:p>
        </p:txBody>
      </p:sp>
      <p:sp>
        <p:nvSpPr>
          <p:cNvPr id="58376" name="Line 8"/>
          <p:cNvSpPr>
            <a:spLocks noChangeShapeType="1"/>
          </p:cNvSpPr>
          <p:nvPr/>
        </p:nvSpPr>
        <p:spPr bwMode="auto">
          <a:xfrm flipV="1">
            <a:off x="3040063" y="4868863"/>
            <a:ext cx="255587" cy="649287"/>
          </a:xfrm>
          <a:prstGeom prst="line">
            <a:avLst/>
          </a:prstGeom>
          <a:noFill/>
          <a:ln w="57150">
            <a:solidFill>
              <a:srgbClr val="FF8000"/>
            </a:solidFill>
            <a:round/>
            <a:headEnd/>
            <a:tailEnd type="triangle" w="med" len="med"/>
          </a:ln>
          <a:effectLst/>
        </p:spPr>
        <p:txBody>
          <a:bodyPr lIns="92075" tIns="46038" rIns="92075" bIns="46038" anchor="ctr"/>
          <a:lstStyle/>
          <a:p>
            <a:endParaRPr lang="en-US"/>
          </a:p>
        </p:txBody>
      </p:sp>
      <p:grpSp>
        <p:nvGrpSpPr>
          <p:cNvPr id="58424" name="Group 56"/>
          <p:cNvGrpSpPr>
            <a:grpSpLocks/>
          </p:cNvGrpSpPr>
          <p:nvPr/>
        </p:nvGrpSpPr>
        <p:grpSpPr bwMode="auto">
          <a:xfrm>
            <a:off x="6442075" y="4292600"/>
            <a:ext cx="644525" cy="1319213"/>
            <a:chOff x="3967" y="2886"/>
            <a:chExt cx="406" cy="831"/>
          </a:xfrm>
        </p:grpSpPr>
        <p:sp>
          <p:nvSpPr>
            <p:cNvPr id="58378" name="Text Box 10"/>
            <p:cNvSpPr txBox="1">
              <a:spLocks noChangeArrowheads="1"/>
            </p:cNvSpPr>
            <p:nvPr/>
          </p:nvSpPr>
          <p:spPr bwMode="auto">
            <a:xfrm>
              <a:off x="3967" y="3499"/>
              <a:ext cx="406" cy="218"/>
            </a:xfrm>
            <a:prstGeom prst="rect">
              <a:avLst/>
            </a:prstGeom>
            <a:solidFill>
              <a:schemeClr val="bg1"/>
            </a:solidFill>
            <a:ln w="9525">
              <a:solidFill>
                <a:srgbClr val="FF8000"/>
              </a:solidFill>
              <a:miter lim="800000"/>
              <a:headEnd/>
              <a:tailEnd/>
            </a:ln>
            <a:effectLst/>
          </p:spPr>
          <p:txBody>
            <a:bodyPr wrap="none" lIns="92075" tIns="46038" rIns="92075" bIns="46038">
              <a:spAutoFit/>
            </a:bodyPr>
            <a:lstStyle/>
            <a:p>
              <a:pPr algn="ctr" eaLnBrk="0" hangingPunct="0">
                <a:spcBef>
                  <a:spcPct val="0"/>
                </a:spcBef>
                <a:buClrTx/>
                <a:buSzTx/>
                <a:buFontTx/>
                <a:buNone/>
              </a:pPr>
              <a:r>
                <a:rPr lang="en-US" sz="1600">
                  <a:solidFill>
                    <a:srgbClr val="FF8000"/>
                  </a:solidFill>
                  <a:latin typeface="Century" pitchFamily="18" charset="0"/>
                </a:rPr>
                <a:t>LHC</a:t>
              </a:r>
            </a:p>
          </p:txBody>
        </p:sp>
        <p:sp>
          <p:nvSpPr>
            <p:cNvPr id="58379" name="Line 11"/>
            <p:cNvSpPr>
              <a:spLocks noChangeShapeType="1"/>
            </p:cNvSpPr>
            <p:nvPr/>
          </p:nvSpPr>
          <p:spPr bwMode="auto">
            <a:xfrm flipH="1" flipV="1">
              <a:off x="4042" y="2886"/>
              <a:ext cx="166" cy="614"/>
            </a:xfrm>
            <a:prstGeom prst="line">
              <a:avLst/>
            </a:prstGeom>
            <a:noFill/>
            <a:ln w="57150">
              <a:solidFill>
                <a:srgbClr val="FF8000"/>
              </a:solidFill>
              <a:round/>
              <a:headEnd/>
              <a:tailEnd type="triangle" w="med" len="med"/>
            </a:ln>
            <a:effectLst/>
          </p:spPr>
          <p:txBody>
            <a:bodyPr lIns="92075" tIns="46038" rIns="92075" bIns="46038" anchor="ctr"/>
            <a:lstStyle/>
            <a:p>
              <a:endParaRPr lang="en-US"/>
            </a:p>
          </p:txBody>
        </p:sp>
      </p:grpSp>
      <p:sp>
        <p:nvSpPr>
          <p:cNvPr id="58380" name="Oval 12"/>
          <p:cNvSpPr>
            <a:spLocks noChangeArrowheads="1"/>
          </p:cNvSpPr>
          <p:nvPr/>
        </p:nvSpPr>
        <p:spPr bwMode="auto">
          <a:xfrm>
            <a:off x="1820863" y="24542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81" name="Oval 13"/>
          <p:cNvSpPr>
            <a:spLocks noChangeArrowheads="1"/>
          </p:cNvSpPr>
          <p:nvPr/>
        </p:nvSpPr>
        <p:spPr bwMode="auto">
          <a:xfrm>
            <a:off x="3421063" y="39782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82" name="Oval 14"/>
          <p:cNvSpPr>
            <a:spLocks noChangeArrowheads="1"/>
          </p:cNvSpPr>
          <p:nvPr/>
        </p:nvSpPr>
        <p:spPr bwMode="auto">
          <a:xfrm>
            <a:off x="2278063" y="25304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83" name="Oval 15"/>
          <p:cNvSpPr>
            <a:spLocks noChangeArrowheads="1"/>
          </p:cNvSpPr>
          <p:nvPr/>
        </p:nvSpPr>
        <p:spPr bwMode="auto">
          <a:xfrm>
            <a:off x="2506663" y="26066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84" name="Oval 16"/>
          <p:cNvSpPr>
            <a:spLocks noChangeArrowheads="1"/>
          </p:cNvSpPr>
          <p:nvPr/>
        </p:nvSpPr>
        <p:spPr bwMode="auto">
          <a:xfrm>
            <a:off x="2735263" y="26066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85" name="Oval 17"/>
          <p:cNvSpPr>
            <a:spLocks noChangeArrowheads="1"/>
          </p:cNvSpPr>
          <p:nvPr/>
        </p:nvSpPr>
        <p:spPr bwMode="auto">
          <a:xfrm>
            <a:off x="2339975" y="2852738"/>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86" name="Oval 18"/>
          <p:cNvSpPr>
            <a:spLocks noChangeArrowheads="1"/>
          </p:cNvSpPr>
          <p:nvPr/>
        </p:nvSpPr>
        <p:spPr bwMode="auto">
          <a:xfrm>
            <a:off x="2659063" y="2911475"/>
            <a:ext cx="76200" cy="76200"/>
          </a:xfrm>
          <a:prstGeom prst="ellipse">
            <a:avLst/>
          </a:prstGeom>
          <a:solidFill>
            <a:schemeClr val="accent1"/>
          </a:solidFill>
          <a:ln w="9525">
            <a:solidFill>
              <a:schemeClr val="tx1"/>
            </a:solidFill>
            <a:round/>
            <a:headEnd/>
            <a:tailEnd/>
          </a:ln>
          <a:effectLst/>
        </p:spPr>
        <p:txBody>
          <a:bodyPr wrap="none" anchor="ctr"/>
          <a:lstStyle/>
          <a:p>
            <a:endParaRPr lang="en-US"/>
          </a:p>
        </p:txBody>
      </p:sp>
      <p:sp>
        <p:nvSpPr>
          <p:cNvPr id="58387" name="Oval 19"/>
          <p:cNvSpPr>
            <a:spLocks noChangeArrowheads="1"/>
          </p:cNvSpPr>
          <p:nvPr/>
        </p:nvSpPr>
        <p:spPr bwMode="auto">
          <a:xfrm>
            <a:off x="2887663" y="29114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88" name="Oval 20"/>
          <p:cNvSpPr>
            <a:spLocks noChangeArrowheads="1"/>
          </p:cNvSpPr>
          <p:nvPr/>
        </p:nvSpPr>
        <p:spPr bwMode="auto">
          <a:xfrm>
            <a:off x="3348038" y="2995613"/>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89" name="Oval 21"/>
          <p:cNvSpPr>
            <a:spLocks noChangeArrowheads="1"/>
          </p:cNvSpPr>
          <p:nvPr/>
        </p:nvSpPr>
        <p:spPr bwMode="auto">
          <a:xfrm>
            <a:off x="3276600" y="3284538"/>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90" name="Oval 22"/>
          <p:cNvSpPr>
            <a:spLocks noChangeArrowheads="1"/>
          </p:cNvSpPr>
          <p:nvPr/>
        </p:nvSpPr>
        <p:spPr bwMode="auto">
          <a:xfrm>
            <a:off x="3497263" y="32162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91" name="Oval 23"/>
          <p:cNvSpPr>
            <a:spLocks noChangeArrowheads="1"/>
          </p:cNvSpPr>
          <p:nvPr/>
        </p:nvSpPr>
        <p:spPr bwMode="auto">
          <a:xfrm>
            <a:off x="3725863" y="32924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92" name="Oval 24"/>
          <p:cNvSpPr>
            <a:spLocks noChangeArrowheads="1"/>
          </p:cNvSpPr>
          <p:nvPr/>
        </p:nvSpPr>
        <p:spPr bwMode="auto">
          <a:xfrm>
            <a:off x="3878263" y="3597275"/>
            <a:ext cx="76200" cy="76200"/>
          </a:xfrm>
          <a:prstGeom prst="ellipse">
            <a:avLst/>
          </a:prstGeom>
          <a:solidFill>
            <a:schemeClr val="bg1"/>
          </a:solidFill>
          <a:ln w="9525">
            <a:solidFill>
              <a:schemeClr val="tx1"/>
            </a:solidFill>
            <a:round/>
            <a:headEnd/>
            <a:tailEnd/>
          </a:ln>
          <a:effectLst/>
        </p:spPr>
        <p:txBody>
          <a:bodyPr wrap="none" anchor="ctr"/>
          <a:lstStyle/>
          <a:p>
            <a:pPr marL="342900" indent="-342900" algn="ctr"/>
            <a:endParaRPr lang="pl-PL"/>
          </a:p>
        </p:txBody>
      </p:sp>
      <p:sp>
        <p:nvSpPr>
          <p:cNvPr id="58393" name="Oval 25"/>
          <p:cNvSpPr>
            <a:spLocks noChangeArrowheads="1"/>
          </p:cNvSpPr>
          <p:nvPr/>
        </p:nvSpPr>
        <p:spPr bwMode="auto">
          <a:xfrm>
            <a:off x="3725863" y="37496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94" name="Oval 26"/>
          <p:cNvSpPr>
            <a:spLocks noChangeArrowheads="1"/>
          </p:cNvSpPr>
          <p:nvPr/>
        </p:nvSpPr>
        <p:spPr bwMode="auto">
          <a:xfrm>
            <a:off x="3276600" y="42195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95" name="Oval 27"/>
          <p:cNvSpPr>
            <a:spLocks noChangeArrowheads="1"/>
          </p:cNvSpPr>
          <p:nvPr/>
        </p:nvSpPr>
        <p:spPr bwMode="auto">
          <a:xfrm>
            <a:off x="3779838" y="4292600"/>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96" name="Oval 28"/>
          <p:cNvSpPr>
            <a:spLocks noChangeArrowheads="1"/>
          </p:cNvSpPr>
          <p:nvPr/>
        </p:nvSpPr>
        <p:spPr bwMode="auto">
          <a:xfrm>
            <a:off x="3636963" y="44354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97" name="Oval 29"/>
          <p:cNvSpPr>
            <a:spLocks noChangeArrowheads="1"/>
          </p:cNvSpPr>
          <p:nvPr/>
        </p:nvSpPr>
        <p:spPr bwMode="auto">
          <a:xfrm>
            <a:off x="4429125" y="4652963"/>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98" name="Oval 30"/>
          <p:cNvSpPr>
            <a:spLocks noChangeArrowheads="1"/>
          </p:cNvSpPr>
          <p:nvPr/>
        </p:nvSpPr>
        <p:spPr bwMode="auto">
          <a:xfrm>
            <a:off x="8245475" y="3211513"/>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399" name="Oval 31"/>
          <p:cNvSpPr>
            <a:spLocks noChangeArrowheads="1"/>
          </p:cNvSpPr>
          <p:nvPr/>
        </p:nvSpPr>
        <p:spPr bwMode="auto">
          <a:xfrm>
            <a:off x="5148263" y="4795838"/>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400" name="Oval 32"/>
          <p:cNvSpPr>
            <a:spLocks noChangeArrowheads="1"/>
          </p:cNvSpPr>
          <p:nvPr/>
        </p:nvSpPr>
        <p:spPr bwMode="auto">
          <a:xfrm>
            <a:off x="5580063" y="4868863"/>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401" name="Oval 33"/>
          <p:cNvSpPr>
            <a:spLocks noChangeArrowheads="1"/>
          </p:cNvSpPr>
          <p:nvPr/>
        </p:nvSpPr>
        <p:spPr bwMode="auto">
          <a:xfrm>
            <a:off x="5795963" y="4579938"/>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402" name="Oval 34"/>
          <p:cNvSpPr>
            <a:spLocks noChangeArrowheads="1"/>
          </p:cNvSpPr>
          <p:nvPr/>
        </p:nvSpPr>
        <p:spPr bwMode="auto">
          <a:xfrm>
            <a:off x="6300788" y="4508500"/>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403" name="Oval 35"/>
          <p:cNvSpPr>
            <a:spLocks noChangeArrowheads="1"/>
          </p:cNvSpPr>
          <p:nvPr/>
        </p:nvSpPr>
        <p:spPr bwMode="auto">
          <a:xfrm>
            <a:off x="6804025" y="3716338"/>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404" name="Oval 36"/>
          <p:cNvSpPr>
            <a:spLocks noChangeArrowheads="1"/>
          </p:cNvSpPr>
          <p:nvPr/>
        </p:nvSpPr>
        <p:spPr bwMode="auto">
          <a:xfrm>
            <a:off x="7164388" y="3716338"/>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405" name="Oval 37"/>
          <p:cNvSpPr>
            <a:spLocks noChangeArrowheads="1"/>
          </p:cNvSpPr>
          <p:nvPr/>
        </p:nvSpPr>
        <p:spPr bwMode="auto">
          <a:xfrm>
            <a:off x="7237413" y="33559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406" name="Oval 38"/>
          <p:cNvSpPr>
            <a:spLocks noChangeArrowheads="1"/>
          </p:cNvSpPr>
          <p:nvPr/>
        </p:nvSpPr>
        <p:spPr bwMode="auto">
          <a:xfrm>
            <a:off x="7612063" y="3216275"/>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407" name="Oval 39"/>
          <p:cNvSpPr>
            <a:spLocks noChangeArrowheads="1"/>
          </p:cNvSpPr>
          <p:nvPr/>
        </p:nvSpPr>
        <p:spPr bwMode="auto">
          <a:xfrm>
            <a:off x="2628900" y="2060575"/>
            <a:ext cx="6048375" cy="2232025"/>
          </a:xfrm>
          <a:prstGeom prst="ellipse">
            <a:avLst/>
          </a:prstGeom>
          <a:noFill/>
          <a:ln w="76200">
            <a:solidFill>
              <a:srgbClr val="E30B0B"/>
            </a:solidFill>
            <a:round/>
            <a:headEnd/>
            <a:tailEnd/>
          </a:ln>
          <a:effectLst/>
        </p:spPr>
        <p:txBody>
          <a:bodyPr wrap="none" anchor="ctr"/>
          <a:lstStyle/>
          <a:p>
            <a:pPr algn="ctr" eaLnBrk="0" hangingPunct="0">
              <a:spcBef>
                <a:spcPct val="0"/>
              </a:spcBef>
              <a:buClrTx/>
              <a:buSzTx/>
              <a:buFontTx/>
              <a:buNone/>
            </a:pPr>
            <a:endParaRPr lang="fr-FR" sz="2400">
              <a:solidFill>
                <a:srgbClr val="E30B0B"/>
              </a:solidFill>
              <a:latin typeface="Times" charset="0"/>
            </a:endParaRPr>
          </a:p>
        </p:txBody>
      </p:sp>
      <p:sp>
        <p:nvSpPr>
          <p:cNvPr id="58408" name="Line 40"/>
          <p:cNvSpPr>
            <a:spLocks noChangeShapeType="1"/>
          </p:cNvSpPr>
          <p:nvPr/>
        </p:nvSpPr>
        <p:spPr bwMode="auto">
          <a:xfrm flipH="1" flipV="1">
            <a:off x="2124075" y="2132013"/>
            <a:ext cx="431800" cy="720725"/>
          </a:xfrm>
          <a:prstGeom prst="line">
            <a:avLst/>
          </a:prstGeom>
          <a:noFill/>
          <a:ln w="57150">
            <a:solidFill>
              <a:srgbClr val="FF8000"/>
            </a:solidFill>
            <a:round/>
            <a:headEnd type="triangle" w="med" len="med"/>
            <a:tailEnd/>
          </a:ln>
          <a:effectLst/>
        </p:spPr>
        <p:txBody>
          <a:bodyPr wrap="none" anchor="ctr"/>
          <a:lstStyle/>
          <a:p>
            <a:endParaRPr lang="en-US"/>
          </a:p>
        </p:txBody>
      </p:sp>
      <p:sp>
        <p:nvSpPr>
          <p:cNvPr id="58409" name="Text Box 41"/>
          <p:cNvSpPr txBox="1">
            <a:spLocks noChangeArrowheads="1"/>
          </p:cNvSpPr>
          <p:nvPr/>
        </p:nvSpPr>
        <p:spPr bwMode="auto">
          <a:xfrm>
            <a:off x="1260475" y="1771650"/>
            <a:ext cx="1930400" cy="346075"/>
          </a:xfrm>
          <a:prstGeom prst="rect">
            <a:avLst/>
          </a:prstGeom>
          <a:solidFill>
            <a:schemeClr val="bg1"/>
          </a:solidFill>
          <a:ln w="9525">
            <a:solidFill>
              <a:srgbClr val="FF8000"/>
            </a:solidFill>
            <a:miter lim="800000"/>
            <a:headEnd/>
            <a:tailEnd/>
          </a:ln>
          <a:effectLst/>
        </p:spPr>
        <p:txBody>
          <a:bodyPr wrap="none">
            <a:spAutoFit/>
          </a:bodyPr>
          <a:lstStyle/>
          <a:p>
            <a:pPr eaLnBrk="0" hangingPunct="0">
              <a:spcBef>
                <a:spcPct val="0"/>
              </a:spcBef>
              <a:buClrTx/>
              <a:buSzTx/>
              <a:buFontTx/>
              <a:buNone/>
            </a:pPr>
            <a:r>
              <a:rPr lang="fr-FR" sz="1600">
                <a:solidFill>
                  <a:srgbClr val="FF8000"/>
                </a:solidFill>
                <a:latin typeface="Century" pitchFamily="18" charset="0"/>
              </a:rPr>
              <a:t>CERN Meyrin site</a:t>
            </a:r>
            <a:endParaRPr lang="fr-FR" sz="2400">
              <a:solidFill>
                <a:srgbClr val="FF8000"/>
              </a:solidFill>
              <a:latin typeface="Verdana" pitchFamily="34" charset="0"/>
            </a:endParaRPr>
          </a:p>
        </p:txBody>
      </p:sp>
      <p:sp>
        <p:nvSpPr>
          <p:cNvPr id="58410" name="Oval 42"/>
          <p:cNvSpPr>
            <a:spLocks noChangeArrowheads="1"/>
          </p:cNvSpPr>
          <p:nvPr/>
        </p:nvSpPr>
        <p:spPr bwMode="auto">
          <a:xfrm>
            <a:off x="2844800" y="2682875"/>
            <a:ext cx="1262063" cy="457200"/>
          </a:xfrm>
          <a:prstGeom prst="ellipse">
            <a:avLst/>
          </a:prstGeom>
          <a:noFill/>
          <a:ln w="57150">
            <a:solidFill>
              <a:srgbClr val="CCCC00"/>
            </a:solidFill>
            <a:round/>
            <a:headEnd/>
            <a:tailEnd/>
          </a:ln>
          <a:effectLst/>
        </p:spPr>
        <p:txBody>
          <a:bodyPr wrap="none" anchor="ctr"/>
          <a:lstStyle/>
          <a:p>
            <a:endParaRPr lang="en-US"/>
          </a:p>
        </p:txBody>
      </p:sp>
      <p:sp>
        <p:nvSpPr>
          <p:cNvPr id="58411" name="Line 43"/>
          <p:cNvSpPr>
            <a:spLocks noChangeShapeType="1"/>
          </p:cNvSpPr>
          <p:nvPr/>
        </p:nvSpPr>
        <p:spPr bwMode="auto">
          <a:xfrm>
            <a:off x="3725863" y="2682875"/>
            <a:ext cx="609600" cy="76200"/>
          </a:xfrm>
          <a:prstGeom prst="line">
            <a:avLst/>
          </a:prstGeom>
          <a:noFill/>
          <a:ln w="28575">
            <a:solidFill>
              <a:schemeClr val="hlink"/>
            </a:solidFill>
            <a:round/>
            <a:headEnd/>
            <a:tailEnd/>
          </a:ln>
          <a:effectLst/>
        </p:spPr>
        <p:txBody>
          <a:bodyPr wrap="none" anchor="ctr"/>
          <a:lstStyle/>
          <a:p>
            <a:endParaRPr lang="en-US"/>
          </a:p>
        </p:txBody>
      </p:sp>
      <p:sp>
        <p:nvSpPr>
          <p:cNvPr id="58412" name="Line 44"/>
          <p:cNvSpPr>
            <a:spLocks noChangeShapeType="1"/>
          </p:cNvSpPr>
          <p:nvPr/>
        </p:nvSpPr>
        <p:spPr bwMode="auto">
          <a:xfrm>
            <a:off x="3954463" y="3063875"/>
            <a:ext cx="304800" cy="381000"/>
          </a:xfrm>
          <a:prstGeom prst="line">
            <a:avLst/>
          </a:prstGeom>
          <a:noFill/>
          <a:ln w="57150">
            <a:solidFill>
              <a:srgbClr val="FF8000"/>
            </a:solidFill>
            <a:round/>
            <a:headEnd type="triangle" w="med" len="med"/>
            <a:tailEnd/>
          </a:ln>
          <a:effectLst/>
        </p:spPr>
        <p:txBody>
          <a:bodyPr wrap="none" anchor="ctr"/>
          <a:lstStyle/>
          <a:p>
            <a:endParaRPr lang="en-US"/>
          </a:p>
        </p:txBody>
      </p:sp>
      <p:sp>
        <p:nvSpPr>
          <p:cNvPr id="58413" name="Text Box 45"/>
          <p:cNvSpPr txBox="1">
            <a:spLocks noChangeArrowheads="1"/>
          </p:cNvSpPr>
          <p:nvPr/>
        </p:nvSpPr>
        <p:spPr bwMode="auto">
          <a:xfrm>
            <a:off x="4211638" y="3284538"/>
            <a:ext cx="585787" cy="346075"/>
          </a:xfrm>
          <a:prstGeom prst="rect">
            <a:avLst/>
          </a:prstGeom>
          <a:solidFill>
            <a:schemeClr val="bg1"/>
          </a:solidFill>
          <a:ln w="9525">
            <a:solidFill>
              <a:srgbClr val="FF8000"/>
            </a:solidFill>
            <a:miter lim="800000"/>
            <a:headEnd/>
            <a:tailEnd/>
          </a:ln>
          <a:effectLst/>
        </p:spPr>
        <p:txBody>
          <a:bodyPr wrap="none">
            <a:spAutoFit/>
          </a:bodyPr>
          <a:lstStyle/>
          <a:p>
            <a:pPr eaLnBrk="0" hangingPunct="0">
              <a:spcBef>
                <a:spcPct val="0"/>
              </a:spcBef>
              <a:buClrTx/>
              <a:buSzTx/>
              <a:buFontTx/>
              <a:buNone/>
            </a:pPr>
            <a:r>
              <a:rPr lang="fr-FR" sz="1600">
                <a:solidFill>
                  <a:srgbClr val="FF8000"/>
                </a:solidFill>
                <a:latin typeface="Century" pitchFamily="18" charset="0"/>
              </a:rPr>
              <a:t>SPS</a:t>
            </a:r>
          </a:p>
        </p:txBody>
      </p:sp>
      <p:sp>
        <p:nvSpPr>
          <p:cNvPr id="58414" name="Freeform 46"/>
          <p:cNvSpPr>
            <a:spLocks/>
          </p:cNvSpPr>
          <p:nvPr/>
        </p:nvSpPr>
        <p:spPr bwMode="auto">
          <a:xfrm>
            <a:off x="3924300" y="2635250"/>
            <a:ext cx="647700" cy="217488"/>
          </a:xfrm>
          <a:custGeom>
            <a:avLst/>
            <a:gdLst/>
            <a:ahLst/>
            <a:cxnLst>
              <a:cxn ang="0">
                <a:pos x="504" y="56"/>
              </a:cxn>
              <a:cxn ang="0">
                <a:pos x="72" y="8"/>
              </a:cxn>
              <a:cxn ang="0">
                <a:pos x="72" y="104"/>
              </a:cxn>
              <a:cxn ang="0">
                <a:pos x="504" y="152"/>
              </a:cxn>
              <a:cxn ang="0">
                <a:pos x="504" y="56"/>
              </a:cxn>
            </a:cxnLst>
            <a:rect l="0" t="0" r="r" b="b"/>
            <a:pathLst>
              <a:path w="576" h="160">
                <a:moveTo>
                  <a:pt x="504" y="56"/>
                </a:moveTo>
                <a:cubicBezTo>
                  <a:pt x="432" y="32"/>
                  <a:pt x="144" y="0"/>
                  <a:pt x="72" y="8"/>
                </a:cubicBezTo>
                <a:cubicBezTo>
                  <a:pt x="0" y="16"/>
                  <a:pt x="0" y="80"/>
                  <a:pt x="72" y="104"/>
                </a:cubicBezTo>
                <a:cubicBezTo>
                  <a:pt x="143" y="127"/>
                  <a:pt x="432" y="160"/>
                  <a:pt x="504" y="152"/>
                </a:cubicBezTo>
                <a:cubicBezTo>
                  <a:pt x="576" y="144"/>
                  <a:pt x="575" y="79"/>
                  <a:pt x="504" y="56"/>
                </a:cubicBezTo>
                <a:close/>
              </a:path>
            </a:pathLst>
          </a:custGeom>
          <a:noFill/>
          <a:ln w="38100" cmpd="sng">
            <a:solidFill>
              <a:srgbClr val="FF0066"/>
            </a:solidFill>
            <a:round/>
            <a:headEnd/>
            <a:tailEnd/>
          </a:ln>
          <a:effectLst/>
        </p:spPr>
        <p:txBody>
          <a:bodyPr wrap="none" anchor="ctr"/>
          <a:lstStyle/>
          <a:p>
            <a:endParaRPr lang="en-US"/>
          </a:p>
        </p:txBody>
      </p:sp>
      <p:sp>
        <p:nvSpPr>
          <p:cNvPr id="58415" name="Line 47"/>
          <p:cNvSpPr>
            <a:spLocks noChangeShapeType="1"/>
          </p:cNvSpPr>
          <p:nvPr/>
        </p:nvSpPr>
        <p:spPr bwMode="auto">
          <a:xfrm flipV="1">
            <a:off x="4500563" y="2708275"/>
            <a:ext cx="652462" cy="71438"/>
          </a:xfrm>
          <a:prstGeom prst="line">
            <a:avLst/>
          </a:prstGeom>
          <a:noFill/>
          <a:ln w="57150">
            <a:solidFill>
              <a:srgbClr val="FF8000"/>
            </a:solidFill>
            <a:round/>
            <a:headEnd type="triangle" w="med" len="med"/>
            <a:tailEnd/>
          </a:ln>
          <a:effectLst/>
        </p:spPr>
        <p:txBody>
          <a:bodyPr wrap="none" anchor="ctr"/>
          <a:lstStyle/>
          <a:p>
            <a:endParaRPr lang="en-US"/>
          </a:p>
        </p:txBody>
      </p:sp>
      <p:sp>
        <p:nvSpPr>
          <p:cNvPr id="58416" name="Text Box 48"/>
          <p:cNvSpPr txBox="1">
            <a:spLocks noChangeArrowheads="1"/>
          </p:cNvSpPr>
          <p:nvPr/>
        </p:nvSpPr>
        <p:spPr bwMode="auto">
          <a:xfrm>
            <a:off x="5221288" y="2492375"/>
            <a:ext cx="1670050" cy="284163"/>
          </a:xfrm>
          <a:prstGeom prst="rect">
            <a:avLst/>
          </a:prstGeom>
          <a:solidFill>
            <a:schemeClr val="bg1"/>
          </a:solidFill>
          <a:ln w="9525">
            <a:solidFill>
              <a:srgbClr val="FF8000"/>
            </a:solidFill>
            <a:miter lim="800000"/>
            <a:headEnd/>
            <a:tailEnd/>
          </a:ln>
          <a:effectLst/>
        </p:spPr>
        <p:txBody>
          <a:bodyPr wrap="none">
            <a:spAutoFit/>
          </a:bodyPr>
          <a:lstStyle/>
          <a:p>
            <a:pPr eaLnBrk="0" hangingPunct="0">
              <a:spcBef>
                <a:spcPct val="0"/>
              </a:spcBef>
              <a:buClrTx/>
              <a:buSzTx/>
              <a:buFontTx/>
              <a:buNone/>
            </a:pPr>
            <a:r>
              <a:rPr lang="fr-FR" sz="1200">
                <a:solidFill>
                  <a:srgbClr val="FF8000"/>
                </a:solidFill>
                <a:latin typeface="Century" pitchFamily="18" charset="0"/>
              </a:rPr>
              <a:t>CERN Prevessin site</a:t>
            </a:r>
          </a:p>
        </p:txBody>
      </p:sp>
      <p:sp>
        <p:nvSpPr>
          <p:cNvPr id="58417" name="Text Box 49"/>
          <p:cNvSpPr txBox="1">
            <a:spLocks noChangeArrowheads="1"/>
          </p:cNvSpPr>
          <p:nvPr/>
        </p:nvSpPr>
        <p:spPr bwMode="auto">
          <a:xfrm>
            <a:off x="7812088" y="2779713"/>
            <a:ext cx="542925" cy="284162"/>
          </a:xfrm>
          <a:prstGeom prst="rect">
            <a:avLst/>
          </a:prstGeom>
          <a:solidFill>
            <a:schemeClr val="bg1"/>
          </a:solidFill>
          <a:ln w="9525">
            <a:solidFill>
              <a:srgbClr val="FF8000"/>
            </a:solidFill>
            <a:miter lim="800000"/>
            <a:headEnd/>
            <a:tailEnd/>
          </a:ln>
          <a:effectLst/>
        </p:spPr>
        <p:txBody>
          <a:bodyPr wrap="none">
            <a:spAutoFit/>
          </a:bodyPr>
          <a:lstStyle/>
          <a:p>
            <a:pPr eaLnBrk="0" hangingPunct="0">
              <a:spcBef>
                <a:spcPct val="0"/>
              </a:spcBef>
              <a:buClrTx/>
              <a:buSzTx/>
              <a:buFontTx/>
              <a:buNone/>
            </a:pPr>
            <a:r>
              <a:rPr lang="fr-FR" sz="1200">
                <a:solidFill>
                  <a:srgbClr val="FF8000"/>
                </a:solidFill>
                <a:latin typeface="Century" pitchFamily="18" charset="0"/>
              </a:rPr>
              <a:t>CMS</a:t>
            </a:r>
          </a:p>
        </p:txBody>
      </p:sp>
      <p:sp>
        <p:nvSpPr>
          <p:cNvPr id="58418" name="Line 50"/>
          <p:cNvSpPr>
            <a:spLocks noChangeShapeType="1"/>
          </p:cNvSpPr>
          <p:nvPr/>
        </p:nvSpPr>
        <p:spPr bwMode="auto">
          <a:xfrm flipH="1" flipV="1">
            <a:off x="7685088" y="2152650"/>
            <a:ext cx="200025" cy="266700"/>
          </a:xfrm>
          <a:prstGeom prst="line">
            <a:avLst/>
          </a:prstGeom>
          <a:noFill/>
          <a:ln w="9525">
            <a:solidFill>
              <a:srgbClr val="FF8000"/>
            </a:solidFill>
            <a:round/>
            <a:headEnd type="triangle" w="med" len="med"/>
            <a:tailEnd/>
          </a:ln>
          <a:effectLst/>
        </p:spPr>
        <p:txBody>
          <a:bodyPr wrap="none" anchor="ctr"/>
          <a:lstStyle/>
          <a:p>
            <a:endParaRPr lang="en-US"/>
          </a:p>
        </p:txBody>
      </p:sp>
      <p:sp>
        <p:nvSpPr>
          <p:cNvPr id="58419" name="Text Box 51"/>
          <p:cNvSpPr txBox="1">
            <a:spLocks noChangeArrowheads="1"/>
          </p:cNvSpPr>
          <p:nvPr/>
        </p:nvSpPr>
        <p:spPr bwMode="auto">
          <a:xfrm>
            <a:off x="1836738" y="2995613"/>
            <a:ext cx="711200" cy="284162"/>
          </a:xfrm>
          <a:prstGeom prst="rect">
            <a:avLst/>
          </a:prstGeom>
          <a:solidFill>
            <a:schemeClr val="bg1"/>
          </a:solidFill>
          <a:ln w="9525">
            <a:solidFill>
              <a:srgbClr val="FF8000"/>
            </a:solidFill>
            <a:miter lim="800000"/>
            <a:headEnd/>
            <a:tailEnd/>
          </a:ln>
          <a:effectLst/>
        </p:spPr>
        <p:txBody>
          <a:bodyPr wrap="none">
            <a:spAutoFit/>
          </a:bodyPr>
          <a:lstStyle/>
          <a:p>
            <a:pPr eaLnBrk="0" hangingPunct="0">
              <a:spcBef>
                <a:spcPct val="0"/>
              </a:spcBef>
              <a:buClrTx/>
              <a:buSzTx/>
              <a:buFontTx/>
              <a:buNone/>
            </a:pPr>
            <a:r>
              <a:rPr lang="fr-FR" sz="1200">
                <a:solidFill>
                  <a:srgbClr val="FF8000"/>
                </a:solidFill>
                <a:latin typeface="Century" pitchFamily="18" charset="0"/>
              </a:rPr>
              <a:t>ATLAS</a:t>
            </a:r>
          </a:p>
        </p:txBody>
      </p:sp>
      <p:sp>
        <p:nvSpPr>
          <p:cNvPr id="58420" name="Oval 52"/>
          <p:cNvSpPr>
            <a:spLocks noChangeArrowheads="1"/>
          </p:cNvSpPr>
          <p:nvPr/>
        </p:nvSpPr>
        <p:spPr bwMode="auto">
          <a:xfrm>
            <a:off x="8677275" y="3284538"/>
            <a:ext cx="76200" cy="76200"/>
          </a:xfrm>
          <a:prstGeom prst="ellipse">
            <a:avLst/>
          </a:prstGeom>
          <a:solidFill>
            <a:schemeClr val="bg1"/>
          </a:solidFill>
          <a:ln w="9525">
            <a:solidFill>
              <a:schemeClr val="tx1"/>
            </a:solidFill>
            <a:round/>
            <a:headEnd/>
            <a:tailEnd/>
          </a:ln>
          <a:effectLst/>
        </p:spPr>
        <p:txBody>
          <a:bodyPr wrap="none" anchor="ctr"/>
          <a:lstStyle/>
          <a:p>
            <a:endParaRPr lang="en-US"/>
          </a:p>
        </p:txBody>
      </p:sp>
      <p:sp>
        <p:nvSpPr>
          <p:cNvPr id="58421" name="Freeform 53"/>
          <p:cNvSpPr>
            <a:spLocks/>
          </p:cNvSpPr>
          <p:nvPr/>
        </p:nvSpPr>
        <p:spPr bwMode="auto">
          <a:xfrm rot="-3651942">
            <a:off x="2340769" y="2634456"/>
            <a:ext cx="647700" cy="217488"/>
          </a:xfrm>
          <a:custGeom>
            <a:avLst/>
            <a:gdLst/>
            <a:ahLst/>
            <a:cxnLst>
              <a:cxn ang="0">
                <a:pos x="504" y="56"/>
              </a:cxn>
              <a:cxn ang="0">
                <a:pos x="72" y="8"/>
              </a:cxn>
              <a:cxn ang="0">
                <a:pos x="72" y="104"/>
              </a:cxn>
              <a:cxn ang="0">
                <a:pos x="504" y="152"/>
              </a:cxn>
              <a:cxn ang="0">
                <a:pos x="504" y="56"/>
              </a:cxn>
            </a:cxnLst>
            <a:rect l="0" t="0" r="r" b="b"/>
            <a:pathLst>
              <a:path w="576" h="160">
                <a:moveTo>
                  <a:pt x="504" y="56"/>
                </a:moveTo>
                <a:cubicBezTo>
                  <a:pt x="432" y="32"/>
                  <a:pt x="144" y="0"/>
                  <a:pt x="72" y="8"/>
                </a:cubicBezTo>
                <a:cubicBezTo>
                  <a:pt x="0" y="16"/>
                  <a:pt x="0" y="80"/>
                  <a:pt x="72" y="104"/>
                </a:cubicBezTo>
                <a:cubicBezTo>
                  <a:pt x="143" y="127"/>
                  <a:pt x="432" y="160"/>
                  <a:pt x="504" y="152"/>
                </a:cubicBezTo>
                <a:cubicBezTo>
                  <a:pt x="576" y="144"/>
                  <a:pt x="575" y="79"/>
                  <a:pt x="504" y="56"/>
                </a:cubicBezTo>
                <a:close/>
              </a:path>
            </a:pathLst>
          </a:custGeom>
          <a:noFill/>
          <a:ln w="38100" cmpd="sng">
            <a:solidFill>
              <a:srgbClr val="FF0066"/>
            </a:solidFill>
            <a:round/>
            <a:headEnd/>
            <a:tailEnd/>
          </a:ln>
          <a:effectLst/>
        </p:spPr>
        <p:txBody>
          <a:bodyPr wrap="none" anchor="ctr"/>
          <a:lstStyle/>
          <a:p>
            <a:endParaRPr lang="en-US"/>
          </a:p>
        </p:txBody>
      </p:sp>
      <p:sp>
        <p:nvSpPr>
          <p:cNvPr id="58370" name="Rectangle 2"/>
          <p:cNvSpPr>
            <a:spLocks noGrp="1" noChangeArrowheads="1"/>
          </p:cNvSpPr>
          <p:nvPr>
            <p:ph type="title"/>
          </p:nvPr>
        </p:nvSpPr>
        <p:spPr>
          <a:xfrm>
            <a:off x="684213" y="476250"/>
            <a:ext cx="7775575" cy="1116013"/>
          </a:xfrm>
        </p:spPr>
        <p:txBody>
          <a:bodyPr/>
          <a:lstStyle/>
          <a:p>
            <a:r>
              <a:rPr lang="pl-PL" sz="3600">
                <a:solidFill>
                  <a:schemeClr val="bg1"/>
                </a:solidFill>
              </a:rPr>
              <a:t>CERN – Genewa</a:t>
            </a:r>
            <a:br>
              <a:rPr lang="pl-PL" sz="3600">
                <a:solidFill>
                  <a:schemeClr val="bg1"/>
                </a:solidFill>
              </a:rPr>
            </a:br>
            <a:r>
              <a:rPr lang="pl-PL" sz="3600">
                <a:solidFill>
                  <a:schemeClr val="bg1"/>
                </a:solidFill>
              </a:rPr>
              <a:t>Kompleks Akceleratorów</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5132" name="Rectangle 12"/>
          <p:cNvSpPr>
            <a:spLocks noGrp="1" noChangeArrowheads="1"/>
          </p:cNvSpPr>
          <p:nvPr>
            <p:ph type="title"/>
          </p:nvPr>
        </p:nvSpPr>
        <p:spPr>
          <a:xfrm>
            <a:off x="684213" y="315912"/>
            <a:ext cx="7775575" cy="1541451"/>
          </a:xfrm>
        </p:spPr>
        <p:txBody>
          <a:bodyPr/>
          <a:lstStyle/>
          <a:p>
            <a:r>
              <a:rPr lang="pl-PL" dirty="0" smtClean="0"/>
              <a:t>Plan wykładu </a:t>
            </a:r>
            <a:br>
              <a:rPr lang="pl-PL" dirty="0" smtClean="0"/>
            </a:br>
            <a:r>
              <a:rPr lang="pl-PL" sz="2800" dirty="0" smtClean="0">
                <a:solidFill>
                  <a:srgbClr val="FFFF00"/>
                </a:solidFill>
              </a:rPr>
              <a:t/>
            </a:r>
            <a:br>
              <a:rPr lang="pl-PL" sz="2800" dirty="0" smtClean="0">
                <a:solidFill>
                  <a:srgbClr val="FFFF00"/>
                </a:solidFill>
              </a:rPr>
            </a:br>
            <a:endParaRPr lang="pl-PL" sz="2800" u="sng" dirty="0">
              <a:solidFill>
                <a:srgbClr val="FFFF99"/>
              </a:solidFill>
            </a:endParaRPr>
          </a:p>
        </p:txBody>
      </p:sp>
      <p:sp>
        <p:nvSpPr>
          <p:cNvPr id="5133" name="Rectangle 13"/>
          <p:cNvSpPr>
            <a:spLocks noGrp="1" noChangeArrowheads="1"/>
          </p:cNvSpPr>
          <p:nvPr>
            <p:ph type="body" idx="1"/>
          </p:nvPr>
        </p:nvSpPr>
        <p:spPr>
          <a:xfrm>
            <a:off x="857224" y="1928802"/>
            <a:ext cx="7715304" cy="3929090"/>
          </a:xfrm>
        </p:spPr>
        <p:txBody>
          <a:bodyPr/>
          <a:lstStyle/>
          <a:p>
            <a:r>
              <a:rPr lang="pl-PL" sz="2400" dirty="0"/>
              <a:t> </a:t>
            </a:r>
            <a:r>
              <a:rPr lang="pl-PL" sz="2400" dirty="0" smtClean="0"/>
              <a:t>CERN </a:t>
            </a:r>
            <a:r>
              <a:rPr lang="pl-PL" sz="2400" dirty="0"/>
              <a:t>– trochę historii</a:t>
            </a:r>
          </a:p>
          <a:p>
            <a:r>
              <a:rPr lang="pl-PL" sz="2400" dirty="0"/>
              <a:t> Kto pracuje w CERN </a:t>
            </a:r>
            <a:endParaRPr lang="pl-PL" sz="2400" dirty="0" smtClean="0"/>
          </a:p>
          <a:p>
            <a:r>
              <a:rPr lang="pl-PL" sz="2400" dirty="0" smtClean="0"/>
              <a:t> Misja </a:t>
            </a:r>
            <a:r>
              <a:rPr lang="pl-PL" sz="2400" dirty="0"/>
              <a:t>i zadania </a:t>
            </a:r>
            <a:r>
              <a:rPr lang="pl-PL" sz="2400" dirty="0" smtClean="0"/>
              <a:t>CERN</a:t>
            </a:r>
            <a:endParaRPr lang="en-US" sz="2400" dirty="0" smtClean="0"/>
          </a:p>
          <a:p>
            <a:r>
              <a:rPr lang="en-US" sz="2400" dirty="0" smtClean="0"/>
              <a:t> </a:t>
            </a:r>
            <a:r>
              <a:rPr lang="pl-PL" sz="2400" dirty="0" smtClean="0"/>
              <a:t>Kompleks </a:t>
            </a:r>
            <a:r>
              <a:rPr lang="pl-PL" sz="2400" dirty="0"/>
              <a:t>akceleratorów w CERN</a:t>
            </a:r>
          </a:p>
          <a:p>
            <a:r>
              <a:rPr lang="en-US" sz="2400" dirty="0" smtClean="0"/>
              <a:t> </a:t>
            </a:r>
            <a:r>
              <a:rPr lang="pl-PL" sz="2400" dirty="0" smtClean="0"/>
              <a:t>Jakie </a:t>
            </a:r>
            <a:r>
              <a:rPr lang="pl-PL" sz="2400" dirty="0"/>
              <a:t>są główne osiągnięcia naukowe </a:t>
            </a:r>
            <a:r>
              <a:rPr lang="pl-PL" sz="2400" dirty="0" smtClean="0"/>
              <a:t>CERN</a:t>
            </a:r>
            <a:endParaRPr lang="en-US" sz="2400" dirty="0" smtClean="0"/>
          </a:p>
          <a:p>
            <a:r>
              <a:rPr lang="en-US" sz="2400" dirty="0" smtClean="0"/>
              <a:t> </a:t>
            </a:r>
            <a:r>
              <a:rPr lang="pl-PL" sz="2400" dirty="0" smtClean="0"/>
              <a:t>Polska w CERN</a:t>
            </a:r>
          </a:p>
          <a:p>
            <a:endParaRPr lang="pl-PL" sz="2400" dirty="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5" y="1"/>
            <a:ext cx="8858312" cy="1214422"/>
          </a:xfrm>
        </p:spPr>
        <p:txBody>
          <a:bodyPr/>
          <a:lstStyle/>
          <a:p>
            <a:r>
              <a:rPr lang="pl-PL" sz="3600" dirty="0" smtClean="0"/>
              <a:t>Kompleks akceleratorów w CERN</a:t>
            </a:r>
            <a:endParaRPr lang="pl-PL" sz="3600" dirty="0"/>
          </a:p>
        </p:txBody>
      </p:sp>
      <p:sp>
        <p:nvSpPr>
          <p:cNvPr id="5" name="Text Box 3"/>
          <p:cNvSpPr txBox="1">
            <a:spLocks noChangeArrowheads="1"/>
          </p:cNvSpPr>
          <p:nvPr/>
        </p:nvSpPr>
        <p:spPr bwMode="auto">
          <a:xfrm>
            <a:off x="4573587" y="5740400"/>
            <a:ext cx="1640193" cy="246221"/>
          </a:xfrm>
          <a:prstGeom prst="rect">
            <a:avLst/>
          </a:prstGeom>
          <a:noFill/>
          <a:ln w="9525">
            <a:noFill/>
            <a:miter lim="800000"/>
            <a:headEnd/>
            <a:tailEnd/>
          </a:ln>
          <a:effectLst/>
        </p:spPr>
        <p:txBody>
          <a:bodyPr wrap="none">
            <a:spAutoFit/>
          </a:bodyPr>
          <a:lstStyle/>
          <a:p>
            <a:r>
              <a:rPr lang="fr-FR" sz="1000" dirty="0">
                <a:latin typeface="Times" pitchFamily="18" charset="0"/>
              </a:rPr>
              <a:t>2004: The 20 member states</a:t>
            </a:r>
          </a:p>
        </p:txBody>
      </p:sp>
      <p:pic>
        <p:nvPicPr>
          <p:cNvPr id="7" name="Picture 5"/>
          <p:cNvPicPr>
            <a:picLocks noChangeAspect="1" noChangeArrowheads="1"/>
          </p:cNvPicPr>
          <p:nvPr/>
        </p:nvPicPr>
        <p:blipFill>
          <a:blip r:embed="rId3"/>
          <a:srcRect/>
          <a:stretch>
            <a:fillRect/>
          </a:stretch>
        </p:blipFill>
        <p:spPr bwMode="auto">
          <a:xfrm>
            <a:off x="685800" y="1219200"/>
            <a:ext cx="7772400" cy="5067300"/>
          </a:xfrm>
          <a:prstGeom prst="rect">
            <a:avLst/>
          </a:prstGeom>
          <a:noFill/>
          <a:ln w="76200">
            <a:solidFill>
              <a:srgbClr val="0070C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8" name="Oval 6"/>
          <p:cNvSpPr>
            <a:spLocks noChangeArrowheads="1"/>
          </p:cNvSpPr>
          <p:nvPr/>
        </p:nvSpPr>
        <p:spPr bwMode="auto">
          <a:xfrm>
            <a:off x="2781300" y="4660900"/>
            <a:ext cx="114300" cy="114300"/>
          </a:xfrm>
          <a:prstGeom prst="ellipse">
            <a:avLst/>
          </a:prstGeom>
          <a:solidFill>
            <a:srgbClr val="FF0000"/>
          </a:solidFill>
          <a:ln w="9525">
            <a:solidFill>
              <a:schemeClr val="tx1"/>
            </a:solidFill>
            <a:round/>
            <a:headEnd/>
            <a:tailEnd/>
          </a:ln>
          <a:effectLst/>
        </p:spPr>
        <p:txBody>
          <a:bodyPr wrap="none" anchor="ctr"/>
          <a:lstStyle/>
          <a:p>
            <a:endParaRPr lang="en-US" dirty="0"/>
          </a:p>
        </p:txBody>
      </p:sp>
      <p:sp>
        <p:nvSpPr>
          <p:cNvPr id="9" name="Oval 7"/>
          <p:cNvSpPr>
            <a:spLocks noChangeArrowheads="1"/>
          </p:cNvSpPr>
          <p:nvPr/>
        </p:nvSpPr>
        <p:spPr bwMode="auto">
          <a:xfrm>
            <a:off x="2778125" y="4657725"/>
            <a:ext cx="114300" cy="114300"/>
          </a:xfrm>
          <a:prstGeom prst="ellipse">
            <a:avLst/>
          </a:prstGeom>
          <a:solidFill>
            <a:srgbClr val="0000FF"/>
          </a:solidFill>
          <a:ln w="9525">
            <a:solidFill>
              <a:schemeClr val="tx1"/>
            </a:solidFill>
            <a:round/>
            <a:headEnd/>
            <a:tailEnd/>
          </a:ln>
          <a:effectLst/>
        </p:spPr>
        <p:txBody>
          <a:bodyPr wrap="none" anchor="ctr"/>
          <a:lstStyle/>
          <a:p>
            <a:endParaRPr lang="en-US" dirty="0"/>
          </a:p>
        </p:txBody>
      </p:sp>
      <p:sp>
        <p:nvSpPr>
          <p:cNvPr id="10" name="Oval 8"/>
          <p:cNvSpPr>
            <a:spLocks noChangeArrowheads="1"/>
          </p:cNvSpPr>
          <p:nvPr/>
        </p:nvSpPr>
        <p:spPr bwMode="auto">
          <a:xfrm>
            <a:off x="5797550" y="2698750"/>
            <a:ext cx="114300" cy="114300"/>
          </a:xfrm>
          <a:prstGeom prst="ellipse">
            <a:avLst/>
          </a:prstGeom>
          <a:solidFill>
            <a:srgbClr val="0000FF"/>
          </a:solidFill>
          <a:ln w="9525">
            <a:solidFill>
              <a:srgbClr val="000000"/>
            </a:solidFill>
            <a:round/>
            <a:headEnd/>
            <a:tailEnd/>
          </a:ln>
          <a:effectLst/>
        </p:spPr>
        <p:txBody>
          <a:bodyPr wrap="none" anchor="ctr"/>
          <a:lstStyle/>
          <a:p>
            <a:endParaRPr lang="en-US" dirty="0"/>
          </a:p>
        </p:txBody>
      </p:sp>
      <p:sp>
        <p:nvSpPr>
          <p:cNvPr id="11" name="Oval 9"/>
          <p:cNvSpPr>
            <a:spLocks noChangeArrowheads="1"/>
          </p:cNvSpPr>
          <p:nvPr/>
        </p:nvSpPr>
        <p:spPr bwMode="auto">
          <a:xfrm>
            <a:off x="5657850" y="3479800"/>
            <a:ext cx="114300" cy="114300"/>
          </a:xfrm>
          <a:prstGeom prst="ellipse">
            <a:avLst/>
          </a:prstGeom>
          <a:solidFill>
            <a:srgbClr val="FF0000"/>
          </a:solidFill>
          <a:ln w="9525">
            <a:solidFill>
              <a:srgbClr val="000000"/>
            </a:solidFill>
            <a:round/>
            <a:headEnd/>
            <a:tailEnd/>
          </a:ln>
          <a:effectLst/>
        </p:spPr>
        <p:txBody>
          <a:bodyPr wrap="none" anchor="ctr"/>
          <a:lstStyle/>
          <a:p>
            <a:endParaRPr lang="en-US" dirty="0"/>
          </a:p>
        </p:txBody>
      </p:sp>
      <p:sp>
        <p:nvSpPr>
          <p:cNvPr id="12" name="Oval 10"/>
          <p:cNvSpPr>
            <a:spLocks noChangeArrowheads="1"/>
          </p:cNvSpPr>
          <p:nvPr/>
        </p:nvSpPr>
        <p:spPr bwMode="auto">
          <a:xfrm>
            <a:off x="4464050" y="1389063"/>
            <a:ext cx="125412" cy="125412"/>
          </a:xfrm>
          <a:prstGeom prst="ellipse">
            <a:avLst/>
          </a:prstGeom>
          <a:solidFill>
            <a:srgbClr val="FF0000"/>
          </a:solidFill>
          <a:ln w="9525">
            <a:solidFill>
              <a:schemeClr val="tx1"/>
            </a:solidFill>
            <a:round/>
            <a:headEnd/>
            <a:tailEnd/>
          </a:ln>
          <a:effectLst/>
        </p:spPr>
        <p:txBody>
          <a:bodyPr wrap="none" anchor="ctr"/>
          <a:lstStyle/>
          <a:p>
            <a:endParaRPr lang="en-US" dirty="0"/>
          </a:p>
        </p:txBody>
      </p:sp>
      <p:pic>
        <p:nvPicPr>
          <p:cNvPr id="13" name="Picture 11" descr="MCDD00942_0000[1]"/>
          <p:cNvPicPr>
            <a:picLocks noChangeAspect="1" noChangeArrowheads="1"/>
          </p:cNvPicPr>
          <p:nvPr/>
        </p:nvPicPr>
        <p:blipFill>
          <a:blip r:embed="rId4"/>
          <a:srcRect/>
          <a:stretch>
            <a:fillRect/>
          </a:stretch>
        </p:blipFill>
        <p:spPr bwMode="auto">
          <a:xfrm>
            <a:off x="4065587" y="1116013"/>
            <a:ext cx="858838" cy="584200"/>
          </a:xfrm>
          <a:prstGeom prst="rect">
            <a:avLst/>
          </a:prstGeom>
          <a:noFill/>
          <a:ln w="9525">
            <a:noFill/>
            <a:miter lim="800000"/>
            <a:headEnd/>
            <a:tailEnd/>
          </a:ln>
        </p:spPr>
      </p:pic>
      <p:sp>
        <p:nvSpPr>
          <p:cNvPr id="14" name="Oval 12"/>
          <p:cNvSpPr>
            <a:spLocks noChangeArrowheads="1"/>
          </p:cNvSpPr>
          <p:nvPr/>
        </p:nvSpPr>
        <p:spPr bwMode="auto">
          <a:xfrm>
            <a:off x="4421187" y="1397000"/>
            <a:ext cx="152400" cy="152400"/>
          </a:xfrm>
          <a:prstGeom prst="ellipse">
            <a:avLst/>
          </a:prstGeom>
          <a:solidFill>
            <a:schemeClr val="accent2"/>
          </a:solidFill>
          <a:ln w="9525">
            <a:noFill/>
            <a:round/>
            <a:headEnd/>
            <a:tailEnd/>
          </a:ln>
          <a:effectLst/>
        </p:spPr>
        <p:txBody>
          <a:bodyPr wrap="none" anchor="ctr"/>
          <a:lstStyle/>
          <a:p>
            <a:pPr algn="ctr" eaLnBrk="1" hangingPunct="1"/>
            <a:r>
              <a:rPr lang="en-US" sz="1800" dirty="0" smtClean="0"/>
              <a:t>?</a:t>
            </a:r>
            <a:endParaRPr lang="en-US" sz="1800" dirty="0"/>
          </a:p>
        </p:txBody>
      </p:sp>
      <p:sp>
        <p:nvSpPr>
          <p:cNvPr id="15" name="Oval 13"/>
          <p:cNvSpPr>
            <a:spLocks noChangeArrowheads="1"/>
          </p:cNvSpPr>
          <p:nvPr/>
        </p:nvSpPr>
        <p:spPr bwMode="auto">
          <a:xfrm>
            <a:off x="4421187" y="1397000"/>
            <a:ext cx="152400" cy="152400"/>
          </a:xfrm>
          <a:prstGeom prst="ellipse">
            <a:avLst/>
          </a:prstGeom>
          <a:solidFill>
            <a:srgbClr val="FF3300"/>
          </a:solidFill>
          <a:ln w="9525">
            <a:noFill/>
            <a:round/>
            <a:headEnd/>
            <a:tailEnd/>
          </a:ln>
          <a:effectLst/>
        </p:spPr>
        <p:txBody>
          <a:bodyPr wrap="none" anchor="ctr"/>
          <a:lstStyle/>
          <a:p>
            <a:pPr algn="ctr" eaLnBrk="1" hangingPunct="1"/>
            <a:r>
              <a:rPr lang="en-US" sz="1800" dirty="0" smtClean="0"/>
              <a:t>?</a:t>
            </a:r>
            <a:endParaRPr lang="en-US" sz="1800" dirty="0"/>
          </a:p>
        </p:txBody>
      </p:sp>
      <p:sp>
        <p:nvSpPr>
          <p:cNvPr id="16" name="Oval 14"/>
          <p:cNvSpPr>
            <a:spLocks noChangeArrowheads="1"/>
          </p:cNvSpPr>
          <p:nvPr/>
        </p:nvSpPr>
        <p:spPr bwMode="auto">
          <a:xfrm>
            <a:off x="4497387" y="1397000"/>
            <a:ext cx="152400" cy="152400"/>
          </a:xfrm>
          <a:prstGeom prst="ellipse">
            <a:avLst/>
          </a:prstGeom>
          <a:solidFill>
            <a:srgbClr val="FFFF00"/>
          </a:solidFill>
          <a:ln w="9525">
            <a:noFill/>
            <a:round/>
            <a:headEnd/>
            <a:tailEnd/>
          </a:ln>
          <a:effectLst/>
        </p:spPr>
        <p:txBody>
          <a:bodyPr wrap="none" anchor="ctr"/>
          <a:lstStyle/>
          <a:p>
            <a:pPr algn="ctr" eaLnBrk="1" hangingPunct="1"/>
            <a:r>
              <a:rPr lang="en-US" sz="1800" dirty="0" smtClean="0"/>
              <a:t>?</a:t>
            </a:r>
            <a:endParaRPr lang="en-US" sz="1800" dirty="0"/>
          </a:p>
        </p:txBody>
      </p:sp>
      <p:sp>
        <p:nvSpPr>
          <p:cNvPr id="17" name="Oval 15"/>
          <p:cNvSpPr>
            <a:spLocks noChangeArrowheads="1"/>
          </p:cNvSpPr>
          <p:nvPr/>
        </p:nvSpPr>
        <p:spPr bwMode="auto">
          <a:xfrm>
            <a:off x="4497387" y="1397000"/>
            <a:ext cx="152400" cy="152400"/>
          </a:xfrm>
          <a:prstGeom prst="ellipse">
            <a:avLst/>
          </a:prstGeom>
          <a:solidFill>
            <a:schemeClr val="hlink"/>
          </a:solidFill>
          <a:ln w="9525">
            <a:noFill/>
            <a:round/>
            <a:headEnd/>
            <a:tailEnd/>
          </a:ln>
          <a:effectLst/>
        </p:spPr>
        <p:txBody>
          <a:bodyPr wrap="none" anchor="ctr"/>
          <a:lstStyle/>
          <a:p>
            <a:pPr algn="ctr" eaLnBrk="1" hangingPunct="1"/>
            <a:r>
              <a:rPr lang="en-US" sz="1800" dirty="0" smtClean="0"/>
              <a:t>?</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fill="hold" grpId="0" nodeType="clickEffect">
                                  <p:stCondLst>
                                    <p:cond delay="0"/>
                                  </p:stCondLst>
                                  <p:childTnLst>
                                    <p:animMotion origin="layout" path="M 3.33333E-6 4.81481E-6 C 0.02014 0.01898 0.04027 0.03796 0.05104 0.04652 C 0.0618 0.05509 0.06128 0.05069 0.0651 0.05208 C 0.06892 0.05347 0.07152 0.05439 0.07448 0.05486 C 0.07743 0.05532 0.07899 0.05555 0.08333 0.05555 C 0.08767 0.05555 0.09496 0.05532 0.10104 0.05416 L 0.11979 0.04791 C 0.12291 0.04537 0.12239 0.0412 0.12031 0.03819 C 0.11823 0.03518 0.11128 0.03148 0.10677 0.02986 C 0.10225 0.02824 0.09809 0.0287 0.09323 0.02847 C 0.08836 0.02824 0.08229 0.02731 0.07708 0.02777 C 0.07187 0.02824 0.0658 0.03032 0.06146 0.03194 C 0.05711 0.03356 0.05208 0.03541 0.05052 0.0375 C 0.04896 0.03958 0.05 0.04282 0.05208 0.04513 C 0.05416 0.04745 0.05868 0.04976 0.06354 0.05138 C 0.0684 0.053 0.07517 0.05532 0.08177 0.05555 C 0.08836 0.05578 0.09722 0.05509 0.10364 0.05347 C 0.11007 0.05185 0.11875 0.04884 0.12083 0.04513 C 0.12291 0.04143 0.11996 0.03379 0.11614 0.03125 C 0.11232 0.0287 0.1033 0.03125 0.09739 0.02986 C 0.09149 0.02847 0.08593 0.02523 0.08073 0.02291 C 0.07552 0.0206 0.07048 0.01875 0.06614 0.01597 C 0.0618 0.01319 0.05677 0.01018 0.05468 0.00625 C 0.0526 0.00231 0.05243 -0.00417 0.05312 -0.00764 C 0.05382 -0.01112 0.0559 -0.01227 0.05885 -0.01528 C 0.0618 -0.01829 0.0658 -0.02246 0.07083 -0.025 C 0.07586 -0.02755 0.08316 -0.02894 0.08854 -0.03056 C 0.09392 -0.03218 0.09861 -0.0345 0.10364 -0.03542 C 0.10868 -0.03635 0.11475 -0.03635 0.11927 -0.03681 C 0.12378 -0.03727 0.12621 -0.03866 0.13125 -0.03889 C 0.13628 -0.03913 0.14409 -0.03889 0.15 -0.03889 C 0.1559 -0.03889 0.16198 -0.03936 0.16718 -0.03889 C 0.17239 -0.03843 0.17639 -0.03681 0.18125 -0.03612 C 0.18611 -0.03542 0.19236 -0.03588 0.19687 -0.03473 C 0.20139 -0.03357 0.20399 -0.03149 0.20833 -0.02987 C 0.21267 -0.02825 0.2184 -0.02755 0.22291 -0.025 C 0.22743 -0.02246 0.23316 -0.01806 0.23593 -0.01459 C 0.23871 -0.01112 0.2401 -0.00695 0.2401 -0.00348 C 0.2401 4.81481E-6 0.23889 0.00393 0.23646 0.00694 C 0.23402 0.00995 0.22968 0.0125 0.225 0.01527 C 0.22031 0.01805 0.21458 0.02152 0.20833 0.02361 C 0.20208 0.02569 0.1967 0.02731 0.1875 0.02847 C 0.1783 0.02962 0.16371 0.03078 0.1526 0.03125 C 0.14149 0.03171 0.13038 0.03217 0.12031 0.03125 C 0.11024 0.03032 0.10104 0.02731 0.09218 0.025 C 0.08333 0.02268 0.07291 0.02013 0.06666 0.01666 C 0.06041 0.01319 0.05625 0.00787 0.05416 0.00347 C 0.05208 -0.00093 0.05277 -0.00602 0.05416 -0.00973 C 0.05555 -0.01343 0.05972 -0.0169 0.06302 -0.01945 C 0.06632 -0.022 0.06771 -0.02315 0.07396 -0.0257 C 0.08021 -0.02825 0.09149 -0.03264 0.10052 -0.03473 C 0.10955 -0.03681 0.11771 -0.03774 0.12812 -0.0382 C 0.13854 -0.03866 0.15225 -0.03889 0.16354 -0.0382 C 0.17482 -0.0375 0.18559 -0.03681 0.19635 -0.03403 C 0.20711 -0.03125 0.22083 -0.02686 0.22812 -0.02223 C 0.23541 -0.0176 0.23958 -0.01135 0.24062 -0.00625 C 0.24166 -0.00116 0.23871 0.00439 0.23437 0.00902 C 0.23003 0.01365 0.22257 0.01828 0.21458 0.02152 C 0.20659 0.02476 0.19965 0.02754 0.18646 0.02916 C 0.17326 0.03078 0.15 0.03171 0.13489 0.03125 C 0.11979 0.03078 0.10816 0.02939 0.09583 0.02638 C 0.0835 0.02337 0.06823 0.01851 0.06093 0.0125 C 0.05364 0.00648 0.05434 0.00092 0.05208 -0.00973 C 0.04982 -0.02038 0.05052 -0.02755 0.04791 -0.05139 C 0.04531 -0.07524 0.03975 -0.12246 0.03646 -0.15278 C 0.03316 -0.18311 0.02916 -0.21922 0.02812 -0.23334 C 0.02708 -0.24746 0.02812 -0.23519 0.02968 -0.2382 C 0.03125 -0.24121 0.03211 -0.24607 0.03698 -0.25139 C 0.04184 -0.25672 0.04878 -0.26528 0.05885 -0.27084 C 0.06892 -0.27639 0.08281 -0.28079 0.09791 -0.28542 C 0.11302 -0.29005 0.12916 -0.29584 0.14948 -0.29862 C 0.16979 -0.30139 0.19826 -0.30232 0.22031 -0.30209 C 0.24236 -0.30186 0.26024 -0.30116 0.28229 -0.29723 C 0.30434 -0.29329 0.33385 -0.28681 0.3526 -0.27848 C 0.37135 -0.27014 0.38802 -0.25857 0.39479 -0.24723 C 0.40156 -0.23588 0.40191 -0.22176 0.39323 -0.21042 C 0.38455 -0.19908 0.3625 -0.18727 0.34218 -0.17917 C 0.32187 -0.17107 0.30191 -0.16459 0.27083 -0.16181 C 0.23975 -0.15903 0.18923 -0.15764 0.15521 -0.16181 C 0.12118 -0.16598 0.08732 -0.17686 0.06614 -0.18681 C 0.04496 -0.19676 0.03142 -0.2095 0.0276 -0.22153 C 0.02378 -0.23357 0.02795 -0.24792 0.04271 -0.25973 C 0.05746 -0.27153 0.08559 -0.28426 0.11614 -0.29167 C 0.1467 -0.29908 0.19097 -0.30487 0.22656 -0.30417 C 0.26215 -0.30348 0.30347 -0.29491 0.32968 -0.2875 C 0.3559 -0.2801 0.37205 -0.26945 0.38385 -0.25973 C 0.39566 -0.25 0.40156 -0.24005 0.4 -0.22917 C 0.39843 -0.21829 0.38854 -0.20417 0.37396 -0.19445 C 0.35937 -0.18473 0.32534 -0.17616 0.3125 -0.1713 " pathEditMode="relative" rAng="0" ptsTypes="aaaaaAaaaaaaaaaaaaaaaaaaaaaaaaaaaaaaaaaaaaaaaaaaaaaaaaaaaaaaaaaaaaaaaaaaaaaaaaaaaaaaaaaaa">
                                      <p:cBhvr>
                                        <p:cTn id="6" dur="5000" fill="hold"/>
                                        <p:tgtEl>
                                          <p:spTgt spid="8"/>
                                        </p:tgtEl>
                                        <p:attrNameLst>
                                          <p:attrName>ppt_x</p:attrName>
                                          <p:attrName>ppt_y</p:attrName>
                                        </p:attrNameLst>
                                      </p:cBhvr>
                                      <p:rCtr x="201" y="-125"/>
                                    </p:animMotion>
                                  </p:childTnLst>
                                </p:cTn>
                              </p:par>
                              <p:par>
                                <p:cTn id="7" presetID="1" presetClass="entr" presetSubtype="0" fill="hold" grpId="0" nodeType="withEffect">
                                  <p:stCondLst>
                                    <p:cond delay="500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xit" presetSubtype="0" fill="hold" grpId="1" nodeType="withEffect">
                                  <p:stCondLst>
                                    <p:cond delay="5000"/>
                                  </p:stCondLst>
                                  <p:childTnLst>
                                    <p:set>
                                      <p:cBhvr>
                                        <p:cTn id="10" dur="1" fill="hold">
                                          <p:stCondLst>
                                            <p:cond delay="0"/>
                                          </p:stCondLst>
                                        </p:cTn>
                                        <p:tgtEl>
                                          <p:spTgt spid="8"/>
                                        </p:tgtEl>
                                        <p:attrNameLst>
                                          <p:attrName>style.visibility</p:attrName>
                                        </p:attrNameLst>
                                      </p:cBhvr>
                                      <p:to>
                                        <p:strVal val="hidden"/>
                                      </p:to>
                                    </p:set>
                                  </p:childTnLst>
                                </p:cTn>
                              </p:par>
                              <p:par>
                                <p:cTn id="11" presetID="0" presetClass="path" presetSubtype="0" fill="hold" grpId="1" nodeType="withEffect">
                                  <p:stCondLst>
                                    <p:cond delay="5000"/>
                                  </p:stCondLst>
                                  <p:childTnLst>
                                    <p:animMotion origin="layout" path="M -0.00209 0.00093 C -0.00504 0.00255 -0.00764 0.00417 -0.0099 0.00371 C -0.01198 0.00324 0.00035 0.00185 -0.01597 -0.00185 C -0.03264 -0.00555 -0.08594 -0.01597 -0.10834 -0.01852 C -0.13073 -0.02106 -0.12257 -0.01597 -0.15 -0.01759 C -0.17761 -0.01921 -0.23316 -0.0206 -0.27379 -0.02777 C -0.31406 -0.03495 -0.3632 -0.05 -0.39236 -0.06111 C -0.42153 -0.07222 -0.43351 -0.08102 -0.44861 -0.09444 C -0.46372 -0.10787 -0.47865 -0.12569 -0.48334 -0.14166 C -0.48802 -0.15764 -0.48646 -0.1743 -0.47709 -0.19074 C -0.46771 -0.20717 -0.45104 -0.22569 -0.42709 -0.24074 C -0.40313 -0.25578 -0.37691 -0.2699 -0.33334 -0.28055 C -0.28993 -0.2912 -0.21858 -0.30208 -0.16597 -0.30463 C -0.11354 -0.30717 -0.0684 -0.30578 -0.01806 -0.29629 C 0.03194 -0.2868 0.09965 -0.26389 0.13472 -0.24722 C 0.16979 -0.23055 0.18125 -0.21458 0.19236 -0.19629 C 0.20347 -0.17801 0.20937 -0.15717 0.20139 -0.13796 C 0.1934 -0.11875 0.16198 -0.09467 0.14444 -0.08148 C 0.12691 -0.06828 0.10955 -0.06435 0.09583 -0.05833 C 0.08212 -0.05231 0.08003 -0.05069 0.06163 -0.04537 C 0.0434 -0.04004 0.02187 -0.03171 -0.01406 -0.02685 C -0.04983 -0.02199 -0.10695 -0.01504 -0.15278 -0.01574 C -0.19879 -0.01643 -0.24584 -0.02199 -0.28976 -0.03148 C -0.33334 -0.04097 -0.3842 -0.05625 -0.41528 -0.07222 C -0.44636 -0.08819 -0.46563 -0.10833 -0.47639 -0.12777 C -0.48715 -0.14722 -0.48854 -0.17037 -0.47986 -0.18889 C -0.47118 -0.2074 -0.44601 -0.22477 -0.42431 -0.23889 C -0.40261 -0.25301 -0.38403 -0.26389 -0.35 -0.27407 C -0.31597 -0.28426 -0.26511 -0.2949 -0.22014 -0.3 C -0.17518 -0.30509 -0.12483 -0.3074 -0.08073 -0.30463 C -0.03646 -0.30185 0.00903 -0.29328 0.04566 -0.28333 C 0.08246 -0.27338 0.11458 -0.26041 0.14028 -0.24444 C 0.16597 -0.22847 0.18993 -0.20486 0.2 -0.18703 C 0.21007 -0.16921 0.20885 -0.1544 0.20069 -0.13703 C 0.19253 -0.11967 0.18107 -0.0993 0.15139 -0.0824 C 0.1217 -0.06574 0.06545 -0.04606 0.02274 -0.03518 C -0.01979 -0.0243 -0.06146 -0.01967 -0.10486 -0.01759 C -0.14844 -0.01551 -0.19271 -0.01643 -0.23889 -0.02315 C -0.28525 -0.02986 -0.34514 -0.04375 -0.38195 -0.0574 C -0.41875 -0.07106 -0.44254 -0.08958 -0.45972 -0.10555 C -0.47691 -0.12152 -0.4849 -0.13565 -0.48542 -0.1537 C -0.48594 -0.17176 -0.47622 -0.19699 -0.4625 -0.21389 C -0.44879 -0.23078 -0.42518 -0.24421 -0.40278 -0.25555 C -0.38038 -0.2669 -0.36094 -0.27477 -0.32847 -0.2824 C -0.29618 -0.29004 -0.24028 -0.29815 -0.20764 -0.30185 C -0.175 -0.30555 -0.14445 -0.30648 -0.13281 -0.30463 " pathEditMode="relative" ptsTypes="aaaaaaaaaaaaaaaaaaaaaaaaaaaaaaaaaaaaaaaaaaaaaA">
                                      <p:cBhvr>
                                        <p:cTn id="12" dur="3900" fill="hold"/>
                                        <p:tgtEl>
                                          <p:spTgt spid="11"/>
                                        </p:tgtEl>
                                        <p:attrNameLst>
                                          <p:attrName>ppt_x</p:attrName>
                                          <p:attrName>ppt_y</p:attrName>
                                        </p:attrNameLst>
                                      </p:cBhvr>
                                    </p:animMotion>
                                  </p:childTnLst>
                                  <p:subTnLst>
                                    <p:set>
                                      <p:cBhvr override="childStyle">
                                        <p:cTn dur="1" fill="hold" display="0" masterRel="sameClick" afterEffect="1">
                                          <p:stCondLst>
                                            <p:cond evt="end" delay="0">
                                              <p:tn val="11"/>
                                            </p:cond>
                                          </p:stCondLst>
                                        </p:cTn>
                                        <p:tgtEl>
                                          <p:spTgt spid="11"/>
                                        </p:tgtEl>
                                        <p:attrNameLst>
                                          <p:attrName>style.visibility</p:attrName>
                                        </p:attrNameLst>
                                      </p:cBhvr>
                                      <p:to>
                                        <p:strVal val="hidden"/>
                                      </p:to>
                                    </p:set>
                                  </p:subTnLst>
                                </p:cTn>
                              </p:par>
                              <p:par>
                                <p:cTn id="13" presetID="1" presetClass="entr" presetSubtype="0" fill="hold" grpId="0" nodeType="withEffect">
                                  <p:stCondLst>
                                    <p:cond delay="8900"/>
                                  </p:stCondLst>
                                  <p:childTnLst>
                                    <p:set>
                                      <p:cBhvr>
                                        <p:cTn id="14" dur="1" fill="hold">
                                          <p:stCondLst>
                                            <p:cond delay="0"/>
                                          </p:stCondLst>
                                        </p:cTn>
                                        <p:tgtEl>
                                          <p:spTgt spid="12"/>
                                        </p:tgtEl>
                                        <p:attrNameLst>
                                          <p:attrName>style.visibility</p:attrName>
                                        </p:attrNameLst>
                                      </p:cBhvr>
                                      <p:to>
                                        <p:strVal val="visible"/>
                                      </p:to>
                                    </p:set>
                                  </p:childTnLst>
                                </p:cTn>
                              </p:par>
                              <p:par>
                                <p:cTn id="15" presetID="0" presetClass="path" presetSubtype="0" fill="hold" grpId="0" nodeType="withEffect">
                                  <p:stCondLst>
                                    <p:cond delay="1400"/>
                                  </p:stCondLst>
                                  <p:childTnLst>
                                    <p:animMotion origin="layout" path="M -3.88889E-6 0.00092 C 0.02014 0.01967 0.04028 0.03889 0.05105 0.04722 C 0.06181 0.05601 0.06129 0.05162 0.06511 0.05301 C 0.06893 0.05439 0.07153 0.05509 0.07448 0.05578 C 0.07743 0.05601 0.079 0.05625 0.08334 0.05625 C 0.08768 0.05625 0.09497 0.05601 0.10105 0.05486 L 0.1198 0.04861 C 0.12292 0.04606 0.1224 0.04213 0.12032 0.03912 C 0.11823 0.03611 0.11129 0.03217 0.10677 0.03055 C 0.10226 0.02893 0.09809 0.02963 0.09323 0.02916 C 0.08837 0.02893 0.0823 0.02824 0.07709 0.0287 C 0.07188 0.02893 0.0658 0.03125 0.06146 0.03287 C 0.05712 0.03449 0.05209 0.03634 0.05052 0.03819 C 0.04896 0.04051 0.05 0.04375 0.05209 0.04583 C 0.05417 0.04838 0.05868 0.05046 0.06355 0.05208 C 0.06841 0.05393 0.07518 0.05601 0.08177 0.05625 C 0.08837 0.05648 0.09723 0.05601 0.10365 0.05439 C 0.11007 0.05277 0.11875 0.04976 0.12084 0.04583 C 0.12292 0.04236 0.11997 0.03472 0.11615 0.03194 C 0.11233 0.02963 0.1033 0.03194 0.0974 0.03055 C 0.0915 0.02916 0.08594 0.02592 0.08073 0.02384 C 0.07552 0.02129 0.07049 0.01967 0.06615 0.01666 C 0.06181 0.01389 0.05677 0.01088 0.05469 0.00717 C 0.05261 0.00301 0.05243 -0.00324 0.05313 -0.00672 C 0.05382 -0.01042 0.05591 -0.01135 0.05886 -0.01436 C 0.06181 -0.01736 0.0658 -0.02153 0.07084 -0.02431 C 0.07587 -0.02662 0.08316 -0.02801 0.08855 -0.02963 C 0.09393 -0.03149 0.09862 -0.03357 0.10365 -0.03473 C 0.10868 -0.03542 0.11476 -0.03542 0.1191 -0.03611 C 0.12379 -0.03635 0.12622 -0.03797 0.13125 -0.03797 C 0.13629 -0.0382 0.1441 -0.03797 0.15 -0.03797 C 0.15591 -0.03797 0.16198 -0.03843 0.16719 -0.03797 C 0.1724 -0.03774 0.17639 -0.03611 0.18125 -0.03519 C 0.18612 -0.03473 0.19237 -0.03496 0.19688 -0.0338 C 0.20122 -0.03264 0.204 -0.03056 0.20816 -0.02894 C 0.21268 -0.02732 0.21841 -0.02662 0.22292 -0.02431 C 0.22743 -0.02153 0.23316 -0.01713 0.23594 -0.01366 C 0.23855 -0.01042 0.24011 -0.00602 0.24011 -0.00278 C 0.24011 0.00092 0.23872 0.00463 0.23646 0.00764 C 0.23403 0.01064 0.22969 0.01342 0.225 0.0162 C 0.22032 0.01898 0.21459 0.02245 0.20816 0.0243 C 0.20209 0.02662 0.19671 0.02824 0.1875 0.02916 C 0.1783 0.03032 0.16372 0.03171 0.15261 0.03194 C 0.1415 0.03264 0.13039 0.0331 0.12032 0.03194 C 0.11025 0.03125 0.10105 0.02824 0.09219 0.02569 C 0.08334 0.02361 0.07292 0.02106 0.06667 0.01759 C 0.06042 0.01389 0.05625 0.00879 0.05417 0.00439 C 0.05209 3.7037E-6 0.05278 -0.0051 0.05417 -0.00903 C 0.05556 -0.0125 0.05973 -0.01598 0.06302 -0.01852 C 0.06632 -0.0213 0.06771 -0.02246 0.07396 -0.02477 C 0.08021 -0.02732 0.0915 -0.03172 0.10035 -0.0338 C 0.10955 -0.03611 0.11771 -0.03681 0.12813 -0.03727 C 0.13855 -0.03797 0.15226 -0.03797 0.16355 -0.03727 C 0.17483 -0.03658 0.18559 -0.03611 0.19636 -0.03334 C 0.20712 -0.03033 0.22084 -0.02593 0.22813 -0.0213 C 0.23542 -0.01667 0.23959 -0.01065 0.24063 -0.00533 C 0.24167 -0.00024 0.23855 0.00532 0.23438 0.00995 C 0.23004 0.01458 0.22257 0.01921 0.21459 0.02245 C 0.2066 0.02569 0.19966 0.02847 0.18646 0.03009 C 0.17327 0.03171 0.15 0.03264 0.1349 0.03194 C 0.1198 0.03171 0.10799 0.03032 0.09584 0.02731 C 0.08351 0.0243 0.06823 0.01944 0.06094 0.01342 C 0.05365 0.0074 0.05434 0.00162 0.05209 -0.00903 C 0.04983 -0.01968 0.05052 -0.02662 0.04792 -0.05047 C 0.04532 -0.07431 0.03976 -0.12176 0.03646 -0.15209 C 0.03316 -0.18241 0.02917 -0.21829 0.02813 -0.23264 C 0.02709 -0.24653 0.02813 -0.23449 0.02969 -0.23727 C 0.03125 -0.24028 0.03212 -0.24514 0.03698 -0.25047 C 0.04184 -0.25579 0.04879 -0.26436 0.05886 -0.26991 C 0.06893 -0.27547 0.08282 -0.27986 0.09792 -0.28449 C 0.11302 -0.28912 0.12917 -0.29491 0.14948 -0.29769 C 0.1698 -0.30047 0.19827 -0.30139 0.22032 -0.30116 C 0.24237 -0.30093 0.26025 -0.30024 0.2823 -0.2963 C 0.30434 -0.29236 0.33386 -0.28588 0.35261 -0.27755 C 0.37136 -0.26922 0.38802 -0.25764 0.3948 -0.2463 C 0.40157 -0.23496 0.40191 -0.22084 0.39323 -0.20949 C 0.38455 -0.19815 0.3625 -0.18635 0.34219 -0.17848 C 0.32188 -0.17014 0.30191 -0.16366 0.27084 -0.16111 C 0.23976 -0.15811 0.18924 -0.15672 0.15521 -0.16111 C 0.12118 -0.16505 0.08733 -0.17616 0.06615 -0.18588 C 0.04497 -0.19584 0.03143 -0.20857 0.02761 -0.22084 C 0.02379 -0.23264 0.02796 -0.24699 0.04271 -0.2588 C 0.05747 -0.27061 0.08559 -0.28334 0.11615 -0.29074 C 0.14671 -0.29815 0.19098 -0.30394 0.22657 -0.30324 C 0.26216 -0.30255 0.30348 -0.29399 0.32969 -0.28658 C 0.35591 -0.27917 0.37205 -0.26852 0.38386 -0.2588 C 0.39566 -0.24908 0.40157 -0.23912 0.4 -0.22848 C 0.39844 -0.21736 0.38768 -0.20301 0.37396 -0.19352 C 0.36025 -0.18403 0.34184 -0.17732 0.31771 -0.1713 C 0.29358 -0.16528 0.24671 -0.16042 0.22917 -0.15811 C 0.21146 -0.15579 0.23073 -0.15649 0.21146 -0.15811 C 0.19219 -0.15973 0.14289 -0.15973 0.11355 -0.16783 C 0.08421 -0.17616 0.0474 -0.1919 0.0349 -0.20672 C 0.0224 -0.22153 0.02379 -0.24236 0.03855 -0.25672 C 0.0533 -0.27107 0.09115 -0.28542 0.12292 -0.29283 C 0.15469 -0.30024 0.19914 -0.30186 0.22917 -0.30186 C 0.25921 -0.30186 0.28646 -0.29561 0.30365 -0.29283 C 0.32084 -0.29005 0.32743 -0.28611 0.3323 -0.28449 " pathEditMode="relative" rAng="0" ptsTypes="aaaaaAaaaaaaaaaaaaaaaaaaaaaaaaaaaaaaaaaaaaaaaaaaaaaaaaaaaaaaaaaaaaaaaaaaaaaaaaaaaaaaaaaaaaaaaaaaaA">
                                      <p:cBhvr>
                                        <p:cTn id="16" dur="5000" fill="hold"/>
                                        <p:tgtEl>
                                          <p:spTgt spid="9"/>
                                        </p:tgtEl>
                                        <p:attrNameLst>
                                          <p:attrName>ppt_x</p:attrName>
                                          <p:attrName>ppt_y</p:attrName>
                                        </p:attrNameLst>
                                      </p:cBhvr>
                                      <p:rCtr x="201" y="-125"/>
                                    </p:animMotion>
                                  </p:childTnLst>
                                </p:cTn>
                              </p:par>
                              <p:par>
                                <p:cTn id="17" presetID="1" presetClass="exit" presetSubtype="0" fill="hold" grpId="1" nodeType="withEffect">
                                  <p:stCondLst>
                                    <p:cond delay="6300"/>
                                  </p:stCondLst>
                                  <p:childTnLst>
                                    <p:set>
                                      <p:cBhvr>
                                        <p:cTn id="18" dur="1" fill="hold">
                                          <p:stCondLst>
                                            <p:cond delay="0"/>
                                          </p:stCondLst>
                                        </p:cTn>
                                        <p:tgtEl>
                                          <p:spTgt spid="9"/>
                                        </p:tgtEl>
                                        <p:attrNameLst>
                                          <p:attrName>style.visibility</p:attrName>
                                        </p:attrNameLst>
                                      </p:cBhvr>
                                      <p:to>
                                        <p:strVal val="hidden"/>
                                      </p:to>
                                    </p:set>
                                  </p:childTnLst>
                                </p:cTn>
                              </p:par>
                              <p:par>
                                <p:cTn id="19" presetID="1" presetClass="entr" presetSubtype="0" fill="hold" grpId="0" nodeType="withEffect">
                                  <p:stCondLst>
                                    <p:cond delay="6300"/>
                                  </p:stCondLst>
                                  <p:childTnLst>
                                    <p:set>
                                      <p:cBhvr>
                                        <p:cTn id="20" dur="1" fill="hold">
                                          <p:stCondLst>
                                            <p:cond delay="0"/>
                                          </p:stCondLst>
                                        </p:cTn>
                                        <p:tgtEl>
                                          <p:spTgt spid="10"/>
                                        </p:tgtEl>
                                        <p:attrNameLst>
                                          <p:attrName>style.visibility</p:attrName>
                                        </p:attrNameLst>
                                      </p:cBhvr>
                                      <p:to>
                                        <p:strVal val="visible"/>
                                      </p:to>
                                    </p:set>
                                  </p:childTnLst>
                                </p:cTn>
                              </p:par>
                              <p:par>
                                <p:cTn id="21" presetID="0" presetClass="path" presetSubtype="0" fill="hold" grpId="1" nodeType="withEffect">
                                  <p:stCondLst>
                                    <p:cond delay="6300"/>
                                  </p:stCondLst>
                                  <p:childTnLst>
                                    <p:animMotion origin="layout" path="M 0.00277 0.00023 C 0.01128 -0.00185 0.01979 -0.0037 0.02638 -0.00347 C 0.03298 -0.00324 0.0375 1.48148E-6 0.04236 0.00209 C 0.04722 0.00417 0.04895 0.00579 0.05625 0.00949 C 0.06354 0.0132 0.07534 0.02107 0.08611 0.02431 C 0.09687 0.02755 0.10972 0.02963 0.12083 0.02894 C 0.13194 0.02824 0.14288 0.02685 0.15277 0.0206 C 0.16267 0.01435 0.17378 0.00232 0.18055 -0.0081 C 0.18732 -0.01852 0.1927 -0.02916 0.19305 -0.04143 C 0.1934 -0.0537 0.19079 -0.06782 0.18263 -0.08125 C 0.17447 -0.09467 0.16701 -0.10787 0.14375 -0.12199 C 0.12048 -0.13611 0.07777 -0.15555 0.04305 -0.16643 C 0.00833 -0.17731 -0.02761 -0.18287 -0.06459 -0.1868 C -0.10157 -0.19074 -0.13525 -0.19305 -0.17917 -0.19051 C -0.22309 -0.18796 -0.28386 -0.18194 -0.32778 -0.17106 C -0.37171 -0.16018 -0.41493 -0.14259 -0.44237 -0.12477 C -0.4698 -0.10694 -0.48594 -0.08472 -0.49237 -0.06458 C -0.49879 -0.04444 -0.49462 -0.02338 -0.48056 -0.0044 C -0.4665 0.01459 -0.44271 0.0338 -0.40764 0.04931 C -0.37257 0.06482 -0.32309 0.08056 -0.27014 0.0882 C -0.21719 0.09584 -0.14948 0.10047 -0.09028 0.0956 C -0.03108 0.09074 0.04045 0.07593 0.08472 0.05949 C 0.12899 0.04306 0.15781 0.0176 0.17569 -0.00254 C 0.19357 -0.02268 0.19357 -0.0449 0.19166 -0.0618 C 0.18975 -0.0787 0.18159 -0.08889 0.16458 -0.10347 C 0.14757 -0.11805 0.1217 -0.1368 0.08958 -0.14977 C 0.05746 -0.16273 0.01041 -0.17453 -0.02848 -0.18125 C -0.06737 -0.18796 -0.10434 -0.18935 -0.14375 -0.18958 C -0.18316 -0.18981 -0.22414 -0.18842 -0.26459 -0.18217 C -0.30504 -0.17592 -0.35174 -0.16666 -0.38681 -0.15254 C -0.42188 -0.13842 -0.45712 -0.11666 -0.475 -0.09791 C -0.49289 -0.07916 -0.4974 -0.05972 -0.49375 -0.03958 C -0.49011 -0.01944 -0.47101 0.00648 -0.45278 0.02246 C -0.43455 0.03843 -0.40747 0.04722 -0.38403 0.05672 C -0.36059 0.06621 -0.34254 0.07269 -0.3125 0.07894 C -0.28247 0.08519 -0.24705 0.09167 -0.20417 0.09375 C -0.16129 0.09584 -0.09879 0.09607 -0.05556 0.0919 C -0.01233 0.08773 0.02187 0.07963 0.05555 0.06875 C 0.08923 0.05787 0.12413 0.04213 0.14652 0.02616 C 0.16892 0.01019 0.18368 -0.00949 0.19027 -0.02662 C 0.19687 -0.04375 0.19149 -0.0625 0.18611 -0.07662 C 0.18072 -0.09074 0.17691 -0.09745 0.15763 -0.11088 C 0.13836 -0.1243 0.10659 -0.1449 0.07083 -0.15717 C 0.03507 -0.16944 -0.02171 -0.1794 -0.05695 -0.18495 C -0.09219 -0.19051 -0.13421 -0.19398 -0.14098 -0.19051 " pathEditMode="relative" ptsTypes="aaaaaaaaaaaaaaaaaaaaaaaaaaaaaaaaaaaaaaaaaaaaA">
                                      <p:cBhvr>
                                        <p:cTn id="22" dur="2600" fill="hold"/>
                                        <p:tgtEl>
                                          <p:spTgt spid="10"/>
                                        </p:tgtEl>
                                        <p:attrNameLst>
                                          <p:attrName>ppt_x</p:attrName>
                                          <p:attrName>ppt_y</p:attrName>
                                        </p:attrNameLst>
                                      </p:cBhvr>
                                    </p:animMotion>
                                  </p:childTnLst>
                                  <p:subTnLst>
                                    <p:set>
                                      <p:cBhvr override="childStyle">
                                        <p:cTn dur="1" fill="hold" display="0" masterRel="sameClick" afterEffect="1">
                                          <p:stCondLst>
                                            <p:cond evt="end" delay="0">
                                              <p:tn val="21"/>
                                            </p:cond>
                                          </p:stCondLst>
                                        </p:cTn>
                                        <p:tgtEl>
                                          <p:spTgt spid="10"/>
                                        </p:tgtEl>
                                        <p:attrNameLst>
                                          <p:attrName>style.visibility</p:attrName>
                                        </p:attrNameLst>
                                      </p:cBhvr>
                                      <p:to>
                                        <p:strVal val="hidden"/>
                                      </p:to>
                                    </p:set>
                                  </p:subTnLst>
                                </p:cTn>
                              </p:par>
                              <p:par>
                                <p:cTn id="23" presetID="1" presetClass="entr" presetSubtype="0" fill="hold" nodeType="withEffect">
                                  <p:stCondLst>
                                    <p:cond delay="8900"/>
                                  </p:stCondLst>
                                  <p:childTnLst>
                                    <p:set>
                                      <p:cBhvr>
                                        <p:cTn id="24" dur="1" fill="hold">
                                          <p:stCondLst>
                                            <p:cond delay="0"/>
                                          </p:stCondLst>
                                        </p:cTn>
                                        <p:tgtEl>
                                          <p:spTgt spid="13"/>
                                        </p:tgtEl>
                                        <p:attrNameLst>
                                          <p:attrName>style.visibility</p:attrName>
                                        </p:attrNameLst>
                                      </p:cBhvr>
                                      <p:to>
                                        <p:strVal val="visible"/>
                                      </p:to>
                                    </p:set>
                                  </p:childTnLst>
                                </p:cTn>
                              </p:par>
                              <p:par>
                                <p:cTn id="25" presetID="6" presetClass="emph" presetSubtype="0" autoRev="1" fill="hold" nodeType="withEffect">
                                  <p:stCondLst>
                                    <p:cond delay="8900"/>
                                  </p:stCondLst>
                                  <p:childTnLst>
                                    <p:animScale>
                                      <p:cBhvr>
                                        <p:cTn id="26" dur="900" fill="hold"/>
                                        <p:tgtEl>
                                          <p:spTgt spid="13"/>
                                        </p:tgtEl>
                                      </p:cBhvr>
                                      <p:by x="150000" y="150000"/>
                                    </p:animScale>
                                  </p:childTnLst>
                                </p:cTn>
                              </p:par>
                              <p:par>
                                <p:cTn id="27" presetID="1" presetClass="entr" presetSubtype="0" fill="hold" nodeType="withEffect">
                                  <p:stCondLst>
                                    <p:cond delay="8900"/>
                                  </p:stCondLst>
                                  <p:childTnLst>
                                    <p:set>
                                      <p:cBhvr>
                                        <p:cTn id="28" dur="1" fill="hold">
                                          <p:stCondLst>
                                            <p:cond delay="0"/>
                                          </p:stCondLst>
                                        </p:cTn>
                                        <p:tgtEl>
                                          <p:spTgt spid="16"/>
                                        </p:tgtEl>
                                        <p:attrNameLst>
                                          <p:attrName>style.visibility</p:attrName>
                                        </p:attrNameLst>
                                      </p:cBhvr>
                                      <p:to>
                                        <p:strVal val="visible"/>
                                      </p:to>
                                    </p:set>
                                  </p:childTnLst>
                                </p:cTn>
                              </p:par>
                              <p:par>
                                <p:cTn id="29" presetID="0" presetClass="path" presetSubtype="0" accel="50000" decel="50000" fill="hold" nodeType="withEffect">
                                  <p:stCondLst>
                                    <p:cond delay="8900"/>
                                  </p:stCondLst>
                                  <p:childTnLst>
                                    <p:animMotion origin="layout" path="M 0 0 L -0.21667 -0.13321 " pathEditMode="relative" ptsTypes="AA">
                                      <p:cBhvr>
                                        <p:cTn id="30" dur="2000" fill="hold"/>
                                        <p:tgtEl>
                                          <p:spTgt spid="16"/>
                                        </p:tgtEl>
                                        <p:attrNameLst>
                                          <p:attrName>ppt_x</p:attrName>
                                          <p:attrName>ppt_y</p:attrName>
                                        </p:attrNameLst>
                                      </p:cBhvr>
                                    </p:animMotion>
                                  </p:childTnLst>
                                </p:cTn>
                              </p:par>
                              <p:par>
                                <p:cTn id="31" presetID="1" presetClass="entr" presetSubtype="0" fill="hold" nodeType="withEffect">
                                  <p:stCondLst>
                                    <p:cond delay="9300"/>
                                  </p:stCondLst>
                                  <p:childTnLst>
                                    <p:set>
                                      <p:cBhvr>
                                        <p:cTn id="32" dur="1" fill="hold">
                                          <p:stCondLst>
                                            <p:cond delay="0"/>
                                          </p:stCondLst>
                                        </p:cTn>
                                        <p:tgtEl>
                                          <p:spTgt spid="14"/>
                                        </p:tgtEl>
                                        <p:attrNameLst>
                                          <p:attrName>style.visibility</p:attrName>
                                        </p:attrNameLst>
                                      </p:cBhvr>
                                      <p:to>
                                        <p:strVal val="visible"/>
                                      </p:to>
                                    </p:set>
                                  </p:childTnLst>
                                </p:cTn>
                              </p:par>
                              <p:par>
                                <p:cTn id="33" presetID="0" presetClass="path" presetSubtype="0" accel="50000" decel="50000" fill="hold" nodeType="withEffect">
                                  <p:stCondLst>
                                    <p:cond delay="9300"/>
                                  </p:stCondLst>
                                  <p:childTnLst>
                                    <p:animMotion origin="layout" path="M 0 0 L -0.31667 0.13321 " pathEditMode="relative" ptsTypes="AA">
                                      <p:cBhvr>
                                        <p:cTn id="34" dur="2000" fill="hold"/>
                                        <p:tgtEl>
                                          <p:spTgt spid="14"/>
                                        </p:tgtEl>
                                        <p:attrNameLst>
                                          <p:attrName>ppt_x</p:attrName>
                                          <p:attrName>ppt_y</p:attrName>
                                        </p:attrNameLst>
                                      </p:cBhvr>
                                    </p:animMotion>
                                  </p:childTnLst>
                                </p:cTn>
                              </p:par>
                              <p:par>
                                <p:cTn id="35" presetID="1" presetClass="entr" presetSubtype="0" fill="hold" nodeType="withEffect">
                                  <p:stCondLst>
                                    <p:cond delay="9300"/>
                                  </p:stCondLst>
                                  <p:childTnLst>
                                    <p:set>
                                      <p:cBhvr>
                                        <p:cTn id="36" dur="1" fill="hold">
                                          <p:stCondLst>
                                            <p:cond delay="0"/>
                                          </p:stCondLst>
                                        </p:cTn>
                                        <p:tgtEl>
                                          <p:spTgt spid="15"/>
                                        </p:tgtEl>
                                        <p:attrNameLst>
                                          <p:attrName>style.visibility</p:attrName>
                                        </p:attrNameLst>
                                      </p:cBhvr>
                                      <p:to>
                                        <p:strVal val="visible"/>
                                      </p:to>
                                    </p:set>
                                  </p:childTnLst>
                                </p:cTn>
                              </p:par>
                              <p:par>
                                <p:cTn id="37" presetID="0" presetClass="path" presetSubtype="0" accel="50000" decel="50000" fill="hold" nodeType="withEffect">
                                  <p:stCondLst>
                                    <p:cond delay="9300"/>
                                  </p:stCondLst>
                                  <p:childTnLst>
                                    <p:animMotion origin="layout" path="M 0 0 L 0.08333 -0.16652 " pathEditMode="relative" ptsTypes="AA">
                                      <p:cBhvr>
                                        <p:cTn id="38" dur="2000" fill="hold"/>
                                        <p:tgtEl>
                                          <p:spTgt spid="15"/>
                                        </p:tgtEl>
                                        <p:attrNameLst>
                                          <p:attrName>ppt_x</p:attrName>
                                          <p:attrName>ppt_y</p:attrName>
                                        </p:attrNameLst>
                                      </p:cBhvr>
                                    </p:animMotion>
                                  </p:childTnLst>
                                </p:cTn>
                              </p:par>
                              <p:par>
                                <p:cTn id="39" presetID="1" presetClass="entr" presetSubtype="0" fill="hold" nodeType="withEffect">
                                  <p:stCondLst>
                                    <p:cond delay="9300"/>
                                  </p:stCondLst>
                                  <p:childTnLst>
                                    <p:set>
                                      <p:cBhvr>
                                        <p:cTn id="40" dur="1" fill="hold">
                                          <p:stCondLst>
                                            <p:cond delay="0"/>
                                          </p:stCondLst>
                                        </p:cTn>
                                        <p:tgtEl>
                                          <p:spTgt spid="17"/>
                                        </p:tgtEl>
                                        <p:attrNameLst>
                                          <p:attrName>style.visibility</p:attrName>
                                        </p:attrNameLst>
                                      </p:cBhvr>
                                      <p:to>
                                        <p:strVal val="visible"/>
                                      </p:to>
                                    </p:set>
                                  </p:childTnLst>
                                </p:cTn>
                              </p:par>
                              <p:par>
                                <p:cTn id="41" presetID="0" presetClass="path" presetSubtype="0" accel="50000" decel="50000" fill="hold" nodeType="withEffect">
                                  <p:stCondLst>
                                    <p:cond delay="9300"/>
                                  </p:stCondLst>
                                  <p:childTnLst>
                                    <p:animMotion origin="layout" path="M 0 0 L -0.09167 0.28862 " pathEditMode="relative" ptsTypes="AA">
                                      <p:cBhvr>
                                        <p:cTn id="42" dur="2000" fill="hold"/>
                                        <p:tgtEl>
                                          <p:spTgt spid="17"/>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9" grpId="0" animBg="1"/>
      <p:bldP spid="9" grpId="1" animBg="1"/>
      <p:bldP spid="10" grpId="0" animBg="1"/>
      <p:bldP spid="10" grpId="1" animBg="1"/>
      <p:bldP spid="11" grpId="0" animBg="1"/>
      <p:bldP spid="11" grpId="1"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r>
              <a:rPr lang="en-US" dirty="0"/>
              <a:t>A. </a:t>
            </a:r>
            <a:r>
              <a:rPr lang="en-US" dirty="0" smtClean="0"/>
              <a:t>Siemko</a:t>
            </a:r>
            <a:endParaRPr lang="en-US" dirty="0"/>
          </a:p>
        </p:txBody>
      </p:sp>
      <p:sp>
        <p:nvSpPr>
          <p:cNvPr id="90116" name="Rectangle 4"/>
          <p:cNvSpPr>
            <a:spLocks noGrp="1" noChangeArrowheads="1"/>
          </p:cNvSpPr>
          <p:nvPr>
            <p:ph type="title"/>
          </p:nvPr>
        </p:nvSpPr>
        <p:spPr>
          <a:xfrm>
            <a:off x="0" y="115888"/>
            <a:ext cx="9144000" cy="1081087"/>
          </a:xfrm>
        </p:spPr>
        <p:txBody>
          <a:bodyPr/>
          <a:lstStyle/>
          <a:p>
            <a:r>
              <a:rPr lang="pl-PL" sz="3600"/>
              <a:t>Kompleks Akceleratorów w  CERN</a:t>
            </a:r>
            <a:br>
              <a:rPr lang="pl-PL" sz="3600"/>
            </a:br>
            <a:r>
              <a:rPr lang="pl-PL" sz="3600"/>
              <a:t>Schemat tuneli LHC i SPS</a:t>
            </a:r>
          </a:p>
        </p:txBody>
      </p:sp>
      <p:grpSp>
        <p:nvGrpSpPr>
          <p:cNvPr id="90130" name="Group 18"/>
          <p:cNvGrpSpPr>
            <a:grpSpLocks/>
          </p:cNvGrpSpPr>
          <p:nvPr/>
        </p:nvGrpSpPr>
        <p:grpSpPr bwMode="auto">
          <a:xfrm>
            <a:off x="107950" y="1412875"/>
            <a:ext cx="8888413" cy="4986338"/>
            <a:chOff x="68" y="890"/>
            <a:chExt cx="5599" cy="3141"/>
          </a:xfrm>
        </p:grpSpPr>
        <p:pic>
          <p:nvPicPr>
            <p:cNvPr id="90128" name="Picture 16" descr="SPS&amp;LHC_3D_black_exp_cr"/>
            <p:cNvPicPr>
              <a:picLocks noChangeAspect="1" noChangeArrowheads="1"/>
            </p:cNvPicPr>
            <p:nvPr/>
          </p:nvPicPr>
          <p:blipFill>
            <a:blip r:embed="rId3"/>
            <a:srcRect/>
            <a:stretch>
              <a:fillRect/>
            </a:stretch>
          </p:blipFill>
          <p:spPr bwMode="auto">
            <a:xfrm>
              <a:off x="68" y="890"/>
              <a:ext cx="5599" cy="3141"/>
            </a:xfrm>
            <a:prstGeom prst="rect">
              <a:avLst/>
            </a:prstGeom>
            <a:noFill/>
          </p:spPr>
        </p:pic>
        <p:sp>
          <p:nvSpPr>
            <p:cNvPr id="90129" name="Oval 17"/>
            <p:cNvSpPr>
              <a:spLocks noChangeArrowheads="1"/>
            </p:cNvSpPr>
            <p:nvPr/>
          </p:nvSpPr>
          <p:spPr bwMode="auto">
            <a:xfrm>
              <a:off x="1202" y="1570"/>
              <a:ext cx="3085" cy="454"/>
            </a:xfrm>
            <a:prstGeom prst="ellipse">
              <a:avLst/>
            </a:prstGeom>
            <a:noFill/>
            <a:ln w="19050" algn="ctr">
              <a:solidFill>
                <a:srgbClr val="FFFF00"/>
              </a:solidFill>
              <a:prstDash val="dash"/>
              <a:round/>
              <a:headEnd/>
              <a:tailEnd/>
            </a:ln>
            <a:effectLst/>
          </p:spPr>
          <p:txBody>
            <a:bodyPr wrap="none" lIns="92075" tIns="46038" rIns="92075" bIns="46038" anchor="ctr"/>
            <a:lstStyle/>
            <a:p>
              <a:pPr marL="342900" indent="-342900" algn="ctr"/>
              <a:endParaRPr lang="pl-PL">
                <a:solidFill>
                  <a:srgbClr val="FF0066"/>
                </a:solidFill>
              </a:endParaRPr>
            </a:p>
          </p:txBody>
        </p:sp>
      </p:gr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2"/>
          <p:cNvSpPr>
            <a:spLocks noGrp="1"/>
          </p:cNvSpPr>
          <p:nvPr>
            <p:ph type="dt" sz="half" idx="10"/>
          </p:nvPr>
        </p:nvSpPr>
        <p:spPr/>
        <p:txBody>
          <a:bodyPr/>
          <a:lstStyle/>
          <a:p>
            <a:r>
              <a:rPr lang="en-US" dirty="0"/>
              <a:t>A. </a:t>
            </a:r>
            <a:r>
              <a:rPr lang="en-US" dirty="0" smtClean="0"/>
              <a:t>Siemko</a:t>
            </a:r>
            <a:endParaRPr lang="en-US" dirty="0"/>
          </a:p>
        </p:txBody>
      </p:sp>
      <p:sp>
        <p:nvSpPr>
          <p:cNvPr id="86018" name="Rectangle 2"/>
          <p:cNvSpPr>
            <a:spLocks noGrp="1" noChangeArrowheads="1"/>
          </p:cNvSpPr>
          <p:nvPr>
            <p:ph type="title"/>
          </p:nvPr>
        </p:nvSpPr>
        <p:spPr>
          <a:xfrm>
            <a:off x="179388" y="115888"/>
            <a:ext cx="8713787" cy="1368425"/>
          </a:xfrm>
        </p:spPr>
        <p:txBody>
          <a:bodyPr/>
          <a:lstStyle/>
          <a:p>
            <a:r>
              <a:rPr lang="pl-PL" sz="3200"/>
              <a:t>CERN – najbardziej zaawansowany kompleks akceleratorowy na świecie</a:t>
            </a:r>
          </a:p>
        </p:txBody>
      </p:sp>
      <p:pic>
        <p:nvPicPr>
          <p:cNvPr id="86022" name="Picture 6" descr="ACcomplexpdf2gif"/>
          <p:cNvPicPr>
            <a:picLocks noChangeAspect="1" noChangeArrowheads="1"/>
          </p:cNvPicPr>
          <p:nvPr/>
        </p:nvPicPr>
        <p:blipFill>
          <a:blip r:embed="rId3"/>
          <a:srcRect/>
          <a:stretch>
            <a:fillRect/>
          </a:stretch>
        </p:blipFill>
        <p:spPr bwMode="auto">
          <a:xfrm>
            <a:off x="971550" y="1485900"/>
            <a:ext cx="7272338" cy="4956175"/>
          </a:xfrm>
          <a:prstGeom prst="rect">
            <a:avLst/>
          </a:prstGeom>
          <a:noFill/>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r>
              <a:rPr lang="en-US"/>
              <a:t>A. Siemko   16/04/2007</a:t>
            </a:r>
          </a:p>
        </p:txBody>
      </p:sp>
      <p:sp>
        <p:nvSpPr>
          <p:cNvPr id="100354" name="Rectangle 2"/>
          <p:cNvSpPr>
            <a:spLocks noGrp="1" noChangeArrowheads="1"/>
          </p:cNvSpPr>
          <p:nvPr>
            <p:ph type="title"/>
          </p:nvPr>
        </p:nvSpPr>
        <p:spPr>
          <a:xfrm>
            <a:off x="179388" y="115888"/>
            <a:ext cx="8713787" cy="1368425"/>
          </a:xfrm>
        </p:spPr>
        <p:txBody>
          <a:bodyPr/>
          <a:lstStyle/>
          <a:p>
            <a:r>
              <a:rPr lang="pl-PL" sz="3200"/>
              <a:t>CERN – najbardziej zaawansowany kompleks akceleratorowy na świecie</a:t>
            </a:r>
          </a:p>
        </p:txBody>
      </p:sp>
      <p:pic>
        <p:nvPicPr>
          <p:cNvPr id="100355" name="Picture 3" descr="ACcomplexpdf2gif"/>
          <p:cNvPicPr>
            <a:picLocks noChangeAspect="1" noChangeArrowheads="1"/>
          </p:cNvPicPr>
          <p:nvPr/>
        </p:nvPicPr>
        <p:blipFill>
          <a:blip r:embed="rId3"/>
          <a:srcRect/>
          <a:stretch>
            <a:fillRect/>
          </a:stretch>
        </p:blipFill>
        <p:spPr bwMode="auto">
          <a:xfrm>
            <a:off x="971550" y="1485900"/>
            <a:ext cx="7272338" cy="4956175"/>
          </a:xfrm>
          <a:prstGeom prst="rect">
            <a:avLst/>
          </a:prstGeom>
          <a:noFill/>
        </p:spPr>
      </p:pic>
      <p:sp>
        <p:nvSpPr>
          <p:cNvPr id="100357" name="AutoShape 5"/>
          <p:cNvSpPr>
            <a:spLocks/>
          </p:cNvSpPr>
          <p:nvPr/>
        </p:nvSpPr>
        <p:spPr bwMode="auto">
          <a:xfrm>
            <a:off x="5148263" y="1773238"/>
            <a:ext cx="2962275" cy="1655762"/>
          </a:xfrm>
          <a:prstGeom prst="accentBorderCallout2">
            <a:avLst>
              <a:gd name="adj1" fmla="val 6903"/>
              <a:gd name="adj2" fmla="val -2574"/>
              <a:gd name="adj3" fmla="val 6903"/>
              <a:gd name="adj4" fmla="val -17310"/>
              <a:gd name="adj5" fmla="val 201343"/>
              <a:gd name="adj6" fmla="val -32315"/>
            </a:avLst>
          </a:prstGeom>
          <a:solidFill>
            <a:srgbClr val="FFFF99"/>
          </a:solidFill>
          <a:ln w="57150" algn="ctr">
            <a:solidFill>
              <a:srgbClr val="FF3300"/>
            </a:solidFill>
            <a:miter lim="800000"/>
            <a:headEnd/>
            <a:tailEnd/>
          </a:ln>
          <a:effectLst/>
        </p:spPr>
        <p:txBody>
          <a:bodyPr lIns="92075" tIns="46038" rIns="92075" bIns="46038"/>
          <a:lstStyle/>
          <a:p>
            <a:pPr marL="342900" indent="-342900" algn="ctr"/>
            <a:r>
              <a:rPr lang="en-US">
                <a:solidFill>
                  <a:schemeClr val="bg1"/>
                </a:solidFill>
              </a:rPr>
              <a:t>Akcelerator</a:t>
            </a:r>
          </a:p>
          <a:p>
            <a:pPr marL="342900" indent="-342900" algn="ctr"/>
            <a:r>
              <a:rPr lang="en-US">
                <a:solidFill>
                  <a:schemeClr val="bg1"/>
                </a:solidFill>
              </a:rPr>
              <a:t>Liniowy</a:t>
            </a:r>
          </a:p>
          <a:p>
            <a:pPr marL="342900" indent="-342900" algn="ctr"/>
            <a:r>
              <a:rPr lang="en-US">
                <a:solidFill>
                  <a:schemeClr val="bg1"/>
                </a:solidFill>
              </a:rPr>
              <a:t>(LINAC 2) 1978</a:t>
            </a:r>
            <a:endParaRPr lang="pl-PL">
              <a:solidFill>
                <a:schemeClr val="bg1"/>
              </a:solidFill>
            </a:endParaRPr>
          </a:p>
        </p:txBody>
      </p:sp>
      <p:pic>
        <p:nvPicPr>
          <p:cNvPr id="100358" name="Picture 6" descr="Linac 2_1979"/>
          <p:cNvPicPr>
            <a:picLocks noChangeAspect="1" noChangeArrowheads="1"/>
          </p:cNvPicPr>
          <p:nvPr/>
        </p:nvPicPr>
        <p:blipFill>
          <a:blip r:embed="rId4"/>
          <a:srcRect/>
          <a:stretch>
            <a:fillRect/>
          </a:stretch>
        </p:blipFill>
        <p:spPr bwMode="auto">
          <a:xfrm>
            <a:off x="0" y="1588"/>
            <a:ext cx="9144000" cy="6856412"/>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0358"/>
                                        </p:tgtEl>
                                        <p:attrNameLst>
                                          <p:attrName>style.visibility</p:attrName>
                                        </p:attrNameLst>
                                      </p:cBhvr>
                                      <p:to>
                                        <p:strVal val="visible"/>
                                      </p:to>
                                    </p:set>
                                    <p:animEffect transition="in" filter="checkerboard(across)">
                                      <p:cBhvr>
                                        <p:cTn id="7" dur="500"/>
                                        <p:tgtEl>
                                          <p:spTgt spid="1003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r>
              <a:rPr lang="en-US"/>
              <a:t>A. Siemko   16/04/2007</a:t>
            </a:r>
          </a:p>
        </p:txBody>
      </p:sp>
      <p:sp>
        <p:nvSpPr>
          <p:cNvPr id="113666" name="Rectangle 2"/>
          <p:cNvSpPr>
            <a:spLocks noGrp="1" noChangeArrowheads="1"/>
          </p:cNvSpPr>
          <p:nvPr>
            <p:ph type="title"/>
          </p:nvPr>
        </p:nvSpPr>
        <p:spPr>
          <a:xfrm>
            <a:off x="179388" y="115888"/>
            <a:ext cx="8713787" cy="1368425"/>
          </a:xfrm>
        </p:spPr>
        <p:txBody>
          <a:bodyPr/>
          <a:lstStyle/>
          <a:p>
            <a:r>
              <a:rPr lang="pl-PL" sz="3200"/>
              <a:t>CERN – najbardziej zaawansowany kompleks akceleratorowy na świecie</a:t>
            </a:r>
          </a:p>
        </p:txBody>
      </p:sp>
      <p:pic>
        <p:nvPicPr>
          <p:cNvPr id="113667" name="Picture 3" descr="ACcomplexpdf2gif"/>
          <p:cNvPicPr>
            <a:picLocks noChangeAspect="1" noChangeArrowheads="1"/>
          </p:cNvPicPr>
          <p:nvPr/>
        </p:nvPicPr>
        <p:blipFill>
          <a:blip r:embed="rId3"/>
          <a:srcRect/>
          <a:stretch>
            <a:fillRect/>
          </a:stretch>
        </p:blipFill>
        <p:spPr bwMode="auto">
          <a:xfrm>
            <a:off x="971550" y="1485900"/>
            <a:ext cx="7272338" cy="4956175"/>
          </a:xfrm>
          <a:prstGeom prst="rect">
            <a:avLst/>
          </a:prstGeom>
          <a:noFill/>
        </p:spPr>
      </p:pic>
      <p:sp>
        <p:nvSpPr>
          <p:cNvPr id="113671" name="AutoShape 7"/>
          <p:cNvSpPr>
            <a:spLocks/>
          </p:cNvSpPr>
          <p:nvPr/>
        </p:nvSpPr>
        <p:spPr bwMode="auto">
          <a:xfrm>
            <a:off x="5148263" y="1773238"/>
            <a:ext cx="2962275" cy="1150937"/>
          </a:xfrm>
          <a:prstGeom prst="accentBorderCallout2">
            <a:avLst>
              <a:gd name="adj1" fmla="val 9931"/>
              <a:gd name="adj2" fmla="val -2574"/>
              <a:gd name="adj3" fmla="val 9931"/>
              <a:gd name="adj4" fmla="val -6644"/>
              <a:gd name="adj5" fmla="val 233380"/>
              <a:gd name="adj6" fmla="val -10773"/>
            </a:avLst>
          </a:prstGeom>
          <a:solidFill>
            <a:srgbClr val="FFFF99"/>
          </a:solidFill>
          <a:ln w="57150" algn="ctr">
            <a:solidFill>
              <a:srgbClr val="FF3300"/>
            </a:solidFill>
            <a:miter lim="800000"/>
            <a:headEnd/>
            <a:tailEnd/>
          </a:ln>
          <a:effectLst/>
        </p:spPr>
        <p:txBody>
          <a:bodyPr lIns="92075" tIns="46038" rIns="92075" bIns="46038"/>
          <a:lstStyle/>
          <a:p>
            <a:pPr marL="342900" indent="-342900" algn="ctr"/>
            <a:r>
              <a:rPr lang="en-US">
                <a:solidFill>
                  <a:schemeClr val="bg1"/>
                </a:solidFill>
              </a:rPr>
              <a:t>Booster</a:t>
            </a:r>
          </a:p>
          <a:p>
            <a:pPr marL="342900" indent="-342900" algn="ctr"/>
            <a:r>
              <a:rPr lang="en-US">
                <a:solidFill>
                  <a:schemeClr val="bg1"/>
                </a:solidFill>
              </a:rPr>
              <a:t>(PSB) 1972</a:t>
            </a:r>
            <a:endParaRPr lang="pl-PL">
              <a:solidFill>
                <a:schemeClr val="bg1"/>
              </a:solidFill>
            </a:endParaRPr>
          </a:p>
        </p:txBody>
      </p:sp>
      <p:pic>
        <p:nvPicPr>
          <p:cNvPr id="113672" name="Picture 8" descr="Booster"/>
          <p:cNvPicPr>
            <a:picLocks noChangeAspect="1" noChangeArrowheads="1"/>
          </p:cNvPicPr>
          <p:nvPr/>
        </p:nvPicPr>
        <p:blipFill>
          <a:blip r:embed="rId4"/>
          <a:srcRect/>
          <a:stretch>
            <a:fillRect/>
          </a:stretch>
        </p:blipFill>
        <p:spPr bwMode="auto">
          <a:xfrm>
            <a:off x="0" y="0"/>
            <a:ext cx="9144000" cy="6858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13672"/>
                                        </p:tgtEl>
                                        <p:attrNameLst>
                                          <p:attrName>style.visibility</p:attrName>
                                        </p:attrNameLst>
                                      </p:cBhvr>
                                      <p:to>
                                        <p:strVal val="visible"/>
                                      </p:to>
                                    </p:set>
                                    <p:animEffect transition="in" filter="checkerboard(across)">
                                      <p:cBhvr>
                                        <p:cTn id="7" dur="500"/>
                                        <p:tgtEl>
                                          <p:spTgt spid="1136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r>
              <a:rPr lang="en-US"/>
              <a:t>A. Siemko   16/04/2007</a:t>
            </a:r>
          </a:p>
        </p:txBody>
      </p:sp>
      <p:sp>
        <p:nvSpPr>
          <p:cNvPr id="102402" name="Rectangle 2"/>
          <p:cNvSpPr>
            <a:spLocks noGrp="1" noChangeArrowheads="1"/>
          </p:cNvSpPr>
          <p:nvPr>
            <p:ph type="title"/>
          </p:nvPr>
        </p:nvSpPr>
        <p:spPr>
          <a:xfrm>
            <a:off x="179388" y="115888"/>
            <a:ext cx="8713787" cy="1368425"/>
          </a:xfrm>
        </p:spPr>
        <p:txBody>
          <a:bodyPr/>
          <a:lstStyle/>
          <a:p>
            <a:r>
              <a:rPr lang="pl-PL" sz="3200"/>
              <a:t>CERN – najbardziej zaawansowany kompleks akceleratorowy na świecie</a:t>
            </a:r>
          </a:p>
        </p:txBody>
      </p:sp>
      <p:pic>
        <p:nvPicPr>
          <p:cNvPr id="102403" name="Picture 3" descr="ACcomplexpdf2gif"/>
          <p:cNvPicPr>
            <a:picLocks noChangeAspect="1" noChangeArrowheads="1"/>
          </p:cNvPicPr>
          <p:nvPr/>
        </p:nvPicPr>
        <p:blipFill>
          <a:blip r:embed="rId3"/>
          <a:srcRect/>
          <a:stretch>
            <a:fillRect/>
          </a:stretch>
        </p:blipFill>
        <p:spPr bwMode="auto">
          <a:xfrm>
            <a:off x="971550" y="1485900"/>
            <a:ext cx="7272338" cy="4956175"/>
          </a:xfrm>
          <a:prstGeom prst="rect">
            <a:avLst/>
          </a:prstGeom>
          <a:noFill/>
        </p:spPr>
      </p:pic>
      <p:sp>
        <p:nvSpPr>
          <p:cNvPr id="102405" name="AutoShape 5"/>
          <p:cNvSpPr>
            <a:spLocks/>
          </p:cNvSpPr>
          <p:nvPr/>
        </p:nvSpPr>
        <p:spPr bwMode="auto">
          <a:xfrm>
            <a:off x="2033588" y="1773238"/>
            <a:ext cx="2962275" cy="1503362"/>
          </a:xfrm>
          <a:prstGeom prst="accentBorderCallout2">
            <a:avLst>
              <a:gd name="adj1" fmla="val 7602"/>
              <a:gd name="adj2" fmla="val 102574"/>
              <a:gd name="adj3" fmla="val 7602"/>
              <a:gd name="adj4" fmla="val 109005"/>
              <a:gd name="adj5" fmla="val 202111"/>
              <a:gd name="adj6" fmla="val 115593"/>
            </a:avLst>
          </a:prstGeom>
          <a:solidFill>
            <a:srgbClr val="FFFF99"/>
          </a:solidFill>
          <a:ln w="57150" algn="ctr">
            <a:solidFill>
              <a:srgbClr val="FF3300"/>
            </a:solidFill>
            <a:miter lim="800000"/>
            <a:headEnd/>
            <a:tailEnd/>
          </a:ln>
          <a:effectLst/>
        </p:spPr>
        <p:txBody>
          <a:bodyPr lIns="92075" tIns="46038" rIns="92075" bIns="46038"/>
          <a:lstStyle/>
          <a:p>
            <a:pPr marL="342900" indent="-342900" algn="ctr"/>
            <a:r>
              <a:rPr lang="pl-PL">
                <a:solidFill>
                  <a:schemeClr val="bg1"/>
                </a:solidFill>
              </a:rPr>
              <a:t>Synchrotron</a:t>
            </a:r>
          </a:p>
          <a:p>
            <a:pPr marL="342900" indent="-342900" algn="ctr"/>
            <a:r>
              <a:rPr lang="pl-PL">
                <a:solidFill>
                  <a:schemeClr val="bg1"/>
                </a:solidFill>
              </a:rPr>
              <a:t>Protonowy</a:t>
            </a:r>
          </a:p>
          <a:p>
            <a:pPr marL="342900" indent="-342900" algn="ctr"/>
            <a:r>
              <a:rPr lang="pl-PL">
                <a:solidFill>
                  <a:schemeClr val="bg1"/>
                </a:solidFill>
              </a:rPr>
              <a:t>(PS)</a:t>
            </a:r>
            <a:r>
              <a:rPr lang="en-US">
                <a:solidFill>
                  <a:schemeClr val="bg1"/>
                </a:solidFill>
              </a:rPr>
              <a:t> 1959</a:t>
            </a:r>
            <a:endParaRPr lang="pl-PL">
              <a:solidFill>
                <a:schemeClr val="bg1"/>
              </a:solidFill>
            </a:endParaRPr>
          </a:p>
        </p:txBody>
      </p:sp>
      <p:pic>
        <p:nvPicPr>
          <p:cNvPr id="102407" name="Picture 7" descr="PS_1"/>
          <p:cNvPicPr>
            <a:picLocks noChangeAspect="1" noChangeArrowheads="1"/>
          </p:cNvPicPr>
          <p:nvPr/>
        </p:nvPicPr>
        <p:blipFill>
          <a:blip r:embed="rId4"/>
          <a:srcRect/>
          <a:stretch>
            <a:fillRect/>
          </a:stretch>
        </p:blipFill>
        <p:spPr bwMode="auto">
          <a:xfrm>
            <a:off x="0" y="-90488"/>
            <a:ext cx="9207500" cy="6948488"/>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02407"/>
                                        </p:tgtEl>
                                        <p:attrNameLst>
                                          <p:attrName>style.visibility</p:attrName>
                                        </p:attrNameLst>
                                      </p:cBhvr>
                                      <p:to>
                                        <p:strVal val="visible"/>
                                      </p:to>
                                    </p:set>
                                    <p:animEffect transition="in" filter="checkerboard(across)">
                                      <p:cBhvr>
                                        <p:cTn id="7" dur="500"/>
                                        <p:tgtEl>
                                          <p:spTgt spid="1024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r>
              <a:rPr lang="en-US"/>
              <a:t>A. Siemko   16/04/2007</a:t>
            </a:r>
          </a:p>
        </p:txBody>
      </p:sp>
      <p:sp>
        <p:nvSpPr>
          <p:cNvPr id="123906" name="Rectangle 2"/>
          <p:cNvSpPr>
            <a:spLocks noGrp="1" noChangeArrowheads="1"/>
          </p:cNvSpPr>
          <p:nvPr>
            <p:ph type="title"/>
          </p:nvPr>
        </p:nvSpPr>
        <p:spPr>
          <a:xfrm>
            <a:off x="179388" y="115888"/>
            <a:ext cx="8713787" cy="1368425"/>
          </a:xfrm>
        </p:spPr>
        <p:txBody>
          <a:bodyPr/>
          <a:lstStyle/>
          <a:p>
            <a:r>
              <a:rPr lang="pl-PL" sz="3200"/>
              <a:t>CERN – najbardziej zaawansowany kompleks akceleratorowy na świecie</a:t>
            </a:r>
          </a:p>
        </p:txBody>
      </p:sp>
      <p:pic>
        <p:nvPicPr>
          <p:cNvPr id="123907" name="Picture 3" descr="ACcomplexpdf2gif"/>
          <p:cNvPicPr>
            <a:picLocks noChangeAspect="1" noChangeArrowheads="1"/>
          </p:cNvPicPr>
          <p:nvPr/>
        </p:nvPicPr>
        <p:blipFill>
          <a:blip r:embed="rId3"/>
          <a:srcRect/>
          <a:stretch>
            <a:fillRect/>
          </a:stretch>
        </p:blipFill>
        <p:spPr bwMode="auto">
          <a:xfrm>
            <a:off x="971550" y="1485900"/>
            <a:ext cx="7272338" cy="4956175"/>
          </a:xfrm>
          <a:prstGeom prst="rect">
            <a:avLst/>
          </a:prstGeom>
          <a:noFill/>
        </p:spPr>
      </p:pic>
      <p:sp>
        <p:nvSpPr>
          <p:cNvPr id="123908" name="AutoShape 4"/>
          <p:cNvSpPr>
            <a:spLocks/>
          </p:cNvSpPr>
          <p:nvPr/>
        </p:nvSpPr>
        <p:spPr bwMode="auto">
          <a:xfrm>
            <a:off x="1116013" y="1773238"/>
            <a:ext cx="3455987" cy="1584325"/>
          </a:xfrm>
          <a:prstGeom prst="accentBorderCallout2">
            <a:avLst>
              <a:gd name="adj1" fmla="val 7213"/>
              <a:gd name="adj2" fmla="val 102204"/>
              <a:gd name="adj3" fmla="val 7213"/>
              <a:gd name="adj4" fmla="val 104546"/>
              <a:gd name="adj5" fmla="val 227255"/>
              <a:gd name="adj6" fmla="val 106889"/>
            </a:avLst>
          </a:prstGeom>
          <a:solidFill>
            <a:srgbClr val="FFFF99"/>
          </a:solidFill>
          <a:ln w="57150" algn="ctr">
            <a:solidFill>
              <a:srgbClr val="FF3300"/>
            </a:solidFill>
            <a:miter lim="800000"/>
            <a:headEnd/>
            <a:tailEnd/>
          </a:ln>
          <a:effectLst/>
        </p:spPr>
        <p:txBody>
          <a:bodyPr lIns="92075" tIns="46038" rIns="92075" bIns="46038"/>
          <a:lstStyle/>
          <a:p>
            <a:pPr marL="342900" indent="-342900" algn="ctr"/>
            <a:r>
              <a:rPr lang="pl-PL" sz="2400">
                <a:solidFill>
                  <a:schemeClr val="bg1"/>
                </a:solidFill>
              </a:rPr>
              <a:t>Synchrotron jonów niskoenergetycznych</a:t>
            </a:r>
          </a:p>
          <a:p>
            <a:pPr marL="342900" indent="-342900" algn="ctr"/>
            <a:r>
              <a:rPr lang="pl-PL">
                <a:solidFill>
                  <a:schemeClr val="bg1"/>
                </a:solidFill>
              </a:rPr>
              <a:t>(LEIR)</a:t>
            </a:r>
            <a:r>
              <a:rPr lang="en-US">
                <a:solidFill>
                  <a:schemeClr val="bg1"/>
                </a:solidFill>
              </a:rPr>
              <a:t> 2005</a:t>
            </a:r>
            <a:endParaRPr lang="pl-PL">
              <a:solidFill>
                <a:schemeClr val="bg1"/>
              </a:solidFill>
            </a:endParaRPr>
          </a:p>
        </p:txBody>
      </p:sp>
      <p:pic>
        <p:nvPicPr>
          <p:cNvPr id="123909" name="Picture 5" descr="LEAR"/>
          <p:cNvPicPr>
            <a:picLocks noChangeAspect="1" noChangeArrowheads="1"/>
          </p:cNvPicPr>
          <p:nvPr/>
        </p:nvPicPr>
        <p:blipFill>
          <a:blip r:embed="rId4"/>
          <a:srcRect/>
          <a:stretch>
            <a:fillRect/>
          </a:stretch>
        </p:blipFill>
        <p:spPr bwMode="auto">
          <a:xfrm>
            <a:off x="0" y="0"/>
            <a:ext cx="9144000" cy="6858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3909"/>
                                        </p:tgtEl>
                                        <p:attrNameLst>
                                          <p:attrName>style.visibility</p:attrName>
                                        </p:attrNameLst>
                                      </p:cBhvr>
                                      <p:to>
                                        <p:strVal val="visible"/>
                                      </p:to>
                                    </p:set>
                                    <p:animEffect transition="in" filter="blinds(horizontal)">
                                      <p:cBhvr>
                                        <p:cTn id="7" dur="500"/>
                                        <p:tgtEl>
                                          <p:spTgt spid="1239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r>
              <a:rPr lang="en-US"/>
              <a:t>A. Siemko   16/04/2007</a:t>
            </a:r>
          </a:p>
        </p:txBody>
      </p:sp>
      <p:sp>
        <p:nvSpPr>
          <p:cNvPr id="130050" name="Rectangle 2"/>
          <p:cNvSpPr>
            <a:spLocks noGrp="1" noChangeArrowheads="1"/>
          </p:cNvSpPr>
          <p:nvPr>
            <p:ph type="title"/>
          </p:nvPr>
        </p:nvSpPr>
        <p:spPr>
          <a:xfrm>
            <a:off x="179388" y="115888"/>
            <a:ext cx="8713787" cy="1368425"/>
          </a:xfrm>
        </p:spPr>
        <p:txBody>
          <a:bodyPr/>
          <a:lstStyle/>
          <a:p>
            <a:r>
              <a:rPr lang="pl-PL" sz="3200"/>
              <a:t>CERN – najbardziej zaawansowany kompleks akceleratorowy na świecie</a:t>
            </a:r>
          </a:p>
        </p:txBody>
      </p:sp>
      <p:pic>
        <p:nvPicPr>
          <p:cNvPr id="130051" name="Picture 3" descr="ACcomplexpdf2gif"/>
          <p:cNvPicPr>
            <a:picLocks noChangeAspect="1" noChangeArrowheads="1"/>
          </p:cNvPicPr>
          <p:nvPr/>
        </p:nvPicPr>
        <p:blipFill>
          <a:blip r:embed="rId3"/>
          <a:srcRect/>
          <a:stretch>
            <a:fillRect/>
          </a:stretch>
        </p:blipFill>
        <p:spPr bwMode="auto">
          <a:xfrm>
            <a:off x="971550" y="1485900"/>
            <a:ext cx="7272338" cy="4956175"/>
          </a:xfrm>
          <a:prstGeom prst="rect">
            <a:avLst/>
          </a:prstGeom>
          <a:noFill/>
        </p:spPr>
      </p:pic>
      <p:sp>
        <p:nvSpPr>
          <p:cNvPr id="130052" name="AutoShape 4"/>
          <p:cNvSpPr>
            <a:spLocks/>
          </p:cNvSpPr>
          <p:nvPr/>
        </p:nvSpPr>
        <p:spPr bwMode="auto">
          <a:xfrm>
            <a:off x="5148263" y="1773238"/>
            <a:ext cx="2962275" cy="1584325"/>
          </a:xfrm>
          <a:prstGeom prst="accentBorderCallout2">
            <a:avLst>
              <a:gd name="adj1" fmla="val 7213"/>
              <a:gd name="adj2" fmla="val -2574"/>
              <a:gd name="adj3" fmla="val 7213"/>
              <a:gd name="adj4" fmla="val -24866"/>
              <a:gd name="adj5" fmla="val 152704"/>
              <a:gd name="adj6" fmla="val -47426"/>
            </a:avLst>
          </a:prstGeom>
          <a:solidFill>
            <a:srgbClr val="FFFF99"/>
          </a:solidFill>
          <a:ln w="57150" algn="ctr">
            <a:solidFill>
              <a:srgbClr val="FF3300"/>
            </a:solidFill>
            <a:miter lim="800000"/>
            <a:headEnd/>
            <a:tailEnd/>
          </a:ln>
          <a:effectLst/>
        </p:spPr>
        <p:txBody>
          <a:bodyPr lIns="92075" tIns="46038" rIns="92075" bIns="46038"/>
          <a:lstStyle/>
          <a:p>
            <a:pPr marL="342900" indent="-342900" algn="ctr"/>
            <a:r>
              <a:rPr lang="en-US">
                <a:solidFill>
                  <a:schemeClr val="bg1"/>
                </a:solidFill>
              </a:rPr>
              <a:t>Dezakcelerator</a:t>
            </a:r>
          </a:p>
          <a:p>
            <a:pPr marL="342900" indent="-342900" algn="ctr"/>
            <a:r>
              <a:rPr lang="en-US">
                <a:solidFill>
                  <a:schemeClr val="bg1"/>
                </a:solidFill>
              </a:rPr>
              <a:t>antyprotonow</a:t>
            </a:r>
          </a:p>
          <a:p>
            <a:pPr marL="342900" indent="-342900" algn="ctr"/>
            <a:r>
              <a:rPr lang="en-US">
                <a:solidFill>
                  <a:schemeClr val="bg1"/>
                </a:solidFill>
              </a:rPr>
              <a:t>(AD) 1999</a:t>
            </a:r>
            <a:endParaRPr lang="pl-PL">
              <a:solidFill>
                <a:schemeClr val="bg1"/>
              </a:solidFill>
            </a:endParaRPr>
          </a:p>
        </p:txBody>
      </p:sp>
      <p:pic>
        <p:nvPicPr>
          <p:cNvPr id="130053" name="Picture 5" descr="AD_9809013_04"/>
          <p:cNvPicPr>
            <a:picLocks noChangeAspect="1" noChangeArrowheads="1"/>
          </p:cNvPicPr>
          <p:nvPr/>
        </p:nvPicPr>
        <p:blipFill>
          <a:blip r:embed="rId4"/>
          <a:srcRect/>
          <a:stretch>
            <a:fillRect/>
          </a:stretch>
        </p:blipFill>
        <p:spPr bwMode="auto">
          <a:xfrm>
            <a:off x="0" y="0"/>
            <a:ext cx="9144000" cy="68580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30053"/>
                                        </p:tgtEl>
                                        <p:attrNameLst>
                                          <p:attrName>style.visibility</p:attrName>
                                        </p:attrNameLst>
                                      </p:cBhvr>
                                      <p:to>
                                        <p:strVal val="visible"/>
                                      </p:to>
                                    </p:set>
                                    <p:animEffect transition="in" filter="checkerboard(across)">
                                      <p:cBhvr>
                                        <p:cTn id="7" dur="500"/>
                                        <p:tgtEl>
                                          <p:spTgt spid="1300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r>
              <a:rPr lang="en-US"/>
              <a:t>A. Siemko   16/04/2007</a:t>
            </a:r>
          </a:p>
        </p:txBody>
      </p:sp>
      <p:sp>
        <p:nvSpPr>
          <p:cNvPr id="125954" name="Rectangle 2"/>
          <p:cNvSpPr>
            <a:spLocks noGrp="1" noChangeArrowheads="1"/>
          </p:cNvSpPr>
          <p:nvPr>
            <p:ph type="title"/>
          </p:nvPr>
        </p:nvSpPr>
        <p:spPr>
          <a:xfrm>
            <a:off x="179388" y="115888"/>
            <a:ext cx="8713787" cy="1368425"/>
          </a:xfrm>
        </p:spPr>
        <p:txBody>
          <a:bodyPr/>
          <a:lstStyle/>
          <a:p>
            <a:r>
              <a:rPr lang="pl-PL" sz="3200"/>
              <a:t>CERN – najbardziej zaawansowany kompleks akceleratorowy na świecie</a:t>
            </a:r>
          </a:p>
        </p:txBody>
      </p:sp>
      <p:pic>
        <p:nvPicPr>
          <p:cNvPr id="125955" name="Picture 3" descr="ACcomplexpdf2gif"/>
          <p:cNvPicPr>
            <a:picLocks noChangeAspect="1" noChangeArrowheads="1"/>
          </p:cNvPicPr>
          <p:nvPr/>
        </p:nvPicPr>
        <p:blipFill>
          <a:blip r:embed="rId3"/>
          <a:srcRect/>
          <a:stretch>
            <a:fillRect/>
          </a:stretch>
        </p:blipFill>
        <p:spPr bwMode="auto">
          <a:xfrm>
            <a:off x="971550" y="1485900"/>
            <a:ext cx="7272338" cy="4956175"/>
          </a:xfrm>
          <a:prstGeom prst="rect">
            <a:avLst/>
          </a:prstGeom>
          <a:noFill/>
        </p:spPr>
      </p:pic>
      <p:sp>
        <p:nvSpPr>
          <p:cNvPr id="125956" name="AutoShape 4"/>
          <p:cNvSpPr>
            <a:spLocks/>
          </p:cNvSpPr>
          <p:nvPr/>
        </p:nvSpPr>
        <p:spPr bwMode="auto">
          <a:xfrm>
            <a:off x="4859338" y="1773238"/>
            <a:ext cx="3251200" cy="1584325"/>
          </a:xfrm>
          <a:prstGeom prst="accentBorderCallout2">
            <a:avLst>
              <a:gd name="adj1" fmla="val 7213"/>
              <a:gd name="adj2" fmla="val -2343"/>
              <a:gd name="adj3" fmla="val 7213"/>
              <a:gd name="adj4" fmla="val -14014"/>
              <a:gd name="adj5" fmla="val 72745"/>
              <a:gd name="adj6" fmla="val -25829"/>
            </a:avLst>
          </a:prstGeom>
          <a:solidFill>
            <a:srgbClr val="FFFF99"/>
          </a:solidFill>
          <a:ln w="57150" algn="ctr">
            <a:solidFill>
              <a:srgbClr val="FF3300"/>
            </a:solidFill>
            <a:miter lim="800000"/>
            <a:headEnd/>
            <a:tailEnd/>
          </a:ln>
          <a:effectLst/>
        </p:spPr>
        <p:txBody>
          <a:bodyPr lIns="92075" tIns="46038" rIns="92075" bIns="46038"/>
          <a:lstStyle/>
          <a:p>
            <a:pPr marL="342900" indent="-342900" algn="ctr"/>
            <a:r>
              <a:rPr lang="pl-PL">
                <a:solidFill>
                  <a:schemeClr val="bg1"/>
                </a:solidFill>
              </a:rPr>
              <a:t>Super</a:t>
            </a:r>
            <a:r>
              <a:rPr lang="en-US">
                <a:solidFill>
                  <a:schemeClr val="bg1"/>
                </a:solidFill>
              </a:rPr>
              <a:t>s</a:t>
            </a:r>
            <a:r>
              <a:rPr lang="pl-PL">
                <a:solidFill>
                  <a:schemeClr val="bg1"/>
                </a:solidFill>
              </a:rPr>
              <a:t>ynchrotron</a:t>
            </a:r>
          </a:p>
          <a:p>
            <a:pPr marL="342900" indent="-342900" algn="ctr"/>
            <a:r>
              <a:rPr lang="pl-PL">
                <a:solidFill>
                  <a:schemeClr val="bg1"/>
                </a:solidFill>
              </a:rPr>
              <a:t>Protonowy</a:t>
            </a:r>
          </a:p>
          <a:p>
            <a:pPr marL="342900" indent="-342900" algn="ctr"/>
            <a:r>
              <a:rPr lang="pl-PL">
                <a:solidFill>
                  <a:schemeClr val="bg1"/>
                </a:solidFill>
              </a:rPr>
              <a:t>(SPS)</a:t>
            </a:r>
            <a:r>
              <a:rPr lang="en-US">
                <a:solidFill>
                  <a:schemeClr val="bg1"/>
                </a:solidFill>
              </a:rPr>
              <a:t> 1976</a:t>
            </a:r>
            <a:endParaRPr lang="pl-PL">
              <a:solidFill>
                <a:schemeClr val="bg1"/>
              </a:solidFill>
            </a:endParaRPr>
          </a:p>
        </p:txBody>
      </p:sp>
      <p:pic>
        <p:nvPicPr>
          <p:cNvPr id="125957" name="Picture 5" descr="SPS_1"/>
          <p:cNvPicPr>
            <a:picLocks noChangeAspect="1" noChangeArrowheads="1"/>
          </p:cNvPicPr>
          <p:nvPr/>
        </p:nvPicPr>
        <p:blipFill>
          <a:blip r:embed="rId4"/>
          <a:srcRect/>
          <a:stretch>
            <a:fillRect/>
          </a:stretch>
        </p:blipFill>
        <p:spPr bwMode="auto">
          <a:xfrm>
            <a:off x="0" y="0"/>
            <a:ext cx="9144000" cy="68453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25957"/>
                                        </p:tgtEl>
                                        <p:attrNameLst>
                                          <p:attrName>style.visibility</p:attrName>
                                        </p:attrNameLst>
                                      </p:cBhvr>
                                      <p:to>
                                        <p:strVal val="visible"/>
                                      </p:to>
                                    </p:set>
                                    <p:animEffect transition="in" filter="checkerboard(across)">
                                      <p:cBhvr>
                                        <p:cTn id="7" dur="500"/>
                                        <p:tgtEl>
                                          <p:spTgt spid="1259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 name="Date Placeholder 2"/>
          <p:cNvSpPr>
            <a:spLocks noGrp="1"/>
          </p:cNvSpPr>
          <p:nvPr>
            <p:ph type="dt" sz="half" idx="10"/>
          </p:nvPr>
        </p:nvSpPr>
        <p:spPr/>
        <p:txBody>
          <a:bodyPr/>
          <a:lstStyle/>
          <a:p>
            <a:r>
              <a:rPr lang="en-US"/>
              <a:t>A. Siemko   16/04/2007</a:t>
            </a:r>
          </a:p>
        </p:txBody>
      </p:sp>
      <p:sp>
        <p:nvSpPr>
          <p:cNvPr id="128002" name="Rectangle 2"/>
          <p:cNvSpPr>
            <a:spLocks noGrp="1" noChangeArrowheads="1"/>
          </p:cNvSpPr>
          <p:nvPr>
            <p:ph type="title"/>
          </p:nvPr>
        </p:nvSpPr>
        <p:spPr>
          <a:xfrm>
            <a:off x="179388" y="115888"/>
            <a:ext cx="8713787" cy="1368425"/>
          </a:xfrm>
        </p:spPr>
        <p:txBody>
          <a:bodyPr/>
          <a:lstStyle/>
          <a:p>
            <a:r>
              <a:rPr lang="pl-PL" sz="3200"/>
              <a:t>CERN – najbardziej zaawansowany kompleks akceleratorowy na świecie</a:t>
            </a:r>
          </a:p>
        </p:txBody>
      </p:sp>
      <p:pic>
        <p:nvPicPr>
          <p:cNvPr id="128003" name="Picture 3" descr="ACcomplexpdf2gif"/>
          <p:cNvPicPr>
            <a:picLocks noChangeAspect="1" noChangeArrowheads="1"/>
          </p:cNvPicPr>
          <p:nvPr/>
        </p:nvPicPr>
        <p:blipFill>
          <a:blip r:embed="rId3"/>
          <a:srcRect/>
          <a:stretch>
            <a:fillRect/>
          </a:stretch>
        </p:blipFill>
        <p:spPr bwMode="auto">
          <a:xfrm>
            <a:off x="971550" y="1485900"/>
            <a:ext cx="7272338" cy="4956175"/>
          </a:xfrm>
          <a:prstGeom prst="rect">
            <a:avLst/>
          </a:prstGeom>
          <a:noFill/>
        </p:spPr>
      </p:pic>
      <p:sp>
        <p:nvSpPr>
          <p:cNvPr id="128004" name="AutoShape 4"/>
          <p:cNvSpPr>
            <a:spLocks/>
          </p:cNvSpPr>
          <p:nvPr/>
        </p:nvSpPr>
        <p:spPr bwMode="auto">
          <a:xfrm>
            <a:off x="3779838" y="1773238"/>
            <a:ext cx="4330700" cy="1584325"/>
          </a:xfrm>
          <a:prstGeom prst="accentBorderCallout2">
            <a:avLst>
              <a:gd name="adj1" fmla="val 7213"/>
              <a:gd name="adj2" fmla="val -1759"/>
              <a:gd name="adj3" fmla="val 7213"/>
              <a:gd name="adj4" fmla="val -17926"/>
              <a:gd name="adj5" fmla="val 96194"/>
              <a:gd name="adj6" fmla="val -34273"/>
            </a:avLst>
          </a:prstGeom>
          <a:solidFill>
            <a:srgbClr val="FFFF99"/>
          </a:solidFill>
          <a:ln w="57150" algn="ctr">
            <a:solidFill>
              <a:srgbClr val="FF3300"/>
            </a:solidFill>
            <a:miter lim="800000"/>
            <a:headEnd/>
            <a:tailEnd/>
          </a:ln>
          <a:effectLst/>
        </p:spPr>
        <p:txBody>
          <a:bodyPr lIns="92075" tIns="46038" rIns="92075" bIns="46038"/>
          <a:lstStyle/>
          <a:p>
            <a:pPr marL="342900" indent="-342900" algn="ctr"/>
            <a:r>
              <a:rPr lang="pl-PL">
                <a:solidFill>
                  <a:schemeClr val="bg1"/>
                </a:solidFill>
              </a:rPr>
              <a:t>Wielki Zderzacz</a:t>
            </a:r>
          </a:p>
          <a:p>
            <a:pPr marL="342900" indent="-342900" algn="ctr"/>
            <a:r>
              <a:rPr lang="pl-PL">
                <a:solidFill>
                  <a:schemeClr val="bg1"/>
                </a:solidFill>
              </a:rPr>
              <a:t> </a:t>
            </a:r>
            <a:r>
              <a:rPr lang="en-US">
                <a:solidFill>
                  <a:schemeClr val="bg1"/>
                </a:solidFill>
              </a:rPr>
              <a:t>elektronow i pozytonow</a:t>
            </a:r>
            <a:endParaRPr lang="pl-PL">
              <a:solidFill>
                <a:schemeClr val="bg1"/>
              </a:solidFill>
            </a:endParaRPr>
          </a:p>
          <a:p>
            <a:pPr marL="342900" indent="-342900" algn="ctr"/>
            <a:r>
              <a:rPr lang="pl-PL">
                <a:solidFill>
                  <a:schemeClr val="bg1"/>
                </a:solidFill>
              </a:rPr>
              <a:t>(L</a:t>
            </a:r>
            <a:r>
              <a:rPr lang="en-US">
                <a:solidFill>
                  <a:schemeClr val="bg1"/>
                </a:solidFill>
              </a:rPr>
              <a:t>EP</a:t>
            </a:r>
            <a:r>
              <a:rPr lang="pl-PL">
                <a:solidFill>
                  <a:schemeClr val="bg1"/>
                </a:solidFill>
              </a:rPr>
              <a:t>)</a:t>
            </a:r>
            <a:r>
              <a:rPr lang="en-US">
                <a:solidFill>
                  <a:schemeClr val="bg1"/>
                </a:solidFill>
              </a:rPr>
              <a:t> 1989</a:t>
            </a:r>
            <a:endParaRPr lang="pl-PL">
              <a:solidFill>
                <a:schemeClr val="bg1"/>
              </a:solidFill>
            </a:endParaRPr>
          </a:p>
        </p:txBody>
      </p:sp>
      <p:pic>
        <p:nvPicPr>
          <p:cNvPr id="128007" name="Picture 7" descr="LEP tunnel 2"/>
          <p:cNvPicPr>
            <a:picLocks noChangeAspect="1" noChangeArrowheads="1"/>
          </p:cNvPicPr>
          <p:nvPr/>
        </p:nvPicPr>
        <p:blipFill>
          <a:blip r:embed="rId4"/>
          <a:srcRect l="10131" t="40096" b="15804"/>
          <a:stretch>
            <a:fillRect/>
          </a:stretch>
        </p:blipFill>
        <p:spPr bwMode="auto">
          <a:xfrm>
            <a:off x="-28022" y="-24"/>
            <a:ext cx="9194258" cy="6858024"/>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8007"/>
                                        </p:tgtEl>
                                        <p:attrNameLst>
                                          <p:attrName>style.visibility</p:attrName>
                                        </p:attrNameLst>
                                      </p:cBhvr>
                                      <p:to>
                                        <p:strVal val="visible"/>
                                      </p:to>
                                    </p:set>
                                    <p:animEffect transition="in" filter="blinds(horizontal)">
                                      <p:cBhvr>
                                        <p:cTn id="7" dur="500"/>
                                        <p:tgtEl>
                                          <p:spTgt spid="128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28674" name="Rectangle 2"/>
          <p:cNvSpPr>
            <a:spLocks noGrp="1" noChangeArrowheads="1"/>
          </p:cNvSpPr>
          <p:nvPr>
            <p:ph type="title"/>
          </p:nvPr>
        </p:nvSpPr>
        <p:spPr/>
        <p:txBody>
          <a:bodyPr/>
          <a:lstStyle/>
          <a:p>
            <a:r>
              <a:rPr lang="pl-PL" sz="4800" dirty="0"/>
              <a:t>Trochę historii</a:t>
            </a:r>
            <a:br>
              <a:rPr lang="pl-PL" sz="4800" dirty="0"/>
            </a:br>
            <a:r>
              <a:rPr lang="pl-PL" sz="4800" dirty="0"/>
              <a:t> Jak powstał CERN</a:t>
            </a:r>
          </a:p>
        </p:txBody>
      </p:sp>
      <p:sp>
        <p:nvSpPr>
          <p:cNvPr id="28675" name="Rectangle 3"/>
          <p:cNvSpPr>
            <a:spLocks noGrp="1" noChangeArrowheads="1"/>
          </p:cNvSpPr>
          <p:nvPr>
            <p:ph type="body" idx="1"/>
          </p:nvPr>
        </p:nvSpPr>
        <p:spPr>
          <a:xfrm>
            <a:off x="714348" y="2143116"/>
            <a:ext cx="7826375" cy="4248150"/>
          </a:xfrm>
        </p:spPr>
        <p:txBody>
          <a:bodyPr/>
          <a:lstStyle/>
          <a:p>
            <a:pPr>
              <a:lnSpc>
                <a:spcPct val="80000"/>
              </a:lnSpc>
            </a:pPr>
            <a:r>
              <a:rPr lang="pl-PL" sz="2000" dirty="0"/>
              <a:t>Na przełomie lat 40-tych I 50-tych grupa znamienitych naukowców i polityków przedstawiła ideę odbudowy europejskiej nauki poprzez współpracę międzynarodową.</a:t>
            </a:r>
          </a:p>
          <a:p>
            <a:pPr lvl="1">
              <a:lnSpc>
                <a:spcPct val="80000"/>
              </a:lnSpc>
            </a:pPr>
            <a:endParaRPr lang="pl-PL" sz="1800" dirty="0"/>
          </a:p>
          <a:p>
            <a:pPr lvl="1">
              <a:lnSpc>
                <a:spcPct val="80000"/>
              </a:lnSpc>
            </a:pPr>
            <a:r>
              <a:rPr lang="pl-PL" sz="1800" dirty="0"/>
              <a:t>Inicjatywa środowiska fizyków:</a:t>
            </a:r>
          </a:p>
          <a:p>
            <a:pPr lvl="2">
              <a:lnSpc>
                <a:spcPct val="80000"/>
              </a:lnSpc>
            </a:pPr>
            <a:r>
              <a:rPr lang="pl-PL" sz="1600" dirty="0"/>
              <a:t>Zjednoczenie środowiska fizyków europejskich by być konkurencyjnym względem USA, zwłaszcza w zakresie dużych urządzeń badawczych</a:t>
            </a:r>
          </a:p>
          <a:p>
            <a:pPr lvl="3">
              <a:lnSpc>
                <a:spcPct val="80000"/>
              </a:lnSpc>
            </a:pPr>
            <a:r>
              <a:rPr lang="pl-PL" sz="1400" dirty="0"/>
              <a:t>Pierwsza propozycje wysunął w 1949 </a:t>
            </a:r>
            <a:r>
              <a:rPr lang="pl-PL" sz="1400" u="sng" dirty="0">
                <a:solidFill>
                  <a:srgbClr val="FF0000"/>
                </a:solidFill>
              </a:rPr>
              <a:t>Louis de Broglie</a:t>
            </a:r>
          </a:p>
          <a:p>
            <a:pPr lvl="3">
              <a:lnSpc>
                <a:spcPct val="80000"/>
              </a:lnSpc>
            </a:pPr>
            <a:r>
              <a:rPr lang="pl-PL" sz="1400" dirty="0" err="1"/>
              <a:t>E.Amaldi</a:t>
            </a:r>
            <a:r>
              <a:rPr lang="pl-PL" sz="1400" dirty="0"/>
              <a:t>, </a:t>
            </a:r>
            <a:r>
              <a:rPr lang="pl-PL" sz="1400" dirty="0" err="1"/>
              <a:t>P.Auger</a:t>
            </a:r>
            <a:r>
              <a:rPr lang="pl-PL" sz="1400" dirty="0"/>
              <a:t>, </a:t>
            </a:r>
            <a:r>
              <a:rPr lang="pl-PL" sz="1400" dirty="0" err="1"/>
              <a:t>L.Kowarski</a:t>
            </a:r>
            <a:r>
              <a:rPr lang="pl-PL" sz="1400" dirty="0"/>
              <a:t>, </a:t>
            </a:r>
            <a:r>
              <a:rPr lang="pl-PL" sz="1400" dirty="0" err="1"/>
              <a:t>F.Perrin</a:t>
            </a:r>
            <a:r>
              <a:rPr lang="pl-PL" sz="1400" dirty="0"/>
              <a:t/>
            </a:r>
            <a:br>
              <a:rPr lang="pl-PL" sz="1400" dirty="0"/>
            </a:br>
            <a:r>
              <a:rPr lang="pl-PL" sz="1400" dirty="0"/>
              <a:t>1950 raport Kowarskiego o potrzebie utworzenia międzyrządowego centrum, „wyłącznie naukowego“</a:t>
            </a:r>
          </a:p>
          <a:p>
            <a:pPr lvl="2">
              <a:lnSpc>
                <a:spcPct val="80000"/>
              </a:lnSpc>
            </a:pPr>
            <a:endParaRPr lang="pl-PL" sz="1600" dirty="0"/>
          </a:p>
          <a:p>
            <a:pPr lvl="1">
              <a:lnSpc>
                <a:spcPct val="80000"/>
              </a:lnSpc>
            </a:pPr>
            <a:r>
              <a:rPr lang="pl-PL" sz="1800" dirty="0"/>
              <a:t>Inicjatywa polityczna: </a:t>
            </a:r>
          </a:p>
          <a:p>
            <a:pPr lvl="2">
              <a:lnSpc>
                <a:spcPct val="80000"/>
              </a:lnSpc>
            </a:pPr>
            <a:r>
              <a:rPr lang="pl-PL" sz="1600" dirty="0"/>
              <a:t>Ruch europejski</a:t>
            </a:r>
          </a:p>
          <a:p>
            <a:pPr lvl="3">
              <a:lnSpc>
                <a:spcPct val="80000"/>
              </a:lnSpc>
            </a:pPr>
            <a:r>
              <a:rPr lang="pl-PL" sz="1400" dirty="0" err="1"/>
              <a:t>European</a:t>
            </a:r>
            <a:r>
              <a:rPr lang="pl-PL" sz="1400" dirty="0"/>
              <a:t> </a:t>
            </a:r>
            <a:r>
              <a:rPr lang="pl-PL" sz="1400" dirty="0" err="1"/>
              <a:t>Cultural</a:t>
            </a:r>
            <a:r>
              <a:rPr lang="pl-PL" sz="1400" dirty="0"/>
              <a:t> </a:t>
            </a:r>
            <a:r>
              <a:rPr lang="pl-PL" sz="1400" dirty="0" err="1"/>
              <a:t>Conference</a:t>
            </a:r>
            <a:r>
              <a:rPr lang="pl-PL" sz="1400" dirty="0"/>
              <a:t>, </a:t>
            </a:r>
            <a:r>
              <a:rPr lang="pl-PL" sz="1400" dirty="0" err="1"/>
              <a:t>Lausanne</a:t>
            </a:r>
            <a:r>
              <a:rPr lang="pl-PL" sz="1400" dirty="0"/>
              <a:t> 8-12 </a:t>
            </a:r>
            <a:r>
              <a:rPr lang="pl-PL" sz="1400" dirty="0" err="1"/>
              <a:t>grudzien</a:t>
            </a:r>
            <a:r>
              <a:rPr lang="pl-PL" sz="1400" dirty="0"/>
              <a:t> 1949  </a:t>
            </a:r>
          </a:p>
          <a:p>
            <a:pPr lvl="3">
              <a:lnSpc>
                <a:spcPct val="80000"/>
              </a:lnSpc>
            </a:pPr>
            <a:r>
              <a:rPr lang="pl-PL" sz="1400" dirty="0"/>
              <a:t>Idea zbliżenia europejczyków po wojnie</a:t>
            </a: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2"/>
          <p:cNvSpPr>
            <a:spLocks noGrp="1"/>
          </p:cNvSpPr>
          <p:nvPr>
            <p:ph type="dt" sz="half" idx="10"/>
          </p:nvPr>
        </p:nvSpPr>
        <p:spPr/>
        <p:txBody>
          <a:bodyPr/>
          <a:lstStyle/>
          <a:p>
            <a:r>
              <a:rPr lang="en-US"/>
              <a:t>A. Siemko   16/04/2007</a:t>
            </a:r>
          </a:p>
        </p:txBody>
      </p:sp>
      <p:sp>
        <p:nvSpPr>
          <p:cNvPr id="132098" name="Rectangle 2"/>
          <p:cNvSpPr>
            <a:spLocks noGrp="1" noChangeArrowheads="1"/>
          </p:cNvSpPr>
          <p:nvPr>
            <p:ph type="title"/>
          </p:nvPr>
        </p:nvSpPr>
        <p:spPr>
          <a:xfrm>
            <a:off x="179388" y="115888"/>
            <a:ext cx="8713787" cy="1368425"/>
          </a:xfrm>
        </p:spPr>
        <p:txBody>
          <a:bodyPr/>
          <a:lstStyle/>
          <a:p>
            <a:r>
              <a:rPr lang="pl-PL" sz="3200"/>
              <a:t>CERN – najbardziej zaawansowany kompleks akceleratorowy na świecie</a:t>
            </a:r>
          </a:p>
        </p:txBody>
      </p:sp>
      <p:pic>
        <p:nvPicPr>
          <p:cNvPr id="132099" name="Picture 3" descr="ACcomplexpdf2gif"/>
          <p:cNvPicPr>
            <a:picLocks noChangeAspect="1" noChangeArrowheads="1"/>
          </p:cNvPicPr>
          <p:nvPr/>
        </p:nvPicPr>
        <p:blipFill>
          <a:blip r:embed="rId3"/>
          <a:srcRect/>
          <a:stretch>
            <a:fillRect/>
          </a:stretch>
        </p:blipFill>
        <p:spPr bwMode="auto">
          <a:xfrm>
            <a:off x="971550" y="1485900"/>
            <a:ext cx="7272338" cy="4956175"/>
          </a:xfrm>
          <a:prstGeom prst="rect">
            <a:avLst/>
          </a:prstGeom>
          <a:noFill/>
        </p:spPr>
      </p:pic>
      <p:sp>
        <p:nvSpPr>
          <p:cNvPr id="132100" name="AutoShape 4"/>
          <p:cNvSpPr>
            <a:spLocks/>
          </p:cNvSpPr>
          <p:nvPr/>
        </p:nvSpPr>
        <p:spPr bwMode="auto">
          <a:xfrm>
            <a:off x="4859338" y="1773238"/>
            <a:ext cx="3251200" cy="1584325"/>
          </a:xfrm>
          <a:prstGeom prst="accentBorderCallout2">
            <a:avLst>
              <a:gd name="adj1" fmla="val 7213"/>
              <a:gd name="adj2" fmla="val -2343"/>
              <a:gd name="adj3" fmla="val 7213"/>
              <a:gd name="adj4" fmla="val -40380"/>
              <a:gd name="adj5" fmla="val 96194"/>
              <a:gd name="adj6" fmla="val -78856"/>
            </a:avLst>
          </a:prstGeom>
          <a:solidFill>
            <a:srgbClr val="FFFF99"/>
          </a:solidFill>
          <a:ln w="57150" algn="ctr">
            <a:solidFill>
              <a:srgbClr val="FF3300"/>
            </a:solidFill>
            <a:miter lim="800000"/>
            <a:headEnd/>
            <a:tailEnd/>
          </a:ln>
          <a:effectLst/>
        </p:spPr>
        <p:txBody>
          <a:bodyPr lIns="92075" tIns="46038" rIns="92075" bIns="46038"/>
          <a:lstStyle/>
          <a:p>
            <a:pPr marL="342900" indent="-342900" algn="ctr"/>
            <a:r>
              <a:rPr lang="pl-PL">
                <a:solidFill>
                  <a:schemeClr val="bg1"/>
                </a:solidFill>
              </a:rPr>
              <a:t>Wielki Zderzacz</a:t>
            </a:r>
          </a:p>
          <a:p>
            <a:pPr marL="342900" indent="-342900" algn="ctr"/>
            <a:r>
              <a:rPr lang="pl-PL">
                <a:solidFill>
                  <a:schemeClr val="bg1"/>
                </a:solidFill>
              </a:rPr>
              <a:t> Hadronow</a:t>
            </a:r>
          </a:p>
          <a:p>
            <a:pPr marL="342900" indent="-342900" algn="ctr"/>
            <a:r>
              <a:rPr lang="pl-PL">
                <a:solidFill>
                  <a:schemeClr val="bg1"/>
                </a:solidFill>
              </a:rPr>
              <a:t>(LHC)</a:t>
            </a:r>
            <a:r>
              <a:rPr lang="en-US">
                <a:solidFill>
                  <a:schemeClr val="bg1"/>
                </a:solidFill>
              </a:rPr>
              <a:t> 2008</a:t>
            </a:r>
            <a:endParaRPr lang="pl-PL">
              <a:solidFill>
                <a:schemeClr val="bg1"/>
              </a:solidFill>
            </a:endParaRPr>
          </a:p>
        </p:txBody>
      </p:sp>
      <p:pic>
        <p:nvPicPr>
          <p:cNvPr id="132103" name="Picture 7" descr="LHC_tunnel_0504028_02_cr"/>
          <p:cNvPicPr>
            <a:picLocks noChangeAspect="1" noChangeArrowheads="1"/>
          </p:cNvPicPr>
          <p:nvPr/>
        </p:nvPicPr>
        <p:blipFill>
          <a:blip r:embed="rId4"/>
          <a:srcRect/>
          <a:stretch>
            <a:fillRect/>
          </a:stretch>
        </p:blipFill>
        <p:spPr bwMode="auto">
          <a:xfrm>
            <a:off x="0" y="0"/>
            <a:ext cx="9144000" cy="693420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32103"/>
                                        </p:tgtEl>
                                        <p:attrNameLst>
                                          <p:attrName>style.visibility</p:attrName>
                                        </p:attrNameLst>
                                      </p:cBhvr>
                                      <p:to>
                                        <p:strVal val="visible"/>
                                      </p:to>
                                    </p:set>
                                    <p:animEffect transition="in" filter="checkerboard(across)">
                                      <p:cBhvr>
                                        <p:cTn id="7" dur="500"/>
                                        <p:tgtEl>
                                          <p:spTgt spid="132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147458" name="Rectangle 2"/>
          <p:cNvSpPr>
            <a:spLocks noGrp="1" noChangeArrowheads="1"/>
          </p:cNvSpPr>
          <p:nvPr>
            <p:ph type="title"/>
          </p:nvPr>
        </p:nvSpPr>
        <p:spPr>
          <a:xfrm>
            <a:off x="684213" y="0"/>
            <a:ext cx="7775575" cy="996950"/>
          </a:xfrm>
        </p:spPr>
        <p:txBody>
          <a:bodyPr/>
          <a:lstStyle/>
          <a:p>
            <a:r>
              <a:rPr lang="pl-PL"/>
              <a:t>Detektory Cząstek</a:t>
            </a:r>
          </a:p>
        </p:txBody>
      </p:sp>
      <p:sp>
        <p:nvSpPr>
          <p:cNvPr id="147459" name="Rectangle 3"/>
          <p:cNvSpPr>
            <a:spLocks noGrp="1" noChangeArrowheads="1"/>
          </p:cNvSpPr>
          <p:nvPr>
            <p:ph type="body" idx="1"/>
          </p:nvPr>
        </p:nvSpPr>
        <p:spPr>
          <a:xfrm>
            <a:off x="357158" y="5500702"/>
            <a:ext cx="8569325" cy="1152524"/>
          </a:xfrm>
        </p:spPr>
        <p:txBody>
          <a:bodyPr/>
          <a:lstStyle/>
          <a:p>
            <a:pPr>
              <a:lnSpc>
                <a:spcPct val="80000"/>
              </a:lnSpc>
            </a:pPr>
            <a:r>
              <a:rPr lang="pl-PL" sz="2000" dirty="0"/>
              <a:t>Detektory cząstek są elektronicznymi oczami fizyków. </a:t>
            </a:r>
            <a:endParaRPr lang="en-US" sz="2000" dirty="0"/>
          </a:p>
          <a:p>
            <a:pPr>
              <a:lnSpc>
                <a:spcPct val="80000"/>
              </a:lnSpc>
            </a:pPr>
            <a:r>
              <a:rPr lang="pl-PL" sz="2000" dirty="0"/>
              <a:t>Detektory rejestrują cząstki powstałe w zderzeniach wiązek. </a:t>
            </a:r>
            <a:endParaRPr lang="en-US" sz="2000" dirty="0"/>
          </a:p>
          <a:p>
            <a:pPr>
              <a:lnSpc>
                <a:spcPct val="80000"/>
              </a:lnSpc>
            </a:pPr>
            <a:r>
              <a:rPr lang="pl-PL" sz="2000" dirty="0"/>
              <a:t>Współczesne detektory są wielkimi, niezwykle złożonymi i czułymi instrumentami. </a:t>
            </a:r>
          </a:p>
          <a:p>
            <a:pPr>
              <a:lnSpc>
                <a:spcPct val="80000"/>
              </a:lnSpc>
            </a:pPr>
            <a:endParaRPr lang="pl-PL" sz="2000" dirty="0"/>
          </a:p>
        </p:txBody>
      </p:sp>
      <p:grpSp>
        <p:nvGrpSpPr>
          <p:cNvPr id="147460" name="Group 4"/>
          <p:cNvGrpSpPr>
            <a:grpSpLocks/>
          </p:cNvGrpSpPr>
          <p:nvPr/>
        </p:nvGrpSpPr>
        <p:grpSpPr bwMode="auto">
          <a:xfrm>
            <a:off x="1187450" y="1052513"/>
            <a:ext cx="6781800" cy="4322762"/>
            <a:chOff x="748" y="1298"/>
            <a:chExt cx="4272" cy="2723"/>
          </a:xfrm>
        </p:grpSpPr>
        <p:pic>
          <p:nvPicPr>
            <p:cNvPr id="147461" name="Picture 5" descr="Slide number 017"/>
            <p:cNvPicPr>
              <a:picLocks noChangeAspect="1" noChangeArrowheads="1"/>
            </p:cNvPicPr>
            <p:nvPr/>
          </p:nvPicPr>
          <p:blipFill>
            <a:blip r:embed="rId3"/>
            <a:srcRect b="8888"/>
            <a:stretch>
              <a:fillRect/>
            </a:stretch>
          </p:blipFill>
          <p:spPr bwMode="auto">
            <a:xfrm>
              <a:off x="748" y="1298"/>
              <a:ext cx="4272" cy="2723"/>
            </a:xfrm>
            <a:prstGeom prst="rect">
              <a:avLst/>
            </a:prstGeom>
            <a:noFill/>
            <a:ln w="9525">
              <a:noFill/>
              <a:miter lim="800000"/>
              <a:headEnd/>
              <a:tailEnd/>
            </a:ln>
          </p:spPr>
        </p:pic>
        <p:sp>
          <p:nvSpPr>
            <p:cNvPr id="147462" name="Text Box 6"/>
            <p:cNvSpPr txBox="1">
              <a:spLocks noChangeArrowheads="1"/>
            </p:cNvSpPr>
            <p:nvPr/>
          </p:nvSpPr>
          <p:spPr bwMode="auto">
            <a:xfrm>
              <a:off x="3061" y="2432"/>
              <a:ext cx="499" cy="231"/>
            </a:xfrm>
            <a:prstGeom prst="rect">
              <a:avLst/>
            </a:prstGeom>
            <a:noFill/>
            <a:ln w="9525" algn="ctr">
              <a:noFill/>
              <a:miter lim="800000"/>
              <a:headEnd/>
              <a:tailEnd/>
            </a:ln>
            <a:effectLst/>
          </p:spPr>
          <p:txBody>
            <a:bodyPr lIns="92075" tIns="46038" rIns="92075" bIns="46038">
              <a:spAutoFit/>
            </a:bodyPr>
            <a:lstStyle/>
            <a:p>
              <a:pPr marL="342900" indent="-342900">
                <a:spcBef>
                  <a:spcPct val="50000"/>
                </a:spcBef>
              </a:pPr>
              <a:r>
                <a:rPr lang="en-US" sz="1800">
                  <a:solidFill>
                    <a:schemeClr val="bg1"/>
                  </a:solidFill>
                </a:rPr>
                <a:t>CMS</a:t>
              </a:r>
              <a:endParaRPr lang="pl-PL" sz="1800">
                <a:solidFill>
                  <a:schemeClr val="bg1"/>
                </a:solidFill>
              </a:endParaRPr>
            </a:p>
          </p:txBody>
        </p:sp>
      </p:gr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145410" name="Rectangle 2"/>
          <p:cNvSpPr>
            <a:spLocks noGrp="1" noChangeArrowheads="1"/>
          </p:cNvSpPr>
          <p:nvPr>
            <p:ph type="title"/>
          </p:nvPr>
        </p:nvSpPr>
        <p:spPr/>
        <p:txBody>
          <a:bodyPr/>
          <a:lstStyle/>
          <a:p>
            <a:r>
              <a:rPr lang="pl-PL"/>
              <a:t>Główne osiągnięcia Naukowe CERN</a:t>
            </a:r>
          </a:p>
        </p:txBody>
      </p:sp>
      <p:sp>
        <p:nvSpPr>
          <p:cNvPr id="145412" name="Rectangle 4"/>
          <p:cNvSpPr>
            <a:spLocks noGrp="1" noChangeArrowheads="1"/>
          </p:cNvSpPr>
          <p:nvPr>
            <p:ph type="body" idx="1"/>
          </p:nvPr>
        </p:nvSpPr>
        <p:spPr>
          <a:xfrm>
            <a:off x="755650" y="1916113"/>
            <a:ext cx="7704138" cy="1441450"/>
          </a:xfrm>
        </p:spPr>
        <p:txBody>
          <a:bodyPr/>
          <a:lstStyle/>
          <a:p>
            <a:pPr>
              <a:lnSpc>
                <a:spcPct val="80000"/>
              </a:lnSpc>
            </a:pPr>
            <a:r>
              <a:rPr lang="pl-PL" sz="2000"/>
              <a:t>1973: Odkrycie prądów neutralnych w komorze “Gargamelle”.</a:t>
            </a:r>
          </a:p>
          <a:p>
            <a:pPr>
              <a:lnSpc>
                <a:spcPct val="80000"/>
              </a:lnSpc>
            </a:pPr>
            <a:r>
              <a:rPr lang="pl-PL" sz="2000"/>
              <a:t>1983: Odkrycie bozonów W i Z w eksperymentach UA1 i UA2.</a:t>
            </a:r>
          </a:p>
          <a:p>
            <a:pPr>
              <a:lnSpc>
                <a:spcPct val="80000"/>
              </a:lnSpc>
            </a:pPr>
            <a:r>
              <a:rPr lang="pl-PL" sz="2000"/>
              <a:t>1995: Pierwsze atomy antymaterii w eksperymencie PS210.</a:t>
            </a:r>
          </a:p>
          <a:p>
            <a:pPr>
              <a:lnSpc>
                <a:spcPct val="80000"/>
              </a:lnSpc>
            </a:pPr>
            <a:r>
              <a:rPr lang="pl-PL" sz="2000"/>
              <a:t>2001: Odkrycie łamania symetrii CP w eksperymencie NA48.</a:t>
            </a:r>
          </a:p>
        </p:txBody>
      </p:sp>
      <p:pic>
        <p:nvPicPr>
          <p:cNvPr id="145413" name="Picture 5" descr="Rubia Ting Charpak"/>
          <p:cNvPicPr>
            <a:picLocks noChangeAspect="1" noChangeArrowheads="1"/>
          </p:cNvPicPr>
          <p:nvPr/>
        </p:nvPicPr>
        <p:blipFill>
          <a:blip r:embed="rId3" cstate="print"/>
          <a:srcRect/>
          <a:stretch>
            <a:fillRect/>
          </a:stretch>
        </p:blipFill>
        <p:spPr bwMode="auto">
          <a:xfrm>
            <a:off x="4570413" y="3500438"/>
            <a:ext cx="4573587" cy="3046412"/>
          </a:xfrm>
          <a:prstGeom prst="rect">
            <a:avLst/>
          </a:prstGeom>
          <a:noFill/>
        </p:spPr>
      </p:pic>
      <p:sp>
        <p:nvSpPr>
          <p:cNvPr id="145414" name="Rectangle 6"/>
          <p:cNvSpPr>
            <a:spLocks noChangeArrowheads="1"/>
          </p:cNvSpPr>
          <p:nvPr/>
        </p:nvSpPr>
        <p:spPr bwMode="auto">
          <a:xfrm>
            <a:off x="142844" y="3500438"/>
            <a:ext cx="4608513" cy="3168650"/>
          </a:xfrm>
          <a:prstGeom prst="rect">
            <a:avLst/>
          </a:prstGeom>
          <a:noFill/>
          <a:ln w="9525">
            <a:noFill/>
            <a:miter lim="800000"/>
            <a:headEnd/>
            <a:tailEnd/>
          </a:ln>
          <a:effectLst/>
        </p:spPr>
        <p:txBody>
          <a:bodyPr lIns="92075" tIns="46038" rIns="92075" bIns="46038"/>
          <a:lstStyle/>
          <a:p>
            <a:pPr marL="342900" indent="-342900">
              <a:lnSpc>
                <a:spcPct val="80000"/>
              </a:lnSpc>
              <a:buFont typeface="Wingdings" pitchFamily="2" charset="2"/>
              <a:buChar char="u"/>
            </a:pPr>
            <a:endParaRPr lang="pl-PL" sz="1600" dirty="0"/>
          </a:p>
          <a:p>
            <a:pPr marL="342900" indent="-342900">
              <a:lnSpc>
                <a:spcPct val="80000"/>
              </a:lnSpc>
              <a:buFont typeface="Wingdings" pitchFamily="2" charset="2"/>
              <a:buChar char="u"/>
            </a:pPr>
            <a:r>
              <a:rPr lang="pl-PL" sz="1600" dirty="0"/>
              <a:t>1984 Nagroda Nobla w fizyce za odkrycie bozonów W i Z </a:t>
            </a:r>
            <a:endParaRPr lang="en-US" sz="1600" dirty="0"/>
          </a:p>
          <a:p>
            <a:pPr marL="342900" indent="-342900">
              <a:lnSpc>
                <a:spcPct val="80000"/>
              </a:lnSpc>
              <a:buFont typeface="Wingdings" pitchFamily="2" charset="2"/>
              <a:buChar char="u"/>
            </a:pPr>
            <a:endParaRPr lang="pl-PL" sz="1600" dirty="0"/>
          </a:p>
          <a:p>
            <a:pPr marL="742950" lvl="1" indent="-285750">
              <a:lnSpc>
                <a:spcPct val="80000"/>
              </a:lnSpc>
              <a:buClr>
                <a:schemeClr val="bg2"/>
              </a:buClr>
              <a:buSzPct val="65000"/>
              <a:buFont typeface="Wingdings" pitchFamily="2" charset="2"/>
              <a:buChar char="n"/>
            </a:pPr>
            <a:r>
              <a:rPr lang="pl-PL" sz="1800" dirty="0">
                <a:solidFill>
                  <a:srgbClr val="FF3300"/>
                </a:solidFill>
              </a:rPr>
              <a:t>Carlo </a:t>
            </a:r>
            <a:r>
              <a:rPr lang="pl-PL" sz="1800" dirty="0" err="1">
                <a:solidFill>
                  <a:srgbClr val="FF3300"/>
                </a:solidFill>
              </a:rPr>
              <a:t>Rubbia</a:t>
            </a:r>
            <a:r>
              <a:rPr lang="pl-PL" sz="1800" dirty="0">
                <a:solidFill>
                  <a:srgbClr val="FF3300"/>
                </a:solidFill>
              </a:rPr>
              <a:t> i Simon van der </a:t>
            </a:r>
            <a:r>
              <a:rPr lang="pl-PL" sz="1800" dirty="0" err="1">
                <a:solidFill>
                  <a:srgbClr val="FF3300"/>
                </a:solidFill>
              </a:rPr>
              <a:t>Meer</a:t>
            </a:r>
            <a:r>
              <a:rPr lang="pl-PL" sz="1800" dirty="0">
                <a:solidFill>
                  <a:srgbClr val="FF3300"/>
                </a:solidFill>
              </a:rPr>
              <a:t> </a:t>
            </a:r>
          </a:p>
          <a:p>
            <a:pPr marL="742950" lvl="1" indent="-285750">
              <a:lnSpc>
                <a:spcPct val="80000"/>
              </a:lnSpc>
              <a:buClr>
                <a:schemeClr val="bg2"/>
              </a:buClr>
              <a:buSzPct val="65000"/>
              <a:buFont typeface="Wingdings" pitchFamily="2" charset="2"/>
              <a:buChar char="n"/>
            </a:pPr>
            <a:endParaRPr lang="pl-PL" sz="1800" dirty="0">
              <a:solidFill>
                <a:srgbClr val="FF3300"/>
              </a:solidFill>
            </a:endParaRPr>
          </a:p>
          <a:p>
            <a:pPr marL="342900" indent="-342900">
              <a:lnSpc>
                <a:spcPct val="80000"/>
              </a:lnSpc>
              <a:buFont typeface="Wingdings" pitchFamily="2" charset="2"/>
              <a:buChar char="u"/>
            </a:pPr>
            <a:r>
              <a:rPr lang="pl-PL" sz="1600" dirty="0"/>
              <a:t>1992 Nagroda Nobla w fizyce za rozwój detektorów cząstek, szczególnie wielodrutowych komór proporcjonalnych.</a:t>
            </a:r>
            <a:endParaRPr lang="en-US" sz="1600" dirty="0"/>
          </a:p>
          <a:p>
            <a:pPr marL="342900" indent="-342900">
              <a:lnSpc>
                <a:spcPct val="80000"/>
              </a:lnSpc>
              <a:buFont typeface="Wingdings" pitchFamily="2" charset="2"/>
              <a:buChar char="u"/>
            </a:pPr>
            <a:endParaRPr lang="pl-PL" sz="1600" dirty="0"/>
          </a:p>
          <a:p>
            <a:pPr marL="742950" lvl="1" indent="-285750">
              <a:lnSpc>
                <a:spcPct val="80000"/>
              </a:lnSpc>
              <a:buClr>
                <a:schemeClr val="bg2"/>
              </a:buClr>
              <a:buSzPct val="65000"/>
              <a:buFont typeface="Wingdings" pitchFamily="2" charset="2"/>
              <a:buChar char="n"/>
            </a:pPr>
            <a:r>
              <a:rPr lang="pl-PL" sz="1800" dirty="0">
                <a:solidFill>
                  <a:srgbClr val="FF3300"/>
                </a:solidFill>
              </a:rPr>
              <a:t>George </a:t>
            </a:r>
            <a:r>
              <a:rPr lang="pl-PL" sz="1800" dirty="0" err="1">
                <a:solidFill>
                  <a:srgbClr val="FF3300"/>
                </a:solidFill>
              </a:rPr>
              <a:t>Charpak</a:t>
            </a:r>
            <a:endParaRPr lang="pl-PL" sz="1800" dirty="0">
              <a:solidFill>
                <a:srgbClr val="FF3300"/>
              </a:solidFill>
            </a:endParaRP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315913"/>
            <a:ext cx="6388117" cy="1276350"/>
          </a:xfrm>
        </p:spPr>
        <p:txBody>
          <a:bodyPr/>
          <a:lstStyle/>
          <a:p>
            <a:r>
              <a:rPr lang="pl-PL" dirty="0" smtClean="0"/>
              <a:t>Polska </a:t>
            </a:r>
            <a:r>
              <a:rPr lang="en-US" dirty="0" smtClean="0"/>
              <a:t/>
            </a:r>
            <a:br>
              <a:rPr lang="en-US" dirty="0" smtClean="0"/>
            </a:br>
            <a:r>
              <a:rPr lang="pl-PL" dirty="0" smtClean="0"/>
              <a:t>w CERN</a:t>
            </a:r>
            <a:endParaRPr lang="pl-PL" dirty="0"/>
          </a:p>
        </p:txBody>
      </p:sp>
      <p:sp>
        <p:nvSpPr>
          <p:cNvPr id="4" name="Date Placeholder 3"/>
          <p:cNvSpPr>
            <a:spLocks noGrp="1"/>
          </p:cNvSpPr>
          <p:nvPr>
            <p:ph type="dt" sz="half" idx="10"/>
          </p:nvPr>
        </p:nvSpPr>
        <p:spPr/>
        <p:txBody>
          <a:bodyPr/>
          <a:lstStyle/>
          <a:p>
            <a:r>
              <a:rPr lang="en-US" dirty="0" smtClean="0"/>
              <a:t>A. Siemko</a:t>
            </a:r>
            <a:endParaRPr lang="en-US" dirty="0"/>
          </a:p>
        </p:txBody>
      </p:sp>
      <p:sp>
        <p:nvSpPr>
          <p:cNvPr id="6" name="Text Box 5"/>
          <p:cNvSpPr txBox="1">
            <a:spLocks noChangeArrowheads="1"/>
          </p:cNvSpPr>
          <p:nvPr/>
        </p:nvSpPr>
        <p:spPr bwMode="auto">
          <a:xfrm>
            <a:off x="0" y="2357430"/>
            <a:ext cx="9144000" cy="1255728"/>
          </a:xfrm>
          <a:prstGeom prst="rect">
            <a:avLst/>
          </a:prstGeom>
          <a:noFill/>
          <a:ln w="9525">
            <a:noFill/>
            <a:miter lim="800000"/>
            <a:headEnd/>
            <a:tailEnd/>
          </a:ln>
          <a:effectLst/>
        </p:spPr>
        <p:txBody>
          <a:bodyPr wrap="square">
            <a:spAutoFit/>
          </a:bodyPr>
          <a:lstStyle/>
          <a:p>
            <a:r>
              <a:rPr lang="pl-PL" sz="1800" dirty="0"/>
              <a:t>1959 r. – profesorowie </a:t>
            </a:r>
            <a:r>
              <a:rPr lang="pl-PL" sz="1800" dirty="0" smtClean="0">
                <a:solidFill>
                  <a:srgbClr val="FF3300"/>
                </a:solidFill>
              </a:rPr>
              <a:t> </a:t>
            </a:r>
            <a:r>
              <a:rPr lang="pl-PL" sz="1800" dirty="0">
                <a:solidFill>
                  <a:srgbClr val="FF3300"/>
                </a:solidFill>
              </a:rPr>
              <a:t>Mięsowicz</a:t>
            </a:r>
            <a:r>
              <a:rPr lang="pl-PL" sz="1800" dirty="0"/>
              <a:t> (Kraków</a:t>
            </a:r>
            <a:r>
              <a:rPr lang="pl-PL" sz="1800" dirty="0" smtClean="0"/>
              <a:t>), </a:t>
            </a:r>
            <a:r>
              <a:rPr lang="pl-PL" sz="1800" dirty="0" smtClean="0">
                <a:solidFill>
                  <a:srgbClr val="FF3300"/>
                </a:solidFill>
              </a:rPr>
              <a:t> </a:t>
            </a:r>
            <a:r>
              <a:rPr lang="pl-PL" sz="1800" dirty="0">
                <a:solidFill>
                  <a:srgbClr val="FF3300"/>
                </a:solidFill>
              </a:rPr>
              <a:t>Danysz</a:t>
            </a:r>
            <a:r>
              <a:rPr lang="pl-PL" sz="1800" dirty="0"/>
              <a:t> </a:t>
            </a:r>
            <a:r>
              <a:rPr lang="en-US" sz="1800" dirty="0" smtClean="0"/>
              <a:t> </a:t>
            </a:r>
            <a:r>
              <a:rPr lang="pl-PL" sz="1800" dirty="0" smtClean="0"/>
              <a:t>i  </a:t>
            </a:r>
            <a:r>
              <a:rPr lang="pl-PL" sz="1800" dirty="0" err="1" smtClean="0">
                <a:solidFill>
                  <a:srgbClr val="FF0000"/>
                </a:solidFill>
              </a:rPr>
              <a:t>Sołtan</a:t>
            </a:r>
            <a:r>
              <a:rPr lang="pl-PL" sz="1800" dirty="0" smtClean="0"/>
              <a:t> (Warszawa</a:t>
            </a:r>
            <a:r>
              <a:rPr lang="pl-PL" sz="1800" dirty="0"/>
              <a:t>) </a:t>
            </a:r>
          </a:p>
          <a:p>
            <a:r>
              <a:rPr lang="pl-PL" sz="1800" dirty="0"/>
              <a:t>               </a:t>
            </a:r>
            <a:r>
              <a:rPr lang="pl-PL" sz="1800" dirty="0" smtClean="0"/>
              <a:t>nawiązali pierwsze indywidualne kontakty i wystarali </a:t>
            </a:r>
            <a:r>
              <a:rPr lang="pl-PL" sz="1800" dirty="0"/>
              <a:t>się o kilka </a:t>
            </a:r>
            <a:r>
              <a:rPr lang="pl-PL" sz="1800" dirty="0" smtClean="0"/>
              <a:t>stypendiów </a:t>
            </a:r>
            <a:r>
              <a:rPr lang="pl-PL" sz="1800" dirty="0"/>
              <a:t>dla </a:t>
            </a:r>
            <a:r>
              <a:rPr lang="pl-PL" sz="1800" dirty="0" smtClean="0"/>
              <a:t>                     	młodych </a:t>
            </a:r>
            <a:r>
              <a:rPr lang="pl-PL" sz="1800" dirty="0"/>
              <a:t>fizyków na </a:t>
            </a:r>
            <a:r>
              <a:rPr lang="pl-PL" sz="1800" dirty="0" smtClean="0"/>
              <a:t> </a:t>
            </a:r>
            <a:r>
              <a:rPr lang="pl-PL" sz="1800" dirty="0"/>
              <a:t>staże w CERN. Te indywidualne kontakty przekształciły się </a:t>
            </a:r>
            <a:r>
              <a:rPr lang="pl-PL" sz="1800" dirty="0" smtClean="0"/>
              <a:t>	w intensywną współpracę </a:t>
            </a:r>
            <a:r>
              <a:rPr lang="pl-PL" sz="1800" dirty="0"/>
              <a:t>naukową.</a:t>
            </a:r>
          </a:p>
        </p:txBody>
      </p:sp>
      <p:sp>
        <p:nvSpPr>
          <p:cNvPr id="7" name="Text Box 8"/>
          <p:cNvSpPr txBox="1">
            <a:spLocks noChangeArrowheads="1"/>
          </p:cNvSpPr>
          <p:nvPr/>
        </p:nvSpPr>
        <p:spPr bwMode="auto">
          <a:xfrm>
            <a:off x="1" y="5286388"/>
            <a:ext cx="9144000" cy="1034129"/>
          </a:xfrm>
          <a:prstGeom prst="rect">
            <a:avLst/>
          </a:prstGeom>
          <a:noFill/>
          <a:ln w="9525">
            <a:noFill/>
            <a:miter lim="800000"/>
            <a:headEnd/>
            <a:tailEnd/>
          </a:ln>
          <a:effectLst/>
        </p:spPr>
        <p:txBody>
          <a:bodyPr wrap="square">
            <a:spAutoFit/>
          </a:bodyPr>
          <a:lstStyle/>
          <a:p>
            <a:r>
              <a:rPr lang="pl-PL" sz="1800" dirty="0"/>
              <a:t>1991 r. – Polska, jako pierwszy kraj „bloku wschodniego”, zostaje członkiem CERN.</a:t>
            </a:r>
          </a:p>
          <a:p>
            <a:r>
              <a:rPr lang="pl-PL" sz="1800" dirty="0"/>
              <a:t>               Podstawą prawną była umowa podpisana między rządem RP i CERN, </a:t>
            </a:r>
          </a:p>
          <a:p>
            <a:r>
              <a:rPr lang="pl-PL" sz="1800" dirty="0"/>
              <a:t>               ratyfikowana następnie przez Prezydenta </a:t>
            </a:r>
            <a:r>
              <a:rPr lang="pl-PL" sz="1800" dirty="0" smtClean="0"/>
              <a:t>RP L. Wałęsę.</a:t>
            </a:r>
            <a:endParaRPr lang="pl-PL" sz="1800" dirty="0"/>
          </a:p>
        </p:txBody>
      </p:sp>
      <p:graphicFrame>
        <p:nvGraphicFramePr>
          <p:cNvPr id="8" name="Object 9"/>
          <p:cNvGraphicFramePr>
            <a:graphicFrameLocks noChangeAspect="1"/>
          </p:cNvGraphicFramePr>
          <p:nvPr/>
        </p:nvGraphicFramePr>
        <p:xfrm>
          <a:off x="5643570" y="198902"/>
          <a:ext cx="2143140" cy="1681489"/>
        </p:xfrm>
        <a:graphic>
          <a:graphicData uri="http://schemas.openxmlformats.org/presentationml/2006/ole">
            <p:oleObj spid="_x0000_s149506" name="Obraz - mapa bitowa" r:id="rId3" imgW="6830378" imgH="5361905" progId="PBrush">
              <p:embed/>
            </p:oleObj>
          </a:graphicData>
        </a:graphic>
      </p:graphicFrame>
      <p:pic>
        <p:nvPicPr>
          <p:cNvPr id="9" name="Picture 11"/>
          <p:cNvPicPr>
            <a:picLocks noChangeAspect="1" noChangeArrowheads="1"/>
          </p:cNvPicPr>
          <p:nvPr/>
        </p:nvPicPr>
        <p:blipFill>
          <a:blip r:embed="rId4"/>
          <a:srcRect/>
          <a:stretch>
            <a:fillRect/>
          </a:stretch>
        </p:blipFill>
        <p:spPr bwMode="auto">
          <a:xfrm>
            <a:off x="0" y="142852"/>
            <a:ext cx="2088142" cy="1643074"/>
          </a:xfrm>
          <a:prstGeom prst="rect">
            <a:avLst/>
          </a:prstGeom>
          <a:noFill/>
          <a:ln w="38100">
            <a:solidFill>
              <a:schemeClr val="bg2"/>
            </a:solidFill>
            <a:miter lim="800000"/>
            <a:headEnd/>
            <a:tailEnd/>
          </a:ln>
          <a:effectLst/>
        </p:spPr>
      </p:pic>
      <p:sp>
        <p:nvSpPr>
          <p:cNvPr id="10" name="Text Box 6"/>
          <p:cNvSpPr txBox="1">
            <a:spLocks noChangeArrowheads="1"/>
          </p:cNvSpPr>
          <p:nvPr/>
        </p:nvSpPr>
        <p:spPr bwMode="auto">
          <a:xfrm>
            <a:off x="0" y="3786190"/>
            <a:ext cx="9144000" cy="1366528"/>
          </a:xfrm>
          <a:prstGeom prst="rect">
            <a:avLst/>
          </a:prstGeom>
          <a:noFill/>
          <a:ln w="9525">
            <a:noFill/>
            <a:miter lim="800000"/>
            <a:headEnd/>
            <a:tailEnd/>
          </a:ln>
          <a:effectLst/>
        </p:spPr>
        <p:txBody>
          <a:bodyPr wrap="square">
            <a:spAutoFit/>
          </a:bodyPr>
          <a:lstStyle/>
          <a:p>
            <a:r>
              <a:rPr lang="pl-PL" sz="1800" dirty="0"/>
              <a:t>1963 r. – z inicjatywy prof. M. Danysza i dyrektora CERN V.Veisskopfa, Polska, </a:t>
            </a:r>
          </a:p>
          <a:p>
            <a:r>
              <a:rPr lang="pl-PL" sz="1800" dirty="0"/>
              <a:t>               jako jedyny kraj z „bloku wschodniego”, uzyskała status państwa-obserwatora </a:t>
            </a:r>
          </a:p>
          <a:p>
            <a:r>
              <a:rPr lang="pl-PL" sz="1800" dirty="0"/>
              <a:t>               w Radzie CERN (bez prawa głosowania). Próby przyznania Polsce statusu</a:t>
            </a:r>
          </a:p>
          <a:p>
            <a:r>
              <a:rPr lang="pl-PL" sz="1800" dirty="0"/>
              <a:t>               członkowskiego napotkały na opór Związku Radzieckiego.</a:t>
            </a:r>
          </a:p>
        </p:txBody>
      </p:sp>
      <p:pic>
        <p:nvPicPr>
          <p:cNvPr id="11" name="Picture 3" descr="Andrzej Sołtan"/>
          <p:cNvPicPr>
            <a:picLocks noChangeAspect="1" noChangeArrowheads="1"/>
          </p:cNvPicPr>
          <p:nvPr/>
        </p:nvPicPr>
        <p:blipFill>
          <a:blip r:embed="rId5"/>
          <a:srcRect/>
          <a:stretch>
            <a:fillRect/>
          </a:stretch>
        </p:blipFill>
        <p:spPr bwMode="auto">
          <a:xfrm>
            <a:off x="7929586" y="214290"/>
            <a:ext cx="1214414" cy="1643074"/>
          </a:xfrm>
          <a:prstGeom prst="rect">
            <a:avLst/>
          </a:prstGeom>
          <a:noFill/>
          <a:ln w="38100">
            <a:solidFill>
              <a:schemeClr val="bg2"/>
            </a:solid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z="3200" b="1" dirty="0" smtClean="0">
                <a:sym typeface="Wingdings" pitchFamily="2" charset="2"/>
              </a:rPr>
              <a:t>Polska jest </a:t>
            </a:r>
            <a:r>
              <a:rPr lang="pl-PL" sz="3200" b="1" u="sng" dirty="0" smtClean="0">
                <a:sym typeface="Wingdings" pitchFamily="2" charset="2"/>
              </a:rPr>
              <a:t>współwłaścicielem</a:t>
            </a:r>
            <a:r>
              <a:rPr lang="pl-PL" sz="3200" b="1" dirty="0" smtClean="0">
                <a:sym typeface="Wingdings" pitchFamily="2" charset="2"/>
              </a:rPr>
              <a:t> CERN</a:t>
            </a:r>
            <a:endParaRPr lang="pl-PL" sz="3200" dirty="0"/>
          </a:p>
        </p:txBody>
      </p:sp>
      <p:sp>
        <p:nvSpPr>
          <p:cNvPr id="3" name="Content Placeholder 2"/>
          <p:cNvSpPr>
            <a:spLocks noGrp="1"/>
          </p:cNvSpPr>
          <p:nvPr>
            <p:ph idx="1"/>
          </p:nvPr>
        </p:nvSpPr>
        <p:spPr>
          <a:xfrm>
            <a:off x="428596" y="1357298"/>
            <a:ext cx="8286808" cy="5143536"/>
          </a:xfrm>
        </p:spPr>
        <p:txBody>
          <a:bodyPr/>
          <a:lstStyle/>
          <a:p>
            <a:r>
              <a:rPr lang="pl-PL" sz="2000" dirty="0" smtClean="0">
                <a:solidFill>
                  <a:srgbClr val="FFFF00"/>
                </a:solidFill>
              </a:rPr>
              <a:t>Łożymy na jego utrzymanie.</a:t>
            </a:r>
          </a:p>
          <a:p>
            <a:pPr lvl="1"/>
            <a:r>
              <a:rPr lang="pl-PL" sz="1800" dirty="0" smtClean="0"/>
              <a:t>Polska składka: ~2% budżetu (wynika z dochodu narodowego w stosunku do dochodu wszystkich państw członkowskich)</a:t>
            </a:r>
          </a:p>
          <a:p>
            <a:r>
              <a:rPr lang="pl-PL" sz="2000" dirty="0" smtClean="0">
                <a:solidFill>
                  <a:srgbClr val="FFFF00"/>
                </a:solidFill>
              </a:rPr>
              <a:t>Mamy przedstawicieli w organie decyzyjnym - Radzie CERN:</a:t>
            </a:r>
          </a:p>
          <a:p>
            <a:pPr lvl="1"/>
            <a:r>
              <a:rPr lang="pl-PL" sz="2000" dirty="0" smtClean="0"/>
              <a:t> w głosowaniach – głosy wszystkich państw mają tę samą wagę.</a:t>
            </a:r>
          </a:p>
          <a:p>
            <a:pPr lvl="2"/>
            <a:r>
              <a:rPr lang="pl-PL" sz="1600" dirty="0" smtClean="0"/>
              <a:t>Prof. J.</a:t>
            </a:r>
            <a:r>
              <a:rPr lang="en-US" sz="1600" dirty="0" smtClean="0"/>
              <a:t> </a:t>
            </a:r>
            <a:r>
              <a:rPr lang="pl-PL" sz="1600" dirty="0" smtClean="0"/>
              <a:t>Niewodniczański, PAA – przedstawiciel rządu RP,</a:t>
            </a:r>
          </a:p>
          <a:p>
            <a:pPr lvl="2"/>
            <a:r>
              <a:rPr lang="pl-PL" sz="1600" dirty="0" smtClean="0"/>
              <a:t>Prof. J.</a:t>
            </a:r>
            <a:r>
              <a:rPr lang="en-US" sz="1600" dirty="0" smtClean="0"/>
              <a:t> </a:t>
            </a:r>
            <a:r>
              <a:rPr lang="pl-PL" sz="1600" dirty="0" smtClean="0"/>
              <a:t>Nassalski, IPJ – przedstawiciel środowiska naukowego.</a:t>
            </a:r>
          </a:p>
          <a:p>
            <a:r>
              <a:rPr lang="pl-PL" sz="2000" dirty="0" smtClean="0">
                <a:solidFill>
                  <a:srgbClr val="FFFF00"/>
                </a:solidFill>
              </a:rPr>
              <a:t>Korzystamy z urządzeń badawczych wartych miliardy CHF.</a:t>
            </a:r>
            <a:endParaRPr lang="en-US" sz="2000" dirty="0" smtClean="0">
              <a:solidFill>
                <a:srgbClr val="FFFF00"/>
              </a:solidFill>
            </a:endParaRPr>
          </a:p>
          <a:p>
            <a:endParaRPr lang="pl-PL" sz="800" dirty="0" smtClean="0">
              <a:solidFill>
                <a:srgbClr val="FFFF00"/>
              </a:solidFill>
            </a:endParaRPr>
          </a:p>
          <a:p>
            <a:r>
              <a:rPr lang="pl-PL" sz="2000" dirty="0" smtClean="0">
                <a:solidFill>
                  <a:srgbClr val="FFFF00"/>
                </a:solidFill>
              </a:rPr>
              <a:t>Korzystamy ze środków stypendialnych na badania prowadzone przez fizyków, doktorantów i studentów oraz na programy edukacyjne.</a:t>
            </a:r>
            <a:endParaRPr lang="en-US" sz="2000" dirty="0" smtClean="0">
              <a:solidFill>
                <a:srgbClr val="FFFF00"/>
              </a:solidFill>
            </a:endParaRPr>
          </a:p>
          <a:p>
            <a:endParaRPr lang="pl-PL" sz="800" dirty="0" smtClean="0">
              <a:solidFill>
                <a:srgbClr val="FFFF00"/>
              </a:solidFill>
            </a:endParaRPr>
          </a:p>
          <a:p>
            <a:r>
              <a:rPr lang="pl-PL" sz="2000" dirty="0" smtClean="0">
                <a:solidFill>
                  <a:srgbClr val="FFFF00"/>
                </a:solidFill>
              </a:rPr>
              <a:t>Możemy aplikować na stałe pozycje </a:t>
            </a:r>
            <a:r>
              <a:rPr lang="pl-PL" sz="2000" dirty="0" err="1" smtClean="0">
                <a:solidFill>
                  <a:srgbClr val="FFFF00"/>
                </a:solidFill>
              </a:rPr>
              <a:t>(</a:t>
            </a:r>
            <a:r>
              <a:rPr lang="pl-PL" sz="2000" i="1" dirty="0" err="1" smtClean="0">
                <a:solidFill>
                  <a:srgbClr val="FFFF00"/>
                </a:solidFill>
              </a:rPr>
              <a:t>staf</a:t>
            </a:r>
            <a:r>
              <a:rPr lang="pl-PL" sz="2000" i="1" dirty="0" smtClean="0">
                <a:solidFill>
                  <a:srgbClr val="FFFF00"/>
                </a:solidFill>
              </a:rPr>
              <a:t>f</a:t>
            </a:r>
            <a:r>
              <a:rPr lang="pl-PL" sz="2000" dirty="0" smtClean="0">
                <a:solidFill>
                  <a:srgbClr val="FFFF00"/>
                </a:solidFill>
              </a:rPr>
              <a:t>) w CERN.</a:t>
            </a:r>
            <a:endParaRPr lang="en-US" sz="2000" dirty="0" smtClean="0">
              <a:solidFill>
                <a:srgbClr val="FFFF00"/>
              </a:solidFill>
            </a:endParaRPr>
          </a:p>
          <a:p>
            <a:endParaRPr lang="pl-PL" sz="800" dirty="0" smtClean="0">
              <a:solidFill>
                <a:srgbClr val="FFFF00"/>
              </a:solidFill>
            </a:endParaRPr>
          </a:p>
          <a:p>
            <a:r>
              <a:rPr lang="pl-PL" sz="2000" dirty="0" smtClean="0">
                <a:solidFill>
                  <a:srgbClr val="FFFF00"/>
                </a:solidFill>
              </a:rPr>
              <a:t>Polski przemysł może uczestniczyć w przetargach na dostawy urządzeń i usług dla CERN.</a:t>
            </a:r>
          </a:p>
          <a:p>
            <a:endParaRPr lang="pl-PL" sz="2000" dirty="0"/>
          </a:p>
        </p:txBody>
      </p:sp>
      <p:sp>
        <p:nvSpPr>
          <p:cNvPr id="4" name="Date Placeholder 3"/>
          <p:cNvSpPr>
            <a:spLocks noGrp="1"/>
          </p:cNvSpPr>
          <p:nvPr>
            <p:ph type="dt" sz="half" idx="10"/>
          </p:nvPr>
        </p:nvSpPr>
        <p:spPr/>
        <p:txBody>
          <a:bodyPr/>
          <a:lstStyle/>
          <a:p>
            <a:r>
              <a:rPr lang="en-US" dirty="0" smtClean="0"/>
              <a:t>A. Siemko</a:t>
            </a:r>
            <a:endParaRPr lang="en-US"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sz="half" idx="10"/>
          </p:nvPr>
        </p:nvSpPr>
        <p:spPr/>
        <p:txBody>
          <a:bodyPr/>
          <a:lstStyle/>
          <a:p>
            <a:r>
              <a:rPr lang="en-US" dirty="0"/>
              <a:t>A. </a:t>
            </a:r>
            <a:r>
              <a:rPr lang="en-US" dirty="0" smtClean="0"/>
              <a:t>Siemko</a:t>
            </a:r>
            <a:endParaRPr lang="en-US" dirty="0"/>
          </a:p>
        </p:txBody>
      </p:sp>
      <p:pic>
        <p:nvPicPr>
          <p:cNvPr id="121864" name="Picture 8"/>
          <p:cNvPicPr>
            <a:picLocks noChangeAspect="1" noChangeArrowheads="1"/>
          </p:cNvPicPr>
          <p:nvPr/>
        </p:nvPicPr>
        <p:blipFill>
          <a:blip r:embed="rId3"/>
          <a:srcRect/>
          <a:stretch>
            <a:fillRect/>
          </a:stretch>
        </p:blipFill>
        <p:spPr bwMode="auto">
          <a:xfrm>
            <a:off x="323850" y="908051"/>
            <a:ext cx="8424863" cy="4092586"/>
          </a:xfrm>
          <a:prstGeom prst="rect">
            <a:avLst/>
          </a:prstGeom>
          <a:noFill/>
          <a:ln w="9525" algn="ctr">
            <a:noFill/>
            <a:miter lim="800000"/>
            <a:headEnd/>
            <a:tailEnd/>
          </a:ln>
          <a:effectLst/>
        </p:spPr>
      </p:pic>
      <p:sp>
        <p:nvSpPr>
          <p:cNvPr id="121858" name="Rectangle 2"/>
          <p:cNvSpPr>
            <a:spLocks noGrp="1" noChangeArrowheads="1"/>
          </p:cNvSpPr>
          <p:nvPr>
            <p:ph type="title"/>
          </p:nvPr>
        </p:nvSpPr>
        <p:spPr>
          <a:xfrm>
            <a:off x="684213" y="0"/>
            <a:ext cx="7775575" cy="981075"/>
          </a:xfrm>
        </p:spPr>
        <p:txBody>
          <a:bodyPr/>
          <a:lstStyle/>
          <a:p>
            <a:r>
              <a:rPr lang="pl-PL" dirty="0"/>
              <a:t>Budżet CERN</a:t>
            </a:r>
          </a:p>
        </p:txBody>
      </p:sp>
      <p:sp>
        <p:nvSpPr>
          <p:cNvPr id="121859" name="Rectangle 3"/>
          <p:cNvSpPr>
            <a:spLocks noGrp="1" noChangeArrowheads="1"/>
          </p:cNvSpPr>
          <p:nvPr>
            <p:ph type="body" idx="1"/>
          </p:nvPr>
        </p:nvSpPr>
        <p:spPr>
          <a:xfrm>
            <a:off x="179388" y="5286388"/>
            <a:ext cx="8964612" cy="1439863"/>
          </a:xfrm>
        </p:spPr>
        <p:txBody>
          <a:bodyPr/>
          <a:lstStyle/>
          <a:p>
            <a:pPr>
              <a:lnSpc>
                <a:spcPct val="80000"/>
              </a:lnSpc>
            </a:pPr>
            <a:r>
              <a:rPr lang="en-US" sz="2400" dirty="0"/>
              <a:t>  </a:t>
            </a:r>
            <a:r>
              <a:rPr lang="pl-PL" sz="2400" dirty="0"/>
              <a:t>Budżet CERN w 2007 – 1026 milionów  CHF</a:t>
            </a:r>
          </a:p>
          <a:p>
            <a:pPr lvl="1">
              <a:lnSpc>
                <a:spcPct val="80000"/>
              </a:lnSpc>
            </a:pPr>
            <a:r>
              <a:rPr lang="pl-PL" sz="2000" dirty="0">
                <a:solidFill>
                  <a:srgbClr val="FF3300"/>
                </a:solidFill>
              </a:rPr>
              <a:t>Do 1995 roku Polska płaciła symboliczną składkę, która następnie została stopniowo zwiększona do wysokości proporcjonalnej do naszego dochodu narodowego netto.</a:t>
            </a:r>
            <a:r>
              <a:rPr lang="pl-PL" sz="2000" dirty="0"/>
              <a:t> </a:t>
            </a:r>
          </a:p>
        </p:txBody>
      </p:sp>
      <p:sp>
        <p:nvSpPr>
          <p:cNvPr id="121862" name="Line 6"/>
          <p:cNvSpPr>
            <a:spLocks noChangeShapeType="1"/>
          </p:cNvSpPr>
          <p:nvPr/>
        </p:nvSpPr>
        <p:spPr bwMode="auto">
          <a:xfrm>
            <a:off x="5003800" y="3141663"/>
            <a:ext cx="0" cy="504825"/>
          </a:xfrm>
          <a:prstGeom prst="line">
            <a:avLst/>
          </a:prstGeom>
          <a:noFill/>
          <a:ln w="76200">
            <a:solidFill>
              <a:srgbClr val="FF3300"/>
            </a:solidFill>
            <a:round/>
            <a:headEnd/>
            <a:tailEnd type="triangle" w="med" len="med"/>
          </a:ln>
          <a:effectLst/>
        </p:spPr>
        <p:txBody>
          <a:bodyPr lIns="92075" tIns="46038" rIns="92075" bIns="46038"/>
          <a:lstStyle/>
          <a:p>
            <a:endParaRPr lang="en-US"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57224" y="315913"/>
            <a:ext cx="7358114" cy="1276350"/>
          </a:xfrm>
        </p:spPr>
        <p:txBody>
          <a:bodyPr/>
          <a:lstStyle/>
          <a:p>
            <a:r>
              <a:rPr lang="pl-PL" sz="4000" dirty="0" smtClean="0"/>
              <a:t>Polscy fizycy, doktoranci i studenci w CERN</a:t>
            </a:r>
            <a:endParaRPr lang="pl-PL" sz="4000" dirty="0"/>
          </a:p>
        </p:txBody>
      </p:sp>
      <p:sp>
        <p:nvSpPr>
          <p:cNvPr id="4" name="Date Placeholder 3"/>
          <p:cNvSpPr>
            <a:spLocks noGrp="1"/>
          </p:cNvSpPr>
          <p:nvPr>
            <p:ph type="dt" sz="half" idx="10"/>
          </p:nvPr>
        </p:nvSpPr>
        <p:spPr/>
        <p:txBody>
          <a:bodyPr/>
          <a:lstStyle/>
          <a:p>
            <a:r>
              <a:rPr lang="en-US" smtClean="0"/>
              <a:t>A. Siemko</a:t>
            </a:r>
            <a:endParaRPr lang="en-US" dirty="0"/>
          </a:p>
        </p:txBody>
      </p:sp>
      <p:sp>
        <p:nvSpPr>
          <p:cNvPr id="7" name="Rectangle 37"/>
          <p:cNvSpPr>
            <a:spLocks noChangeArrowheads="1"/>
          </p:cNvSpPr>
          <p:nvPr/>
        </p:nvSpPr>
        <p:spPr bwMode="auto">
          <a:xfrm>
            <a:off x="860397" y="2000240"/>
            <a:ext cx="6140495" cy="584775"/>
          </a:xfrm>
          <a:prstGeom prst="rect">
            <a:avLst/>
          </a:prstGeom>
          <a:noFill/>
          <a:ln w="9525">
            <a:noFill/>
            <a:miter lim="800000"/>
            <a:headEnd/>
            <a:tailEnd/>
          </a:ln>
          <a:effectLst/>
        </p:spPr>
        <p:txBody>
          <a:bodyPr wrap="square">
            <a:spAutoFit/>
          </a:bodyPr>
          <a:lstStyle/>
          <a:p>
            <a:pPr>
              <a:spcBef>
                <a:spcPct val="20000"/>
              </a:spcBef>
            </a:pPr>
            <a:r>
              <a:rPr lang="pl-PL" sz="3200" b="1" dirty="0">
                <a:solidFill>
                  <a:srgbClr val="FF3300"/>
                </a:solidFill>
              </a:rPr>
              <a:t>Polskich użytkowników:  </a:t>
            </a:r>
            <a:r>
              <a:rPr lang="pl-PL" sz="3200" b="1" dirty="0" smtClean="0">
                <a:solidFill>
                  <a:srgbClr val="FF3300"/>
                </a:solidFill>
              </a:rPr>
              <a:t>1</a:t>
            </a:r>
            <a:r>
              <a:rPr lang="en-US" sz="3200" b="1" dirty="0" smtClean="0">
                <a:solidFill>
                  <a:srgbClr val="FF3300"/>
                </a:solidFill>
              </a:rPr>
              <a:t>85</a:t>
            </a:r>
            <a:endParaRPr lang="pl-PL" sz="3200" dirty="0"/>
          </a:p>
        </p:txBody>
      </p:sp>
      <p:sp>
        <p:nvSpPr>
          <p:cNvPr id="8" name="Rectangle 38"/>
          <p:cNvSpPr>
            <a:spLocks noChangeArrowheads="1"/>
          </p:cNvSpPr>
          <p:nvPr/>
        </p:nvSpPr>
        <p:spPr bwMode="auto">
          <a:xfrm>
            <a:off x="814359" y="2928927"/>
            <a:ext cx="5295680" cy="400110"/>
          </a:xfrm>
          <a:prstGeom prst="rect">
            <a:avLst/>
          </a:prstGeom>
          <a:noFill/>
          <a:ln w="9525">
            <a:noFill/>
            <a:miter lim="800000"/>
            <a:headEnd/>
            <a:tailEnd/>
          </a:ln>
          <a:effectLst/>
        </p:spPr>
        <p:txBody>
          <a:bodyPr wrap="none">
            <a:spAutoFit/>
          </a:bodyPr>
          <a:lstStyle/>
          <a:p>
            <a:pPr>
              <a:buFontTx/>
              <a:buBlip>
                <a:blip r:embed="rId2"/>
              </a:buBlip>
            </a:pPr>
            <a:r>
              <a:rPr lang="pl-PL" sz="2000" b="1" dirty="0">
                <a:solidFill>
                  <a:srgbClr val="FFFF00"/>
                </a:solidFill>
              </a:rPr>
              <a:t> </a:t>
            </a:r>
            <a:r>
              <a:rPr lang="en-US" sz="2000" b="1" dirty="0" smtClean="0">
                <a:solidFill>
                  <a:srgbClr val="FFFF00"/>
                </a:solidFill>
              </a:rPr>
              <a:t> </a:t>
            </a:r>
            <a:r>
              <a:rPr lang="pl-PL" sz="2000" b="1" dirty="0" smtClean="0">
                <a:solidFill>
                  <a:srgbClr val="FFFF00"/>
                </a:solidFill>
              </a:rPr>
              <a:t>Pracowników </a:t>
            </a:r>
            <a:r>
              <a:rPr lang="pl-PL" sz="2000" b="1" dirty="0">
                <a:solidFill>
                  <a:srgbClr val="FFFF00"/>
                </a:solidFill>
              </a:rPr>
              <a:t>etatowych stałych.....  </a:t>
            </a:r>
            <a:r>
              <a:rPr lang="en-US" sz="2000" b="1" dirty="0" smtClean="0">
                <a:solidFill>
                  <a:srgbClr val="FFFF00"/>
                </a:solidFill>
              </a:rPr>
              <a:t>~40</a:t>
            </a:r>
            <a:endParaRPr lang="pl-PL" sz="2000" b="1" dirty="0">
              <a:solidFill>
                <a:srgbClr val="FFFF00"/>
              </a:solidFill>
            </a:endParaRPr>
          </a:p>
        </p:txBody>
      </p:sp>
      <p:sp>
        <p:nvSpPr>
          <p:cNvPr id="9" name="Rectangle 39"/>
          <p:cNvSpPr>
            <a:spLocks noChangeArrowheads="1"/>
          </p:cNvSpPr>
          <p:nvPr/>
        </p:nvSpPr>
        <p:spPr bwMode="auto">
          <a:xfrm>
            <a:off x="814359" y="3513127"/>
            <a:ext cx="5185074" cy="400110"/>
          </a:xfrm>
          <a:prstGeom prst="rect">
            <a:avLst/>
          </a:prstGeom>
          <a:noFill/>
          <a:ln w="9525">
            <a:noFill/>
            <a:miter lim="800000"/>
            <a:headEnd/>
            <a:tailEnd/>
          </a:ln>
          <a:effectLst/>
        </p:spPr>
        <p:txBody>
          <a:bodyPr wrap="none">
            <a:spAutoFit/>
          </a:bodyPr>
          <a:lstStyle/>
          <a:p>
            <a:pPr>
              <a:buFontTx/>
              <a:buBlip>
                <a:blip r:embed="rId2"/>
              </a:buBlip>
            </a:pPr>
            <a:r>
              <a:rPr lang="pl-PL" sz="2000" b="1" dirty="0">
                <a:solidFill>
                  <a:srgbClr val="FFFF00"/>
                </a:solidFill>
              </a:rPr>
              <a:t> </a:t>
            </a:r>
            <a:r>
              <a:rPr lang="en-US" sz="2000" b="1" dirty="0" smtClean="0">
                <a:solidFill>
                  <a:srgbClr val="FFFF00"/>
                </a:solidFill>
              </a:rPr>
              <a:t> </a:t>
            </a:r>
            <a:r>
              <a:rPr lang="pl-PL" sz="2000" b="1" dirty="0" smtClean="0">
                <a:solidFill>
                  <a:srgbClr val="FFFF00"/>
                </a:solidFill>
              </a:rPr>
              <a:t>Studentów </a:t>
            </a:r>
            <a:r>
              <a:rPr lang="pl-PL" sz="2000" b="1" dirty="0">
                <a:solidFill>
                  <a:srgbClr val="FFFF00"/>
                </a:solidFill>
              </a:rPr>
              <a:t>letnich (do 3 mieś.)...….     3</a:t>
            </a:r>
          </a:p>
        </p:txBody>
      </p:sp>
      <p:sp>
        <p:nvSpPr>
          <p:cNvPr id="10" name="Rectangle 40"/>
          <p:cNvSpPr>
            <a:spLocks noChangeArrowheads="1"/>
          </p:cNvSpPr>
          <p:nvPr/>
        </p:nvSpPr>
        <p:spPr bwMode="auto">
          <a:xfrm>
            <a:off x="814359" y="4052877"/>
            <a:ext cx="5332935" cy="400110"/>
          </a:xfrm>
          <a:prstGeom prst="rect">
            <a:avLst/>
          </a:prstGeom>
          <a:noFill/>
          <a:ln w="9525">
            <a:noFill/>
            <a:miter lim="800000"/>
            <a:headEnd/>
            <a:tailEnd/>
          </a:ln>
          <a:effectLst/>
        </p:spPr>
        <p:txBody>
          <a:bodyPr wrap="none">
            <a:spAutoFit/>
          </a:bodyPr>
          <a:lstStyle/>
          <a:p>
            <a:pPr>
              <a:spcBef>
                <a:spcPct val="20000"/>
              </a:spcBef>
              <a:buFontTx/>
              <a:buBlip>
                <a:blip r:embed="rId2"/>
              </a:buBlip>
            </a:pPr>
            <a:r>
              <a:rPr lang="pl-PL" sz="2000" b="1" i="1" dirty="0">
                <a:solidFill>
                  <a:srgbClr val="FFFF00"/>
                </a:solidFill>
              </a:rPr>
              <a:t> </a:t>
            </a:r>
            <a:r>
              <a:rPr lang="en-US" sz="2000" b="1" i="1" dirty="0" smtClean="0">
                <a:solidFill>
                  <a:srgbClr val="FFFF00"/>
                </a:solidFill>
              </a:rPr>
              <a:t> </a:t>
            </a:r>
            <a:r>
              <a:rPr lang="pl-PL" sz="2000" b="1" i="1" dirty="0" err="1" smtClean="0">
                <a:solidFill>
                  <a:srgbClr val="FFFF00"/>
                </a:solidFill>
              </a:rPr>
              <a:t>Associates</a:t>
            </a:r>
            <a:r>
              <a:rPr lang="pl-PL" sz="2000" b="1" dirty="0" smtClean="0">
                <a:solidFill>
                  <a:srgbClr val="FFFF00"/>
                </a:solidFill>
              </a:rPr>
              <a:t> </a:t>
            </a:r>
            <a:r>
              <a:rPr lang="pl-PL" sz="2000" b="1" dirty="0">
                <a:solidFill>
                  <a:srgbClr val="FFFF00"/>
                </a:solidFill>
              </a:rPr>
              <a:t>(1rok)………………….…   </a:t>
            </a:r>
            <a:r>
              <a:rPr lang="en-US" sz="2000" b="1" dirty="0" smtClean="0">
                <a:solidFill>
                  <a:srgbClr val="FFFF00"/>
                </a:solidFill>
              </a:rPr>
              <a:t>~</a:t>
            </a:r>
            <a:r>
              <a:rPr lang="pl-PL" sz="2000" b="1" dirty="0" smtClean="0">
                <a:solidFill>
                  <a:srgbClr val="FFFF00"/>
                </a:solidFill>
              </a:rPr>
              <a:t>1</a:t>
            </a:r>
            <a:r>
              <a:rPr lang="en-US" sz="2000" b="1" dirty="0" smtClean="0">
                <a:solidFill>
                  <a:srgbClr val="FFFF00"/>
                </a:solidFill>
              </a:rPr>
              <a:t>0</a:t>
            </a:r>
            <a:endParaRPr lang="pl-PL" sz="2000" b="1" dirty="0">
              <a:solidFill>
                <a:srgbClr val="FFFF00"/>
              </a:solidFill>
            </a:endParaRPr>
          </a:p>
        </p:txBody>
      </p:sp>
      <p:sp>
        <p:nvSpPr>
          <p:cNvPr id="11" name="Rectangle 41"/>
          <p:cNvSpPr>
            <a:spLocks noChangeArrowheads="1"/>
          </p:cNvSpPr>
          <p:nvPr/>
        </p:nvSpPr>
        <p:spPr bwMode="auto">
          <a:xfrm>
            <a:off x="814359" y="4638665"/>
            <a:ext cx="5310108" cy="400110"/>
          </a:xfrm>
          <a:prstGeom prst="rect">
            <a:avLst/>
          </a:prstGeom>
          <a:noFill/>
          <a:ln w="9525">
            <a:noFill/>
            <a:miter lim="800000"/>
            <a:headEnd/>
            <a:tailEnd/>
          </a:ln>
          <a:effectLst/>
        </p:spPr>
        <p:txBody>
          <a:bodyPr wrap="none">
            <a:spAutoFit/>
          </a:bodyPr>
          <a:lstStyle/>
          <a:p>
            <a:pPr>
              <a:spcBef>
                <a:spcPct val="20000"/>
              </a:spcBef>
              <a:buFontTx/>
              <a:buBlip>
                <a:blip r:embed="rId2"/>
              </a:buBlip>
            </a:pPr>
            <a:r>
              <a:rPr lang="pl-PL" sz="2000" b="1" i="1" dirty="0">
                <a:solidFill>
                  <a:srgbClr val="FFFF00"/>
                </a:solidFill>
              </a:rPr>
              <a:t> </a:t>
            </a:r>
            <a:r>
              <a:rPr lang="en-US" sz="2000" b="1" i="1" dirty="0" smtClean="0">
                <a:solidFill>
                  <a:srgbClr val="FFFF00"/>
                </a:solidFill>
              </a:rPr>
              <a:t> </a:t>
            </a:r>
            <a:r>
              <a:rPr lang="pl-PL" sz="2000" b="1" i="1" dirty="0" err="1" smtClean="0">
                <a:solidFill>
                  <a:srgbClr val="FFFF00"/>
                </a:solidFill>
              </a:rPr>
              <a:t>Fellows</a:t>
            </a:r>
            <a:r>
              <a:rPr lang="pl-PL" sz="2000" b="1" dirty="0" smtClean="0">
                <a:solidFill>
                  <a:srgbClr val="FFFF00"/>
                </a:solidFill>
              </a:rPr>
              <a:t> (</a:t>
            </a:r>
            <a:r>
              <a:rPr lang="en-US" sz="2000" b="1" dirty="0" smtClean="0">
                <a:solidFill>
                  <a:srgbClr val="FFFF00"/>
                </a:solidFill>
              </a:rPr>
              <a:t>2</a:t>
            </a:r>
            <a:r>
              <a:rPr lang="pl-PL" sz="2000" b="1" dirty="0" smtClean="0">
                <a:solidFill>
                  <a:srgbClr val="FFFF00"/>
                </a:solidFill>
              </a:rPr>
              <a:t> </a:t>
            </a:r>
            <a:r>
              <a:rPr lang="pl-PL" sz="2000" b="1" dirty="0">
                <a:solidFill>
                  <a:srgbClr val="FFFF00"/>
                </a:solidFill>
              </a:rPr>
              <a:t>lata)………………………    </a:t>
            </a:r>
            <a:r>
              <a:rPr lang="en-US" sz="2000" b="1" dirty="0" smtClean="0">
                <a:solidFill>
                  <a:srgbClr val="FFFF00"/>
                </a:solidFill>
              </a:rPr>
              <a:t>~</a:t>
            </a:r>
            <a:r>
              <a:rPr lang="pl-PL" sz="2000" b="1" dirty="0" smtClean="0">
                <a:solidFill>
                  <a:srgbClr val="FFFF00"/>
                </a:solidFill>
              </a:rPr>
              <a:t>2</a:t>
            </a:r>
            <a:r>
              <a:rPr lang="en-US" sz="2000" b="1" dirty="0" smtClean="0">
                <a:solidFill>
                  <a:srgbClr val="FFFF00"/>
                </a:solidFill>
              </a:rPr>
              <a:t>0</a:t>
            </a:r>
            <a:endParaRPr lang="pl-PL" sz="2000" b="1" dirty="0">
              <a:solidFill>
                <a:srgbClr val="FFFF00"/>
              </a:solidFill>
            </a:endParaRPr>
          </a:p>
        </p:txBody>
      </p:sp>
      <p:sp>
        <p:nvSpPr>
          <p:cNvPr id="12" name="Rectangle 42"/>
          <p:cNvSpPr>
            <a:spLocks noChangeArrowheads="1"/>
          </p:cNvSpPr>
          <p:nvPr/>
        </p:nvSpPr>
        <p:spPr bwMode="auto">
          <a:xfrm>
            <a:off x="814359" y="5222865"/>
            <a:ext cx="5313314" cy="400110"/>
          </a:xfrm>
          <a:prstGeom prst="rect">
            <a:avLst/>
          </a:prstGeom>
          <a:noFill/>
          <a:ln w="9525">
            <a:noFill/>
            <a:miter lim="800000"/>
            <a:headEnd/>
            <a:tailEnd/>
          </a:ln>
          <a:effectLst/>
        </p:spPr>
        <p:txBody>
          <a:bodyPr wrap="none">
            <a:spAutoFit/>
          </a:bodyPr>
          <a:lstStyle/>
          <a:p>
            <a:pPr>
              <a:buFontTx/>
              <a:buBlip>
                <a:blip r:embed="rId2"/>
              </a:buBlip>
            </a:pPr>
            <a:r>
              <a:rPr lang="pl-PL" sz="2000" b="1" dirty="0">
                <a:solidFill>
                  <a:srgbClr val="FFFF00"/>
                </a:solidFill>
              </a:rPr>
              <a:t> </a:t>
            </a:r>
            <a:r>
              <a:rPr lang="en-US" sz="2000" b="1" dirty="0" smtClean="0">
                <a:solidFill>
                  <a:srgbClr val="FFFF00"/>
                </a:solidFill>
              </a:rPr>
              <a:t> </a:t>
            </a:r>
            <a:r>
              <a:rPr lang="pl-PL" sz="2000" b="1" dirty="0" smtClean="0">
                <a:solidFill>
                  <a:srgbClr val="FFFF00"/>
                </a:solidFill>
              </a:rPr>
              <a:t>Studentów </a:t>
            </a:r>
            <a:r>
              <a:rPr lang="pl-PL" sz="2000" b="1" dirty="0">
                <a:solidFill>
                  <a:srgbClr val="FFFF00"/>
                </a:solidFill>
              </a:rPr>
              <a:t>n. technicznych…….….   </a:t>
            </a:r>
            <a:r>
              <a:rPr lang="en-US" sz="2000" b="1" dirty="0" smtClean="0">
                <a:solidFill>
                  <a:srgbClr val="FFFF00"/>
                </a:solidFill>
              </a:rPr>
              <a:t>~</a:t>
            </a:r>
            <a:r>
              <a:rPr lang="pl-PL" sz="2000" b="1" dirty="0" smtClean="0">
                <a:solidFill>
                  <a:srgbClr val="FFFF00"/>
                </a:solidFill>
              </a:rPr>
              <a:t>1</a:t>
            </a:r>
            <a:r>
              <a:rPr lang="en-US" sz="2000" b="1" dirty="0" smtClean="0">
                <a:solidFill>
                  <a:srgbClr val="FFFF00"/>
                </a:solidFill>
              </a:rPr>
              <a:t>0</a:t>
            </a:r>
            <a:endParaRPr lang="pl-PL" sz="2000" b="1" dirty="0">
              <a:solidFill>
                <a:srgbClr val="FFFF00"/>
              </a:solidFill>
            </a:endParaRPr>
          </a:p>
        </p:txBody>
      </p:sp>
      <p:sp>
        <p:nvSpPr>
          <p:cNvPr id="13" name="Rectangle 43"/>
          <p:cNvSpPr>
            <a:spLocks noChangeArrowheads="1"/>
          </p:cNvSpPr>
          <p:nvPr/>
        </p:nvSpPr>
        <p:spPr bwMode="auto">
          <a:xfrm>
            <a:off x="814359" y="5808652"/>
            <a:ext cx="5162632" cy="400110"/>
          </a:xfrm>
          <a:prstGeom prst="rect">
            <a:avLst/>
          </a:prstGeom>
          <a:noFill/>
          <a:ln w="9525">
            <a:noFill/>
            <a:miter lim="800000"/>
            <a:headEnd/>
            <a:tailEnd/>
          </a:ln>
          <a:effectLst/>
        </p:spPr>
        <p:txBody>
          <a:bodyPr wrap="none">
            <a:spAutoFit/>
          </a:bodyPr>
          <a:lstStyle/>
          <a:p>
            <a:pPr>
              <a:buFontTx/>
              <a:buBlip>
                <a:blip r:embed="rId2"/>
              </a:buBlip>
            </a:pPr>
            <a:r>
              <a:rPr lang="pl-PL" sz="2000" b="1" dirty="0">
                <a:solidFill>
                  <a:srgbClr val="FFFF00"/>
                </a:solidFill>
              </a:rPr>
              <a:t> </a:t>
            </a:r>
            <a:r>
              <a:rPr lang="en-US" sz="2000" b="1" dirty="0" smtClean="0">
                <a:solidFill>
                  <a:srgbClr val="FFFF00"/>
                </a:solidFill>
              </a:rPr>
              <a:t> </a:t>
            </a:r>
            <a:r>
              <a:rPr lang="pl-PL" sz="2000" b="1" dirty="0" smtClean="0">
                <a:solidFill>
                  <a:srgbClr val="FFFF00"/>
                </a:solidFill>
              </a:rPr>
              <a:t>Doktorantów </a:t>
            </a:r>
            <a:r>
              <a:rPr lang="pl-PL" sz="2000" b="1" dirty="0">
                <a:solidFill>
                  <a:srgbClr val="FFFF00"/>
                </a:solidFill>
              </a:rPr>
              <a:t>n. technicznych….….     4</a:t>
            </a:r>
          </a:p>
        </p:txBody>
      </p:sp>
      <p:sp>
        <p:nvSpPr>
          <p:cNvPr id="14" name="Text Box 48"/>
          <p:cNvSpPr txBox="1">
            <a:spLocks noChangeArrowheads="1"/>
          </p:cNvSpPr>
          <p:nvPr/>
        </p:nvSpPr>
        <p:spPr bwMode="auto">
          <a:xfrm>
            <a:off x="6500826" y="3786190"/>
            <a:ext cx="2286016" cy="1348061"/>
          </a:xfrm>
          <a:prstGeom prst="rect">
            <a:avLst/>
          </a:prstGeom>
          <a:noFill/>
          <a:ln w="9525">
            <a:noFill/>
            <a:miter lim="800000"/>
            <a:headEnd/>
            <a:tailEnd/>
          </a:ln>
          <a:effectLst/>
        </p:spPr>
        <p:txBody>
          <a:bodyPr wrap="square">
            <a:spAutoFit/>
          </a:bodyPr>
          <a:lstStyle/>
          <a:p>
            <a:r>
              <a:rPr lang="pl-PL" sz="2400" b="1" dirty="0">
                <a:solidFill>
                  <a:schemeClr val="accent4">
                    <a:lumMod val="90000"/>
                  </a:schemeClr>
                </a:solidFill>
              </a:rPr>
              <a:t>Finansowani</a:t>
            </a:r>
          </a:p>
          <a:p>
            <a:r>
              <a:rPr lang="pl-PL" sz="2400" b="1" dirty="0">
                <a:solidFill>
                  <a:schemeClr val="accent4">
                    <a:lumMod val="90000"/>
                  </a:schemeClr>
                </a:solidFill>
              </a:rPr>
              <a:t>przez</a:t>
            </a:r>
          </a:p>
          <a:p>
            <a:r>
              <a:rPr lang="pl-PL" sz="2400" b="1" dirty="0" smtClean="0">
                <a:solidFill>
                  <a:schemeClr val="accent4">
                    <a:lumMod val="90000"/>
                  </a:schemeClr>
                </a:solidFill>
              </a:rPr>
              <a:t>CERN</a:t>
            </a:r>
            <a:r>
              <a:rPr lang="en-US" sz="2400" b="1" dirty="0" smtClean="0">
                <a:solidFill>
                  <a:schemeClr val="accent4">
                    <a:lumMod val="90000"/>
                  </a:schemeClr>
                </a:solidFill>
              </a:rPr>
              <a:t> (</a:t>
            </a:r>
            <a:r>
              <a:rPr lang="en-US" sz="2400" b="1" dirty="0" smtClean="0">
                <a:solidFill>
                  <a:schemeClr val="accent4">
                    <a:lumMod val="90000"/>
                  </a:schemeClr>
                </a:solidFill>
              </a:rPr>
              <a:t>2008)</a:t>
            </a:r>
            <a:endParaRPr lang="pl-PL" sz="2400" b="1" dirty="0">
              <a:solidFill>
                <a:schemeClr val="accent4">
                  <a:lumMod val="90000"/>
                </a:schemeClr>
              </a:solidFill>
            </a:endParaRPr>
          </a:p>
        </p:txBody>
      </p:sp>
      <p:sp>
        <p:nvSpPr>
          <p:cNvPr id="15" name="AutoShape 49"/>
          <p:cNvSpPr>
            <a:spLocks/>
          </p:cNvSpPr>
          <p:nvPr/>
        </p:nvSpPr>
        <p:spPr bwMode="auto">
          <a:xfrm>
            <a:off x="5929322" y="2928934"/>
            <a:ext cx="422275" cy="3241675"/>
          </a:xfrm>
          <a:prstGeom prst="rightBrace">
            <a:avLst>
              <a:gd name="adj1" fmla="val 63972"/>
              <a:gd name="adj2" fmla="val 50000"/>
            </a:avLst>
          </a:prstGeom>
          <a:ln>
            <a:headEnd/>
            <a:tailEnd/>
          </a:ln>
        </p:spPr>
        <p:style>
          <a:lnRef idx="3">
            <a:schemeClr val="accent3"/>
          </a:lnRef>
          <a:fillRef idx="0">
            <a:schemeClr val="accent3"/>
          </a:fillRef>
          <a:effectRef idx="2">
            <a:schemeClr val="accent3"/>
          </a:effectRef>
          <a:fontRef idx="minor">
            <a:schemeClr val="tx1"/>
          </a:fontRef>
        </p:style>
        <p:txBody>
          <a:bodyPr wrap="none" anchor="ctr"/>
          <a:lstStyle/>
          <a:p>
            <a:pPr algn="ctr"/>
            <a:endParaRPr lang="pl-PL" b="1"/>
          </a:p>
        </p:txBody>
      </p:sp>
      <p:sp>
        <p:nvSpPr>
          <p:cNvPr id="16" name="Text Box 51"/>
          <p:cNvSpPr txBox="1">
            <a:spLocks noChangeArrowheads="1"/>
          </p:cNvSpPr>
          <p:nvPr/>
        </p:nvSpPr>
        <p:spPr bwMode="auto">
          <a:xfrm>
            <a:off x="500034" y="2944802"/>
            <a:ext cx="349250" cy="366713"/>
          </a:xfrm>
          <a:prstGeom prst="rect">
            <a:avLst/>
          </a:prstGeom>
          <a:noFill/>
          <a:ln w="9525">
            <a:noFill/>
            <a:miter lim="800000"/>
            <a:headEnd/>
            <a:tailEnd/>
          </a:ln>
          <a:effectLst/>
        </p:spPr>
        <p:txBody>
          <a:bodyPr wrap="none">
            <a:spAutoFit/>
          </a:bodyPr>
          <a:lstStyle/>
          <a:p>
            <a:pPr>
              <a:buFontTx/>
              <a:buBlip>
                <a:blip r:embed="rId3"/>
              </a:buBlip>
            </a:pPr>
            <a:endParaRPr lang="pl-PL"/>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1"/>
            <a:ext cx="7775575" cy="1142983"/>
          </a:xfrm>
        </p:spPr>
        <p:txBody>
          <a:bodyPr/>
          <a:lstStyle/>
          <a:p>
            <a:r>
              <a:rPr lang="pl-PL" sz="3200" dirty="0" smtClean="0"/>
              <a:t>Polskie Ośrodki Fizyki Wysokich Energii Współpracujące z CERN</a:t>
            </a:r>
            <a:endParaRPr lang="pl-PL" sz="3200" dirty="0"/>
          </a:p>
        </p:txBody>
      </p:sp>
      <p:sp>
        <p:nvSpPr>
          <p:cNvPr id="3" name="Content Placeholder 2"/>
          <p:cNvSpPr>
            <a:spLocks noGrp="1"/>
          </p:cNvSpPr>
          <p:nvPr>
            <p:ph idx="1"/>
          </p:nvPr>
        </p:nvSpPr>
        <p:spPr>
          <a:xfrm>
            <a:off x="5184807" y="1142984"/>
            <a:ext cx="3816349" cy="5429288"/>
          </a:xfrm>
          <a:ln w="31750">
            <a:solidFill>
              <a:schemeClr val="tx2">
                <a:lumMod val="75000"/>
              </a:schemeClr>
            </a:solidFill>
          </a:ln>
        </p:spPr>
        <p:txBody>
          <a:bodyPr/>
          <a:lstStyle/>
          <a:p>
            <a:r>
              <a:rPr lang="pl-PL" sz="2000" b="1" u="sng" dirty="0" smtClean="0">
                <a:solidFill>
                  <a:schemeClr val="tx2">
                    <a:lumMod val="75000"/>
                  </a:schemeClr>
                </a:solidFill>
              </a:rPr>
              <a:t>Łódź:</a:t>
            </a:r>
          </a:p>
          <a:p>
            <a:pPr lvl="1"/>
            <a:r>
              <a:rPr lang="pl-PL" sz="1600" dirty="0" smtClean="0"/>
              <a:t>Instytut Problemów Jądrowych</a:t>
            </a:r>
          </a:p>
          <a:p>
            <a:pPr lvl="1"/>
            <a:r>
              <a:rPr lang="pl-PL" sz="1600" dirty="0" smtClean="0"/>
              <a:t>Uniwersytet Łódzki</a:t>
            </a:r>
          </a:p>
          <a:p>
            <a:r>
              <a:rPr lang="pl-PL" sz="2000" b="1" u="sng" dirty="0" smtClean="0">
                <a:solidFill>
                  <a:srgbClr val="3333CC"/>
                </a:solidFill>
              </a:rPr>
              <a:t>Katowice:</a:t>
            </a:r>
          </a:p>
          <a:p>
            <a:pPr lvl="1"/>
            <a:r>
              <a:rPr lang="pl-PL" sz="1600" dirty="0" smtClean="0"/>
              <a:t>Uniwersytet Śląski</a:t>
            </a:r>
          </a:p>
          <a:p>
            <a:r>
              <a:rPr lang="pl-PL" sz="2000" b="1" u="sng" dirty="0" smtClean="0">
                <a:solidFill>
                  <a:srgbClr val="3333CC"/>
                </a:solidFill>
              </a:rPr>
              <a:t>Kielce</a:t>
            </a:r>
            <a:r>
              <a:rPr lang="en-US" sz="2000" b="1" u="sng" dirty="0" smtClean="0">
                <a:solidFill>
                  <a:srgbClr val="3333CC"/>
                </a:solidFill>
              </a:rPr>
              <a:t>:</a:t>
            </a:r>
            <a:endParaRPr lang="pl-PL" sz="2000" b="1" u="sng" dirty="0" smtClean="0">
              <a:solidFill>
                <a:srgbClr val="3333CC"/>
              </a:solidFill>
            </a:endParaRPr>
          </a:p>
          <a:p>
            <a:pPr lvl="1"/>
            <a:r>
              <a:rPr lang="pl-PL" sz="1600" dirty="0" smtClean="0"/>
              <a:t>Akademia Świętokrzyska</a:t>
            </a:r>
          </a:p>
          <a:p>
            <a:r>
              <a:rPr lang="pl-PL" sz="2000" b="1" u="sng" dirty="0" smtClean="0">
                <a:solidFill>
                  <a:srgbClr val="3333CC"/>
                </a:solidFill>
              </a:rPr>
              <a:t>Kraków:</a:t>
            </a:r>
          </a:p>
          <a:p>
            <a:pPr lvl="1"/>
            <a:r>
              <a:rPr lang="pl-PL" sz="1600" dirty="0" smtClean="0"/>
              <a:t>Akademia Górniczo-Hutnicza</a:t>
            </a:r>
          </a:p>
          <a:p>
            <a:pPr lvl="1"/>
            <a:r>
              <a:rPr lang="pl-PL" sz="1600" dirty="0" smtClean="0"/>
              <a:t>Instytut Fizyki Jądrowej PAN</a:t>
            </a:r>
          </a:p>
          <a:p>
            <a:pPr lvl="1"/>
            <a:r>
              <a:rPr lang="pl-PL" sz="1600" dirty="0" smtClean="0"/>
              <a:t>Uniwersytet Jagielloński</a:t>
            </a:r>
          </a:p>
          <a:p>
            <a:r>
              <a:rPr lang="pl-PL" sz="2000" b="1" u="sng" dirty="0" smtClean="0">
                <a:solidFill>
                  <a:srgbClr val="3333CC"/>
                </a:solidFill>
              </a:rPr>
              <a:t>Warszawa:</a:t>
            </a:r>
          </a:p>
          <a:p>
            <a:pPr lvl="1"/>
            <a:r>
              <a:rPr lang="pl-PL" sz="1600" dirty="0" smtClean="0"/>
              <a:t>Instytut Problemów Jądrowych</a:t>
            </a:r>
          </a:p>
          <a:p>
            <a:pPr lvl="1"/>
            <a:r>
              <a:rPr lang="pl-PL" sz="1600" dirty="0" smtClean="0"/>
              <a:t>Politechnika Warszawska</a:t>
            </a:r>
          </a:p>
          <a:p>
            <a:pPr lvl="1"/>
            <a:r>
              <a:rPr lang="pl-PL" sz="1600" dirty="0" smtClean="0"/>
              <a:t>Uniwersytet Warszawski</a:t>
            </a:r>
          </a:p>
          <a:p>
            <a:r>
              <a:rPr lang="pl-PL" sz="2000" b="1" u="sng" dirty="0" smtClean="0">
                <a:solidFill>
                  <a:srgbClr val="3333CC"/>
                </a:solidFill>
              </a:rPr>
              <a:t>Wrocław:</a:t>
            </a:r>
          </a:p>
          <a:p>
            <a:pPr lvl="1"/>
            <a:r>
              <a:rPr lang="pl-PL" sz="1600" dirty="0" smtClean="0"/>
              <a:t>Uniwersytet Wrocławski</a:t>
            </a:r>
          </a:p>
        </p:txBody>
      </p:sp>
      <p:sp>
        <p:nvSpPr>
          <p:cNvPr id="4" name="Date Placeholder 3"/>
          <p:cNvSpPr>
            <a:spLocks noGrp="1"/>
          </p:cNvSpPr>
          <p:nvPr>
            <p:ph type="dt" sz="half" idx="10"/>
          </p:nvPr>
        </p:nvSpPr>
        <p:spPr/>
        <p:txBody>
          <a:bodyPr/>
          <a:lstStyle/>
          <a:p>
            <a:r>
              <a:rPr lang="en-US" smtClean="0"/>
              <a:t>A. Siemko</a:t>
            </a:r>
            <a:endParaRPr lang="en-US" dirty="0"/>
          </a:p>
        </p:txBody>
      </p:sp>
      <p:grpSp>
        <p:nvGrpSpPr>
          <p:cNvPr id="31" name="Group 30"/>
          <p:cNvGrpSpPr/>
          <p:nvPr/>
        </p:nvGrpSpPr>
        <p:grpSpPr>
          <a:xfrm>
            <a:off x="447258" y="2348099"/>
            <a:ext cx="4435343" cy="4176122"/>
            <a:chOff x="357158" y="2214554"/>
            <a:chExt cx="4506781" cy="4318998"/>
          </a:xfrm>
        </p:grpSpPr>
        <p:pic>
          <p:nvPicPr>
            <p:cNvPr id="20" name="Picture 19" descr="green polska_admang.jpg"/>
            <p:cNvPicPr>
              <a:picLocks noChangeAspect="1"/>
            </p:cNvPicPr>
            <p:nvPr/>
          </p:nvPicPr>
          <p:blipFill>
            <a:blip r:embed="rId2"/>
            <a:stretch>
              <a:fillRect/>
            </a:stretch>
          </p:blipFill>
          <p:spPr>
            <a:xfrm>
              <a:off x="357158" y="2214554"/>
              <a:ext cx="4506781" cy="4318998"/>
            </a:xfrm>
            <a:prstGeom prst="rect">
              <a:avLst/>
            </a:prstGeom>
            <a:ln w="76200" cmpd="thickThin">
              <a:solidFill>
                <a:schemeClr val="accent5">
                  <a:lumMod val="75000"/>
                </a:schemeClr>
              </a:solidFill>
            </a:ln>
          </p:spPr>
        </p:pic>
        <p:sp>
          <p:nvSpPr>
            <p:cNvPr id="9" name="TextBox 8"/>
            <p:cNvSpPr txBox="1"/>
            <p:nvPr/>
          </p:nvSpPr>
          <p:spPr>
            <a:xfrm>
              <a:off x="2928627" y="3866959"/>
              <a:ext cx="1071570" cy="307777"/>
            </a:xfrm>
            <a:prstGeom prst="rect">
              <a:avLst/>
            </a:prstGeom>
            <a:gradFill flip="none" rotWithShape="1">
              <a:gsLst>
                <a:gs pos="0">
                  <a:schemeClr val="accent1">
                    <a:tint val="66000"/>
                    <a:satMod val="160000"/>
                    <a:alpha val="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txBody>
            <a:bodyPr wrap="square" rtlCol="0">
              <a:spAutoFit/>
            </a:bodyPr>
            <a:lstStyle/>
            <a:p>
              <a:r>
                <a:rPr lang="en-US" sz="1400" b="1" dirty="0" smtClean="0">
                  <a:solidFill>
                    <a:srgbClr val="FF0000"/>
                  </a:solidFill>
                </a:rPr>
                <a:t>Warszawa</a:t>
              </a:r>
              <a:endParaRPr lang="en-GB" sz="1400" b="1" dirty="0">
                <a:solidFill>
                  <a:srgbClr val="FF0000"/>
                </a:solidFill>
              </a:endParaRPr>
            </a:p>
          </p:txBody>
        </p:sp>
        <p:sp>
          <p:nvSpPr>
            <p:cNvPr id="26" name="TextBox 25"/>
            <p:cNvSpPr txBox="1"/>
            <p:nvPr/>
          </p:nvSpPr>
          <p:spPr>
            <a:xfrm>
              <a:off x="2441700" y="4176916"/>
              <a:ext cx="642942" cy="307777"/>
            </a:xfrm>
            <a:prstGeom prst="rect">
              <a:avLst/>
            </a:prstGeom>
            <a:gradFill flip="none" rotWithShape="1">
              <a:gsLst>
                <a:gs pos="0">
                  <a:schemeClr val="accent1">
                    <a:tint val="66000"/>
                    <a:satMod val="160000"/>
                    <a:alpha val="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txBody>
            <a:bodyPr wrap="square" rtlCol="0">
              <a:spAutoFit/>
            </a:bodyPr>
            <a:lstStyle/>
            <a:p>
              <a:r>
                <a:rPr lang="pl-PL" sz="1400" b="1" dirty="0" smtClean="0">
                  <a:solidFill>
                    <a:srgbClr val="FF0000"/>
                  </a:solidFill>
                </a:rPr>
                <a:t>Łódź</a:t>
              </a:r>
              <a:endParaRPr lang="en-GB" sz="1400" b="1" dirty="0">
                <a:solidFill>
                  <a:srgbClr val="FF0000"/>
                </a:solidFill>
              </a:endParaRPr>
            </a:p>
          </p:txBody>
        </p:sp>
        <p:sp>
          <p:nvSpPr>
            <p:cNvPr id="27" name="TextBox 26"/>
            <p:cNvSpPr txBox="1"/>
            <p:nvPr/>
          </p:nvSpPr>
          <p:spPr>
            <a:xfrm>
              <a:off x="1235987" y="4596213"/>
              <a:ext cx="928694" cy="307777"/>
            </a:xfrm>
            <a:prstGeom prst="rect">
              <a:avLst/>
            </a:prstGeom>
            <a:gradFill flip="none" rotWithShape="1">
              <a:gsLst>
                <a:gs pos="0">
                  <a:schemeClr val="accent1">
                    <a:tint val="66000"/>
                    <a:satMod val="160000"/>
                    <a:alpha val="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txBody>
            <a:bodyPr wrap="square" rtlCol="0">
              <a:spAutoFit/>
            </a:bodyPr>
            <a:lstStyle/>
            <a:p>
              <a:r>
                <a:rPr lang="pl-PL" sz="1400" b="1" dirty="0" smtClean="0">
                  <a:solidFill>
                    <a:srgbClr val="FF0000"/>
                  </a:solidFill>
                </a:rPr>
                <a:t>Wrocław</a:t>
              </a:r>
              <a:endParaRPr lang="en-GB" sz="1400" b="1" dirty="0">
                <a:solidFill>
                  <a:srgbClr val="FF0000"/>
                </a:solidFill>
              </a:endParaRPr>
            </a:p>
          </p:txBody>
        </p:sp>
        <p:sp>
          <p:nvSpPr>
            <p:cNvPr id="28" name="TextBox 27"/>
            <p:cNvSpPr txBox="1"/>
            <p:nvPr/>
          </p:nvSpPr>
          <p:spPr>
            <a:xfrm>
              <a:off x="2923010" y="4814315"/>
              <a:ext cx="798475" cy="318307"/>
            </a:xfrm>
            <a:prstGeom prst="rect">
              <a:avLst/>
            </a:prstGeom>
            <a:gradFill flip="none" rotWithShape="1">
              <a:gsLst>
                <a:gs pos="0">
                  <a:schemeClr val="accent1">
                    <a:tint val="66000"/>
                    <a:satMod val="160000"/>
                    <a:alpha val="0"/>
                  </a:schemeClr>
                </a:gs>
                <a:gs pos="50000">
                  <a:schemeClr val="accent1">
                    <a:tint val="44500"/>
                    <a:satMod val="160000"/>
                  </a:schemeClr>
                </a:gs>
                <a:gs pos="100000">
                  <a:schemeClr val="accent1">
                    <a:tint val="23500"/>
                    <a:satMod val="160000"/>
                  </a:schemeClr>
                </a:gs>
                <a:gs pos="100000">
                  <a:schemeClr val="accent1">
                    <a:tint val="23500"/>
                    <a:satMod val="160000"/>
                  </a:schemeClr>
                </a:gs>
              </a:gsLst>
              <a:path path="circle">
                <a:fillToRect l="50000" t="50000" r="50000" b="50000"/>
              </a:path>
              <a:tileRect/>
            </a:gradFill>
          </p:spPr>
          <p:txBody>
            <a:bodyPr wrap="square" rtlCol="0">
              <a:spAutoFit/>
            </a:bodyPr>
            <a:lstStyle/>
            <a:p>
              <a:r>
                <a:rPr lang="en-US" sz="1400" b="1" dirty="0" smtClean="0">
                  <a:solidFill>
                    <a:srgbClr val="FF0000"/>
                  </a:solidFill>
                </a:rPr>
                <a:t>Kielce</a:t>
              </a:r>
              <a:endParaRPr lang="en-GB" sz="1400" b="1" dirty="0">
                <a:solidFill>
                  <a:srgbClr val="FF0000"/>
                </a:solidFill>
              </a:endParaRPr>
            </a:p>
          </p:txBody>
        </p:sp>
        <p:sp>
          <p:nvSpPr>
            <p:cNvPr id="29" name="TextBox 28"/>
            <p:cNvSpPr txBox="1"/>
            <p:nvPr/>
          </p:nvSpPr>
          <p:spPr>
            <a:xfrm>
              <a:off x="1928794" y="5261605"/>
              <a:ext cx="1000132" cy="307777"/>
            </a:xfrm>
            <a:prstGeom prst="rect">
              <a:avLst/>
            </a:prstGeom>
            <a:gradFill flip="none" rotWithShape="1">
              <a:gsLst>
                <a:gs pos="0">
                  <a:schemeClr val="accent1">
                    <a:tint val="66000"/>
                    <a:satMod val="160000"/>
                    <a:alpha val="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txBody>
            <a:bodyPr wrap="square" rtlCol="0">
              <a:spAutoFit/>
            </a:bodyPr>
            <a:lstStyle/>
            <a:p>
              <a:r>
                <a:rPr lang="en-US" sz="1400" b="1" dirty="0" smtClean="0">
                  <a:solidFill>
                    <a:srgbClr val="FF0000"/>
                  </a:solidFill>
                </a:rPr>
                <a:t>Katowice</a:t>
              </a:r>
              <a:endParaRPr lang="en-GB" sz="1400" b="1" dirty="0">
                <a:solidFill>
                  <a:srgbClr val="FF0000"/>
                </a:solidFill>
              </a:endParaRPr>
            </a:p>
          </p:txBody>
        </p:sp>
        <p:sp>
          <p:nvSpPr>
            <p:cNvPr id="30" name="TextBox 29"/>
            <p:cNvSpPr txBox="1"/>
            <p:nvPr/>
          </p:nvSpPr>
          <p:spPr>
            <a:xfrm>
              <a:off x="2842036" y="5407239"/>
              <a:ext cx="857256" cy="307777"/>
            </a:xfrm>
            <a:prstGeom prst="rect">
              <a:avLst/>
            </a:prstGeom>
            <a:gradFill flip="none" rotWithShape="1">
              <a:gsLst>
                <a:gs pos="0">
                  <a:schemeClr val="accent1">
                    <a:tint val="66000"/>
                    <a:satMod val="160000"/>
                    <a:alpha val="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txBody>
            <a:bodyPr wrap="square" rtlCol="0">
              <a:spAutoFit/>
            </a:bodyPr>
            <a:lstStyle/>
            <a:p>
              <a:r>
                <a:rPr lang="pl-PL" sz="1400" b="1" dirty="0" smtClean="0">
                  <a:solidFill>
                    <a:srgbClr val="FF0000"/>
                  </a:solidFill>
                </a:rPr>
                <a:t>Kraków</a:t>
              </a:r>
              <a:endParaRPr lang="pl-PL" sz="1400" b="1" dirty="0">
                <a:solidFill>
                  <a:srgbClr val="FF0000"/>
                </a:solidFill>
              </a:endParaRPr>
            </a:p>
          </p:txBody>
        </p:sp>
        <p:sp>
          <p:nvSpPr>
            <p:cNvPr id="25" name="Oval 24"/>
            <p:cNvSpPr/>
            <p:nvPr/>
          </p:nvSpPr>
          <p:spPr bwMode="auto">
            <a:xfrm>
              <a:off x="3323440" y="4124718"/>
              <a:ext cx="142876" cy="142876"/>
            </a:xfrm>
            <a:prstGeom prst="ellipse">
              <a:avLst/>
            </a:prstGeom>
            <a:solidFill>
              <a:srgbClr val="FF0000"/>
            </a:solidFill>
            <a:ln>
              <a:solidFill>
                <a:srgbClr val="00206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2075" tIns="46038" rIns="92075" bIns="46038"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GB" sz="2800" b="0" i="0" u="none" strike="noStrike" cap="none" normalizeH="0" baseline="0" smtClean="0">
                <a:ln>
                  <a:noFill/>
                </a:ln>
                <a:solidFill>
                  <a:schemeClr val="tx1"/>
                </a:solidFill>
                <a:effectLst/>
                <a:latin typeface="Arial" charset="0"/>
              </a:endParaRPr>
            </a:p>
          </p:txBody>
        </p:sp>
        <p:sp>
          <p:nvSpPr>
            <p:cNvPr id="23" name="Oval 22"/>
            <p:cNvSpPr/>
            <p:nvPr/>
          </p:nvSpPr>
          <p:spPr bwMode="auto">
            <a:xfrm>
              <a:off x="2643174" y="4429132"/>
              <a:ext cx="142876" cy="142876"/>
            </a:xfrm>
            <a:prstGeom prst="ellipse">
              <a:avLst/>
            </a:prstGeom>
            <a:solidFill>
              <a:srgbClr val="FF0000"/>
            </a:solidFill>
            <a:ln>
              <a:solidFill>
                <a:srgbClr val="00206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2075" tIns="46038" rIns="92075" bIns="46038"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GB" sz="2800" b="0" i="0" u="none" strike="noStrike" cap="none" normalizeH="0" baseline="0" smtClean="0">
                <a:ln>
                  <a:noFill/>
                </a:ln>
                <a:solidFill>
                  <a:schemeClr val="tx1"/>
                </a:solidFill>
                <a:effectLst/>
                <a:latin typeface="Arial" charset="0"/>
              </a:endParaRPr>
            </a:p>
          </p:txBody>
        </p:sp>
        <p:sp>
          <p:nvSpPr>
            <p:cNvPr id="24" name="Oval 23"/>
            <p:cNvSpPr/>
            <p:nvPr/>
          </p:nvSpPr>
          <p:spPr bwMode="auto">
            <a:xfrm>
              <a:off x="3143240" y="5081405"/>
              <a:ext cx="142876" cy="142876"/>
            </a:xfrm>
            <a:prstGeom prst="ellipse">
              <a:avLst/>
            </a:prstGeom>
            <a:solidFill>
              <a:srgbClr val="FF0000"/>
            </a:solidFill>
            <a:ln>
              <a:solidFill>
                <a:srgbClr val="00206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2075" tIns="46038" rIns="92075" bIns="46038"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GB" sz="2800" b="0" i="0" u="none" strike="noStrike" cap="none" normalizeH="0" baseline="0" smtClean="0">
                <a:ln>
                  <a:noFill/>
                </a:ln>
                <a:solidFill>
                  <a:schemeClr val="tx1"/>
                </a:solidFill>
                <a:effectLst/>
                <a:latin typeface="Arial" charset="0"/>
              </a:endParaRPr>
            </a:p>
          </p:txBody>
        </p:sp>
        <p:sp>
          <p:nvSpPr>
            <p:cNvPr id="19" name="Oval 18"/>
            <p:cNvSpPr/>
            <p:nvPr/>
          </p:nvSpPr>
          <p:spPr bwMode="auto">
            <a:xfrm>
              <a:off x="2857488" y="5662240"/>
              <a:ext cx="142876" cy="142876"/>
            </a:xfrm>
            <a:prstGeom prst="ellipse">
              <a:avLst/>
            </a:prstGeom>
            <a:solidFill>
              <a:srgbClr val="FF0000"/>
            </a:solidFill>
            <a:ln>
              <a:solidFill>
                <a:srgbClr val="00206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2075" tIns="46038" rIns="92075" bIns="46038"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GB" sz="2800" b="0" i="0" u="none" strike="noStrike" cap="none" normalizeH="0" baseline="0" smtClean="0">
                <a:ln>
                  <a:noFill/>
                </a:ln>
                <a:solidFill>
                  <a:schemeClr val="tx1"/>
                </a:solidFill>
                <a:effectLst/>
                <a:latin typeface="Arial" charset="0"/>
              </a:endParaRPr>
            </a:p>
          </p:txBody>
        </p:sp>
        <p:sp>
          <p:nvSpPr>
            <p:cNvPr id="22" name="Oval 21"/>
            <p:cNvSpPr/>
            <p:nvPr/>
          </p:nvSpPr>
          <p:spPr bwMode="auto">
            <a:xfrm>
              <a:off x="2357422" y="5500702"/>
              <a:ext cx="142876" cy="142876"/>
            </a:xfrm>
            <a:prstGeom prst="ellipse">
              <a:avLst/>
            </a:prstGeom>
            <a:solidFill>
              <a:srgbClr val="FF0000"/>
            </a:solidFill>
            <a:ln>
              <a:solidFill>
                <a:srgbClr val="00206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2075" tIns="46038" rIns="92075" bIns="46038"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GB" sz="2800" b="0" i="0" u="none" strike="noStrike" cap="none" normalizeH="0" baseline="0" smtClean="0">
                <a:ln>
                  <a:noFill/>
                </a:ln>
                <a:solidFill>
                  <a:schemeClr val="tx1"/>
                </a:solidFill>
                <a:effectLst/>
                <a:latin typeface="Arial" charset="0"/>
              </a:endParaRPr>
            </a:p>
          </p:txBody>
        </p:sp>
        <p:sp>
          <p:nvSpPr>
            <p:cNvPr id="21" name="Oval 20"/>
            <p:cNvSpPr/>
            <p:nvPr/>
          </p:nvSpPr>
          <p:spPr bwMode="auto">
            <a:xfrm>
              <a:off x="1500166" y="4857760"/>
              <a:ext cx="142876" cy="142876"/>
            </a:xfrm>
            <a:prstGeom prst="ellipse">
              <a:avLst/>
            </a:prstGeom>
            <a:solidFill>
              <a:srgbClr val="FF0000"/>
            </a:solidFill>
            <a:ln>
              <a:solidFill>
                <a:srgbClr val="002060"/>
              </a:solidFill>
              <a:headEnd type="none" w="med" len="med"/>
              <a:tailEnd type="none" w="med" len="med"/>
            </a:ln>
          </p:spPr>
          <p:style>
            <a:lnRef idx="2">
              <a:schemeClr val="dk1">
                <a:shade val="50000"/>
              </a:schemeClr>
            </a:lnRef>
            <a:fillRef idx="1">
              <a:schemeClr val="dk1"/>
            </a:fillRef>
            <a:effectRef idx="0">
              <a:schemeClr val="dk1"/>
            </a:effectRef>
            <a:fontRef idx="minor">
              <a:schemeClr val="lt1"/>
            </a:fontRef>
          </p:style>
          <p:txBody>
            <a:bodyPr vert="horz" wrap="square" lIns="92075" tIns="46038" rIns="92075" bIns="46038" numCol="1" rtlCol="0" anchor="t" anchorCtr="0" compatLnSpc="1">
              <a:prstTxWarp prst="textNoShape">
                <a:avLst/>
              </a:prstTxWarp>
            </a:bodyPr>
            <a:lstStyle/>
            <a:p>
              <a: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pPr>
              <a:endParaRPr kumimoji="0" lang="en-GB" sz="2800" b="0" i="0" u="none" strike="noStrike" cap="none" normalizeH="0" baseline="0" smtClean="0">
                <a:ln>
                  <a:noFill/>
                </a:ln>
                <a:solidFill>
                  <a:schemeClr val="tx1"/>
                </a:solidFill>
                <a:effectLst/>
                <a:latin typeface="Arial" charset="0"/>
              </a:endParaRPr>
            </a:p>
          </p:txBody>
        </p:sp>
      </p:grpSp>
      <p:sp>
        <p:nvSpPr>
          <p:cNvPr id="6" name="Text Box 11"/>
          <p:cNvSpPr txBox="1">
            <a:spLocks noChangeArrowheads="1"/>
          </p:cNvSpPr>
          <p:nvPr/>
        </p:nvSpPr>
        <p:spPr bwMode="auto">
          <a:xfrm>
            <a:off x="285720" y="1142984"/>
            <a:ext cx="4786346" cy="1027974"/>
          </a:xfrm>
          <a:prstGeom prst="rect">
            <a:avLst/>
          </a:prstGeom>
          <a:noFill/>
          <a:ln w="28575">
            <a:solidFill>
              <a:srgbClr val="3333CC"/>
            </a:solidFill>
            <a:miter lim="800000"/>
            <a:headEnd/>
            <a:tailEnd/>
          </a:ln>
          <a:effectLst/>
        </p:spPr>
        <p:txBody>
          <a:bodyPr wrap="square">
            <a:spAutoFit/>
          </a:bodyPr>
          <a:lstStyle/>
          <a:p>
            <a:pPr>
              <a:buSzPts val="2600"/>
              <a:buFont typeface="Wingdings"/>
              <a:buChar char="n"/>
            </a:pPr>
            <a:r>
              <a:rPr lang="en-US" sz="2000" dirty="0" smtClean="0">
                <a:solidFill>
                  <a:srgbClr val="000000"/>
                </a:solidFill>
                <a:latin typeface="Verdana"/>
              </a:rPr>
              <a:t> </a:t>
            </a:r>
            <a:r>
              <a:rPr lang="en-US" sz="2000" b="1" dirty="0" smtClean="0">
                <a:solidFill>
                  <a:srgbClr val="FFC000"/>
                </a:solidFill>
              </a:rPr>
              <a:t>  </a:t>
            </a:r>
            <a:r>
              <a:rPr lang="pl-PL" sz="2000" b="1" dirty="0" smtClean="0">
                <a:solidFill>
                  <a:srgbClr val="FFC000"/>
                </a:solidFill>
              </a:rPr>
              <a:t>6 Ośrodków, 10 Instytucji:</a:t>
            </a:r>
            <a:endParaRPr lang="en-US" sz="2000" b="1" dirty="0" smtClean="0">
              <a:solidFill>
                <a:srgbClr val="FFC000"/>
              </a:solidFill>
            </a:endParaRPr>
          </a:p>
          <a:p>
            <a:pPr lvl="1">
              <a:buSzPts val="2600"/>
              <a:buFont typeface="Wingdings"/>
              <a:buChar char="n"/>
            </a:pPr>
            <a:r>
              <a:rPr lang="en-US" sz="2000" b="1" u="sng" dirty="0" smtClean="0">
                <a:solidFill>
                  <a:srgbClr val="FFC000"/>
                </a:solidFill>
              </a:rPr>
              <a:t> </a:t>
            </a:r>
            <a:r>
              <a:rPr lang="pl-PL" sz="1400" b="1" dirty="0" smtClean="0">
                <a:solidFill>
                  <a:srgbClr val="FFC000"/>
                </a:solidFill>
              </a:rPr>
              <a:t>~ </a:t>
            </a:r>
            <a:r>
              <a:rPr lang="pl-PL" sz="1400" b="1" dirty="0">
                <a:solidFill>
                  <a:srgbClr val="FFC000"/>
                </a:solidFill>
              </a:rPr>
              <a:t>300 </a:t>
            </a:r>
            <a:r>
              <a:rPr lang="pl-PL" sz="1400" b="1" dirty="0" smtClean="0">
                <a:solidFill>
                  <a:srgbClr val="FFC000"/>
                </a:solidFill>
              </a:rPr>
              <a:t>fizyków doświadczalnych</a:t>
            </a:r>
            <a:r>
              <a:rPr lang="en-US" sz="1400" b="1" dirty="0" smtClean="0">
                <a:solidFill>
                  <a:srgbClr val="FFC000"/>
                </a:solidFill>
              </a:rPr>
              <a:t> </a:t>
            </a:r>
            <a:r>
              <a:rPr lang="pl-PL" sz="1400" b="1" dirty="0" smtClean="0">
                <a:solidFill>
                  <a:srgbClr val="FFC000"/>
                </a:solidFill>
              </a:rPr>
              <a:t>i inżynierów</a:t>
            </a:r>
            <a:r>
              <a:rPr lang="en-US" sz="1400" b="1" dirty="0" smtClean="0">
                <a:solidFill>
                  <a:srgbClr val="FFC000"/>
                </a:solidFill>
              </a:rPr>
              <a:t> </a:t>
            </a:r>
          </a:p>
          <a:p>
            <a:pPr lvl="1">
              <a:buSzPts val="2600"/>
              <a:buFont typeface="Wingdings"/>
              <a:buChar char="n"/>
            </a:pPr>
            <a:r>
              <a:rPr lang="en-US" sz="1400" b="1" dirty="0" smtClean="0">
                <a:solidFill>
                  <a:srgbClr val="FFC000"/>
                </a:solidFill>
              </a:rPr>
              <a:t> </a:t>
            </a:r>
            <a:r>
              <a:rPr lang="pl-PL" sz="1400" b="1" dirty="0" smtClean="0">
                <a:solidFill>
                  <a:srgbClr val="FFC000"/>
                </a:solidFill>
              </a:rPr>
              <a:t> ~ </a:t>
            </a:r>
            <a:r>
              <a:rPr lang="pl-PL" sz="1400" b="1" dirty="0">
                <a:solidFill>
                  <a:srgbClr val="FFC000"/>
                </a:solidFill>
              </a:rPr>
              <a:t>100 teoretyków</a:t>
            </a:r>
            <a:r>
              <a:rPr lang="pl-PL" sz="1400" b="1" dirty="0" smtClean="0">
                <a:solidFill>
                  <a:srgbClr val="FFC000"/>
                </a:solidFill>
              </a:rPr>
              <a:t>.</a:t>
            </a:r>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1428736"/>
            <a:ext cx="7775575" cy="2143140"/>
          </a:xfrm>
        </p:spPr>
        <p:txBody>
          <a:bodyPr/>
          <a:lstStyle/>
          <a:p>
            <a:r>
              <a:rPr lang="pl-PL" dirty="0" smtClean="0"/>
              <a:t>Polscy</a:t>
            </a:r>
            <a:r>
              <a:rPr lang="en-US" dirty="0" smtClean="0"/>
              <a:t> </a:t>
            </a:r>
            <a:r>
              <a:rPr lang="pl-PL" dirty="0" smtClean="0"/>
              <a:t>VIP</a:t>
            </a:r>
            <a:r>
              <a:rPr lang="en-US" dirty="0" smtClean="0"/>
              <a:t> w CERN</a:t>
            </a:r>
            <a:endParaRPr lang="pl-PL" dirty="0"/>
          </a:p>
        </p:txBody>
      </p:sp>
      <p:sp>
        <p:nvSpPr>
          <p:cNvPr id="4" name="Date Placeholder 3"/>
          <p:cNvSpPr>
            <a:spLocks noGrp="1"/>
          </p:cNvSpPr>
          <p:nvPr>
            <p:ph type="dt" sz="half" idx="10"/>
          </p:nvPr>
        </p:nvSpPr>
        <p:spPr/>
        <p:txBody>
          <a:bodyPr/>
          <a:lstStyle/>
          <a:p>
            <a:r>
              <a:rPr lang="en-US" smtClean="0"/>
              <a:t>A. Siemko</a:t>
            </a:r>
            <a:endParaRPr lang="en-US"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214291"/>
            <a:ext cx="8358245" cy="1071570"/>
          </a:xfrm>
        </p:spPr>
        <p:txBody>
          <a:bodyPr/>
          <a:lstStyle/>
          <a:p>
            <a:r>
              <a:rPr lang="pl-PL" sz="3600" b="1" smtClean="0"/>
              <a:t>Wizyta Jana Pawła II  </a:t>
            </a:r>
            <a:br>
              <a:rPr lang="pl-PL" sz="3600" b="1" smtClean="0"/>
            </a:br>
            <a:r>
              <a:rPr lang="pl-PL" sz="3600" b="1" smtClean="0"/>
              <a:t>(16 czerwiec 1982)</a:t>
            </a:r>
            <a:endParaRPr lang="pl-PL" sz="3600"/>
          </a:p>
        </p:txBody>
      </p:sp>
      <p:sp>
        <p:nvSpPr>
          <p:cNvPr id="4" name="Date Placeholder 3"/>
          <p:cNvSpPr>
            <a:spLocks noGrp="1"/>
          </p:cNvSpPr>
          <p:nvPr>
            <p:ph type="dt" sz="half" idx="10"/>
          </p:nvPr>
        </p:nvSpPr>
        <p:spPr/>
        <p:txBody>
          <a:bodyPr/>
          <a:lstStyle/>
          <a:p>
            <a:r>
              <a:rPr lang="en-US" smtClean="0"/>
              <a:t>A. Siemko</a:t>
            </a:r>
            <a:endParaRPr lang="en-US" dirty="0"/>
          </a:p>
        </p:txBody>
      </p:sp>
      <p:pic>
        <p:nvPicPr>
          <p:cNvPr id="6" name="Picture 8" descr="JPCERN"/>
          <p:cNvPicPr>
            <a:picLocks noChangeAspect="1" noChangeArrowheads="1"/>
          </p:cNvPicPr>
          <p:nvPr/>
        </p:nvPicPr>
        <p:blipFill>
          <a:blip r:embed="rId2"/>
          <a:srcRect/>
          <a:stretch>
            <a:fillRect/>
          </a:stretch>
        </p:blipFill>
        <p:spPr bwMode="auto">
          <a:xfrm>
            <a:off x="1142976" y="1285860"/>
            <a:ext cx="6535738" cy="52451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64514" name="Rectangle 2"/>
          <p:cNvSpPr>
            <a:spLocks noGrp="1" noChangeArrowheads="1"/>
          </p:cNvSpPr>
          <p:nvPr>
            <p:ph type="title"/>
          </p:nvPr>
        </p:nvSpPr>
        <p:spPr/>
        <p:txBody>
          <a:bodyPr/>
          <a:lstStyle/>
          <a:p>
            <a:r>
              <a:rPr lang="pl-PL" sz="4800"/>
              <a:t>CERN – Trochę historii</a:t>
            </a:r>
          </a:p>
        </p:txBody>
      </p:sp>
      <p:sp>
        <p:nvSpPr>
          <p:cNvPr id="64515" name="Rectangle 3"/>
          <p:cNvSpPr>
            <a:spLocks noGrp="1" noChangeArrowheads="1"/>
          </p:cNvSpPr>
          <p:nvPr>
            <p:ph type="body" idx="1"/>
          </p:nvPr>
        </p:nvSpPr>
        <p:spPr>
          <a:xfrm>
            <a:off x="2411413" y="1700213"/>
            <a:ext cx="3600450" cy="2736850"/>
          </a:xfrm>
        </p:spPr>
        <p:txBody>
          <a:bodyPr/>
          <a:lstStyle/>
          <a:p>
            <a:pPr>
              <a:lnSpc>
                <a:spcPct val="80000"/>
              </a:lnSpc>
            </a:pPr>
            <a:r>
              <a:rPr lang="pl-PL" sz="1800"/>
              <a:t>Porozumienie dla utworzenia “</a:t>
            </a:r>
            <a:r>
              <a:rPr lang="fr-FR" sz="1800"/>
              <a:t>Conseil Européen pour la Recherche Nucléaire</a:t>
            </a:r>
            <a:r>
              <a:rPr lang="pl-PL" sz="1800"/>
              <a:t>” zostało podpisane 15 lutego 1952 przez 11 krajów </a:t>
            </a:r>
          </a:p>
          <a:p>
            <a:pPr>
              <a:lnSpc>
                <a:spcPct val="80000"/>
              </a:lnSpc>
            </a:pPr>
            <a:endParaRPr lang="pl-PL" sz="1800"/>
          </a:p>
          <a:p>
            <a:pPr>
              <a:lnSpc>
                <a:spcPct val="80000"/>
              </a:lnSpc>
            </a:pPr>
            <a:r>
              <a:rPr lang="pl-PL" sz="1800"/>
              <a:t>Konwencja nabrała mocy po ratyfikacji (pod auspicjami UNESCO) przez 7 pierwszych państw, co nastąpiło 29 września 1954</a:t>
            </a:r>
          </a:p>
          <a:p>
            <a:pPr>
              <a:lnSpc>
                <a:spcPct val="80000"/>
              </a:lnSpc>
            </a:pPr>
            <a:endParaRPr lang="pl-PL" sz="1800"/>
          </a:p>
        </p:txBody>
      </p:sp>
      <p:pic>
        <p:nvPicPr>
          <p:cNvPr id="64516" name="Picture 4" descr="kamien_wegielny_cernarc1_10-04"/>
          <p:cNvPicPr>
            <a:picLocks noChangeAspect="1" noChangeArrowheads="1"/>
          </p:cNvPicPr>
          <p:nvPr/>
        </p:nvPicPr>
        <p:blipFill>
          <a:blip r:embed="rId3"/>
          <a:srcRect/>
          <a:stretch>
            <a:fillRect/>
          </a:stretch>
        </p:blipFill>
        <p:spPr bwMode="auto">
          <a:xfrm>
            <a:off x="6372225" y="1557338"/>
            <a:ext cx="1919288" cy="2592387"/>
          </a:xfrm>
          <a:prstGeom prst="rect">
            <a:avLst/>
          </a:prstGeom>
          <a:noFill/>
        </p:spPr>
      </p:pic>
      <p:pic>
        <p:nvPicPr>
          <p:cNvPr id="64517" name="Picture 5" descr="felix bloch"/>
          <p:cNvPicPr>
            <a:picLocks noChangeAspect="1" noChangeArrowheads="1"/>
          </p:cNvPicPr>
          <p:nvPr/>
        </p:nvPicPr>
        <p:blipFill>
          <a:blip r:embed="rId4"/>
          <a:srcRect/>
          <a:stretch>
            <a:fillRect/>
          </a:stretch>
        </p:blipFill>
        <p:spPr bwMode="auto">
          <a:xfrm>
            <a:off x="395288" y="1557338"/>
            <a:ext cx="1833562" cy="2592387"/>
          </a:xfrm>
          <a:prstGeom prst="rect">
            <a:avLst/>
          </a:prstGeom>
          <a:noFill/>
        </p:spPr>
      </p:pic>
      <p:sp>
        <p:nvSpPr>
          <p:cNvPr id="64518" name="Rectangle 6"/>
          <p:cNvSpPr>
            <a:spLocks noChangeArrowheads="1"/>
          </p:cNvSpPr>
          <p:nvPr/>
        </p:nvSpPr>
        <p:spPr bwMode="auto">
          <a:xfrm>
            <a:off x="1071538" y="5214950"/>
            <a:ext cx="7129463" cy="1008063"/>
          </a:xfrm>
          <a:prstGeom prst="rect">
            <a:avLst/>
          </a:prstGeom>
          <a:noFill/>
          <a:ln w="9525">
            <a:noFill/>
            <a:miter lim="800000"/>
            <a:headEnd/>
            <a:tailEnd/>
          </a:ln>
          <a:effectLst/>
        </p:spPr>
        <p:txBody>
          <a:bodyPr lIns="92075" tIns="46038" rIns="92075" bIns="46038"/>
          <a:lstStyle/>
          <a:p>
            <a:pPr marL="342900" indent="-342900">
              <a:lnSpc>
                <a:spcPct val="80000"/>
              </a:lnSpc>
              <a:buFont typeface="Wingdings" pitchFamily="2" charset="2"/>
              <a:buChar char="u"/>
            </a:pPr>
            <a:r>
              <a:rPr lang="pl-PL" sz="1800" dirty="0"/>
              <a:t>CERN stal się organizacja międzynarodowa</a:t>
            </a:r>
          </a:p>
          <a:p>
            <a:pPr marL="342900" indent="-342900">
              <a:lnSpc>
                <a:spcPct val="80000"/>
              </a:lnSpc>
              <a:buFont typeface="Wingdings" pitchFamily="2" charset="2"/>
              <a:buChar char="u"/>
            </a:pPr>
            <a:endParaRPr lang="pl-PL" sz="1800" dirty="0"/>
          </a:p>
          <a:p>
            <a:pPr marL="342900" indent="-342900">
              <a:lnSpc>
                <a:spcPct val="80000"/>
              </a:lnSpc>
              <a:buFont typeface="Wingdings" pitchFamily="2" charset="2"/>
              <a:buChar char="u"/>
            </a:pPr>
            <a:r>
              <a:rPr lang="en-US" sz="1800" dirty="0" smtClean="0"/>
              <a:t>CERN </a:t>
            </a:r>
            <a:r>
              <a:rPr lang="pl-PL" sz="1800" dirty="0" smtClean="0"/>
              <a:t>zrzesza </a:t>
            </a:r>
            <a:r>
              <a:rPr lang="pl-PL" sz="1800" dirty="0"/>
              <a:t>obecnie 20 państw europejskich</a:t>
            </a:r>
          </a:p>
          <a:p>
            <a:pPr marL="342900" indent="-342900">
              <a:lnSpc>
                <a:spcPct val="80000"/>
              </a:lnSpc>
              <a:buFont typeface="Wingdings" pitchFamily="2" charset="2"/>
              <a:buChar char="u"/>
            </a:pPr>
            <a:endParaRPr lang="pl-PL" sz="1800" dirty="0"/>
          </a:p>
          <a:p>
            <a:pPr marL="342900" indent="-342900">
              <a:lnSpc>
                <a:spcPct val="80000"/>
              </a:lnSpc>
              <a:buFont typeface="Wingdings" pitchFamily="2" charset="2"/>
              <a:buChar char="u"/>
            </a:pPr>
            <a:endParaRPr lang="pl-PL" sz="1800" dirty="0"/>
          </a:p>
        </p:txBody>
      </p:sp>
      <p:sp>
        <p:nvSpPr>
          <p:cNvPr id="64519" name="Text Box 7"/>
          <p:cNvSpPr txBox="1">
            <a:spLocks noChangeArrowheads="1"/>
          </p:cNvSpPr>
          <p:nvPr/>
        </p:nvSpPr>
        <p:spPr bwMode="auto">
          <a:xfrm>
            <a:off x="250825" y="4221163"/>
            <a:ext cx="2160588" cy="685800"/>
          </a:xfrm>
          <a:prstGeom prst="rect">
            <a:avLst/>
          </a:prstGeom>
          <a:noFill/>
          <a:ln w="9525" algn="ctr">
            <a:noFill/>
            <a:miter lim="800000"/>
            <a:headEnd/>
            <a:tailEnd/>
          </a:ln>
          <a:effectLst/>
        </p:spPr>
        <p:txBody>
          <a:bodyPr lIns="92075" tIns="46038" rIns="92075" bIns="46038">
            <a:spAutoFit/>
          </a:bodyPr>
          <a:lstStyle/>
          <a:p>
            <a:pPr marL="342900" indent="-342900" algn="ctr">
              <a:spcBef>
                <a:spcPct val="50000"/>
              </a:spcBef>
            </a:pPr>
            <a:r>
              <a:rPr lang="pl-PL" sz="1800" u="sng">
                <a:solidFill>
                  <a:srgbClr val="FF3300"/>
                </a:solidFill>
              </a:rPr>
              <a:t>Felix Bloch</a:t>
            </a:r>
          </a:p>
          <a:p>
            <a:pPr marL="342900" indent="-342900" algn="ctr">
              <a:spcBef>
                <a:spcPct val="50000"/>
              </a:spcBef>
            </a:pPr>
            <a:r>
              <a:rPr lang="pl-PL" sz="1400">
                <a:solidFill>
                  <a:srgbClr val="FF3300"/>
                </a:solidFill>
              </a:rPr>
              <a:t>Pierwszy dyrektor CERN</a:t>
            </a:r>
          </a:p>
        </p:txBody>
      </p:sp>
      <p:sp>
        <p:nvSpPr>
          <p:cNvPr id="64520" name="Text Box 8"/>
          <p:cNvSpPr txBox="1">
            <a:spLocks noChangeArrowheads="1"/>
          </p:cNvSpPr>
          <p:nvPr/>
        </p:nvSpPr>
        <p:spPr bwMode="auto">
          <a:xfrm>
            <a:off x="6227763" y="4365625"/>
            <a:ext cx="2305050" cy="623888"/>
          </a:xfrm>
          <a:prstGeom prst="rect">
            <a:avLst/>
          </a:prstGeom>
          <a:noFill/>
          <a:ln w="9525" algn="ctr">
            <a:noFill/>
            <a:miter lim="800000"/>
            <a:headEnd/>
            <a:tailEnd/>
          </a:ln>
          <a:effectLst/>
        </p:spPr>
        <p:txBody>
          <a:bodyPr lIns="92075" tIns="46038" rIns="92075" bIns="46038">
            <a:spAutoFit/>
          </a:bodyPr>
          <a:lstStyle/>
          <a:p>
            <a:pPr marL="342900" indent="-342900" algn="ctr">
              <a:spcBef>
                <a:spcPct val="50000"/>
              </a:spcBef>
            </a:pPr>
            <a:r>
              <a:rPr lang="pl-PL" sz="1400">
                <a:solidFill>
                  <a:srgbClr val="FF3300"/>
                </a:solidFill>
              </a:rPr>
              <a:t>Uroczystość wmurowani</a:t>
            </a:r>
            <a:r>
              <a:rPr lang="en-US" sz="1400">
                <a:solidFill>
                  <a:srgbClr val="FF3300"/>
                </a:solidFill>
              </a:rPr>
              <a:t>a</a:t>
            </a:r>
          </a:p>
          <a:p>
            <a:pPr marL="342900" indent="-342900" algn="ctr">
              <a:spcBef>
                <a:spcPct val="50000"/>
              </a:spcBef>
            </a:pPr>
            <a:r>
              <a:rPr lang="pl-PL" sz="1400">
                <a:solidFill>
                  <a:srgbClr val="FF3300"/>
                </a:solidFill>
              </a:rPr>
              <a:t>kamienia węgielnego</a:t>
            </a: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sz="3600" dirty="0" smtClean="0"/>
              <a:t>Premier Tadeusz Mazowiecki w CERN, </a:t>
            </a:r>
            <a:r>
              <a:rPr lang="en-US" sz="3600" dirty="0" smtClean="0"/>
              <a:t>(</a:t>
            </a:r>
            <a:r>
              <a:rPr lang="pl-PL" sz="3600" dirty="0" smtClean="0"/>
              <a:t>16 czerwiec 1990</a:t>
            </a:r>
            <a:r>
              <a:rPr lang="en-US" sz="3600" dirty="0" smtClean="0"/>
              <a:t>)</a:t>
            </a:r>
            <a:endParaRPr lang="pl-PL" dirty="0"/>
          </a:p>
        </p:txBody>
      </p:sp>
      <p:sp>
        <p:nvSpPr>
          <p:cNvPr id="4" name="Date Placeholder 3"/>
          <p:cNvSpPr>
            <a:spLocks noGrp="1"/>
          </p:cNvSpPr>
          <p:nvPr>
            <p:ph type="dt" sz="half" idx="10"/>
          </p:nvPr>
        </p:nvSpPr>
        <p:spPr/>
        <p:txBody>
          <a:bodyPr/>
          <a:lstStyle/>
          <a:p>
            <a:r>
              <a:rPr lang="en-US" smtClean="0"/>
              <a:t>A. Siemko</a:t>
            </a:r>
            <a:endParaRPr lang="en-US" dirty="0"/>
          </a:p>
        </p:txBody>
      </p:sp>
      <p:pic>
        <p:nvPicPr>
          <p:cNvPr id="5" name="Picture 2"/>
          <p:cNvPicPr>
            <a:picLocks noChangeAspect="1" noChangeArrowheads="1"/>
          </p:cNvPicPr>
          <p:nvPr/>
        </p:nvPicPr>
        <p:blipFill>
          <a:blip r:embed="rId2"/>
          <a:srcRect/>
          <a:stretch>
            <a:fillRect/>
          </a:stretch>
        </p:blipFill>
        <p:spPr bwMode="auto">
          <a:xfrm>
            <a:off x="1447873" y="1714487"/>
            <a:ext cx="6195961" cy="460185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315913"/>
            <a:ext cx="7775575" cy="1112823"/>
          </a:xfrm>
        </p:spPr>
        <p:txBody>
          <a:bodyPr/>
          <a:lstStyle/>
          <a:p>
            <a:r>
              <a:rPr lang="pl-PL" sz="3200" smtClean="0"/>
              <a:t>Wizyta Prof. M. Kleibera, Ministra Nauki i Informatyzacji </a:t>
            </a:r>
            <a:endParaRPr lang="pl-PL" sz="3200"/>
          </a:p>
        </p:txBody>
      </p:sp>
      <p:pic>
        <p:nvPicPr>
          <p:cNvPr id="6" name="Content Placeholder 5" descr="Wizyta Kleibera 1.jpg"/>
          <p:cNvPicPr>
            <a:picLocks noGrp="1" noChangeAspect="1"/>
          </p:cNvPicPr>
          <p:nvPr>
            <p:ph idx="1"/>
          </p:nvPr>
        </p:nvPicPr>
        <p:blipFill>
          <a:blip r:embed="rId2"/>
          <a:stretch>
            <a:fillRect/>
          </a:stretch>
        </p:blipFill>
        <p:spPr>
          <a:xfrm>
            <a:off x="714348" y="1422973"/>
            <a:ext cx="7743127" cy="5149299"/>
          </a:xfrm>
        </p:spPr>
      </p:pic>
      <p:sp>
        <p:nvSpPr>
          <p:cNvPr id="4" name="Date Placeholder 3"/>
          <p:cNvSpPr>
            <a:spLocks noGrp="1"/>
          </p:cNvSpPr>
          <p:nvPr>
            <p:ph type="dt" sz="half" idx="10"/>
          </p:nvPr>
        </p:nvSpPr>
        <p:spPr/>
        <p:txBody>
          <a:bodyPr/>
          <a:lstStyle/>
          <a:p>
            <a:r>
              <a:rPr lang="en-US" smtClean="0"/>
              <a:t>A. Siemko</a:t>
            </a:r>
            <a:endParaRPr lang="en-US" dirty="0"/>
          </a:p>
        </p:txBody>
      </p:sp>
      <p:sp>
        <p:nvSpPr>
          <p:cNvPr id="7" name="TextBox 6"/>
          <p:cNvSpPr txBox="1"/>
          <p:nvPr/>
        </p:nvSpPr>
        <p:spPr>
          <a:xfrm>
            <a:off x="6786578" y="6072206"/>
            <a:ext cx="1571636" cy="400110"/>
          </a:xfrm>
          <a:prstGeom prst="rect">
            <a:avLst/>
          </a:prstGeom>
          <a:noFill/>
        </p:spPr>
        <p:txBody>
          <a:bodyPr wrap="square" rtlCol="0">
            <a:spAutoFit/>
          </a:bodyPr>
          <a:lstStyle/>
          <a:p>
            <a:r>
              <a:rPr lang="en-US" sz="2000" b="1" dirty="0" smtClean="0">
                <a:solidFill>
                  <a:srgbClr val="FFFF00"/>
                </a:solidFill>
              </a:rPr>
              <a:t>17.10.2003</a:t>
            </a:r>
            <a:endParaRPr lang="pl-PL" sz="2000" b="1" dirty="0">
              <a:solidFill>
                <a:srgbClr val="FFFF00"/>
              </a:solidFill>
            </a:endParaRP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315913"/>
            <a:ext cx="7775575" cy="1041385"/>
          </a:xfrm>
        </p:spPr>
        <p:txBody>
          <a:bodyPr/>
          <a:lstStyle/>
          <a:p>
            <a:r>
              <a:rPr lang="pl-PL" sz="2400" dirty="0" smtClean="0"/>
              <a:t>Wizyta Prof. M. </a:t>
            </a:r>
            <a:r>
              <a:rPr lang="pl-PL" sz="2400" dirty="0" err="1" smtClean="0"/>
              <a:t>Seweryńskiego</a:t>
            </a:r>
            <a:r>
              <a:rPr lang="pl-PL" sz="2400" dirty="0" smtClean="0"/>
              <a:t> </a:t>
            </a:r>
            <a:r>
              <a:rPr lang="en-US" sz="2400" dirty="0" err="1" smtClean="0"/>
              <a:t>i</a:t>
            </a:r>
            <a:r>
              <a:rPr lang="pl-PL" sz="2400" dirty="0" smtClean="0"/>
              <a:t> Prof. K. Kurzydłowskiego , Ministra </a:t>
            </a:r>
            <a:r>
              <a:rPr lang="en-US" sz="2400" dirty="0" err="1" smtClean="0"/>
              <a:t>i</a:t>
            </a:r>
            <a:r>
              <a:rPr lang="pl-PL" sz="2400" dirty="0" smtClean="0"/>
              <a:t> </a:t>
            </a:r>
            <a:r>
              <a:rPr lang="en-US" sz="2400" dirty="0" smtClean="0"/>
              <a:t>V</a:t>
            </a:r>
            <a:r>
              <a:rPr lang="pl-PL" sz="2400" dirty="0" err="1" smtClean="0"/>
              <a:t>ice</a:t>
            </a:r>
            <a:r>
              <a:rPr lang="pl-PL" sz="2400" dirty="0" smtClean="0"/>
              <a:t> Ministra Nauki i Szkolnictwa Wyższego </a:t>
            </a:r>
            <a:endParaRPr lang="pl-PL" sz="2400" dirty="0"/>
          </a:p>
        </p:txBody>
      </p:sp>
      <p:pic>
        <p:nvPicPr>
          <p:cNvPr id="7" name="Content Placeholder 6" descr="Wizyta Sewerynskiego 3.jpg"/>
          <p:cNvPicPr>
            <a:picLocks noGrp="1" noChangeAspect="1"/>
          </p:cNvPicPr>
          <p:nvPr>
            <p:ph idx="1"/>
          </p:nvPr>
        </p:nvPicPr>
        <p:blipFill>
          <a:blip r:embed="rId2"/>
          <a:stretch>
            <a:fillRect/>
          </a:stretch>
        </p:blipFill>
        <p:spPr>
          <a:xfrm>
            <a:off x="714348" y="1357298"/>
            <a:ext cx="7786741" cy="5192767"/>
          </a:xfrm>
        </p:spPr>
      </p:pic>
      <p:sp>
        <p:nvSpPr>
          <p:cNvPr id="4" name="Date Placeholder 3"/>
          <p:cNvSpPr>
            <a:spLocks noGrp="1"/>
          </p:cNvSpPr>
          <p:nvPr>
            <p:ph type="dt" sz="half" idx="10"/>
          </p:nvPr>
        </p:nvSpPr>
        <p:spPr/>
        <p:txBody>
          <a:bodyPr/>
          <a:lstStyle/>
          <a:p>
            <a:r>
              <a:rPr lang="en-US" smtClean="0"/>
              <a:t>A. Siemko</a:t>
            </a:r>
            <a:endParaRPr lang="en-US" dirty="0"/>
          </a:p>
        </p:txBody>
      </p:sp>
      <p:sp>
        <p:nvSpPr>
          <p:cNvPr id="8" name="TextBox 7"/>
          <p:cNvSpPr txBox="1"/>
          <p:nvPr/>
        </p:nvSpPr>
        <p:spPr>
          <a:xfrm>
            <a:off x="6786578" y="6072206"/>
            <a:ext cx="1571636" cy="400110"/>
          </a:xfrm>
          <a:prstGeom prst="rect">
            <a:avLst/>
          </a:prstGeom>
          <a:noFill/>
        </p:spPr>
        <p:txBody>
          <a:bodyPr wrap="square" rtlCol="0">
            <a:spAutoFit/>
          </a:bodyPr>
          <a:lstStyle/>
          <a:p>
            <a:r>
              <a:rPr lang="en-US" sz="2000" b="1" dirty="0" smtClean="0">
                <a:solidFill>
                  <a:srgbClr val="FFFF00"/>
                </a:solidFill>
              </a:rPr>
              <a:t>12.07.2007</a:t>
            </a:r>
            <a:endParaRPr lang="pl-PL" sz="2000" b="1" dirty="0">
              <a:solidFill>
                <a:srgbClr val="FFFF00"/>
              </a:solidFill>
            </a:endParaRP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315913"/>
            <a:ext cx="8031191" cy="1276350"/>
          </a:xfrm>
        </p:spPr>
        <p:txBody>
          <a:bodyPr/>
          <a:lstStyle/>
          <a:p>
            <a:r>
              <a:rPr lang="pl-PL" sz="3600" dirty="0" smtClean="0">
                <a:solidFill>
                  <a:srgbClr val="FFCC00"/>
                </a:solidFill>
              </a:rPr>
              <a:t>Prezydent Lech Kaczyński</a:t>
            </a:r>
            <a:r>
              <a:rPr lang="en-US" sz="3600" dirty="0" smtClean="0">
                <a:solidFill>
                  <a:srgbClr val="FFCC00"/>
                </a:solidFill>
              </a:rPr>
              <a:t/>
            </a:r>
            <a:br>
              <a:rPr lang="en-US" sz="3600" dirty="0" smtClean="0">
                <a:solidFill>
                  <a:srgbClr val="FFCC00"/>
                </a:solidFill>
              </a:rPr>
            </a:br>
            <a:r>
              <a:rPr lang="pl-PL" sz="3600" dirty="0" smtClean="0">
                <a:solidFill>
                  <a:srgbClr val="FFCC00"/>
                </a:solidFill>
              </a:rPr>
              <a:t> w CERN, </a:t>
            </a:r>
            <a:r>
              <a:rPr lang="en-US" sz="3600" dirty="0" smtClean="0">
                <a:solidFill>
                  <a:srgbClr val="FFCC00"/>
                </a:solidFill>
              </a:rPr>
              <a:t>(</a:t>
            </a:r>
            <a:r>
              <a:rPr lang="pl-PL" sz="3600" dirty="0" smtClean="0">
                <a:solidFill>
                  <a:srgbClr val="FFCC00"/>
                </a:solidFill>
              </a:rPr>
              <a:t>15 czerwiec 2009</a:t>
            </a:r>
            <a:r>
              <a:rPr lang="en-US" sz="3600" dirty="0" smtClean="0">
                <a:solidFill>
                  <a:srgbClr val="FFCC00"/>
                </a:solidFill>
              </a:rPr>
              <a:t>)</a:t>
            </a:r>
            <a:endParaRPr lang="pl-PL" sz="3600" dirty="0"/>
          </a:p>
        </p:txBody>
      </p:sp>
      <p:pic>
        <p:nvPicPr>
          <p:cNvPr id="5" name="Content Placeholder 4" descr="President RP with DG-144-dpi.jpg"/>
          <p:cNvPicPr>
            <a:picLocks noGrp="1" noChangeAspect="1"/>
          </p:cNvPicPr>
          <p:nvPr>
            <p:ph idx="1"/>
          </p:nvPr>
        </p:nvPicPr>
        <p:blipFill>
          <a:blip r:embed="rId2"/>
          <a:stretch>
            <a:fillRect/>
          </a:stretch>
        </p:blipFill>
        <p:spPr>
          <a:xfrm>
            <a:off x="1213501" y="1773238"/>
            <a:ext cx="6767798" cy="4513262"/>
          </a:xfrm>
        </p:spPr>
      </p:pic>
      <p:sp>
        <p:nvSpPr>
          <p:cNvPr id="4" name="Date Placeholder 3"/>
          <p:cNvSpPr>
            <a:spLocks noGrp="1"/>
          </p:cNvSpPr>
          <p:nvPr>
            <p:ph type="dt" sz="half" idx="10"/>
          </p:nvPr>
        </p:nvSpPr>
        <p:spPr/>
        <p:txBody>
          <a:bodyPr/>
          <a:lstStyle/>
          <a:p>
            <a:r>
              <a:rPr lang="en-US" smtClean="0"/>
              <a:t>A. Siemko</a:t>
            </a:r>
            <a:endParaRPr lang="en-US" dirty="0"/>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134146" name="Rectangle 2"/>
          <p:cNvSpPr>
            <a:spLocks noGrp="1" noChangeArrowheads="1"/>
          </p:cNvSpPr>
          <p:nvPr>
            <p:ph type="title"/>
          </p:nvPr>
        </p:nvSpPr>
        <p:spPr>
          <a:xfrm>
            <a:off x="684213" y="115888"/>
            <a:ext cx="7775575" cy="1009650"/>
          </a:xfrm>
        </p:spPr>
        <p:txBody>
          <a:bodyPr/>
          <a:lstStyle/>
          <a:p>
            <a:r>
              <a:rPr lang="pl-PL" sz="4000" u="sng" dirty="0" smtClean="0"/>
              <a:t>Podsumowanie</a:t>
            </a:r>
            <a:endParaRPr lang="pl-PL" sz="4000" u="sng" dirty="0"/>
          </a:p>
        </p:txBody>
      </p:sp>
      <p:sp>
        <p:nvSpPr>
          <p:cNvPr id="134147" name="Rectangle 3"/>
          <p:cNvSpPr>
            <a:spLocks noGrp="1" noChangeArrowheads="1"/>
          </p:cNvSpPr>
          <p:nvPr>
            <p:ph type="body" idx="1"/>
          </p:nvPr>
        </p:nvSpPr>
        <p:spPr>
          <a:xfrm>
            <a:off x="928662" y="1285860"/>
            <a:ext cx="7488237" cy="5183187"/>
          </a:xfrm>
        </p:spPr>
        <p:txBody>
          <a:bodyPr/>
          <a:lstStyle/>
          <a:p>
            <a:r>
              <a:rPr lang="pl-PL" sz="2400" b="1" dirty="0" smtClean="0">
                <a:solidFill>
                  <a:schemeClr val="tx2">
                    <a:lumMod val="75000"/>
                  </a:schemeClr>
                </a:solidFill>
              </a:rPr>
              <a:t>CERN</a:t>
            </a:r>
            <a:r>
              <a:rPr lang="pl-PL" sz="1800" dirty="0" smtClean="0">
                <a:solidFill>
                  <a:srgbClr val="3333CC"/>
                </a:solidFill>
              </a:rPr>
              <a:t> </a:t>
            </a:r>
            <a:r>
              <a:rPr lang="pl-PL" sz="1800" dirty="0" smtClean="0">
                <a:solidFill>
                  <a:srgbClr val="FFFF00"/>
                </a:solidFill>
              </a:rPr>
              <a:t>jest największym na świecie laboratorium fizyki cząstek i ma największy kompleks akceleratorów, w tym akcelerator LHC. </a:t>
            </a:r>
          </a:p>
          <a:p>
            <a:pPr lvl="1"/>
            <a:r>
              <a:rPr lang="pl-PL" sz="1800" dirty="0" smtClean="0">
                <a:solidFill>
                  <a:srgbClr val="FFFF00"/>
                </a:solidFill>
              </a:rPr>
              <a:t>Mamy nadzieję, że rozpoczynające się wkrótce  eksperymenty na LHC wyjaśnią kilka najważniejszych zagadek przyrody. </a:t>
            </a:r>
          </a:p>
          <a:p>
            <a:pPr>
              <a:buNone/>
            </a:pPr>
            <a:endParaRPr lang="pl-PL" sz="1800" dirty="0" smtClean="0">
              <a:solidFill>
                <a:srgbClr val="3333CC"/>
              </a:solidFill>
            </a:endParaRPr>
          </a:p>
          <a:p>
            <a:r>
              <a:rPr lang="pl-PL" sz="2400" b="1" dirty="0" smtClean="0">
                <a:solidFill>
                  <a:schemeClr val="tx2">
                    <a:lumMod val="75000"/>
                  </a:schemeClr>
                </a:solidFill>
              </a:rPr>
              <a:t>W CERN</a:t>
            </a:r>
            <a:r>
              <a:rPr lang="pl-PL" sz="1800" dirty="0" smtClean="0">
                <a:solidFill>
                  <a:schemeClr val="tx2">
                    <a:lumMod val="75000"/>
                  </a:schemeClr>
                </a:solidFill>
              </a:rPr>
              <a:t> </a:t>
            </a:r>
            <a:r>
              <a:rPr lang="en-US" sz="1800" dirty="0" err="1" smtClean="0">
                <a:solidFill>
                  <a:srgbClr val="FFFF00"/>
                </a:solidFill>
              </a:rPr>
              <a:t>dwa</a:t>
            </a:r>
            <a:r>
              <a:rPr lang="pl-PL" sz="1800" dirty="0" smtClean="0">
                <a:solidFill>
                  <a:srgbClr val="FFFF00"/>
                </a:solidFill>
              </a:rPr>
              <a:t>naście </a:t>
            </a:r>
            <a:r>
              <a:rPr lang="pl-PL" sz="1800" dirty="0" smtClean="0">
                <a:solidFill>
                  <a:srgbClr val="FFFF00"/>
                </a:solidFill>
              </a:rPr>
              <a:t>tysięcy ludzi z całego świata … </a:t>
            </a:r>
          </a:p>
          <a:p>
            <a:pPr lvl="1"/>
            <a:r>
              <a:rPr lang="pl-PL" sz="1800" dirty="0" smtClean="0">
                <a:solidFill>
                  <a:srgbClr val="FFFF00"/>
                </a:solidFill>
              </a:rPr>
              <a:t>jest zafascynowanych pracą badawczą,</a:t>
            </a:r>
          </a:p>
          <a:p>
            <a:pPr lvl="1"/>
            <a:r>
              <a:rPr lang="pl-PL" sz="1800" dirty="0" smtClean="0">
                <a:solidFill>
                  <a:srgbClr val="FFFF00"/>
                </a:solidFill>
              </a:rPr>
              <a:t> z entuzjazmem poświęca czas na rozwiązywanie problemów doświadczalnych i teoretycznych,</a:t>
            </a:r>
          </a:p>
          <a:p>
            <a:pPr lvl="1"/>
            <a:r>
              <a:rPr lang="pl-PL" sz="1800" dirty="0" smtClean="0">
                <a:solidFill>
                  <a:srgbClr val="FFFF00"/>
                </a:solidFill>
              </a:rPr>
              <a:t> jest wspaniale zintegrowanych, pomimo różnic kulturowych, politycznych i religijnych. </a:t>
            </a:r>
            <a:endParaRPr lang="pl-PL" sz="1800" dirty="0" smtClean="0"/>
          </a:p>
          <a:p>
            <a:endParaRPr lang="pl-PL" sz="1800" dirty="0" smtClean="0"/>
          </a:p>
          <a:p>
            <a:r>
              <a:rPr lang="pl-PL" sz="2400" b="1" dirty="0" smtClean="0">
                <a:solidFill>
                  <a:schemeClr val="tx2">
                    <a:lumMod val="75000"/>
                  </a:schemeClr>
                </a:solidFill>
              </a:rPr>
              <a:t>Polska w CERN</a:t>
            </a:r>
            <a:r>
              <a:rPr lang="pl-PL" sz="1800" dirty="0" smtClean="0">
                <a:solidFill>
                  <a:schemeClr val="tx2">
                    <a:lumMod val="75000"/>
                  </a:schemeClr>
                </a:solidFill>
              </a:rPr>
              <a:t>  </a:t>
            </a:r>
            <a:r>
              <a:rPr lang="pl-PL" sz="1800" dirty="0" smtClean="0">
                <a:solidFill>
                  <a:srgbClr val="FFFF00"/>
                </a:solidFill>
              </a:rPr>
              <a:t>jest obecna od niemal 50 lat i odgrywa w nim rolę większą niż  ~2% wkładu do budżetu …</a:t>
            </a:r>
            <a:endParaRPr lang="pl-PL" sz="2400" dirty="0">
              <a:solidFill>
                <a:srgbClr val="FFFF00"/>
              </a:solidFill>
            </a:endParaRP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3" name="Rectangle 5"/>
          <p:cNvSpPr>
            <a:spLocks noGrp="1" noChangeArrowheads="1"/>
          </p:cNvSpPr>
          <p:nvPr>
            <p:ph type="subTitle" idx="1"/>
          </p:nvPr>
        </p:nvSpPr>
        <p:spPr>
          <a:xfrm>
            <a:off x="2500298" y="5572140"/>
            <a:ext cx="6121400" cy="377825"/>
          </a:xfrm>
          <a:ln/>
        </p:spPr>
        <p:txBody>
          <a:bodyPr/>
          <a:lstStyle/>
          <a:p>
            <a:pPr algn="ctr"/>
            <a:r>
              <a:rPr lang="pl-PL" dirty="0"/>
              <a:t>Dziękuję za uwagę </a:t>
            </a:r>
          </a:p>
        </p:txBody>
      </p:sp>
      <p:sp>
        <p:nvSpPr>
          <p:cNvPr id="4" name="Text Box 6"/>
          <p:cNvSpPr txBox="1">
            <a:spLocks noChangeArrowheads="1"/>
          </p:cNvSpPr>
          <p:nvPr/>
        </p:nvSpPr>
        <p:spPr bwMode="auto">
          <a:xfrm>
            <a:off x="785786" y="571480"/>
            <a:ext cx="7858180" cy="4339650"/>
          </a:xfrm>
          <a:prstGeom prst="rect">
            <a:avLst/>
          </a:prstGeom>
          <a:solidFill>
            <a:schemeClr val="bg2">
              <a:lumMod val="60000"/>
              <a:lumOff val="40000"/>
            </a:schemeClr>
          </a:solidFill>
          <a:ln w="28575">
            <a:solidFill>
              <a:srgbClr val="FF3300"/>
            </a:solidFill>
            <a:miter lim="800000"/>
            <a:headEnd/>
            <a:tailEnd/>
          </a:ln>
          <a:effectLst/>
        </p:spPr>
        <p:txBody>
          <a:bodyPr wrap="square">
            <a:spAutoFit/>
          </a:bodyPr>
          <a:lstStyle/>
          <a:p>
            <a:endParaRPr lang="pl-PL" sz="2000" b="1" dirty="0" smtClean="0">
              <a:solidFill>
                <a:schemeClr val="bg1"/>
              </a:solidFill>
            </a:endParaRPr>
          </a:p>
          <a:p>
            <a:r>
              <a:rPr lang="pl-PL" sz="2000" b="1" dirty="0" smtClean="0">
                <a:solidFill>
                  <a:schemeClr val="bg1"/>
                </a:solidFill>
              </a:rPr>
              <a:t>Życzę </a:t>
            </a:r>
            <a:r>
              <a:rPr lang="pl-PL" sz="2000" b="1" dirty="0" smtClean="0">
                <a:solidFill>
                  <a:schemeClr val="bg1"/>
                </a:solidFill>
              </a:rPr>
              <a:t>Państwu:</a:t>
            </a:r>
            <a:r>
              <a:rPr lang="pl-PL" sz="2000" dirty="0" smtClean="0">
                <a:solidFill>
                  <a:schemeClr val="bg1"/>
                </a:solidFill>
              </a:rPr>
              <a:t> </a:t>
            </a:r>
          </a:p>
          <a:p>
            <a:endParaRPr lang="pl-PL" sz="2000" dirty="0" smtClean="0">
              <a:solidFill>
                <a:schemeClr val="bg1"/>
              </a:solidFill>
            </a:endParaRPr>
          </a:p>
          <a:p>
            <a:pPr>
              <a:buFont typeface="Wingdings" pitchFamily="2" charset="2"/>
              <a:buChar char="q"/>
            </a:pPr>
            <a:r>
              <a:rPr lang="pl-PL" sz="2000" dirty="0" smtClean="0">
                <a:solidFill>
                  <a:schemeClr val="bg1"/>
                </a:solidFill>
              </a:rPr>
              <a:t> </a:t>
            </a:r>
            <a:r>
              <a:rPr lang="en-US" sz="2000" dirty="0" smtClean="0">
                <a:solidFill>
                  <a:schemeClr val="bg1"/>
                </a:solidFill>
              </a:rPr>
              <a:t>  </a:t>
            </a:r>
            <a:r>
              <a:rPr lang="pl-PL" sz="2000" dirty="0" smtClean="0">
                <a:solidFill>
                  <a:schemeClr val="bg1"/>
                </a:solidFill>
              </a:rPr>
              <a:t>poznania i „zarażenia </a:t>
            </a:r>
            <a:r>
              <a:rPr lang="pl-PL" sz="2000" dirty="0" smtClean="0">
                <a:solidFill>
                  <a:schemeClr val="bg1"/>
                </a:solidFill>
              </a:rPr>
              <a:t>się” atmosferą </a:t>
            </a:r>
            <a:r>
              <a:rPr lang="pl-PL" sz="2000" dirty="0" smtClean="0">
                <a:solidFill>
                  <a:schemeClr val="bg1"/>
                </a:solidFill>
              </a:rPr>
              <a:t>CERN, </a:t>
            </a:r>
            <a:endParaRPr lang="pl-PL" sz="2000" dirty="0" smtClean="0">
              <a:solidFill>
                <a:schemeClr val="bg1"/>
              </a:solidFill>
            </a:endParaRPr>
          </a:p>
          <a:p>
            <a:pPr>
              <a:buFont typeface="Wingdings" pitchFamily="2" charset="2"/>
              <a:buChar char="q"/>
            </a:pPr>
            <a:r>
              <a:rPr lang="pl-PL" sz="2000" dirty="0" smtClean="0"/>
              <a:t>  </a:t>
            </a:r>
            <a:r>
              <a:rPr lang="en-US" sz="2000" dirty="0" smtClean="0"/>
              <a:t> </a:t>
            </a:r>
            <a:r>
              <a:rPr lang="pl-PL" sz="2000" dirty="0" smtClean="0">
                <a:solidFill>
                  <a:schemeClr val="bg1"/>
                </a:solidFill>
              </a:rPr>
              <a:t>zdobycia w CERN inspiracji do tego jak </a:t>
            </a:r>
            <a:r>
              <a:rPr lang="pl-PL" sz="2000" dirty="0" smtClean="0">
                <a:solidFill>
                  <a:schemeClr val="bg1"/>
                </a:solidFill>
              </a:rPr>
              <a:t>trudne zagadnienia z fizyki </a:t>
            </a:r>
            <a:r>
              <a:rPr lang="pl-PL" sz="2000" dirty="0" smtClean="0">
                <a:solidFill>
                  <a:schemeClr val="bg1"/>
                </a:solidFill>
              </a:rPr>
              <a:t>przekazać </a:t>
            </a:r>
            <a:r>
              <a:rPr lang="pl-PL" sz="2000" dirty="0" smtClean="0">
                <a:solidFill>
                  <a:schemeClr val="bg1"/>
                </a:solidFill>
              </a:rPr>
              <a:t>w sposób atrakcyjny i </a:t>
            </a:r>
            <a:r>
              <a:rPr lang="pl-PL" sz="2000" dirty="0" smtClean="0">
                <a:solidFill>
                  <a:schemeClr val="bg1"/>
                </a:solidFill>
              </a:rPr>
              <a:t>przystępny, </a:t>
            </a:r>
          </a:p>
          <a:p>
            <a:pPr>
              <a:buFont typeface="Wingdings" pitchFamily="2" charset="2"/>
              <a:buChar char="q"/>
            </a:pPr>
            <a:r>
              <a:rPr lang="pl-PL" sz="2000" dirty="0" smtClean="0">
                <a:solidFill>
                  <a:schemeClr val="bg1"/>
                </a:solidFill>
              </a:rPr>
              <a:t>  </a:t>
            </a:r>
            <a:r>
              <a:rPr lang="en-US" sz="2000" dirty="0" smtClean="0">
                <a:solidFill>
                  <a:schemeClr val="bg1"/>
                </a:solidFill>
              </a:rPr>
              <a:t> </a:t>
            </a:r>
            <a:r>
              <a:rPr lang="pl-PL" sz="2000" dirty="0" smtClean="0">
                <a:solidFill>
                  <a:schemeClr val="bg1"/>
                </a:solidFill>
              </a:rPr>
              <a:t>…i w efekcie doprowadzenia do zahamowania </a:t>
            </a:r>
            <a:r>
              <a:rPr lang="pl-PL" sz="2000" dirty="0" smtClean="0">
                <a:solidFill>
                  <a:schemeClr val="bg1"/>
                </a:solidFill>
              </a:rPr>
              <a:t>niepokojącego </a:t>
            </a:r>
            <a:endParaRPr lang="pl-PL" sz="2000" dirty="0" smtClean="0">
              <a:solidFill>
                <a:schemeClr val="bg1"/>
              </a:solidFill>
            </a:endParaRPr>
          </a:p>
          <a:p>
            <a:r>
              <a:rPr lang="pl-PL" sz="2000" dirty="0" smtClean="0">
                <a:solidFill>
                  <a:schemeClr val="bg1"/>
                </a:solidFill>
              </a:rPr>
              <a:t>spadku </a:t>
            </a:r>
            <a:r>
              <a:rPr lang="pl-PL" sz="2000" dirty="0" smtClean="0">
                <a:solidFill>
                  <a:schemeClr val="bg1"/>
                </a:solidFill>
              </a:rPr>
              <a:t>zainteresowania przedmiotami ścisłymi </a:t>
            </a:r>
            <a:r>
              <a:rPr lang="pl-PL" sz="2000" dirty="0" smtClean="0">
                <a:solidFill>
                  <a:schemeClr val="bg1"/>
                </a:solidFill>
              </a:rPr>
              <a:t>wśród uczniów,</a:t>
            </a:r>
          </a:p>
          <a:p>
            <a:pPr>
              <a:buFont typeface="Wingdings" pitchFamily="2" charset="2"/>
              <a:buChar char="q"/>
            </a:pPr>
            <a:endParaRPr lang="pl-PL" sz="2000" dirty="0" smtClean="0">
              <a:solidFill>
                <a:schemeClr val="bg1"/>
              </a:solidFill>
            </a:endParaRPr>
          </a:p>
          <a:p>
            <a:pPr>
              <a:buFont typeface="Wingdings" pitchFamily="2" charset="2"/>
              <a:buChar char="q"/>
            </a:pPr>
            <a:r>
              <a:rPr lang="pl-PL" sz="2000" dirty="0" smtClean="0">
                <a:solidFill>
                  <a:schemeClr val="bg1"/>
                </a:solidFill>
              </a:rPr>
              <a:t> </a:t>
            </a:r>
            <a:r>
              <a:rPr lang="en-US" sz="2000" dirty="0" smtClean="0">
                <a:solidFill>
                  <a:schemeClr val="bg1"/>
                </a:solidFill>
              </a:rPr>
              <a:t>   </a:t>
            </a:r>
            <a:r>
              <a:rPr lang="pl-PL" sz="2000" dirty="0" smtClean="0">
                <a:solidFill>
                  <a:schemeClr val="bg1"/>
                </a:solidFill>
              </a:rPr>
              <a:t>jak </a:t>
            </a:r>
            <a:r>
              <a:rPr lang="pl-PL" sz="2000" dirty="0" smtClean="0">
                <a:solidFill>
                  <a:schemeClr val="bg1"/>
                </a:solidFill>
              </a:rPr>
              <a:t>również </a:t>
            </a:r>
            <a:r>
              <a:rPr lang="pl-PL" sz="2000" dirty="0" smtClean="0">
                <a:solidFill>
                  <a:schemeClr val="bg1"/>
                </a:solidFill>
              </a:rPr>
              <a:t>wielu radości </a:t>
            </a:r>
            <a:r>
              <a:rPr lang="pl-PL" sz="2000" dirty="0" smtClean="0">
                <a:solidFill>
                  <a:schemeClr val="bg1"/>
                </a:solidFill>
              </a:rPr>
              <a:t>z </a:t>
            </a:r>
            <a:r>
              <a:rPr lang="pl-PL" sz="2000" dirty="0" smtClean="0">
                <a:solidFill>
                  <a:schemeClr val="bg1"/>
                </a:solidFill>
              </a:rPr>
              <a:t>dzielenia </a:t>
            </a:r>
            <a:r>
              <a:rPr lang="pl-PL" sz="2000" dirty="0" smtClean="0">
                <a:solidFill>
                  <a:schemeClr val="bg1"/>
                </a:solidFill>
              </a:rPr>
              <a:t>się </a:t>
            </a:r>
            <a:r>
              <a:rPr lang="pl-PL" sz="2000" dirty="0" smtClean="0">
                <a:solidFill>
                  <a:schemeClr val="bg1"/>
                </a:solidFill>
              </a:rPr>
              <a:t>zdobytymi doświadczeniami </a:t>
            </a:r>
            <a:r>
              <a:rPr lang="pl-PL" sz="2000" dirty="0" smtClean="0">
                <a:solidFill>
                  <a:schemeClr val="bg1"/>
                </a:solidFill>
              </a:rPr>
              <a:t>z </a:t>
            </a:r>
            <a:r>
              <a:rPr lang="pl-PL" sz="2000" dirty="0" smtClean="0">
                <a:solidFill>
                  <a:schemeClr val="bg1"/>
                </a:solidFill>
              </a:rPr>
              <a:t>młodymi ludźmi w Polsce</a:t>
            </a:r>
            <a:r>
              <a:rPr lang="pl-PL" sz="2000" dirty="0" smtClean="0">
                <a:solidFill>
                  <a:schemeClr val="bg1"/>
                </a:solidFill>
              </a:rPr>
              <a:t>.</a:t>
            </a:r>
          </a:p>
          <a:p>
            <a:endParaRPr lang="pl-PL" sz="2000" dirty="0">
              <a:solidFill>
                <a:schemeClr val="bg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40293">
                                            <p:txEl>
                                              <p:pRg st="0" end="0"/>
                                            </p:txEl>
                                          </p:spTgt>
                                        </p:tgtEl>
                                        <p:attrNameLst>
                                          <p:attrName>style.visibility</p:attrName>
                                        </p:attrNameLst>
                                      </p:cBhvr>
                                      <p:to>
                                        <p:strVal val="visible"/>
                                      </p:to>
                                    </p:set>
                                    <p:animEffect transition="in" filter="blinds(horizontal)">
                                      <p:cBhvr>
                                        <p:cTn id="7" dur="500"/>
                                        <p:tgtEl>
                                          <p:spTgt spid="14029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61442" name="Rectangle 2"/>
          <p:cNvSpPr>
            <a:spLocks noGrp="1" noChangeArrowheads="1"/>
          </p:cNvSpPr>
          <p:nvPr>
            <p:ph type="title"/>
          </p:nvPr>
        </p:nvSpPr>
        <p:spPr/>
        <p:txBody>
          <a:bodyPr/>
          <a:lstStyle/>
          <a:p>
            <a:endParaRPr lang="pl-PL"/>
          </a:p>
        </p:txBody>
      </p:sp>
      <p:pic>
        <p:nvPicPr>
          <p:cNvPr id="61445" name="Picture 5" descr="Member States"/>
          <p:cNvPicPr>
            <a:picLocks noChangeAspect="1" noChangeArrowheads="1"/>
          </p:cNvPicPr>
          <p:nvPr/>
        </p:nvPicPr>
        <p:blipFill>
          <a:blip r:embed="rId3"/>
          <a:srcRect/>
          <a:stretch>
            <a:fillRect/>
          </a:stretch>
        </p:blipFill>
        <p:spPr bwMode="auto">
          <a:xfrm>
            <a:off x="571472" y="142852"/>
            <a:ext cx="8197850" cy="6411912"/>
          </a:xfrm>
          <a:prstGeom prst="rect">
            <a:avLst/>
          </a:prstGeom>
          <a:noFill/>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143362" name="Rectangle 2"/>
          <p:cNvSpPr>
            <a:spLocks noGrp="1" noChangeArrowheads="1"/>
          </p:cNvSpPr>
          <p:nvPr>
            <p:ph type="title"/>
          </p:nvPr>
        </p:nvSpPr>
        <p:spPr/>
        <p:txBody>
          <a:bodyPr/>
          <a:lstStyle/>
          <a:p>
            <a:r>
              <a:rPr lang="pl-PL" sz="4000"/>
              <a:t>Jak właściwie nazywa się Laboratorium </a:t>
            </a:r>
            <a:r>
              <a:rPr lang="en-US" sz="4000"/>
              <a:t>pod</a:t>
            </a:r>
            <a:r>
              <a:rPr lang="pl-PL" sz="4000"/>
              <a:t> Genew</a:t>
            </a:r>
            <a:r>
              <a:rPr lang="en-US" sz="4000"/>
              <a:t>ą</a:t>
            </a:r>
            <a:r>
              <a:rPr lang="en-US" sz="4800"/>
              <a:t> </a:t>
            </a:r>
            <a:endParaRPr lang="pl-PL" sz="4800"/>
          </a:p>
        </p:txBody>
      </p:sp>
      <p:sp>
        <p:nvSpPr>
          <p:cNvPr id="143363" name="Rectangle 3"/>
          <p:cNvSpPr>
            <a:spLocks noGrp="1" noChangeArrowheads="1"/>
          </p:cNvSpPr>
          <p:nvPr>
            <p:ph type="body" idx="1"/>
          </p:nvPr>
        </p:nvSpPr>
        <p:spPr>
          <a:xfrm>
            <a:off x="539750" y="1989138"/>
            <a:ext cx="8318530" cy="4225944"/>
          </a:xfrm>
        </p:spPr>
        <p:txBody>
          <a:bodyPr/>
          <a:lstStyle/>
          <a:p>
            <a:pPr>
              <a:lnSpc>
                <a:spcPct val="80000"/>
              </a:lnSpc>
            </a:pPr>
            <a:r>
              <a:rPr lang="pl-PL" sz="1800" dirty="0"/>
              <a:t>Nazwa Laboratorium –  </a:t>
            </a:r>
            <a:r>
              <a:rPr lang="pl-PL" sz="1800" u="sng" dirty="0">
                <a:solidFill>
                  <a:srgbClr val="CCCC00"/>
                </a:solidFill>
              </a:rPr>
              <a:t>“</a:t>
            </a:r>
            <a:r>
              <a:rPr lang="pl-PL" sz="1800" u="sng" dirty="0" err="1">
                <a:solidFill>
                  <a:srgbClr val="CCCC00"/>
                </a:solidFill>
              </a:rPr>
              <a:t>Conseil</a:t>
            </a:r>
            <a:r>
              <a:rPr lang="pl-PL" sz="1800" u="sng" dirty="0">
                <a:solidFill>
                  <a:srgbClr val="CCCC00"/>
                </a:solidFill>
              </a:rPr>
              <a:t> </a:t>
            </a:r>
            <a:r>
              <a:rPr lang="pl-PL" sz="1800" u="sng" dirty="0" err="1">
                <a:solidFill>
                  <a:srgbClr val="CCCC00"/>
                </a:solidFill>
              </a:rPr>
              <a:t>Européen</a:t>
            </a:r>
            <a:r>
              <a:rPr lang="pl-PL" sz="1800" u="sng" dirty="0">
                <a:solidFill>
                  <a:srgbClr val="CCCC00"/>
                </a:solidFill>
              </a:rPr>
              <a:t> </a:t>
            </a:r>
            <a:r>
              <a:rPr lang="pl-PL" sz="1800" u="sng" dirty="0" err="1">
                <a:solidFill>
                  <a:srgbClr val="CCCC00"/>
                </a:solidFill>
              </a:rPr>
              <a:t>pour</a:t>
            </a:r>
            <a:r>
              <a:rPr lang="pl-PL" sz="1800" u="sng" dirty="0">
                <a:solidFill>
                  <a:srgbClr val="CCCC00"/>
                </a:solidFill>
              </a:rPr>
              <a:t> la </a:t>
            </a:r>
            <a:r>
              <a:rPr lang="pl-PL" sz="1800" u="sng" dirty="0" err="1">
                <a:solidFill>
                  <a:srgbClr val="CCCC00"/>
                </a:solidFill>
              </a:rPr>
              <a:t>Recherche</a:t>
            </a:r>
            <a:r>
              <a:rPr lang="pl-PL" sz="1800" u="sng" dirty="0">
                <a:solidFill>
                  <a:srgbClr val="CCCC00"/>
                </a:solidFill>
              </a:rPr>
              <a:t> </a:t>
            </a:r>
            <a:r>
              <a:rPr lang="pl-PL" sz="1800" u="sng" dirty="0" err="1">
                <a:solidFill>
                  <a:srgbClr val="CCCC00"/>
                </a:solidFill>
              </a:rPr>
              <a:t>Nucléaire</a:t>
            </a:r>
            <a:r>
              <a:rPr lang="pl-PL" sz="1800" u="sng" dirty="0">
                <a:solidFill>
                  <a:srgbClr val="CCCC00"/>
                </a:solidFill>
              </a:rPr>
              <a:t>”</a:t>
            </a:r>
            <a:r>
              <a:rPr lang="pl-PL" sz="1800" dirty="0"/>
              <a:t> (CERN) jest pierwszą oficjalną nazwą z pionierskiego okresu 1952-1953 ” </a:t>
            </a:r>
          </a:p>
          <a:p>
            <a:pPr>
              <a:lnSpc>
                <a:spcPct val="80000"/>
              </a:lnSpc>
            </a:pPr>
            <a:endParaRPr lang="pl-PL" sz="1800" dirty="0"/>
          </a:p>
          <a:p>
            <a:pPr>
              <a:lnSpc>
                <a:spcPct val="80000"/>
              </a:lnSpc>
            </a:pPr>
            <a:r>
              <a:rPr lang="pl-PL" sz="1800" dirty="0"/>
              <a:t>Wraz z ustanowieniem Konwencji w 1953 wprowadzono nazwę “Europejska Organizacja Badan Jądrowych”</a:t>
            </a:r>
          </a:p>
          <a:p>
            <a:pPr lvl="1">
              <a:lnSpc>
                <a:spcPct val="80000"/>
              </a:lnSpc>
            </a:pPr>
            <a:endParaRPr lang="pl-PL" sz="1600" dirty="0"/>
          </a:p>
          <a:p>
            <a:pPr lvl="1">
              <a:lnSpc>
                <a:spcPct val="80000"/>
              </a:lnSpc>
            </a:pPr>
            <a:r>
              <a:rPr lang="pl-PL" sz="1600" dirty="0"/>
              <a:t>Trudny do wymówienia w wielu językach akronim nowej nazwy nie przyjął się.   </a:t>
            </a:r>
            <a:r>
              <a:rPr lang="pl-PL" sz="1600" dirty="0">
                <a:solidFill>
                  <a:srgbClr val="FF3300"/>
                </a:solidFill>
              </a:rPr>
              <a:t>W. Heisenberg</a:t>
            </a:r>
            <a:r>
              <a:rPr lang="pl-PL" sz="1600" dirty="0"/>
              <a:t> zaproponował by używać nowej nazwy i starego akronimu.     Stad oficjalna nazwa:</a:t>
            </a:r>
          </a:p>
          <a:p>
            <a:pPr lvl="1">
              <a:lnSpc>
                <a:spcPct val="80000"/>
              </a:lnSpc>
            </a:pPr>
            <a:endParaRPr lang="pl-PL" sz="1600" dirty="0"/>
          </a:p>
          <a:p>
            <a:pPr>
              <a:lnSpc>
                <a:spcPct val="80000"/>
              </a:lnSpc>
              <a:buFont typeface="Wingdings" pitchFamily="2" charset="2"/>
              <a:buNone/>
            </a:pPr>
            <a:r>
              <a:rPr lang="en-US" sz="2400" dirty="0">
                <a:solidFill>
                  <a:srgbClr val="FF3300"/>
                </a:solidFill>
              </a:rPr>
              <a:t>      </a:t>
            </a:r>
            <a:r>
              <a:rPr lang="pl-PL" sz="2400" b="1" u="sng" dirty="0">
                <a:solidFill>
                  <a:srgbClr val="FF3300"/>
                </a:solidFill>
              </a:rPr>
              <a:t>Europejska Organizacja Badan Jądrowych CERN</a:t>
            </a:r>
          </a:p>
          <a:p>
            <a:pPr>
              <a:lnSpc>
                <a:spcPct val="80000"/>
              </a:lnSpc>
            </a:pPr>
            <a:endParaRPr lang="pl-PL" sz="2400" b="1" u="sng" dirty="0">
              <a:solidFill>
                <a:srgbClr val="FF3300"/>
              </a:solidFill>
            </a:endParaRPr>
          </a:p>
          <a:p>
            <a:pPr>
              <a:lnSpc>
                <a:spcPct val="80000"/>
              </a:lnSpc>
            </a:pPr>
            <a:r>
              <a:rPr lang="pl-PL" sz="1800" dirty="0"/>
              <a:t>Stosowana jest również nazwa </a:t>
            </a:r>
            <a:r>
              <a:rPr lang="pl-PL" sz="1800" u="sng" dirty="0">
                <a:solidFill>
                  <a:srgbClr val="CCCC00"/>
                </a:solidFill>
              </a:rPr>
              <a:t>“Europejskie Laboratorium Fizyki Cząstek“</a:t>
            </a:r>
            <a:r>
              <a:rPr lang="pl-PL" sz="1800" dirty="0"/>
              <a:t>, która bardziej odzwierciedla dzisiejszy stan działalności laboratorium, lecz nie jest to oficjalna nazwa.</a:t>
            </a:r>
            <a:br>
              <a:rPr lang="pl-PL" sz="1800" dirty="0"/>
            </a:br>
            <a:endParaRPr lang="pl-PL" sz="18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r>
              <a:rPr lang="pl-PL" sz="4800" dirty="0" smtClean="0"/>
              <a:t>Użytkownicy CERN </a:t>
            </a:r>
            <a:endParaRPr lang="pl-PL" sz="4800" dirty="0"/>
          </a:p>
        </p:txBody>
      </p:sp>
      <p:sp>
        <p:nvSpPr>
          <p:cNvPr id="4" name="Date Placeholder 3"/>
          <p:cNvSpPr>
            <a:spLocks noGrp="1"/>
          </p:cNvSpPr>
          <p:nvPr>
            <p:ph type="dt" sz="half" idx="10"/>
          </p:nvPr>
        </p:nvSpPr>
        <p:spPr/>
        <p:txBody>
          <a:bodyPr/>
          <a:lstStyle/>
          <a:p>
            <a:r>
              <a:rPr lang="en-US" dirty="0"/>
              <a:t>A. </a:t>
            </a:r>
            <a:r>
              <a:rPr lang="en-US" dirty="0" smtClean="0"/>
              <a:t>Siemko</a:t>
            </a:r>
            <a:endParaRPr lang="en-US" dirty="0"/>
          </a:p>
        </p:txBody>
      </p:sp>
      <p:pic>
        <p:nvPicPr>
          <p:cNvPr id="82950" name="Picture 6" descr="Atlas people_cr2"/>
          <p:cNvPicPr>
            <a:picLocks noChangeAspect="1" noChangeArrowheads="1"/>
          </p:cNvPicPr>
          <p:nvPr/>
        </p:nvPicPr>
        <p:blipFill>
          <a:blip r:embed="rId3"/>
          <a:srcRect/>
          <a:stretch>
            <a:fillRect/>
          </a:stretch>
        </p:blipFill>
        <p:spPr bwMode="auto">
          <a:xfrm>
            <a:off x="0" y="1500174"/>
            <a:ext cx="9144000" cy="4929222"/>
          </a:xfrm>
          <a:prstGeom prst="rect">
            <a:avLst/>
          </a:prstGeom>
          <a:noFill/>
        </p:spPr>
      </p:pic>
      <p:sp>
        <p:nvSpPr>
          <p:cNvPr id="5" name="Content Placeholder 4"/>
          <p:cNvSpPr>
            <a:spLocks noGrp="1"/>
          </p:cNvSpPr>
          <p:nvPr>
            <p:ph idx="1"/>
          </p:nvPr>
        </p:nvSpPr>
        <p:spPr>
          <a:xfrm>
            <a:off x="1" y="1500174"/>
            <a:ext cx="9144000" cy="4929222"/>
          </a:xfrm>
          <a:solidFill>
            <a:schemeClr val="tx1">
              <a:lumMod val="50000"/>
              <a:alpha val="85000"/>
            </a:schemeClr>
          </a:solidFill>
        </p:spPr>
        <p:txBody>
          <a:bodyPr/>
          <a:lstStyle/>
          <a:p>
            <a:endParaRPr lang="pl-PL" dirty="0" smtClean="0"/>
          </a:p>
          <a:p>
            <a:r>
              <a:rPr lang="pl-PL" b="1" dirty="0" smtClean="0"/>
              <a:t> Jednym z istotnych odkryć w CERN było</a:t>
            </a:r>
            <a:r>
              <a:rPr lang="en-US" b="1" dirty="0" smtClean="0"/>
              <a:t> o</a:t>
            </a:r>
            <a:r>
              <a:rPr lang="pl-PL" b="1" dirty="0" err="1" smtClean="0"/>
              <a:t>dkrycie</a:t>
            </a:r>
            <a:r>
              <a:rPr lang="pl-PL" b="1" dirty="0" smtClean="0"/>
              <a:t> faktu, ze:  </a:t>
            </a:r>
          </a:p>
          <a:p>
            <a:pPr lvl="1"/>
            <a:endParaRPr lang="pl-PL" b="1" dirty="0" smtClean="0"/>
          </a:p>
          <a:p>
            <a:pPr lvl="1" algn="ctr">
              <a:buNone/>
            </a:pPr>
            <a:r>
              <a:rPr lang="pl-PL" sz="4400" b="1" u="sng" dirty="0" smtClean="0">
                <a:solidFill>
                  <a:schemeClr val="bg2">
                    <a:lumMod val="60000"/>
                    <a:lumOff val="40000"/>
                  </a:schemeClr>
                </a:solidFill>
              </a:rPr>
              <a:t>w różnorodności tkwi siła </a:t>
            </a:r>
            <a:r>
              <a:rPr lang="pl-PL" sz="4400" b="1" dirty="0" smtClean="0"/>
              <a:t>!!!</a:t>
            </a:r>
          </a:p>
          <a:p>
            <a:pPr lvl="1"/>
            <a:endParaRPr lang="pl-PL" b="1" dirty="0" smtClean="0"/>
          </a:p>
          <a:p>
            <a:r>
              <a:rPr lang="pl-PL" b="1" dirty="0" smtClean="0"/>
              <a:t> Jednym z osiągnięć CERN jest umiejętność  wykorzystania tej siły</a:t>
            </a:r>
            <a:endParaRPr lang="pl-PL" b="1"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blinds(horizontal)">
                                      <p:cBhvr>
                                        <p:cTn id="7" dur="500"/>
                                        <p:tgtEl>
                                          <p:spTgt spid="5">
                                            <p:bg/>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blinds(horizontal)">
                                      <p:cBhvr>
                                        <p:cTn id="15" dur="500"/>
                                        <p:tgtEl>
                                          <p:spTgt spid="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5">
                                            <p:txEl>
                                              <p:pRg st="5" end="5"/>
                                            </p:txEl>
                                          </p:spTgt>
                                        </p:tgtEl>
                                        <p:attrNameLst>
                                          <p:attrName>style.visibility</p:attrName>
                                        </p:attrNameLst>
                                      </p:cBhvr>
                                      <p:to>
                                        <p:strVal val="visible"/>
                                      </p:to>
                                    </p:set>
                                    <p:animEffect transition="in" filter="blinds(horizontal)">
                                      <p:cBhvr>
                                        <p:cTn id="20"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34818" name="Rectangle 2"/>
          <p:cNvSpPr>
            <a:spLocks noGrp="1" noChangeArrowheads="1"/>
          </p:cNvSpPr>
          <p:nvPr>
            <p:ph type="title"/>
          </p:nvPr>
        </p:nvSpPr>
        <p:spPr/>
        <p:txBody>
          <a:bodyPr/>
          <a:lstStyle/>
          <a:p>
            <a:r>
              <a:rPr lang="pl-PL" sz="4800" dirty="0"/>
              <a:t>Kto pracuje w CERN </a:t>
            </a:r>
            <a:br>
              <a:rPr lang="pl-PL" sz="4800" dirty="0"/>
            </a:br>
            <a:endParaRPr lang="pl-PL" sz="4800" dirty="0"/>
          </a:p>
        </p:txBody>
      </p:sp>
      <p:sp>
        <p:nvSpPr>
          <p:cNvPr id="34819" name="Rectangle 3"/>
          <p:cNvSpPr>
            <a:spLocks noGrp="1" noChangeArrowheads="1"/>
          </p:cNvSpPr>
          <p:nvPr>
            <p:ph type="body" idx="1"/>
          </p:nvPr>
        </p:nvSpPr>
        <p:spPr>
          <a:xfrm>
            <a:off x="684213" y="1773238"/>
            <a:ext cx="8280400" cy="4103687"/>
          </a:xfrm>
        </p:spPr>
        <p:txBody>
          <a:bodyPr/>
          <a:lstStyle/>
          <a:p>
            <a:pPr>
              <a:lnSpc>
                <a:spcPct val="90000"/>
              </a:lnSpc>
            </a:pPr>
            <a:r>
              <a:rPr lang="pl-PL" sz="2400" dirty="0"/>
              <a:t>Personel (dane </a:t>
            </a:r>
            <a:r>
              <a:rPr lang="pl-PL" sz="2400" dirty="0" smtClean="0"/>
              <a:t>200</a:t>
            </a:r>
            <a:r>
              <a:rPr lang="en-US" sz="2400" dirty="0" smtClean="0"/>
              <a:t>8</a:t>
            </a:r>
            <a:r>
              <a:rPr lang="pl-PL" sz="2400" dirty="0" smtClean="0"/>
              <a:t>)</a:t>
            </a:r>
            <a:endParaRPr lang="pl-PL" sz="2400" dirty="0"/>
          </a:p>
          <a:p>
            <a:pPr lvl="1">
              <a:lnSpc>
                <a:spcPct val="90000"/>
              </a:lnSpc>
            </a:pPr>
            <a:r>
              <a:rPr lang="en-US" sz="2000" dirty="0" smtClean="0"/>
              <a:t>Ca. </a:t>
            </a:r>
            <a:r>
              <a:rPr lang="pl-PL" sz="2000" dirty="0" smtClean="0"/>
              <a:t>2</a:t>
            </a:r>
            <a:r>
              <a:rPr lang="en-US" sz="2000" dirty="0" smtClean="0"/>
              <a:t>250</a:t>
            </a:r>
            <a:r>
              <a:rPr lang="pl-PL" sz="2000" dirty="0" smtClean="0"/>
              <a:t> </a:t>
            </a:r>
            <a:r>
              <a:rPr lang="pl-PL" sz="2000" dirty="0"/>
              <a:t>– </a:t>
            </a:r>
            <a:r>
              <a:rPr lang="pl-PL" sz="2000" dirty="0" smtClean="0"/>
              <a:t>pracowników</a:t>
            </a:r>
            <a:endParaRPr lang="pl-PL" sz="2000" dirty="0"/>
          </a:p>
          <a:p>
            <a:pPr lvl="1">
              <a:lnSpc>
                <a:spcPct val="90000"/>
              </a:lnSpc>
            </a:pPr>
            <a:r>
              <a:rPr lang="en-US" sz="2000" dirty="0" smtClean="0"/>
              <a:t>Ca. </a:t>
            </a:r>
            <a:r>
              <a:rPr lang="pl-PL" sz="2000" dirty="0" smtClean="0"/>
              <a:t>7</a:t>
            </a:r>
            <a:r>
              <a:rPr lang="en-US" sz="2000" dirty="0" smtClean="0"/>
              <a:t>00</a:t>
            </a:r>
            <a:r>
              <a:rPr lang="pl-PL" sz="2000" dirty="0" smtClean="0"/>
              <a:t> </a:t>
            </a:r>
            <a:r>
              <a:rPr lang="pl-PL" sz="2000" dirty="0"/>
              <a:t>stypendystów </a:t>
            </a:r>
            <a:r>
              <a:rPr lang="pl-PL" sz="2000" dirty="0" smtClean="0"/>
              <a:t>(</a:t>
            </a:r>
            <a:r>
              <a:rPr lang="pl-PL" sz="2000" dirty="0" err="1" smtClean="0"/>
              <a:t>fellows</a:t>
            </a:r>
            <a:r>
              <a:rPr lang="pl-PL" sz="2000" dirty="0" smtClean="0"/>
              <a:t>) opłacanych </a:t>
            </a:r>
            <a:r>
              <a:rPr lang="pl-PL" sz="2000" dirty="0"/>
              <a:t>przez CERN</a:t>
            </a:r>
          </a:p>
          <a:p>
            <a:pPr lvl="1">
              <a:lnSpc>
                <a:spcPct val="90000"/>
              </a:lnSpc>
            </a:pPr>
            <a:r>
              <a:rPr lang="en-US" sz="2000" dirty="0" smtClean="0"/>
              <a:t>K</a:t>
            </a:r>
            <a:r>
              <a:rPr lang="pl-PL" sz="2000" dirty="0" err="1" smtClean="0"/>
              <a:t>ilkuset</a:t>
            </a:r>
            <a:r>
              <a:rPr lang="pl-PL" sz="2000" dirty="0" smtClean="0"/>
              <a:t> studentów i “</a:t>
            </a:r>
            <a:r>
              <a:rPr lang="pl-PL" sz="2000" dirty="0" err="1" smtClean="0"/>
              <a:t>project</a:t>
            </a:r>
            <a:r>
              <a:rPr lang="pl-PL" sz="2000" dirty="0" smtClean="0"/>
              <a:t> </a:t>
            </a:r>
            <a:r>
              <a:rPr lang="pl-PL" sz="2000" dirty="0" err="1" smtClean="0"/>
              <a:t>associate</a:t>
            </a:r>
            <a:r>
              <a:rPr lang="pl-PL" sz="2000" dirty="0" smtClean="0"/>
              <a:t>” </a:t>
            </a:r>
            <a:r>
              <a:rPr lang="pl-PL" sz="2000" dirty="0"/>
              <a:t>opłacanych przez CERN</a:t>
            </a:r>
          </a:p>
          <a:p>
            <a:pPr lvl="1">
              <a:lnSpc>
                <a:spcPct val="90000"/>
              </a:lnSpc>
            </a:pPr>
            <a:endParaRPr lang="pl-PL" sz="2000" dirty="0"/>
          </a:p>
          <a:p>
            <a:pPr>
              <a:lnSpc>
                <a:spcPct val="90000"/>
              </a:lnSpc>
            </a:pPr>
            <a:r>
              <a:rPr lang="pl-PL" sz="2400" dirty="0"/>
              <a:t>Użytkownicy (dane </a:t>
            </a:r>
            <a:r>
              <a:rPr lang="pl-PL" sz="2400" dirty="0" smtClean="0"/>
              <a:t>200</a:t>
            </a:r>
            <a:r>
              <a:rPr lang="en-US" sz="2400" dirty="0" smtClean="0"/>
              <a:t>8</a:t>
            </a:r>
            <a:r>
              <a:rPr lang="pl-PL" sz="2400" dirty="0" smtClean="0"/>
              <a:t>)</a:t>
            </a:r>
            <a:endParaRPr lang="pl-PL" sz="2400" dirty="0"/>
          </a:p>
          <a:p>
            <a:pPr lvl="1">
              <a:lnSpc>
                <a:spcPct val="90000"/>
              </a:lnSpc>
            </a:pPr>
            <a:r>
              <a:rPr lang="pl-PL" sz="2000" dirty="0" smtClean="0"/>
              <a:t>Ponad </a:t>
            </a:r>
            <a:r>
              <a:rPr lang="en-US" sz="2000" dirty="0" smtClean="0"/>
              <a:t>9</a:t>
            </a:r>
            <a:r>
              <a:rPr lang="pl-PL" sz="2000" dirty="0" smtClean="0"/>
              <a:t>000 </a:t>
            </a:r>
            <a:r>
              <a:rPr lang="pl-PL" sz="2000" dirty="0"/>
              <a:t>– użytkownicy opłacani z zewnątrz </a:t>
            </a:r>
          </a:p>
          <a:p>
            <a:pPr lvl="2">
              <a:lnSpc>
                <a:spcPct val="90000"/>
              </a:lnSpc>
            </a:pPr>
            <a:r>
              <a:rPr lang="pl-PL" sz="1800" dirty="0" smtClean="0"/>
              <a:t>Ponad 500 </a:t>
            </a:r>
            <a:r>
              <a:rPr lang="pl-PL" sz="1800" dirty="0"/>
              <a:t>uniwersytetów z </a:t>
            </a:r>
            <a:r>
              <a:rPr lang="pl-PL" sz="1800" dirty="0" smtClean="0"/>
              <a:t>111 </a:t>
            </a:r>
            <a:r>
              <a:rPr lang="pl-PL" sz="1800" dirty="0"/>
              <a:t>krajów</a:t>
            </a:r>
          </a:p>
          <a:p>
            <a:pPr lvl="2">
              <a:lnSpc>
                <a:spcPct val="90000"/>
              </a:lnSpc>
            </a:pPr>
            <a:r>
              <a:rPr lang="pl-PL" sz="1800" dirty="0"/>
              <a:t>66% użytkowników pochodzi z krajów członkowskich</a:t>
            </a:r>
          </a:p>
          <a:p>
            <a:pPr lvl="1">
              <a:lnSpc>
                <a:spcPct val="90000"/>
              </a:lnSpc>
            </a:pPr>
            <a:endParaRPr lang="pl-PL" sz="2000" dirty="0"/>
          </a:p>
          <a:p>
            <a:pPr>
              <a:lnSpc>
                <a:spcPct val="90000"/>
              </a:lnSpc>
            </a:pPr>
            <a:r>
              <a:rPr lang="pl-PL" sz="2400" dirty="0"/>
              <a:t>Razem: ponad </a:t>
            </a:r>
            <a:r>
              <a:rPr lang="pl-PL" sz="2400" dirty="0" smtClean="0"/>
              <a:t>1</a:t>
            </a:r>
            <a:r>
              <a:rPr lang="en-US" sz="2400" dirty="0" smtClean="0"/>
              <a:t>2</a:t>
            </a:r>
            <a:r>
              <a:rPr lang="pl-PL" sz="2400" dirty="0" smtClean="0"/>
              <a:t>000 </a:t>
            </a:r>
            <a:r>
              <a:rPr lang="pl-PL" sz="2400" dirty="0"/>
              <a:t>pracowników i użytkowników</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Date Placeholder 3"/>
          <p:cNvSpPr>
            <a:spLocks noGrp="1"/>
          </p:cNvSpPr>
          <p:nvPr>
            <p:ph type="dt" sz="half" idx="10"/>
          </p:nvPr>
        </p:nvSpPr>
        <p:spPr/>
        <p:txBody>
          <a:bodyPr/>
          <a:lstStyle/>
          <a:p>
            <a:r>
              <a:rPr lang="en-US" dirty="0"/>
              <a:t>A. </a:t>
            </a:r>
            <a:r>
              <a:rPr lang="en-US" dirty="0" smtClean="0"/>
              <a:t>Siemko</a:t>
            </a:r>
            <a:endParaRPr lang="en-US" dirty="0"/>
          </a:p>
        </p:txBody>
      </p:sp>
      <p:sp>
        <p:nvSpPr>
          <p:cNvPr id="78850" name="Rectangle 2"/>
          <p:cNvSpPr>
            <a:spLocks noGrp="1" noChangeArrowheads="1"/>
          </p:cNvSpPr>
          <p:nvPr>
            <p:ph type="title"/>
          </p:nvPr>
        </p:nvSpPr>
        <p:spPr/>
        <p:txBody>
          <a:bodyPr/>
          <a:lstStyle/>
          <a:p>
            <a:endParaRPr lang="pl-PL"/>
          </a:p>
        </p:txBody>
      </p:sp>
      <p:pic>
        <p:nvPicPr>
          <p:cNvPr id="151553" name="Picture 1"/>
          <p:cNvPicPr>
            <a:picLocks noChangeAspect="1" noChangeArrowheads="1"/>
          </p:cNvPicPr>
          <p:nvPr/>
        </p:nvPicPr>
        <p:blipFill>
          <a:blip r:embed="rId3"/>
          <a:srcRect/>
          <a:stretch>
            <a:fillRect/>
          </a:stretch>
        </p:blipFill>
        <p:spPr bwMode="auto">
          <a:xfrm>
            <a:off x="0" y="0"/>
            <a:ext cx="9144000" cy="653655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rainstorming Session">
  <a:themeElements>
    <a:clrScheme name="Brainstorming Session 1">
      <a:dk1>
        <a:srgbClr val="FFCC00"/>
      </a:dk1>
      <a:lt1>
        <a:srgbClr val="F8F8F8"/>
      </a:lt1>
      <a:dk2>
        <a:srgbClr val="000000"/>
      </a:dk2>
      <a:lt2>
        <a:srgbClr val="6666FF"/>
      </a:lt2>
      <a:accent1>
        <a:srgbClr val="669900"/>
      </a:accent1>
      <a:accent2>
        <a:srgbClr val="006600"/>
      </a:accent2>
      <a:accent3>
        <a:srgbClr val="AAAAAA"/>
      </a:accent3>
      <a:accent4>
        <a:srgbClr val="D4D4D4"/>
      </a:accent4>
      <a:accent5>
        <a:srgbClr val="B8CAAA"/>
      </a:accent5>
      <a:accent6>
        <a:srgbClr val="005C00"/>
      </a:accent6>
      <a:hlink>
        <a:srgbClr val="0099FF"/>
      </a:hlink>
      <a:folHlink>
        <a:srgbClr val="669900"/>
      </a:folHlink>
    </a:clrScheme>
    <a:fontScheme name="Brainstorming Sessio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defRPr kumimoji="0" lang="en-US"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2075" tIns="46038" rIns="92075" bIns="46038" numCol="1" anchor="t" anchorCtr="0" compatLnSpc="1">
        <a:prstTxWarp prst="textNoShape">
          <a:avLst/>
        </a:prstTxWarp>
      </a:bodyPr>
      <a:lstStyle>
        <a:defPPr marL="342900" marR="0" indent="-342900" algn="l" defTabSz="914400" rtl="0" eaLnBrk="1" fontAlgn="base" latinLnBrk="0" hangingPunct="1">
          <a:lnSpc>
            <a:spcPct val="100000"/>
          </a:lnSpc>
          <a:spcBef>
            <a:spcPct val="20000"/>
          </a:spcBef>
          <a:spcAft>
            <a:spcPct val="0"/>
          </a:spcAft>
          <a:buClr>
            <a:schemeClr val="tx2"/>
          </a:buClr>
          <a:buSzPct val="70000"/>
          <a:buFont typeface="Wingdings" pitchFamily="2" charset="2"/>
          <a:buNone/>
          <a:tabLst/>
          <a:defRPr kumimoji="0" lang="en-US" sz="2800" b="0" i="0" u="none" strike="noStrike" cap="none" normalizeH="0" baseline="0" smtClean="0">
            <a:ln>
              <a:noFill/>
            </a:ln>
            <a:solidFill>
              <a:schemeClr val="tx1"/>
            </a:solidFill>
            <a:effectLst/>
            <a:latin typeface="Arial" charset="0"/>
          </a:defRPr>
        </a:defPPr>
      </a:lstStyle>
    </a:lnDef>
  </a:objectDefaults>
  <a:extraClrSchemeLst>
    <a:extraClrScheme>
      <a:clrScheme name="Brainstorming Session 1">
        <a:dk1>
          <a:srgbClr val="FFCC00"/>
        </a:dk1>
        <a:lt1>
          <a:srgbClr val="F8F8F8"/>
        </a:lt1>
        <a:dk2>
          <a:srgbClr val="000000"/>
        </a:dk2>
        <a:lt2>
          <a:srgbClr val="6666FF"/>
        </a:lt2>
        <a:accent1>
          <a:srgbClr val="669900"/>
        </a:accent1>
        <a:accent2>
          <a:srgbClr val="006600"/>
        </a:accent2>
        <a:accent3>
          <a:srgbClr val="AAAAAA"/>
        </a:accent3>
        <a:accent4>
          <a:srgbClr val="D4D4D4"/>
        </a:accent4>
        <a:accent5>
          <a:srgbClr val="B8CAAA"/>
        </a:accent5>
        <a:accent6>
          <a:srgbClr val="005C00"/>
        </a:accent6>
        <a:hlink>
          <a:srgbClr val="0099FF"/>
        </a:hlink>
        <a:folHlink>
          <a:srgbClr val="669900"/>
        </a:folHlink>
      </a:clrScheme>
      <a:clrMap bg1="dk2" tx1="lt1" bg2="dk1" tx2="lt2" accent1="accent1" accent2="accent2" accent3="accent3" accent4="accent4" accent5="accent5" accent6="accent6" hlink="hlink" folHlink="folHlink"/>
    </a:extraClrScheme>
    <a:extraClrScheme>
      <a:clrScheme name="Brainstorming Session 2">
        <a:dk1>
          <a:srgbClr val="868686"/>
        </a:dk1>
        <a:lt1>
          <a:srgbClr val="FFFFFF"/>
        </a:lt1>
        <a:dk2>
          <a:srgbClr val="009999"/>
        </a:dk2>
        <a:lt2>
          <a:srgbClr val="6600FF"/>
        </a:lt2>
        <a:accent1>
          <a:srgbClr val="9999FF"/>
        </a:accent1>
        <a:accent2>
          <a:srgbClr val="CBCBCB"/>
        </a:accent2>
        <a:accent3>
          <a:srgbClr val="FFFFFF"/>
        </a:accent3>
        <a:accent4>
          <a:srgbClr val="727272"/>
        </a:accent4>
        <a:accent5>
          <a:srgbClr val="CACAFF"/>
        </a:accent5>
        <a:accent6>
          <a:srgbClr val="B8B8B8"/>
        </a:accent6>
        <a:hlink>
          <a:srgbClr val="6600FF"/>
        </a:hlink>
        <a:folHlink>
          <a:srgbClr val="009999"/>
        </a:folHlink>
      </a:clrScheme>
      <a:clrMap bg1="lt1" tx1="dk1" bg2="lt2" tx2="dk2" accent1="accent1" accent2="accent2" accent3="accent3" accent4="accent4" accent5="accent5" accent6="accent6" hlink="hlink" folHlink="folHlink"/>
    </a:extraClrScheme>
    <a:extraClrScheme>
      <a:clrScheme name="Brainstorming Session 3">
        <a:dk1>
          <a:srgbClr val="1C1C1C"/>
        </a:dk1>
        <a:lt1>
          <a:srgbClr val="FFFFFF"/>
        </a:lt1>
        <a:dk2>
          <a:srgbClr val="000000"/>
        </a:dk2>
        <a:lt2>
          <a:srgbClr val="969696"/>
        </a:lt2>
        <a:accent1>
          <a:srgbClr val="DDDDDD"/>
        </a:accent1>
        <a:accent2>
          <a:srgbClr val="CBCBCB"/>
        </a:accent2>
        <a:accent3>
          <a:srgbClr val="FFFFFF"/>
        </a:accent3>
        <a:accent4>
          <a:srgbClr val="161616"/>
        </a:accent4>
        <a:accent5>
          <a:srgbClr val="EBEBEB"/>
        </a:accent5>
        <a:accent6>
          <a:srgbClr val="B8B8B8"/>
        </a:accent6>
        <a:hlink>
          <a:srgbClr val="4D4D4D"/>
        </a:hlink>
        <a:folHlink>
          <a:srgbClr val="B2B2B2"/>
        </a:folHlink>
      </a:clrScheme>
      <a:clrMap bg1="lt1" tx1="dk1" bg2="lt2" tx2="dk2" accent1="accent1" accent2="accent2" accent3="accent3" accent4="accent4" accent5="accent5" accent6="accent6" hlink="hlink" folHlink="folHlink"/>
    </a:extraClrScheme>
    <a:extraClrScheme>
      <a:clrScheme name="Brainstorming Session 4">
        <a:dk1>
          <a:srgbClr val="FFCC00"/>
        </a:dk1>
        <a:lt1>
          <a:srgbClr val="FFFFCC"/>
        </a:lt1>
        <a:dk2>
          <a:srgbClr val="000099"/>
        </a:dk2>
        <a:lt2>
          <a:srgbClr val="00CC00"/>
        </a:lt2>
        <a:accent1>
          <a:srgbClr val="3333FF"/>
        </a:accent1>
        <a:accent2>
          <a:srgbClr val="3333CC"/>
        </a:accent2>
        <a:accent3>
          <a:srgbClr val="AAAACA"/>
        </a:accent3>
        <a:accent4>
          <a:srgbClr val="DADAAE"/>
        </a:accent4>
        <a:accent5>
          <a:srgbClr val="ADADFF"/>
        </a:accent5>
        <a:accent6>
          <a:srgbClr val="2D2DB9"/>
        </a:accent6>
        <a:hlink>
          <a:srgbClr val="0099FF"/>
        </a:hlink>
        <a:folHlink>
          <a:srgbClr val="CC9900"/>
        </a:folHlink>
      </a:clrScheme>
      <a:clrMap bg1="dk2" tx1="lt1" bg2="dk1" tx2="lt2" accent1="accent1" accent2="accent2" accent3="accent3" accent4="accent4" accent5="accent5" accent6="accent6" hlink="hlink" folHlink="folHlink"/>
    </a:extraClrScheme>
    <a:extraClrScheme>
      <a:clrScheme name="Brainstorming Session 5">
        <a:dk1>
          <a:srgbClr val="FFFF00"/>
        </a:dk1>
        <a:lt1>
          <a:srgbClr val="FFFFFF"/>
        </a:lt1>
        <a:dk2>
          <a:srgbClr val="FF0033"/>
        </a:dk2>
        <a:lt2>
          <a:srgbClr val="000000"/>
        </a:lt2>
        <a:accent1>
          <a:srgbClr val="330099"/>
        </a:accent1>
        <a:accent2>
          <a:srgbClr val="CC0000"/>
        </a:accent2>
        <a:accent3>
          <a:srgbClr val="FFAAAD"/>
        </a:accent3>
        <a:accent4>
          <a:srgbClr val="DADADA"/>
        </a:accent4>
        <a:accent5>
          <a:srgbClr val="ADAACA"/>
        </a:accent5>
        <a:accent6>
          <a:srgbClr val="B90000"/>
        </a:accent6>
        <a:hlink>
          <a:srgbClr val="0099FF"/>
        </a:hlink>
        <a:folHlink>
          <a:srgbClr val="FFFF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Brainstorming Session</Template>
  <TotalTime>4836</TotalTime>
  <Words>2632</Words>
  <Application>Microsoft PowerPoint 7.0</Application>
  <PresentationFormat>On-screen Show (4:3)</PresentationFormat>
  <Paragraphs>387</Paragraphs>
  <Slides>45</Slides>
  <Notes>35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45</vt:i4>
      </vt:variant>
    </vt:vector>
  </HeadingPairs>
  <TitlesOfParts>
    <vt:vector size="47" baseType="lpstr">
      <vt:lpstr>Brainstorming Session</vt:lpstr>
      <vt:lpstr>Obraz - mapa bitowa</vt:lpstr>
      <vt:lpstr>CERN – pierwsze globalne laboratorium</vt:lpstr>
      <vt:lpstr>Plan wykładu   </vt:lpstr>
      <vt:lpstr>Trochę historii  Jak powstał CERN</vt:lpstr>
      <vt:lpstr>CERN – Trochę historii</vt:lpstr>
      <vt:lpstr>Slide 5</vt:lpstr>
      <vt:lpstr>Jak właściwie nazywa się Laboratorium pod Genewą </vt:lpstr>
      <vt:lpstr>Użytkownicy CERN </vt:lpstr>
      <vt:lpstr>Kto pracuje w CERN  </vt:lpstr>
      <vt:lpstr>Slide 9</vt:lpstr>
      <vt:lpstr>Zadania i Priorytety   CERN</vt:lpstr>
      <vt:lpstr>Badania Naukowe    w CERN</vt:lpstr>
      <vt:lpstr>Nowe technologie Transfer technologii</vt:lpstr>
      <vt:lpstr> Edukacja w CERN</vt:lpstr>
      <vt:lpstr> Edukacja w CERN</vt:lpstr>
      <vt:lpstr>Władze CERN</vt:lpstr>
      <vt:lpstr>Struktura organizacyjna</vt:lpstr>
      <vt:lpstr>Zasada Funkcjonowania CERN </vt:lpstr>
      <vt:lpstr>Kompleks akceleratorów w CERN </vt:lpstr>
      <vt:lpstr>CERN – Genewa Kompleks Akceleratorów</vt:lpstr>
      <vt:lpstr>Kompleks akceleratorów w CERN</vt:lpstr>
      <vt:lpstr>Kompleks Akceleratorów w  CERN Schemat tuneli LHC i SPS</vt:lpstr>
      <vt:lpstr>CERN – najbardziej zaawansowany kompleks akceleratorowy na świecie</vt:lpstr>
      <vt:lpstr>CERN – najbardziej zaawansowany kompleks akceleratorowy na świecie</vt:lpstr>
      <vt:lpstr>CERN – najbardziej zaawansowany kompleks akceleratorowy na świecie</vt:lpstr>
      <vt:lpstr>CERN – najbardziej zaawansowany kompleks akceleratorowy na świecie</vt:lpstr>
      <vt:lpstr>CERN – najbardziej zaawansowany kompleks akceleratorowy na świecie</vt:lpstr>
      <vt:lpstr>CERN – najbardziej zaawansowany kompleks akceleratorowy na świecie</vt:lpstr>
      <vt:lpstr>CERN – najbardziej zaawansowany kompleks akceleratorowy na świecie</vt:lpstr>
      <vt:lpstr>CERN – najbardziej zaawansowany kompleks akceleratorowy na świecie</vt:lpstr>
      <vt:lpstr>CERN – najbardziej zaawansowany kompleks akceleratorowy na świecie</vt:lpstr>
      <vt:lpstr>Detektory Cząstek</vt:lpstr>
      <vt:lpstr>Główne osiągnięcia Naukowe CERN</vt:lpstr>
      <vt:lpstr>Polska  w CERN</vt:lpstr>
      <vt:lpstr>Polska jest współwłaścicielem CERN</vt:lpstr>
      <vt:lpstr>Budżet CERN</vt:lpstr>
      <vt:lpstr>Polscy fizycy, doktoranci i studenci w CERN</vt:lpstr>
      <vt:lpstr>Polskie Ośrodki Fizyki Wysokich Energii Współpracujące z CERN</vt:lpstr>
      <vt:lpstr>Polscy VIP w CERN</vt:lpstr>
      <vt:lpstr>Wizyta Jana Pawła II   (16 czerwiec 1982)</vt:lpstr>
      <vt:lpstr>Premier Tadeusz Mazowiecki w CERN, (16 czerwiec 1990)</vt:lpstr>
      <vt:lpstr>Wizyta Prof. M. Kleibera, Ministra Nauki i Informatyzacji </vt:lpstr>
      <vt:lpstr>Wizyta Prof. M. Seweryńskiego i Prof. K. Kurzydłowskiego , Ministra i Vice Ministra Nauki i Szkolnictwa Wyższego </vt:lpstr>
      <vt:lpstr>Prezydent Lech Kaczyński  w CERN, (15 czerwiec 2009)</vt:lpstr>
      <vt:lpstr>Podsumowanie</vt:lpstr>
      <vt:lpstr>Slide 45</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CERN </dc:title>
  <dc:creator>Andrzej Siemko</dc:creator>
  <cp:lastModifiedBy>Siemko</cp:lastModifiedBy>
  <cp:revision>108</cp:revision>
  <cp:lastPrinted>1601-01-01T00:00:00Z</cp:lastPrinted>
  <dcterms:created xsi:type="dcterms:W3CDTF">2007-03-13T08:50:07Z</dcterms:created>
  <dcterms:modified xsi:type="dcterms:W3CDTF">2009-09-20T23:45:51Z</dcterms:modified>
</cp:coreProperties>
</file>