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7"/>
  </p:notesMasterIdLst>
  <p:handoutMasterIdLst>
    <p:handoutMasterId r:id="rId8"/>
  </p:handoutMasterIdLst>
  <p:sldIdLst>
    <p:sldId id="1268" r:id="rId3"/>
    <p:sldId id="1344" r:id="rId4"/>
    <p:sldId id="1358" r:id="rId5"/>
    <p:sldId id="1359" r:id="rId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009900"/>
    <a:srgbClr val="CCFF99"/>
    <a:srgbClr val="FF3399"/>
    <a:srgbClr val="3784C3"/>
    <a:srgbClr val="FFFF99"/>
    <a:srgbClr val="FFFFCC"/>
    <a:srgbClr val="BBE0E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194" autoAdjust="0"/>
  </p:normalViewPr>
  <p:slideViewPr>
    <p:cSldViewPr>
      <p:cViewPr varScale="1">
        <p:scale>
          <a:sx n="86" d="100"/>
          <a:sy n="86" d="100"/>
        </p:scale>
        <p:origin x="1476" y="90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1.wmf"/><Relationship Id="rId7" Type="http://schemas.openxmlformats.org/officeDocument/2006/relationships/image" Target="../media/image20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F0D3A-3F90-4F55-AB9D-13970ED0F882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5780C-E1B4-4B73-BF5C-3D0DB87CBF0C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13D30-A023-48A9-9F17-93A24FFB90E8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19BC0-F4C3-42B1-8F11-BC905BA7F689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3881B-5896-452A-860E-F1CCFC720A3D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EC3678-D73C-462E-B4E2-FBAAE2C1B9F9}" type="datetime1">
              <a:rPr lang="en-US" smtClean="0"/>
              <a:t>11/16/2017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F1AFF-F224-4C1F-B90E-5C7A71467BFA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E2F1-1024-4473-BDB7-7F3C31198B8A}" type="datetime1">
              <a:rPr lang="en-US" smtClean="0"/>
              <a:t>11/16/2017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61654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3B2F3-4446-4A7D-B52F-1A44505723B1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Energy calibration WG /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DAA026FD-7BE4-4730-B809-E3D98BF26570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11/16/2017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48036-38B1-4F6D-89D2-3E24C6DA0AFF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2442F-6BA2-4D19-88C4-0B4C3E7C043D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F2DBAA-5E09-4798-8E08-CAF1A1B9C0DE}" type="datetime1">
              <a:rPr lang="en-US" smtClean="0"/>
              <a:t>11/16/2017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01070" y="928072"/>
            <a:ext cx="8410695" cy="43541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6A2A2-5D9A-487C-A6A0-40A942C1D139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09091-0782-4A73-8F9A-C21F4B0FF8E0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4231F-253D-47E7-9C5D-F00843AF95D0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F9D22DC-635F-47DE-A671-067240704F6B}" type="datetime1">
              <a:rPr lang="en-US" smtClean="0"/>
              <a:t>11/16/2017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  <p:sldLayoutId id="2147486914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8.wmf"/><Relationship Id="rId18" Type="http://schemas.openxmlformats.org/officeDocument/2006/relationships/image" Target="../media/image24.png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3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1.bin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11" Type="http://schemas.openxmlformats.org/officeDocument/2006/relationships/image" Target="../media/image17.wmf"/><Relationship Id="rId5" Type="http://schemas.openxmlformats.org/officeDocument/2006/relationships/oleObject" Target="../embeddings/oleObject6.bin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2.bin"/><Relationship Id="rId4" Type="http://schemas.openxmlformats.org/officeDocument/2006/relationships/image" Target="../media/image15.wmf"/><Relationship Id="rId9" Type="http://schemas.openxmlformats.org/officeDocument/2006/relationships/image" Target="../media/image23.png"/><Relationship Id="rId14" Type="http://schemas.openxmlformats.org/officeDocument/2006/relationships/oleObject" Target="../embeddings/oleObject10.bin"/><Relationship Id="rId22" Type="http://schemas.openxmlformats.org/officeDocument/2006/relationships/image" Target="../media/image2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880" y="1278320"/>
            <a:ext cx="8180265" cy="1470025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US" sz="4000" dirty="0" smtClean="0"/>
              <a:t>Dispersion and CM energy shifts</a:t>
            </a:r>
            <a:endParaRPr lang="fr-F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8214" y="3236975"/>
            <a:ext cx="7040900" cy="537670"/>
          </a:xfrm>
        </p:spPr>
        <p:txBody>
          <a:bodyPr/>
          <a:lstStyle/>
          <a:p>
            <a:r>
              <a:rPr lang="en-US" sz="2400" dirty="0" smtClean="0"/>
              <a:t>J. </a:t>
            </a:r>
            <a:r>
              <a:rPr lang="en-US" sz="2400" dirty="0" err="1" smtClean="0"/>
              <a:t>Wenninger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224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 and energy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0405" y="1035862"/>
            <a:ext cx="8410695" cy="619901"/>
          </a:xfrm>
        </p:spPr>
        <p:txBody>
          <a:bodyPr/>
          <a:lstStyle/>
          <a:p>
            <a:r>
              <a:rPr lang="en-GB" sz="1800" dirty="0" smtClean="0"/>
              <a:t>The change of CM energy and energy spread at the IP are affected by the local dispersion: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135" y="1787584"/>
            <a:ext cx="4083905" cy="165141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570530" y="1787584"/>
            <a:ext cx="3052271" cy="2317104"/>
            <a:chOff x="5738755" y="1842824"/>
            <a:chExt cx="3052271" cy="231710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5583" y="3602632"/>
              <a:ext cx="2354576" cy="557296"/>
            </a:xfrm>
            <a:prstGeom prst="rect">
              <a:avLst/>
            </a:prstGeom>
          </p:spPr>
        </p:pic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7239517"/>
                </p:ext>
              </p:extLst>
            </p:nvPr>
          </p:nvGraphicFramePr>
          <p:xfrm>
            <a:off x="5738755" y="1842824"/>
            <a:ext cx="3052271" cy="3567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0" name="Equation" r:id="rId5" imgW="1955520" imgH="228600" progId="Equation.3">
                    <p:embed/>
                  </p:oleObj>
                </mc:Choice>
                <mc:Fallback>
                  <p:oleObj name="Equation" r:id="rId5" imgW="19555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738755" y="1842824"/>
                          <a:ext cx="3052271" cy="35675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4752917"/>
                </p:ext>
              </p:extLst>
            </p:nvPr>
          </p:nvGraphicFramePr>
          <p:xfrm>
            <a:off x="5749621" y="3188115"/>
            <a:ext cx="3030538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1" name="Equation" r:id="rId7" imgW="1942920" imgH="228600" progId="Equation.3">
                    <p:embed/>
                  </p:oleObj>
                </mc:Choice>
                <mc:Fallback>
                  <p:oleObj name="Equation" r:id="rId7" imgW="1942920" imgH="228600" progId="Equation.3">
                    <p:embed/>
                    <p:pic>
                      <p:nvPicPr>
                        <p:cNvPr id="12" name="Object 11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749621" y="3188115"/>
                          <a:ext cx="3030538" cy="355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3307261"/>
                </p:ext>
              </p:extLst>
            </p:nvPr>
          </p:nvGraphicFramePr>
          <p:xfrm>
            <a:off x="5777160" y="2266628"/>
            <a:ext cx="2514600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2" name="Equation" r:id="rId9" imgW="1612800" imgH="228600" progId="Equation.3">
                    <p:embed/>
                  </p:oleObj>
                </mc:Choice>
                <mc:Fallback>
                  <p:oleObj name="Equation" r:id="rId9" imgW="1612800" imgH="228600" progId="Equation.3">
                    <p:embed/>
                    <p:pic>
                      <p:nvPicPr>
                        <p:cNvPr id="13" name="Object 12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777160" y="2266628"/>
                          <a:ext cx="2514600" cy="357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2503610"/>
                </p:ext>
              </p:extLst>
            </p:nvPr>
          </p:nvGraphicFramePr>
          <p:xfrm>
            <a:off x="5738755" y="2722115"/>
            <a:ext cx="2914650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" name="Equation" r:id="rId11" imgW="1866600" imgH="228600" progId="Equation.3">
                    <p:embed/>
                  </p:oleObj>
                </mc:Choice>
                <mc:Fallback>
                  <p:oleObj name="Equation" r:id="rId11" imgW="1866600" imgH="228600" progId="Equation.3">
                    <p:embed/>
                    <p:pic>
                      <p:nvPicPr>
                        <p:cNvPr id="12" name="Object 11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738755" y="2722115"/>
                          <a:ext cx="2914650" cy="357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94279" y="4444891"/>
            <a:ext cx="8410695" cy="61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The energy spread depends on the dispersion sum, the energy shift on the difference.</a:t>
            </a:r>
          </a:p>
          <a:p>
            <a:endParaRPr lang="en-GB" sz="1800" kern="0" dirty="0"/>
          </a:p>
          <a:p>
            <a:r>
              <a:rPr lang="en-GB" sz="1800" kern="0" dirty="0" smtClean="0"/>
              <a:t>For a detailed derivation:</a:t>
            </a:r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69170" y="5881816"/>
            <a:ext cx="5338295" cy="38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7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 and energy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0405" y="1035862"/>
            <a:ext cx="8410695" cy="619901"/>
          </a:xfrm>
        </p:spPr>
        <p:txBody>
          <a:bodyPr/>
          <a:lstStyle/>
          <a:p>
            <a:r>
              <a:rPr lang="en-GB" sz="1800" dirty="0" smtClean="0"/>
              <a:t>The equation for  the change of CM energy can be simplified to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429250" y="1626240"/>
            <a:ext cx="2914650" cy="1138791"/>
            <a:chOff x="5856555" y="1851881"/>
            <a:chExt cx="2914650" cy="1138791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4273263"/>
                </p:ext>
              </p:extLst>
            </p:nvPr>
          </p:nvGraphicFramePr>
          <p:xfrm>
            <a:off x="5856555" y="1851881"/>
            <a:ext cx="1604962" cy="357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9" name="Equation" r:id="rId3" imgW="1028520" imgH="228600" progId="Equation.3">
                    <p:embed/>
                  </p:oleObj>
                </mc:Choice>
                <mc:Fallback>
                  <p:oleObj name="Equation" r:id="rId3" imgW="1028520" imgH="228600" progId="Equation.3">
                    <p:embed/>
                    <p:pic>
                      <p:nvPicPr>
                        <p:cNvPr id="12" name="Object 1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856555" y="1851881"/>
                          <a:ext cx="1604962" cy="3571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6204777"/>
                </p:ext>
              </p:extLst>
            </p:nvPr>
          </p:nvGraphicFramePr>
          <p:xfrm>
            <a:off x="5856555" y="2635072"/>
            <a:ext cx="852488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0" name="Equation" r:id="rId5" imgW="545760" imgH="228600" progId="Equation.3">
                    <p:embed/>
                  </p:oleObj>
                </mc:Choice>
                <mc:Fallback>
                  <p:oleObj name="Equation" r:id="rId5" imgW="545760" imgH="228600" progId="Equation.3">
                    <p:embed/>
                    <p:pic>
                      <p:nvPicPr>
                        <p:cNvPr id="13" name="Object 12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856555" y="2635072"/>
                          <a:ext cx="852488" cy="355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231132"/>
                </p:ext>
              </p:extLst>
            </p:nvPr>
          </p:nvGraphicFramePr>
          <p:xfrm>
            <a:off x="5856555" y="2243477"/>
            <a:ext cx="2914650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1" name="Equation" r:id="rId7" imgW="1866600" imgH="228600" progId="Equation.3">
                    <p:embed/>
                  </p:oleObj>
                </mc:Choice>
                <mc:Fallback>
                  <p:oleObj name="Equation" r:id="rId7" imgW="1866600" imgH="228600" progId="Equation.3">
                    <p:embed/>
                    <p:pic>
                      <p:nvPicPr>
                        <p:cNvPr id="15" name="Object 1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856555" y="2243477"/>
                          <a:ext cx="2914650" cy="357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90405" y="2989391"/>
            <a:ext cx="8410695" cy="51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Some numerical values (with strong BS) for the vertical plane:</a:t>
            </a:r>
          </a:p>
          <a:p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1518" y="1602892"/>
            <a:ext cx="2780328" cy="786885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28828"/>
              </p:ext>
            </p:extLst>
          </p:nvPr>
        </p:nvGraphicFramePr>
        <p:xfrm>
          <a:off x="1133475" y="3571420"/>
          <a:ext cx="1168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Equation" r:id="rId10" imgW="749160" imgH="203040" progId="Equation.3">
                  <p:embed/>
                </p:oleObj>
              </mc:Choice>
              <mc:Fallback>
                <p:oleObj name="Equation" r:id="rId10" imgW="749160" imgH="20304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33475" y="3571420"/>
                        <a:ext cx="11684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210073"/>
              </p:ext>
            </p:extLst>
          </p:nvPr>
        </p:nvGraphicFramePr>
        <p:xfrm>
          <a:off x="2753922" y="3552370"/>
          <a:ext cx="12096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Equation" r:id="rId12" imgW="774360" imgH="228600" progId="Equation.3">
                  <p:embed/>
                </p:oleObj>
              </mc:Choice>
              <mc:Fallback>
                <p:oleObj name="Equation" r:id="rId12" imgW="774360" imgH="22860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53922" y="3552370"/>
                        <a:ext cx="1209675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87805"/>
              </p:ext>
            </p:extLst>
          </p:nvPr>
        </p:nvGraphicFramePr>
        <p:xfrm>
          <a:off x="5224885" y="4156810"/>
          <a:ext cx="29146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Equation" r:id="rId14" imgW="1866600" imgH="228600" progId="Equation.3">
                  <p:embed/>
                </p:oleObj>
              </mc:Choice>
              <mc:Fallback>
                <p:oleObj name="Equation" r:id="rId14" imgW="18666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24885" y="4156810"/>
                        <a:ext cx="2914650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555835"/>
              </p:ext>
            </p:extLst>
          </p:nvPr>
        </p:nvGraphicFramePr>
        <p:xfrm>
          <a:off x="4429125" y="3530057"/>
          <a:ext cx="20002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Equation" r:id="rId16" imgW="1282680" imgH="228600" progId="Equation.3">
                  <p:embed/>
                </p:oleObj>
              </mc:Choice>
              <mc:Fallback>
                <p:oleObj name="Equation" r:id="rId16" imgW="1282680" imgH="228600" progId="Equation.3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429125" y="3530057"/>
                        <a:ext cx="2000250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00100" y="4034696"/>
            <a:ext cx="4162425" cy="619125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90405" y="4835323"/>
            <a:ext cx="8410695" cy="51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To achieve </a:t>
            </a:r>
            <a:r>
              <a:rPr lang="en-GB" sz="1800" i="1" kern="0" dirty="0" smtClean="0">
                <a:latin typeface="Symbol" panose="05050102010706020507" pitchFamily="18" charset="2"/>
              </a:rPr>
              <a:t>D</a:t>
            </a:r>
            <a:r>
              <a:rPr lang="en-GB" sz="18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800" i="1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kern="0" dirty="0" smtClean="0"/>
              <a:t> ~ 10 </a:t>
            </a:r>
            <a:r>
              <a:rPr lang="en-GB" sz="1800" kern="0" dirty="0" err="1" smtClean="0"/>
              <a:t>keV</a:t>
            </a:r>
            <a:r>
              <a:rPr lang="en-GB" sz="1800" kern="0" dirty="0" smtClean="0"/>
              <a:t> </a:t>
            </a:r>
            <a:r>
              <a:rPr lang="en-GB" sz="1800" kern="0" dirty="0" smtClean="0">
                <a:sym typeface="Wingdings" panose="05000000000000000000" pitchFamily="2" charset="2"/>
              </a:rPr>
              <a:t> </a:t>
            </a:r>
            <a:endParaRPr lang="en-GB" sz="1800" kern="0" dirty="0" smtClean="0"/>
          </a:p>
          <a:p>
            <a:endParaRPr lang="en-GB" sz="1800" kern="0" dirty="0" smtClean="0"/>
          </a:p>
          <a:p>
            <a:endParaRPr lang="en-GB" sz="1800" kern="0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778721"/>
              </p:ext>
            </p:extLst>
          </p:nvPr>
        </p:nvGraphicFramePr>
        <p:xfrm>
          <a:off x="3877213" y="4835323"/>
          <a:ext cx="1437078" cy="404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Equation" r:id="rId19" imgW="812520" imgH="228600" progId="Equation.3">
                  <p:embed/>
                </p:oleObj>
              </mc:Choice>
              <mc:Fallback>
                <p:oleObj name="Equation" r:id="rId19" imgW="812520" imgH="228600" progId="Equation.3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877213" y="4835323"/>
                        <a:ext cx="1437078" cy="404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980578"/>
              </p:ext>
            </p:extLst>
          </p:nvPr>
        </p:nvGraphicFramePr>
        <p:xfrm>
          <a:off x="3877213" y="5259670"/>
          <a:ext cx="177323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7" name="Equation" r:id="rId21" imgW="1002960" imgH="228600" progId="Equation.3">
                  <p:embed/>
                </p:oleObj>
              </mc:Choice>
              <mc:Fallback>
                <p:oleObj name="Equation" r:id="rId21" imgW="1002960" imgH="228600" progId="Equation.3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877213" y="5259670"/>
                        <a:ext cx="1773238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56598" y="5843510"/>
            <a:ext cx="693010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solidFill>
                  <a:srgbClr val="0000FF"/>
                </a:solidFill>
                <a:latin typeface="+mn-lt"/>
              </a:rPr>
              <a:t>The beam must be optimized to better than 1% of the beam size ! </a:t>
            </a:r>
          </a:p>
        </p:txBody>
      </p:sp>
    </p:spTree>
    <p:extLst>
      <p:ext uri="{BB962C8B-B14F-4D97-AF65-F5344CB8AC3E}">
        <p14:creationId xmlns:p14="http://schemas.microsoft.com/office/powerpoint/2010/main" val="116079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 and energy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Energy calibration WG /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0405" y="1035862"/>
            <a:ext cx="8410695" cy="619901"/>
          </a:xfrm>
        </p:spPr>
        <p:txBody>
          <a:bodyPr/>
          <a:lstStyle/>
          <a:p>
            <a:r>
              <a:rPr lang="en-GB" sz="1800" dirty="0" smtClean="0"/>
              <a:t>For a </a:t>
            </a:r>
            <a:r>
              <a:rPr lang="en-GB" sz="1800" dirty="0" err="1" smtClean="0">
                <a:solidFill>
                  <a:srgbClr val="0000FF"/>
                </a:solidFill>
              </a:rPr>
              <a:t>rms</a:t>
            </a:r>
            <a:r>
              <a:rPr lang="en-GB" sz="1800" dirty="0" smtClean="0">
                <a:solidFill>
                  <a:srgbClr val="0000FF"/>
                </a:solidFill>
              </a:rPr>
              <a:t> dispersion in the ring of ~ 1 mm</a:t>
            </a:r>
            <a:r>
              <a:rPr lang="en-GB" sz="1800" dirty="0" smtClean="0"/>
              <a:t>, scaling to the IP using the </a:t>
            </a:r>
            <a:r>
              <a:rPr lang="en-GB" sz="1800" dirty="0" err="1" smtClean="0"/>
              <a:t>betatron</a:t>
            </a:r>
            <a:r>
              <a:rPr lang="en-GB" sz="1800" dirty="0" smtClean="0"/>
              <a:t> function ratio of 1 mm versus 50 m (scaling with </a:t>
            </a:r>
            <a:r>
              <a:rPr lang="en-GB" sz="1800" dirty="0" smtClean="0">
                <a:sym typeface="Symbol" panose="05050102010706020507" pitchFamily="18" charset="2"/>
              </a:rPr>
              <a:t>) one obtains a typical dispersion:</a:t>
            </a:r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258379"/>
              </p:ext>
            </p:extLst>
          </p:nvPr>
        </p:nvGraphicFramePr>
        <p:xfrm>
          <a:off x="2766965" y="1982194"/>
          <a:ext cx="1375519" cy="450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698400" imgH="228600" progId="Equation.3">
                  <p:embed/>
                </p:oleObj>
              </mc:Choice>
              <mc:Fallback>
                <p:oleObj name="Equation" r:id="rId3" imgW="698400" imgH="2286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66965" y="1982194"/>
                        <a:ext cx="1375519" cy="450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90405" y="2699305"/>
            <a:ext cx="8410695" cy="99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The assumption of 1 </a:t>
            </a:r>
            <a:r>
              <a:rPr lang="en-GB" sz="1800" kern="0" dirty="0" smtClean="0">
                <a:latin typeface="Symbol" panose="05050102010706020507" pitchFamily="18" charset="2"/>
              </a:rPr>
              <a:t>m</a:t>
            </a:r>
            <a:r>
              <a:rPr lang="en-GB" sz="1800" kern="0" dirty="0" smtClean="0"/>
              <a:t>m difference dispersion is therefore not unrealistic at this stage, it could be worse depending of the actual correction and errors.</a:t>
            </a:r>
            <a:endParaRPr lang="en-GB" sz="1800" kern="0" dirty="0"/>
          </a:p>
        </p:txBody>
      </p:sp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390405" y="3621025"/>
            <a:ext cx="8410695" cy="18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/>
              <a:t>To control the beam offset to such an accuracy probably means frequent scanning of the beams one against each other with sufficient amplitude to obtain a good fit </a:t>
            </a:r>
            <a:r>
              <a:rPr lang="en-GB" sz="1800" kern="0" dirty="0" smtClean="0">
                <a:sym typeface="Wingdings" panose="05000000000000000000" pitchFamily="2" charset="2"/>
              </a:rPr>
              <a:t> at least  0.5-1</a:t>
            </a:r>
            <a:r>
              <a:rPr lang="en-GB" sz="1800" kern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800" kern="0" dirty="0" smtClean="0">
                <a:sym typeface="Wingdings" panose="05000000000000000000" pitchFamily="2" charset="2"/>
              </a:rPr>
              <a:t> !</a:t>
            </a:r>
            <a:endParaRPr lang="en-GB" sz="1800" kern="0" dirty="0"/>
          </a:p>
          <a:p>
            <a:r>
              <a:rPr lang="en-GB" sz="1800" kern="0" dirty="0" smtClean="0"/>
              <a:t>To </a:t>
            </a:r>
            <a:r>
              <a:rPr lang="en-GB" sz="1800" kern="0" dirty="0" smtClean="0">
                <a:solidFill>
                  <a:srgbClr val="0000FF"/>
                </a:solidFill>
              </a:rPr>
              <a:t>evaluate </a:t>
            </a:r>
            <a:r>
              <a:rPr lang="en-GB" sz="1800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GB" sz="1800" i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800" i="1" kern="0" dirty="0" smtClean="0">
                <a:solidFill>
                  <a:srgbClr val="0000FF"/>
                </a:solidFill>
              </a:rPr>
              <a:t>*</a:t>
            </a:r>
            <a:r>
              <a:rPr lang="en-GB" sz="1800" kern="0" dirty="0" smtClean="0">
                <a:solidFill>
                  <a:srgbClr val="0000FF"/>
                </a:solidFill>
              </a:rPr>
              <a:t> </a:t>
            </a:r>
            <a:r>
              <a:rPr lang="en-GB" sz="1800" kern="0" dirty="0" smtClean="0"/>
              <a:t>one can repeat the exercise of optimization at different RF frequencies (energy offsets). For </a:t>
            </a:r>
            <a:r>
              <a:rPr lang="en-GB" sz="1800" i="1" kern="0" dirty="0">
                <a:solidFill>
                  <a:srgbClr val="D60093"/>
                </a:solidFill>
                <a:latin typeface="Symbol" panose="05050102010706020507" pitchFamily="18" charset="2"/>
              </a:rPr>
              <a:t>D</a:t>
            </a:r>
            <a:r>
              <a:rPr lang="en-GB" sz="1800" i="1" kern="0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800" i="1" kern="0" dirty="0">
                <a:solidFill>
                  <a:srgbClr val="D60093"/>
                </a:solidFill>
              </a:rPr>
              <a:t>* </a:t>
            </a:r>
            <a:r>
              <a:rPr lang="en-GB" sz="1800" i="1" kern="0" dirty="0" smtClean="0">
                <a:solidFill>
                  <a:srgbClr val="D60093"/>
                </a:solidFill>
              </a:rPr>
              <a:t>=</a:t>
            </a:r>
            <a:r>
              <a:rPr lang="en-GB" sz="1800" kern="0" dirty="0" smtClean="0">
                <a:solidFill>
                  <a:srgbClr val="D60093"/>
                </a:solidFill>
              </a:rPr>
              <a:t>1 </a:t>
            </a:r>
            <a:r>
              <a:rPr lang="en-GB" sz="1800" kern="0" dirty="0" smtClean="0">
                <a:solidFill>
                  <a:srgbClr val="D60093"/>
                </a:solidFill>
                <a:latin typeface="Symbol" panose="05050102010706020507" pitchFamily="18" charset="2"/>
              </a:rPr>
              <a:t>m</a:t>
            </a:r>
            <a:r>
              <a:rPr lang="en-GB" sz="1800" kern="0" dirty="0" smtClean="0">
                <a:solidFill>
                  <a:srgbClr val="D60093"/>
                </a:solidFill>
              </a:rPr>
              <a:t>m </a:t>
            </a:r>
            <a:r>
              <a:rPr lang="en-GB" sz="1800" kern="0" dirty="0" smtClean="0"/>
              <a:t>the shift in separation of the beams is </a:t>
            </a:r>
            <a:r>
              <a:rPr lang="en-GB" sz="1800" i="1" kern="0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2u</a:t>
            </a:r>
            <a:r>
              <a:rPr lang="en-GB" sz="1800" i="1" kern="0" baseline="-25000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800" kern="0" dirty="0" smtClean="0">
                <a:solidFill>
                  <a:srgbClr val="D60093"/>
                </a:solidFill>
              </a:rPr>
              <a:t> = 1 nm for </a:t>
            </a:r>
            <a:r>
              <a:rPr lang="en-GB" sz="1800" kern="0" dirty="0" err="1" smtClean="0">
                <a:solidFill>
                  <a:srgbClr val="D60093"/>
                </a:solidFill>
              </a:rPr>
              <a:t>dp</a:t>
            </a:r>
            <a:r>
              <a:rPr lang="en-GB" sz="1800" kern="0" dirty="0" smtClean="0">
                <a:solidFill>
                  <a:srgbClr val="D60093"/>
                </a:solidFill>
              </a:rPr>
              <a:t>/p of 0.1%.</a:t>
            </a:r>
            <a:endParaRPr lang="en-GB" sz="1800" kern="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26471</TotalTime>
  <Words>270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7" baseType="lpstr">
      <vt:lpstr>ＭＳ Ｐゴシック</vt:lpstr>
      <vt:lpstr>Arial</vt:lpstr>
      <vt:lpstr>Calibri</vt:lpstr>
      <vt:lpstr>Cambria</vt:lpstr>
      <vt:lpstr>Comic Sans MS</vt:lpstr>
      <vt:lpstr>Constantia</vt:lpstr>
      <vt:lpstr>Helvetica</vt:lpstr>
      <vt:lpstr>Symbol</vt:lpstr>
      <vt:lpstr>Times New Roman</vt:lpstr>
      <vt:lpstr>Wingdings</vt:lpstr>
      <vt:lpstr>Theme1</vt:lpstr>
      <vt:lpstr>Default Design</vt:lpstr>
      <vt:lpstr>Equation</vt:lpstr>
      <vt:lpstr>Dispersion and CM energy shifts</vt:lpstr>
      <vt:lpstr>Dispersion and energy</vt:lpstr>
      <vt:lpstr>Dispersion and energy</vt:lpstr>
      <vt:lpstr>Dispersion and energy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7539</cp:revision>
  <cp:lastPrinted>2013-09-23T09:57:18Z</cp:lastPrinted>
  <dcterms:created xsi:type="dcterms:W3CDTF">1601-01-01T00:00:00Z</dcterms:created>
  <dcterms:modified xsi:type="dcterms:W3CDTF">2017-11-16T10:06:39Z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