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78" r:id="rId4"/>
  </p:sldMasterIdLst>
  <p:notesMasterIdLst>
    <p:notesMasterId r:id="rId95"/>
  </p:notesMasterIdLst>
  <p:sldIdLst>
    <p:sldId id="279" r:id="rId5"/>
    <p:sldId id="307" r:id="rId6"/>
    <p:sldId id="318" r:id="rId7"/>
    <p:sldId id="308" r:id="rId8"/>
    <p:sldId id="291" r:id="rId9"/>
    <p:sldId id="310" r:id="rId10"/>
    <p:sldId id="309" r:id="rId11"/>
    <p:sldId id="315" r:id="rId12"/>
    <p:sldId id="314" r:id="rId13"/>
    <p:sldId id="313" r:id="rId14"/>
    <p:sldId id="312" r:id="rId15"/>
    <p:sldId id="311" r:id="rId16"/>
    <p:sldId id="319" r:id="rId17"/>
    <p:sldId id="320" r:id="rId18"/>
    <p:sldId id="362" r:id="rId19"/>
    <p:sldId id="321" r:id="rId20"/>
    <p:sldId id="325" r:id="rId21"/>
    <p:sldId id="334" r:id="rId22"/>
    <p:sldId id="335" r:id="rId23"/>
    <p:sldId id="338" r:id="rId24"/>
    <p:sldId id="339" r:id="rId25"/>
    <p:sldId id="340" r:id="rId26"/>
    <p:sldId id="341" r:id="rId27"/>
    <p:sldId id="343" r:id="rId28"/>
    <p:sldId id="317" r:id="rId29"/>
    <p:sldId id="324" r:id="rId30"/>
    <p:sldId id="316" r:id="rId31"/>
    <p:sldId id="322" r:id="rId32"/>
    <p:sldId id="326" r:id="rId33"/>
    <p:sldId id="327" r:id="rId34"/>
    <p:sldId id="328" r:id="rId35"/>
    <p:sldId id="329" r:id="rId36"/>
    <p:sldId id="331" r:id="rId37"/>
    <p:sldId id="323" r:id="rId38"/>
    <p:sldId id="332" r:id="rId39"/>
    <p:sldId id="337" r:id="rId40"/>
    <p:sldId id="346" r:id="rId41"/>
    <p:sldId id="348" r:id="rId42"/>
    <p:sldId id="347" r:id="rId43"/>
    <p:sldId id="349" r:id="rId44"/>
    <p:sldId id="350" r:id="rId45"/>
    <p:sldId id="351" r:id="rId46"/>
    <p:sldId id="352" r:id="rId47"/>
    <p:sldId id="353" r:id="rId48"/>
    <p:sldId id="344" r:id="rId49"/>
    <p:sldId id="345" r:id="rId50"/>
    <p:sldId id="354" r:id="rId51"/>
    <p:sldId id="355" r:id="rId52"/>
    <p:sldId id="356" r:id="rId53"/>
    <p:sldId id="357" r:id="rId54"/>
    <p:sldId id="358" r:id="rId55"/>
    <p:sldId id="360" r:id="rId56"/>
    <p:sldId id="359" r:id="rId57"/>
    <p:sldId id="361" r:id="rId58"/>
    <p:sldId id="364" r:id="rId59"/>
    <p:sldId id="365" r:id="rId60"/>
    <p:sldId id="363" r:id="rId61"/>
    <p:sldId id="280" r:id="rId62"/>
    <p:sldId id="281" r:id="rId63"/>
    <p:sldId id="293" r:id="rId64"/>
    <p:sldId id="299" r:id="rId65"/>
    <p:sldId id="296" r:id="rId66"/>
    <p:sldId id="300" r:id="rId67"/>
    <p:sldId id="297" r:id="rId68"/>
    <p:sldId id="294" r:id="rId69"/>
    <p:sldId id="283" r:id="rId70"/>
    <p:sldId id="284" r:id="rId71"/>
    <p:sldId id="286" r:id="rId72"/>
    <p:sldId id="287" r:id="rId73"/>
    <p:sldId id="306" r:id="rId74"/>
    <p:sldId id="305" r:id="rId75"/>
    <p:sldId id="301" r:id="rId76"/>
    <p:sldId id="302" r:id="rId77"/>
    <p:sldId id="303" r:id="rId78"/>
    <p:sldId id="262" r:id="rId79"/>
    <p:sldId id="304" r:id="rId80"/>
    <p:sldId id="257" r:id="rId81"/>
    <p:sldId id="271" r:id="rId82"/>
    <p:sldId id="272" r:id="rId83"/>
    <p:sldId id="267" r:id="rId84"/>
    <p:sldId id="263" r:id="rId85"/>
    <p:sldId id="259" r:id="rId86"/>
    <p:sldId id="274" r:id="rId87"/>
    <p:sldId id="258" r:id="rId88"/>
    <p:sldId id="256" r:id="rId89"/>
    <p:sldId id="260" r:id="rId90"/>
    <p:sldId id="270" r:id="rId91"/>
    <p:sldId id="261" r:id="rId92"/>
    <p:sldId id="273" r:id="rId93"/>
    <p:sldId id="275" r:id="rId94"/>
  </p:sldIdLst>
  <p:sldSz cx="9144000" cy="5143500" type="screen16x9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6E10AA0-7D87-4C3B-8DDE-20157E03136D}">
          <p14:sldIdLst>
            <p14:sldId id="279"/>
            <p14:sldId id="307"/>
            <p14:sldId id="318"/>
            <p14:sldId id="308"/>
            <p14:sldId id="291"/>
            <p14:sldId id="310"/>
            <p14:sldId id="309"/>
            <p14:sldId id="315"/>
            <p14:sldId id="314"/>
            <p14:sldId id="313"/>
            <p14:sldId id="312"/>
            <p14:sldId id="311"/>
            <p14:sldId id="319"/>
            <p14:sldId id="320"/>
            <p14:sldId id="362"/>
            <p14:sldId id="321"/>
            <p14:sldId id="325"/>
            <p14:sldId id="334"/>
            <p14:sldId id="335"/>
            <p14:sldId id="338"/>
            <p14:sldId id="339"/>
            <p14:sldId id="340"/>
            <p14:sldId id="341"/>
            <p14:sldId id="343"/>
            <p14:sldId id="317"/>
            <p14:sldId id="324"/>
            <p14:sldId id="316"/>
            <p14:sldId id="322"/>
            <p14:sldId id="326"/>
            <p14:sldId id="327"/>
            <p14:sldId id="328"/>
            <p14:sldId id="329"/>
            <p14:sldId id="331"/>
            <p14:sldId id="323"/>
            <p14:sldId id="332"/>
            <p14:sldId id="337"/>
            <p14:sldId id="346"/>
            <p14:sldId id="348"/>
            <p14:sldId id="347"/>
            <p14:sldId id="349"/>
            <p14:sldId id="350"/>
            <p14:sldId id="351"/>
            <p14:sldId id="352"/>
            <p14:sldId id="353"/>
            <p14:sldId id="344"/>
            <p14:sldId id="345"/>
            <p14:sldId id="354"/>
            <p14:sldId id="355"/>
            <p14:sldId id="356"/>
            <p14:sldId id="357"/>
            <p14:sldId id="358"/>
            <p14:sldId id="360"/>
            <p14:sldId id="359"/>
            <p14:sldId id="361"/>
            <p14:sldId id="364"/>
            <p14:sldId id="365"/>
            <p14:sldId id="363"/>
            <p14:sldId id="280"/>
            <p14:sldId id="281"/>
            <p14:sldId id="293"/>
            <p14:sldId id="299"/>
            <p14:sldId id="296"/>
            <p14:sldId id="300"/>
            <p14:sldId id="297"/>
            <p14:sldId id="294"/>
            <p14:sldId id="283"/>
            <p14:sldId id="284"/>
            <p14:sldId id="286"/>
            <p14:sldId id="287"/>
            <p14:sldId id="306"/>
            <p14:sldId id="305"/>
            <p14:sldId id="301"/>
            <p14:sldId id="302"/>
            <p14:sldId id="303"/>
            <p14:sldId id="262"/>
            <p14:sldId id="304"/>
            <p14:sldId id="257"/>
            <p14:sldId id="271"/>
            <p14:sldId id="272"/>
            <p14:sldId id="267"/>
            <p14:sldId id="263"/>
            <p14:sldId id="259"/>
            <p14:sldId id="274"/>
            <p14:sldId id="258"/>
            <p14:sldId id="256"/>
            <p14:sldId id="260"/>
            <p14:sldId id="270"/>
            <p14:sldId id="261"/>
            <p14:sldId id="273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6" autoAdjust="0"/>
    <p:restoredTop sz="94022" autoAdjust="0"/>
  </p:normalViewPr>
  <p:slideViewPr>
    <p:cSldViewPr>
      <p:cViewPr>
        <p:scale>
          <a:sx n="62" d="100"/>
          <a:sy n="62" d="100"/>
        </p:scale>
        <p:origin x="-1208" y="-4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notesMaster" Target="notesMasters/notesMaster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F94CC-9923-4023-B7E2-780715DF873C}" type="datetimeFigureOut">
              <a:rPr lang="en-GB" smtClean="0"/>
              <a:t>04/11/2017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47931-D729-4765-BF2A-4A0DACF8F1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985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B86AA-71E7-4E98-AE4D-D29FD22C48C2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4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514350"/>
            <a:ext cx="7721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914650"/>
            <a:ext cx="6400800" cy="1328738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330200" y="-385763"/>
            <a:ext cx="1930400" cy="385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rgbClr val="5E574E"/>
                </a:solidFill>
                <a:latin typeface="Arial" pitchFamily="34" charset="0"/>
              </a:defRPr>
            </a:lvl1pPr>
          </a:lstStyle>
          <a:p>
            <a:pPr eaLnBrk="0" fontAlgn="base" hangingPunct="0">
              <a:spcAft>
                <a:spcPct val="0"/>
              </a:spcAft>
            </a:pPr>
            <a:r>
              <a:rPr lang="en-US"/>
              <a:t>http://alephwww.cern.ch/~bdl/lepc/lepc.ppt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4672012"/>
            <a:ext cx="2844800" cy="385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rgbClr val="5E574E"/>
                </a:solidFill>
                <a:latin typeface="Arial" pitchFamily="34" charset="0"/>
              </a:defRPr>
            </a:lvl1pPr>
          </a:lstStyle>
          <a:p>
            <a:pPr eaLnBrk="0" fontAlgn="base" hangingPunct="0">
              <a:spcAft>
                <a:spcPct val="0"/>
              </a:spcAft>
            </a:pPr>
            <a:r>
              <a:rPr lang="en-US"/>
              <a:t>Fabio Cerutti - Tampere HEP-EPS'99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04000" y="4672012"/>
            <a:ext cx="1828800" cy="385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rgbClr val="5E574E"/>
                </a:solidFill>
                <a:latin typeface="Arial" pitchFamily="34" charset="0"/>
              </a:defRPr>
            </a:lvl1pPr>
          </a:lstStyle>
          <a:p>
            <a:pPr eaLnBrk="0" fontAlgn="base" hangingPunct="0">
              <a:spcAft>
                <a:spcPct val="0"/>
              </a:spcAft>
            </a:pPr>
            <a:fld id="{8F061D22-3EF6-49C9-A5A2-4521111B5F41}" type="slidenum">
              <a:rPr lang="en-US"/>
              <a:pPr eaLnBrk="0" fontAlgn="base" hangingPunct="0">
                <a:spcAft>
                  <a:spcPct val="0"/>
                </a:spcAft>
              </a:pPr>
              <a:t>‹#›</a:t>
            </a:fld>
            <a:endParaRPr lang="en-US"/>
          </a:p>
        </p:txBody>
      </p:sp>
      <p:pic>
        <p:nvPicPr>
          <p:cNvPr id="3079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71601"/>
            <a:ext cx="8229600" cy="288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6518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98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6346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642937"/>
            <a:ext cx="4013200" cy="4071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42937"/>
            <a:ext cx="4013200" cy="4071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53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3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081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068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987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82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980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63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0500" y="0"/>
            <a:ext cx="2044700" cy="471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5981700" cy="471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5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553200" cy="285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642937"/>
            <a:ext cx="4013200" cy="4071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642938"/>
            <a:ext cx="4013200" cy="19788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2736057"/>
            <a:ext cx="4013200" cy="19788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04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553200" cy="285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642937"/>
            <a:ext cx="4013200" cy="4071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42937"/>
            <a:ext cx="4013200" cy="4071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240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9987-5878-486E-BDAD-85A023D58A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316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38398" y="1"/>
            <a:ext cx="727075" cy="545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8429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89A1-A151-44A6-91C2-AB9A6021B8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02.11.2017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97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293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52134-DAEF-4BDB-952E-DE83EB5D8136}" type="datetimeFigureOut">
              <a:rPr lang="en-GB" altLang="en-US"/>
              <a:pPr/>
              <a:t>06/11/2017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2FEC-BDD2-449E-B707-3DC037F973C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894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09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4767263"/>
            <a:ext cx="2133600" cy="273844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73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60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F87A-FA81-477F-8F6F-AD90B335F2B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710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F21A-AE02-4C19-B9C1-E2435D59024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95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7E6F-47E7-41F0-A851-B71BA50C21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70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7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63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7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9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90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3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0A751-9AD4-433F-BFE7-0667A93943F5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F9805-0389-4B27-85CB-B782F1F96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2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6553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642937"/>
            <a:ext cx="81788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-74613" y="125016"/>
            <a:ext cx="74613" cy="5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FFFFCC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5118100" y="4812507"/>
            <a:ext cx="4025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5E574E"/>
                </a:solidFill>
                <a:latin typeface="Helvetica" pitchFamily="34" charset="0"/>
              </a:rPr>
              <a:t>Alain Blondel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5E574E"/>
                </a:solidFill>
                <a:latin typeface="Helvetica" pitchFamily="34" charset="0"/>
              </a:rPr>
              <a:t>WIN 05 June 2005</a:t>
            </a:r>
            <a:endParaRPr lang="en-US" sz="2000" b="1">
              <a:solidFill>
                <a:srgbClr val="FFFFCC"/>
              </a:solidFill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4262438" y="2339579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FFFFCC"/>
              </a:solidFill>
            </a:endParaRPr>
          </a:p>
        </p:txBody>
      </p:sp>
      <p:pic>
        <p:nvPicPr>
          <p:cNvPr id="2066" name="Picture 18" descr="unige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16926" y="4598194"/>
            <a:ext cx="727075" cy="545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78641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E223C-FEA1-407E-B2D1-B899734B9A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4785996"/>
            <a:ext cx="34640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36" y="24888"/>
            <a:ext cx="1355598" cy="42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6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84" r:id="rId4"/>
    <p:sldLayoutId id="2147483685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1C08B56B-296E-45F3-8481-FC73239179E3}" type="datetime1">
              <a:rPr lang="fr-FR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02/11/2017</a:t>
            </a:fld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47815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416926" y="4598194"/>
            <a:ext cx="727075" cy="545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140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9194/" TargetMode="External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hep-ex/0509008v3" TargetMode="External"/><Relationship Id="rId2" Type="http://schemas.openxmlformats.org/officeDocument/2006/relationships/hyperlink" Target="http://dx.doi.org/10.1063/1.1384062" TargetMode="Externa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arxiv.org/abs/1705.03003" TargetMode="External"/><Relationship Id="rId5" Type="http://schemas.openxmlformats.org/officeDocument/2006/relationships/hyperlink" Target="https://arxiv.org/abs/1506.00933" TargetMode="External"/><Relationship Id="rId4" Type="http://schemas.openxmlformats.org/officeDocument/2006/relationships/hyperlink" Target="http://dx.doi.org/10.1007/JHEP01(2014)16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laser-export.com/prod/527.html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2.gif"/><Relationship Id="rId4" Type="http://schemas.openxmlformats.org/officeDocument/2006/relationships/image" Target="../media/image6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9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3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0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30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hep-ex/0509008v3" TargetMode="Externa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hep-ex/0509008v3" TargetMode="Externa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png"/><Relationship Id="rId4" Type="http://schemas.openxmlformats.org/officeDocument/2006/relationships/image" Target="../media/image9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1" y="6465"/>
            <a:ext cx="6975774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FCC-</a:t>
            </a:r>
            <a:r>
              <a:rPr lang="en-GB" sz="3200" dirty="0" err="1" smtClean="0"/>
              <a:t>ee</a:t>
            </a:r>
            <a:r>
              <a:rPr lang="en-GB" sz="3200" dirty="0" smtClean="0"/>
              <a:t> beam polarization and </a:t>
            </a:r>
          </a:p>
          <a:p>
            <a:pPr algn="ctr"/>
            <a:r>
              <a:rPr lang="en-GB" sz="3200" dirty="0" smtClean="0"/>
              <a:t>Energy Calibration</a:t>
            </a:r>
          </a:p>
          <a:p>
            <a:pPr algn="ctr"/>
            <a:r>
              <a:rPr lang="en-GB" sz="3200" dirty="0" smtClean="0"/>
              <a:t>Workshop</a:t>
            </a:r>
            <a:r>
              <a:rPr lang="en-GB" sz="3200" dirty="0" smtClean="0"/>
              <a:t> 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545" y="2211710"/>
            <a:ext cx="7867603" cy="25237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b="1" dirty="0" smtClean="0">
                <a:latin typeface="+mj-lt"/>
              </a:rPr>
              <a:t>EPOL group: </a:t>
            </a:r>
          </a:p>
          <a:p>
            <a:r>
              <a:rPr lang="en-GB" sz="1400" dirty="0" smtClean="0">
                <a:latin typeface="+mn-lt"/>
              </a:rPr>
              <a:t>K </a:t>
            </a:r>
            <a:r>
              <a:rPr lang="en-GB" sz="1400" dirty="0" err="1">
                <a:latin typeface="+mn-lt"/>
              </a:rPr>
              <a:t>Oide</a:t>
            </a:r>
            <a:r>
              <a:rPr lang="en-GB" sz="1400" dirty="0">
                <a:latin typeface="+mn-lt"/>
              </a:rPr>
              <a:t>  </a:t>
            </a:r>
            <a:r>
              <a:rPr lang="en-GB" sz="1400" dirty="0" smtClean="0">
                <a:latin typeface="+mn-lt"/>
              </a:rPr>
              <a:t>CERN/KEK, </a:t>
            </a:r>
            <a:endParaRPr lang="en-GB" sz="1400" dirty="0" smtClean="0">
              <a:latin typeface="+mn-lt"/>
            </a:endParaRPr>
          </a:p>
          <a:p>
            <a:r>
              <a:rPr lang="en-GB" sz="1400" dirty="0" smtClean="0"/>
              <a:t>S. </a:t>
            </a:r>
            <a:r>
              <a:rPr lang="en-GB" sz="1400" dirty="0" err="1" smtClean="0"/>
              <a:t>Aumon</a:t>
            </a:r>
            <a:r>
              <a:rPr lang="en-GB" sz="1400" dirty="0" smtClean="0"/>
              <a:t>, P. </a:t>
            </a:r>
            <a:r>
              <a:rPr lang="en-GB" sz="1400" dirty="0" err="1" smtClean="0"/>
              <a:t>Janot</a:t>
            </a:r>
            <a:r>
              <a:rPr lang="en-GB" sz="1400" dirty="0" smtClean="0"/>
              <a:t> , D. El </a:t>
            </a:r>
            <a:r>
              <a:rPr lang="en-GB" sz="1400" dirty="0" err="1" smtClean="0"/>
              <a:t>Kechen</a:t>
            </a:r>
            <a:r>
              <a:rPr lang="en-GB" sz="1400" dirty="0" smtClean="0"/>
              <a:t>, T. </a:t>
            </a:r>
            <a:r>
              <a:rPr lang="en-GB" sz="1400" dirty="0" err="1" smtClean="0"/>
              <a:t>Lafevre</a:t>
            </a:r>
            <a:r>
              <a:rPr lang="en-GB" sz="1400" dirty="0" smtClean="0"/>
              <a:t>, A. </a:t>
            </a:r>
            <a:r>
              <a:rPr lang="en-GB" sz="1400" dirty="0"/>
              <a:t>Milanese, </a:t>
            </a:r>
            <a:r>
              <a:rPr lang="en-GB" sz="1400" dirty="0" smtClean="0"/>
              <a:t>T. </a:t>
            </a:r>
            <a:r>
              <a:rPr lang="en-GB" sz="1400" dirty="0" err="1" smtClean="0">
                <a:latin typeface="+mn-lt"/>
              </a:rPr>
              <a:t>Tydecks</a:t>
            </a:r>
            <a:r>
              <a:rPr lang="en-GB" sz="1400" dirty="0" smtClean="0">
                <a:latin typeface="+mn-lt"/>
              </a:rPr>
              <a:t>,  </a:t>
            </a:r>
            <a:r>
              <a:rPr lang="en-GB" sz="1400" dirty="0" smtClean="0">
                <a:latin typeface="+mn-lt"/>
              </a:rPr>
              <a:t>J. </a:t>
            </a:r>
            <a:r>
              <a:rPr lang="en-GB" sz="1400" dirty="0" err="1" smtClean="0">
                <a:latin typeface="+mn-lt"/>
              </a:rPr>
              <a:t>Wenninger</a:t>
            </a:r>
            <a:r>
              <a:rPr lang="en-GB" sz="1400" dirty="0" smtClean="0">
                <a:latin typeface="+mn-lt"/>
              </a:rPr>
              <a:t>, </a:t>
            </a:r>
            <a:r>
              <a:rPr lang="en-GB" sz="1400" dirty="0" smtClean="0">
                <a:latin typeface="+mn-lt"/>
              </a:rPr>
              <a:t>F. </a:t>
            </a:r>
            <a:r>
              <a:rPr lang="en-GB" sz="1400" dirty="0" smtClean="0">
                <a:latin typeface="+mn-lt"/>
              </a:rPr>
              <a:t>Zimmermann, </a:t>
            </a:r>
            <a:r>
              <a:rPr lang="en-GB" sz="1400" dirty="0">
                <a:latin typeface="+mn-lt"/>
              </a:rPr>
              <a:t>CERN  </a:t>
            </a:r>
            <a:br>
              <a:rPr lang="en-GB" sz="1400" dirty="0">
                <a:latin typeface="+mn-lt"/>
              </a:rPr>
            </a:br>
            <a:r>
              <a:rPr lang="en-GB" sz="1400" dirty="0" smtClean="0">
                <a:latin typeface="+mn-lt"/>
              </a:rPr>
              <a:t>W. </a:t>
            </a:r>
            <a:r>
              <a:rPr lang="en-GB" sz="1400" dirty="0" err="1" smtClean="0">
                <a:latin typeface="+mn-lt"/>
              </a:rPr>
              <a:t>Hillert</a:t>
            </a:r>
            <a:r>
              <a:rPr lang="en-GB" sz="1400" dirty="0" smtClean="0">
                <a:latin typeface="+mn-lt"/>
              </a:rPr>
              <a:t>, D Barber DESY, </a:t>
            </a:r>
          </a:p>
          <a:p>
            <a:r>
              <a:rPr lang="en-GB" sz="1400" dirty="0" smtClean="0">
                <a:latin typeface="+mn-lt"/>
              </a:rPr>
              <a:t>D. Sagan, Cornell</a:t>
            </a:r>
            <a:r>
              <a:rPr lang="en-GB" sz="1400" dirty="0">
                <a:latin typeface="+mn-lt"/>
              </a:rPr>
              <a:t/>
            </a:r>
            <a:br>
              <a:rPr lang="en-GB" sz="1400" dirty="0">
                <a:latin typeface="+mn-lt"/>
              </a:rPr>
            </a:br>
            <a:r>
              <a:rPr lang="en-GB" sz="1400" dirty="0" smtClean="0">
                <a:latin typeface="+mn-lt"/>
              </a:rPr>
              <a:t>G. Wilkinson, Oxford</a:t>
            </a:r>
          </a:p>
          <a:p>
            <a:r>
              <a:rPr lang="en-GB" sz="1400" dirty="0" smtClean="0">
                <a:latin typeface="+mn-lt"/>
              </a:rPr>
              <a:t>E </a:t>
            </a:r>
            <a:r>
              <a:rPr lang="en-GB" sz="1400" dirty="0" err="1" smtClean="0">
                <a:latin typeface="+mn-lt"/>
              </a:rPr>
              <a:t>Gianfelice</a:t>
            </a:r>
            <a:r>
              <a:rPr lang="en-GB" sz="1400" dirty="0" smtClean="0">
                <a:latin typeface="+mn-lt"/>
              </a:rPr>
              <a:t>-Wendt, </a:t>
            </a:r>
            <a:r>
              <a:rPr lang="en-GB" sz="1400" dirty="0">
                <a:latin typeface="+mn-lt"/>
              </a:rPr>
              <a:t>FERMILAB</a:t>
            </a:r>
            <a:br>
              <a:rPr lang="en-GB" sz="1400" dirty="0">
                <a:latin typeface="+mn-lt"/>
              </a:rPr>
            </a:br>
            <a:r>
              <a:rPr lang="en-GB" sz="1400" dirty="0" smtClean="0">
                <a:latin typeface="+mn-lt"/>
              </a:rPr>
              <a:t>A </a:t>
            </a:r>
            <a:r>
              <a:rPr lang="en-GB" sz="1400" dirty="0" err="1">
                <a:latin typeface="+mn-lt"/>
              </a:rPr>
              <a:t>Blondel</a:t>
            </a:r>
            <a:r>
              <a:rPr lang="en-GB" sz="1400" dirty="0">
                <a:latin typeface="+mn-lt"/>
              </a:rPr>
              <a:t> </a:t>
            </a:r>
            <a:r>
              <a:rPr lang="en-GB" sz="1400" dirty="0" smtClean="0">
                <a:latin typeface="+mn-lt"/>
              </a:rPr>
              <a:t>, M </a:t>
            </a:r>
            <a:r>
              <a:rPr lang="en-GB" sz="1400" dirty="0" err="1" smtClean="0">
                <a:latin typeface="+mn-lt"/>
              </a:rPr>
              <a:t>Koratzinos</a:t>
            </a:r>
            <a:r>
              <a:rPr lang="en-GB" sz="1400" dirty="0" smtClean="0">
                <a:latin typeface="+mn-lt"/>
              </a:rPr>
              <a:t>, </a:t>
            </a:r>
            <a:r>
              <a:rPr lang="en-GB" sz="1400" dirty="0" smtClean="0">
                <a:latin typeface="+mn-lt"/>
              </a:rPr>
              <a:t>GENEVA</a:t>
            </a:r>
          </a:p>
          <a:p>
            <a:r>
              <a:rPr lang="en-GB" sz="1400" dirty="0" smtClean="0"/>
              <a:t>P. Azzurri (Pisa)</a:t>
            </a:r>
            <a:r>
              <a:rPr lang="en-GB" sz="1400" dirty="0">
                <a:latin typeface="+mn-lt"/>
              </a:rPr>
              <a:t/>
            </a:r>
            <a:br>
              <a:rPr lang="en-GB" sz="1400" dirty="0">
                <a:latin typeface="+mn-lt"/>
              </a:rPr>
            </a:br>
            <a:r>
              <a:rPr lang="en-GB" sz="1400" dirty="0" smtClean="0">
                <a:latin typeface="+mn-lt"/>
              </a:rPr>
              <a:t>M </a:t>
            </a:r>
            <a:r>
              <a:rPr lang="en-GB" sz="1400" dirty="0" err="1" smtClean="0">
                <a:latin typeface="+mn-lt"/>
              </a:rPr>
              <a:t>Hildreth</a:t>
            </a:r>
            <a:r>
              <a:rPr lang="en-GB" sz="1400" dirty="0" smtClean="0">
                <a:latin typeface="+mn-lt"/>
              </a:rPr>
              <a:t>, </a:t>
            </a:r>
            <a:r>
              <a:rPr lang="en-GB" sz="1400" dirty="0">
                <a:latin typeface="+mn-lt"/>
              </a:rPr>
              <a:t>Notre-Dame </a:t>
            </a:r>
            <a:r>
              <a:rPr lang="en-GB" sz="1400" dirty="0" smtClean="0">
                <a:latin typeface="+mn-lt"/>
              </a:rPr>
              <a:t>USA</a:t>
            </a:r>
            <a:r>
              <a:rPr lang="en-GB" sz="1400" dirty="0">
                <a:latin typeface="+mn-lt"/>
              </a:rPr>
              <a:t/>
            </a:r>
            <a:br>
              <a:rPr lang="en-GB" sz="1400" dirty="0">
                <a:latin typeface="+mn-lt"/>
              </a:rPr>
            </a:br>
            <a:r>
              <a:rPr lang="en-GB" sz="1400" dirty="0" smtClean="0">
                <a:latin typeface="+mn-lt"/>
              </a:rPr>
              <a:t>I </a:t>
            </a:r>
            <a:r>
              <a:rPr lang="en-GB" sz="1400" dirty="0">
                <a:latin typeface="+mn-lt"/>
              </a:rPr>
              <a:t>Koop </a:t>
            </a:r>
            <a:r>
              <a:rPr lang="en-GB" sz="1400" dirty="0" smtClean="0">
                <a:latin typeface="+mn-lt"/>
              </a:rPr>
              <a:t>, N </a:t>
            </a:r>
            <a:r>
              <a:rPr lang="en-GB" sz="1400" dirty="0" err="1" smtClean="0">
                <a:latin typeface="+mn-lt"/>
              </a:rPr>
              <a:t>Muchnoi</a:t>
            </a:r>
            <a:r>
              <a:rPr lang="en-GB" sz="1400" dirty="0" smtClean="0">
                <a:latin typeface="+mn-lt"/>
              </a:rPr>
              <a:t>, A </a:t>
            </a:r>
            <a:r>
              <a:rPr lang="en-GB" sz="1400" dirty="0" err="1" smtClean="0">
                <a:latin typeface="+mn-lt"/>
              </a:rPr>
              <a:t>Bogomyagkov</a:t>
            </a:r>
            <a:r>
              <a:rPr lang="en-GB" sz="1400" dirty="0" smtClean="0">
                <a:latin typeface="+mn-lt"/>
              </a:rPr>
              <a:t>, S. </a:t>
            </a:r>
            <a:r>
              <a:rPr lang="en-GB" sz="1400" dirty="0" err="1" smtClean="0">
                <a:latin typeface="+mn-lt"/>
              </a:rPr>
              <a:t>Nikitin</a:t>
            </a:r>
            <a:r>
              <a:rPr lang="en-GB" sz="1400" dirty="0" smtClean="0">
                <a:latin typeface="+mn-lt"/>
              </a:rPr>
              <a:t>, D. </a:t>
            </a:r>
            <a:r>
              <a:rPr lang="en-GB" sz="1400" dirty="0" err="1" smtClean="0">
                <a:latin typeface="+mn-lt"/>
              </a:rPr>
              <a:t>Shatilov</a:t>
            </a:r>
            <a:r>
              <a:rPr lang="en-GB" sz="1400" dirty="0" smtClean="0">
                <a:latin typeface="+mn-lt"/>
              </a:rPr>
              <a:t> BINP; NOVOSIBIRSK </a:t>
            </a:r>
            <a:endParaRPr lang="en-GB" sz="1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6755" y="1716655"/>
            <a:ext cx="3826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https://indico.cern.ch/event/669194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1475"/>
            <a:ext cx="6858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39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16"/>
          <a:stretch/>
        </p:blipFill>
        <p:spPr bwMode="auto">
          <a:xfrm>
            <a:off x="149205" y="2256715"/>
            <a:ext cx="8828618" cy="288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44" y="591530"/>
            <a:ext cx="9144717" cy="166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16805" y="0"/>
            <a:ext cx="260295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err="1"/>
              <a:t>T</a:t>
            </a:r>
            <a:r>
              <a:rPr lang="fr-CH" sz="2400" b="1" dirty="0" err="1" smtClean="0"/>
              <a:t>owards</a:t>
            </a:r>
            <a:r>
              <a:rPr lang="fr-CH" sz="2400" b="1" dirty="0" smtClean="0"/>
              <a:t> a </a:t>
            </a:r>
            <a:r>
              <a:rPr lang="fr-CH" sz="2400" b="1" dirty="0" err="1" smtClean="0"/>
              <a:t>run</a:t>
            </a:r>
            <a:r>
              <a:rPr lang="fr-CH" sz="2400" b="1" dirty="0" smtClean="0"/>
              <a:t> plan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9870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60" y="501520"/>
            <a:ext cx="744855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018" y="11400"/>
            <a:ext cx="692144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These</a:t>
            </a:r>
            <a:r>
              <a:rPr lang="fr-CH" sz="2000" dirty="0" smtClean="0">
                <a:latin typeface="+mj-lt"/>
              </a:rPr>
              <a:t> are the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energies</a:t>
            </a:r>
            <a:r>
              <a:rPr lang="fr-CH" sz="2000" dirty="0" smtClean="0">
                <a:latin typeface="+mj-lt"/>
              </a:rPr>
              <a:t> for the W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</a:t>
            </a:r>
            <a:endParaRPr lang="en-GB" sz="20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87335" y="501520"/>
            <a:ext cx="106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P. </a:t>
            </a:r>
            <a:r>
              <a:rPr lang="fr-CH" b="1" dirty="0" err="1" smtClean="0"/>
              <a:t>Azzurri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901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9432-11BF-49FA-90B4-BAC68EADB12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29" y="1039416"/>
            <a:ext cx="3367595" cy="102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3" y="2143125"/>
            <a:ext cx="2738227" cy="116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74757"/>
            <a:ext cx="4185465" cy="6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886" y="2048067"/>
            <a:ext cx="2790310" cy="1168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3" y="3876895"/>
            <a:ext cx="8147102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tune at the Z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: 103.5    </a:t>
            </a:r>
          </a:p>
          <a:p>
            <a:r>
              <a:rPr lang="fr-CH" sz="2000" dirty="0" smtClean="0">
                <a:latin typeface="+mj-lt"/>
              </a:rPr>
              <a:t>The scan points 101.5 / 103.5 / 105.5 are </a:t>
            </a:r>
            <a:r>
              <a:rPr lang="fr-CH" sz="2000" dirty="0" err="1" smtClean="0">
                <a:latin typeface="+mj-lt"/>
              </a:rPr>
              <a:t>perfect</a:t>
            </a:r>
            <a:r>
              <a:rPr lang="fr-CH" sz="2000" dirty="0" smtClean="0">
                <a:latin typeface="+mj-lt"/>
              </a:rPr>
              <a:t> optimum for Z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meast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scan points at 100.5 and </a:t>
            </a:r>
            <a:r>
              <a:rPr lang="fr-CH" sz="2000" dirty="0" smtClean="0">
                <a:latin typeface="+mj-lt"/>
              </a:rPr>
              <a:t>106.5 and 107.5 </a:t>
            </a:r>
            <a:r>
              <a:rPr lang="fr-CH" sz="2000" dirty="0" smtClean="0">
                <a:latin typeface="+mj-lt"/>
              </a:rPr>
              <a:t>are good for </a:t>
            </a:r>
            <a:r>
              <a:rPr lang="fr-CH" sz="2000" dirty="0" smtClean="0">
                <a:latin typeface="+mj-lt"/>
                <a:sym typeface="Symbol"/>
              </a:rPr>
              <a:t></a:t>
            </a:r>
            <a:r>
              <a:rPr lang="fr-CH" sz="2000" baseline="-25000" dirty="0" smtClean="0">
                <a:latin typeface="+mj-lt"/>
                <a:sym typeface="Symbol"/>
              </a:rPr>
              <a:t>QED </a:t>
            </a:r>
            <a:r>
              <a:rPr lang="fr-CH" sz="2000" dirty="0" err="1" smtClean="0">
                <a:latin typeface="+mj-lt"/>
                <a:sym typeface="Symbol"/>
              </a:rPr>
              <a:t>measurement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Spin tune for W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 smtClean="0">
                <a:latin typeface="+mj-lt"/>
              </a:rPr>
              <a:t>179.5 </a:t>
            </a:r>
            <a:r>
              <a:rPr lang="fr-CH" sz="2000" dirty="0" smtClean="0">
                <a:latin typeface="+mj-lt"/>
              </a:rPr>
              <a:t>-- 183.5 </a:t>
            </a:r>
          </a:p>
        </p:txBody>
      </p:sp>
      <p:pic>
        <p:nvPicPr>
          <p:cNvPr id="1032" name="Picture 8" descr="http://gluon.particle.kth.se/SH2203/collision_lab/lep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9" y="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1041" y="1077748"/>
            <a:ext cx="2459135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=310 minutes</a:t>
            </a:r>
          </a:p>
          <a:p>
            <a:r>
              <a:rPr lang="fr-CH" sz="2000" dirty="0">
                <a:latin typeface="+mj-lt"/>
              </a:rPr>
              <a:t>a</a:t>
            </a:r>
            <a:r>
              <a:rPr lang="fr-CH" sz="2000" dirty="0" smtClean="0">
                <a:latin typeface="+mj-lt"/>
              </a:rPr>
              <a:t>t 45.6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in LEP</a:t>
            </a:r>
          </a:p>
          <a:p>
            <a:r>
              <a:rPr lang="fr-CH" sz="2000" dirty="0" smtClean="0">
                <a:latin typeface="+mj-lt"/>
              </a:rPr>
              <a:t>250 </a:t>
            </a:r>
            <a:r>
              <a:rPr lang="fr-CH" sz="2000" b="1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 in FCC-</a:t>
            </a:r>
            <a:r>
              <a:rPr lang="fr-CH" sz="2000" dirty="0" err="1" smtClean="0">
                <a:latin typeface="+mj-lt"/>
              </a:rPr>
              <a:t>eeZ</a:t>
            </a:r>
            <a:r>
              <a:rPr lang="fr-CH" sz="2000" dirty="0" smtClean="0">
                <a:latin typeface="+mj-lt"/>
              </a:rPr>
              <a:t>!</a:t>
            </a:r>
          </a:p>
          <a:p>
            <a:r>
              <a:rPr lang="fr-CH" sz="2000" dirty="0" smtClean="0">
                <a:latin typeface="+mj-lt"/>
              </a:rPr>
              <a:t>14 </a:t>
            </a:r>
            <a:r>
              <a:rPr lang="fr-CH" sz="2000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smtClean="0">
                <a:latin typeface="+mj-lt"/>
              </a:rPr>
              <a:t>FCC-</a:t>
            </a:r>
            <a:r>
              <a:rPr lang="fr-CH" sz="2000" dirty="0" err="1" smtClean="0">
                <a:latin typeface="+mj-lt"/>
              </a:rPr>
              <a:t>eeW</a:t>
            </a:r>
            <a:endParaRPr lang="fr-CH" sz="20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6001" y="0"/>
            <a:ext cx="580761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LEP (1989-2000)  first observation of P</a:t>
            </a:r>
            <a:r>
              <a:rPr lang="fr-CH" sz="2000" baseline="-25000" dirty="0" smtClean="0">
                <a:latin typeface="+mj-lt"/>
                <a:sym typeface="Symbol"/>
              </a:rPr>
              <a:t></a:t>
            </a:r>
            <a:r>
              <a:rPr lang="fr-CH" sz="2000" dirty="0" smtClean="0">
                <a:latin typeface="+mj-lt"/>
              </a:rPr>
              <a:t>  in 1990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first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smtClean="0">
                <a:latin typeface="+mj-lt"/>
              </a:rPr>
              <a:t>1991</a:t>
            </a:r>
          </a:p>
          <a:p>
            <a:r>
              <a:rPr lang="fr-CH" sz="2000" dirty="0" err="1" smtClean="0">
                <a:latin typeface="+mj-lt"/>
              </a:rPr>
              <a:t>Systematic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campaigns</a:t>
            </a:r>
            <a:r>
              <a:rPr lang="fr-CH" sz="2000" dirty="0" smtClean="0">
                <a:latin typeface="+mj-lt"/>
              </a:rPr>
              <a:t> for Z scan in 1993, 1995</a:t>
            </a:r>
            <a:endParaRPr lang="fr-CH" sz="20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7196" y="2632329"/>
            <a:ext cx="1627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orbit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imperfections</a:t>
            </a:r>
            <a:endParaRPr lang="en-GB" sz="2000" dirty="0" smtClean="0"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5401087" y="2566986"/>
            <a:ext cx="919096" cy="590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3" y="6465"/>
            <a:ext cx="9154406" cy="5078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Polarization</a:t>
            </a:r>
            <a:r>
              <a:rPr lang="fr-CH" b="1" dirty="0"/>
              <a:t> </a:t>
            </a:r>
            <a:r>
              <a:rPr lang="fr-CH" b="1" dirty="0" err="1" smtClean="0"/>
              <a:t>can</a:t>
            </a:r>
            <a:r>
              <a:rPr lang="fr-CH" b="1" dirty="0" smtClean="0"/>
              <a:t> </a:t>
            </a:r>
            <a:r>
              <a:rPr lang="fr-CH" b="1" dirty="0" err="1" smtClean="0"/>
              <a:t>provide</a:t>
            </a:r>
            <a:r>
              <a:rPr lang="fr-CH" b="1" dirty="0" smtClean="0"/>
              <a:t> </a:t>
            </a:r>
            <a:r>
              <a:rPr lang="fr-CH" b="1" dirty="0" smtClean="0"/>
              <a:t>t </a:t>
            </a:r>
            <a:r>
              <a:rPr lang="fr-CH" b="1" dirty="0" smtClean="0"/>
              <a:t>main </a:t>
            </a:r>
            <a:r>
              <a:rPr lang="fr-CH" b="1" dirty="0" err="1" smtClean="0"/>
              <a:t>ingredient</a:t>
            </a:r>
            <a:r>
              <a:rPr lang="fr-CH" b="1" dirty="0" smtClean="0"/>
              <a:t> </a:t>
            </a:r>
            <a:r>
              <a:rPr lang="fr-CH" b="1" dirty="0" smtClean="0"/>
              <a:t>to 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Measurements</a:t>
            </a:r>
            <a:endParaRPr lang="fr-CH" b="1" dirty="0" smtClean="0"/>
          </a:p>
          <a:p>
            <a:endParaRPr lang="fr-CH" dirty="0"/>
          </a:p>
          <a:p>
            <a:r>
              <a:rPr lang="fr-CH" b="1" dirty="0" smtClean="0">
                <a:solidFill>
                  <a:srgbClr val="C00000"/>
                </a:solidFill>
              </a:rPr>
              <a:t>Transverse </a:t>
            </a:r>
            <a:r>
              <a:rPr lang="fr-CH" b="1" dirty="0" err="1" smtClean="0">
                <a:solidFill>
                  <a:srgbClr val="C00000"/>
                </a:solidFill>
              </a:rPr>
              <a:t>beam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polarization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provides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beam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energy</a:t>
            </a:r>
            <a:r>
              <a:rPr lang="fr-CH" b="1" dirty="0" smtClean="0">
                <a:solidFill>
                  <a:srgbClr val="C00000"/>
                </a:solidFill>
              </a:rPr>
              <a:t> calibration </a:t>
            </a:r>
          </a:p>
          <a:p>
            <a:r>
              <a:rPr lang="fr-CH" dirty="0" smtClean="0"/>
              <a:t>       </a:t>
            </a:r>
            <a:r>
              <a:rPr lang="fr-CH" b="1" dirty="0" smtClean="0">
                <a:solidFill>
                  <a:srgbClr val="C00000"/>
                </a:solidFill>
              </a:rPr>
              <a:t>by </a:t>
            </a:r>
            <a:r>
              <a:rPr lang="fr-CH" b="1" dirty="0" err="1" smtClean="0">
                <a:solidFill>
                  <a:srgbClr val="C00000"/>
                </a:solidFill>
              </a:rPr>
              <a:t>resonant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depolarization</a:t>
            </a:r>
            <a:r>
              <a:rPr lang="fr-CH" b="1" dirty="0" smtClean="0">
                <a:solidFill>
                  <a:srgbClr val="C00000"/>
                </a:solidFill>
              </a:rPr>
              <a:t>      </a:t>
            </a:r>
            <a:endParaRPr lang="fr-CH" b="1" dirty="0" smtClean="0">
              <a:solidFill>
                <a:srgbClr val="C00000"/>
              </a:solidFill>
            </a:endParaRPr>
          </a:p>
          <a:p>
            <a:endParaRPr lang="fr-CH" b="1" dirty="0" smtClean="0">
              <a:solidFill>
                <a:srgbClr val="C00000"/>
              </a:solidFill>
            </a:endParaRPr>
          </a:p>
          <a:p>
            <a:r>
              <a:rPr lang="fr-CH" dirty="0"/>
              <a:t> </a:t>
            </a:r>
            <a:r>
              <a:rPr lang="fr-CH" dirty="0" smtClean="0"/>
              <a:t>       </a:t>
            </a:r>
            <a:r>
              <a:rPr lang="fr-CH" dirty="0"/>
              <a:t> </a:t>
            </a:r>
            <a:r>
              <a:rPr lang="fr-CH" dirty="0" smtClean="0"/>
              <a:t>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  (~10%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sufficient</a:t>
            </a:r>
            <a:r>
              <a:rPr lang="fr-CH" dirty="0" smtClean="0"/>
              <a:t>)</a:t>
            </a:r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smtClean="0">
                <a:sym typeface="Wingdings" panose="05000000000000000000" pitchFamily="2" charset="2"/>
              </a:rPr>
              <a:t> at Z &amp; W pair </a:t>
            </a:r>
            <a:r>
              <a:rPr lang="fr-CH" dirty="0" err="1" smtClean="0">
                <a:sym typeface="Wingdings" panose="05000000000000000000" pitchFamily="2" charset="2"/>
              </a:rPr>
              <a:t>threshold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polarization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comes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naturally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smtClean="0">
                <a:sym typeface="Wingdings" panose="05000000000000000000" pitchFamily="2" charset="2"/>
              </a:rPr>
              <a:t> at Z use of </a:t>
            </a:r>
            <a:r>
              <a:rPr lang="fr-CH" dirty="0" err="1" smtClean="0">
                <a:sym typeface="Wingdings" panose="05000000000000000000" pitchFamily="2" charset="2"/>
              </a:rPr>
              <a:t>asymmetric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wigglers</a:t>
            </a:r>
            <a:r>
              <a:rPr lang="fr-CH" dirty="0" smtClean="0">
                <a:sym typeface="Wingdings" panose="05000000000000000000" pitchFamily="2" charset="2"/>
              </a:rPr>
              <a:t> at </a:t>
            </a:r>
            <a:r>
              <a:rPr lang="fr-CH" dirty="0" err="1" smtClean="0">
                <a:sym typeface="Wingdings" panose="05000000000000000000" pitchFamily="2" charset="2"/>
              </a:rPr>
              <a:t>beginning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fills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/>
            </a:r>
            <a:br>
              <a:rPr lang="fr-CH" dirty="0" smtClean="0">
                <a:sym typeface="Wingdings" panose="05000000000000000000" pitchFamily="2" charset="2"/>
              </a:rPr>
            </a:br>
            <a:r>
              <a:rPr lang="fr-CH" dirty="0" smtClean="0">
                <a:sym typeface="Wingdings" panose="05000000000000000000" pitchFamily="2" charset="2"/>
              </a:rPr>
              <a:t>	</a:t>
            </a:r>
            <a:r>
              <a:rPr lang="fr-CH" dirty="0" err="1" smtClean="0">
                <a:sym typeface="Wingdings" panose="05000000000000000000" pitchFamily="2" charset="2"/>
              </a:rPr>
              <a:t>since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polarization</a:t>
            </a:r>
            <a:r>
              <a:rPr lang="fr-CH" dirty="0" smtClean="0">
                <a:sym typeface="Wingdings" panose="05000000000000000000" pitchFamily="2" charset="2"/>
              </a:rPr>
              <a:t> time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otherwise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very</a:t>
            </a:r>
            <a:r>
              <a:rPr lang="fr-CH" dirty="0" smtClean="0">
                <a:sym typeface="Wingdings" panose="05000000000000000000" pitchFamily="2" charset="2"/>
              </a:rPr>
              <a:t> long. </a:t>
            </a:r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 smtClean="0">
                <a:sym typeface="Wingdings" panose="05000000000000000000" pitchFamily="2" charset="2"/>
              </a:rPr>
              <a:t>           </a:t>
            </a:r>
            <a:r>
              <a:rPr lang="fr-CH" dirty="0" smtClean="0">
                <a:sym typeface="Wingdings" panose="05000000000000000000" pitchFamily="2" charset="2"/>
              </a:rPr>
              <a:t>use ‘single’ non-</a:t>
            </a:r>
            <a:r>
              <a:rPr lang="fr-CH" dirty="0" err="1" smtClean="0">
                <a:sym typeface="Wingdings" panose="05000000000000000000" pitchFamily="2" charset="2"/>
              </a:rPr>
              <a:t>colliding</a:t>
            </a:r>
            <a:r>
              <a:rPr lang="fr-CH" dirty="0" smtClean="0">
                <a:sym typeface="Wingdings" panose="05000000000000000000" pitchFamily="2" charset="2"/>
              </a:rPr>
              <a:t>  </a:t>
            </a:r>
            <a:r>
              <a:rPr lang="fr-CH" dirty="0" err="1" smtClean="0">
                <a:sym typeface="Wingdings" panose="05000000000000000000" pitchFamily="2" charset="2"/>
              </a:rPr>
              <a:t>bunches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err="1" smtClean="0"/>
              <a:t>calibrate</a:t>
            </a:r>
            <a:r>
              <a:rPr lang="fr-CH" dirty="0" smtClean="0"/>
              <a:t> </a:t>
            </a:r>
            <a:r>
              <a:rPr lang="fr-CH" dirty="0" err="1" smtClean="0"/>
              <a:t>continuously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fills</a:t>
            </a:r>
            <a:r>
              <a:rPr lang="fr-CH" dirty="0" smtClean="0"/>
              <a:t> to </a:t>
            </a:r>
            <a:r>
              <a:rPr lang="fr-CH" dirty="0" err="1" smtClean="0"/>
              <a:t>avoid</a:t>
            </a:r>
            <a:r>
              <a:rPr lang="fr-CH" dirty="0" smtClean="0"/>
              <a:t> issues </a:t>
            </a:r>
            <a:r>
              <a:rPr lang="fr-CH" dirty="0" err="1" smtClean="0"/>
              <a:t>encountered</a:t>
            </a:r>
            <a:r>
              <a:rPr lang="fr-CH" dirty="0" smtClean="0"/>
              <a:t> at LEP</a:t>
            </a:r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>
                <a:sym typeface="Wingdings" panose="05000000000000000000" pitchFamily="2" charset="2"/>
              </a:rPr>
              <a:t>this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possible </a:t>
            </a:r>
            <a:r>
              <a:rPr lang="fr-CH" dirty="0" err="1" smtClean="0">
                <a:sym typeface="Wingdings" panose="05000000000000000000" pitchFamily="2" charset="2"/>
              </a:rPr>
              <a:t>with</a:t>
            </a:r>
            <a:r>
              <a:rPr lang="fr-CH" dirty="0" smtClean="0">
                <a:sym typeface="Wingdings" panose="05000000000000000000" pitchFamily="2" charset="2"/>
              </a:rPr>
              <a:t> e+ and e- Compton </a:t>
            </a:r>
            <a:r>
              <a:rPr lang="fr-CH" dirty="0" err="1" smtClean="0">
                <a:sym typeface="Wingdings" panose="05000000000000000000" pitchFamily="2" charset="2"/>
              </a:rPr>
              <a:t>polarimeter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(commercial laser) </a:t>
            </a:r>
            <a:endParaRPr lang="fr-CH" dirty="0" smtClean="0"/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    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 smtClean="0"/>
              <a:t>operate</a:t>
            </a:r>
            <a:r>
              <a:rPr lang="fr-CH" dirty="0" smtClean="0"/>
              <a:t> and </a:t>
            </a:r>
            <a:r>
              <a:rPr lang="fr-CH" dirty="0" err="1" smtClean="0"/>
              <a:t>calibrate</a:t>
            </a:r>
            <a:r>
              <a:rPr lang="fr-CH" dirty="0" smtClean="0"/>
              <a:t> </a:t>
            </a:r>
            <a:r>
              <a:rPr lang="fr-CH" dirty="0"/>
              <a:t>at </a:t>
            </a:r>
            <a:r>
              <a:rPr lang="fr-CH" dirty="0" err="1"/>
              <a:t>energies</a:t>
            </a:r>
            <a:r>
              <a:rPr lang="fr-CH" dirty="0"/>
              <a:t> </a:t>
            </a:r>
            <a:r>
              <a:rPr lang="fr-CH" dirty="0" err="1"/>
              <a:t>corresponding</a:t>
            </a:r>
            <a:r>
              <a:rPr lang="fr-CH" dirty="0"/>
              <a:t> to </a:t>
            </a:r>
            <a:r>
              <a:rPr lang="fr-CH" dirty="0" err="1"/>
              <a:t>half-integer</a:t>
            </a:r>
            <a:r>
              <a:rPr lang="fr-CH" dirty="0"/>
              <a:t> spin tune</a:t>
            </a:r>
          </a:p>
          <a:p>
            <a:r>
              <a:rPr lang="fr-CH" dirty="0" smtClean="0"/>
              <a:t>           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/>
              <a:t> </a:t>
            </a:r>
            <a:r>
              <a:rPr lang="fr-CH" dirty="0"/>
              <a:t>must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complemented</a:t>
            </a:r>
            <a:r>
              <a:rPr lang="fr-CH" dirty="0"/>
              <a:t> by </a:t>
            </a:r>
            <a:r>
              <a:rPr lang="fr-CH" dirty="0" err="1"/>
              <a:t>analysis</a:t>
            </a:r>
            <a:r>
              <a:rPr lang="fr-CH" dirty="0"/>
              <a:t> of </a:t>
            </a:r>
            <a:r>
              <a:rPr lang="fr-CH" dirty="0" smtClean="0"/>
              <a:t>«spin tune» </a:t>
            </a:r>
            <a:r>
              <a:rPr lang="fr-CH" dirty="0"/>
              <a:t>to E_CM </a:t>
            </a:r>
            <a:r>
              <a:rPr lang="fr-CH" dirty="0" err="1"/>
              <a:t>relationship</a:t>
            </a:r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r>
              <a:rPr lang="fr-CH" dirty="0" smtClean="0"/>
              <a:t>For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/>
              <a:t>energies</a:t>
            </a:r>
            <a:r>
              <a:rPr lang="fr-CH" dirty="0"/>
              <a:t> </a:t>
            </a:r>
            <a:r>
              <a:rPr lang="fr-CH" dirty="0" err="1"/>
              <a:t>higher</a:t>
            </a:r>
            <a:r>
              <a:rPr lang="fr-CH" dirty="0"/>
              <a:t> </a:t>
            </a:r>
            <a:r>
              <a:rPr lang="fr-CH" dirty="0" err="1"/>
              <a:t>than</a:t>
            </a:r>
            <a:r>
              <a:rPr lang="fr-CH" dirty="0"/>
              <a:t> ~90 </a:t>
            </a:r>
            <a:r>
              <a:rPr lang="fr-CH" dirty="0" err="1"/>
              <a:t>GeV</a:t>
            </a:r>
            <a:r>
              <a:rPr lang="fr-CH" dirty="0"/>
              <a:t> 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/>
              <a:t>use </a:t>
            </a:r>
            <a:r>
              <a:rPr lang="fr-CH" dirty="0" err="1"/>
              <a:t>ee</a:t>
            </a:r>
            <a:r>
              <a:rPr lang="fr-CH" dirty="0">
                <a:sym typeface="Symbol"/>
              </a:rPr>
              <a:t>  </a:t>
            </a:r>
            <a:r>
              <a:rPr lang="fr-CH" dirty="0">
                <a:sym typeface="Wingdings" panose="05000000000000000000" pitchFamily="2" charset="2"/>
              </a:rPr>
              <a:t>Z </a:t>
            </a:r>
            <a:r>
              <a:rPr lang="fr-CH" dirty="0">
                <a:sym typeface="Symbol"/>
              </a:rPr>
              <a:t>  or </a:t>
            </a:r>
            <a:r>
              <a:rPr lang="fr-CH" dirty="0" err="1">
                <a:sym typeface="Symbol"/>
              </a:rPr>
              <a:t>ee</a:t>
            </a:r>
            <a:r>
              <a:rPr lang="fr-CH" dirty="0">
                <a:sym typeface="Symbol"/>
              </a:rPr>
              <a:t>  </a:t>
            </a:r>
            <a:r>
              <a:rPr lang="fr-CH" dirty="0" smtClean="0">
                <a:sym typeface="Wingdings" panose="05000000000000000000" pitchFamily="2" charset="2"/>
              </a:rPr>
              <a:t>WW </a:t>
            </a:r>
            <a:r>
              <a:rPr lang="fr-CH" dirty="0" err="1" smtClean="0">
                <a:sym typeface="Wingdings" panose="05000000000000000000" pitchFamily="2" charset="2"/>
              </a:rPr>
              <a:t>events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to </a:t>
            </a:r>
            <a:r>
              <a:rPr lang="fr-CH" dirty="0" err="1">
                <a:sym typeface="Wingdings" panose="05000000000000000000" pitchFamily="2" charset="2"/>
              </a:rPr>
              <a:t>calibrate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E</a:t>
            </a:r>
            <a:r>
              <a:rPr lang="fr-CH" baseline="-25000" dirty="0" smtClean="0">
                <a:sym typeface="Wingdings" panose="05000000000000000000" pitchFamily="2" charset="2"/>
              </a:rPr>
              <a:t>CM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>
                <a:sym typeface="Wingdings" panose="05000000000000000000" pitchFamily="2" charset="2"/>
              </a:rPr>
              <a:t>at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Symbol"/>
              </a:rPr>
              <a:t></a:t>
            </a:r>
            <a:r>
              <a:rPr lang="fr-CH" dirty="0" smtClean="0">
                <a:sym typeface="Wingdings" panose="05000000000000000000" pitchFamily="2" charset="2"/>
              </a:rPr>
              <a:t>5-10 </a:t>
            </a:r>
            <a:r>
              <a:rPr lang="fr-CH" dirty="0">
                <a:sym typeface="Wingdings" panose="05000000000000000000" pitchFamily="2" charset="2"/>
              </a:rPr>
              <a:t>MeV </a:t>
            </a:r>
            <a:r>
              <a:rPr lang="fr-CH" dirty="0" err="1" smtClean="0">
                <a:sym typeface="Wingdings" panose="05000000000000000000" pitchFamily="2" charset="2"/>
              </a:rPr>
              <a:t>level</a:t>
            </a:r>
            <a:r>
              <a:rPr lang="fr-CH" dirty="0" smtClean="0">
                <a:sym typeface="Wingdings" panose="05000000000000000000" pitchFamily="2" charset="2"/>
              </a:rPr>
              <a:t>: matches </a:t>
            </a:r>
            <a:r>
              <a:rPr lang="fr-CH" dirty="0" err="1" smtClean="0">
                <a:sym typeface="Wingdings" panose="05000000000000000000" pitchFamily="2" charset="2"/>
              </a:rPr>
              <a:t>requirements</a:t>
            </a:r>
            <a:r>
              <a:rPr lang="fr-CH" dirty="0" smtClean="0">
                <a:sym typeface="Wingdings" panose="05000000000000000000" pitchFamily="2" charset="2"/>
              </a:rPr>
              <a:t> for </a:t>
            </a:r>
            <a:r>
              <a:rPr lang="fr-CH" dirty="0" err="1" smtClean="0">
                <a:sym typeface="Wingdings" panose="05000000000000000000" pitchFamily="2" charset="2"/>
              </a:rPr>
              <a:t>m</a:t>
            </a:r>
            <a:r>
              <a:rPr lang="fr-CH" baseline="-25000" dirty="0" err="1" smtClean="0">
                <a:sym typeface="Wingdings" panose="05000000000000000000" pitchFamily="2" charset="2"/>
              </a:rPr>
              <a:t>H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err="1" smtClean="0">
                <a:sym typeface="Wingdings" panose="05000000000000000000" pitchFamily="2" charset="2"/>
              </a:rPr>
              <a:t>m</a:t>
            </a:r>
            <a:r>
              <a:rPr lang="fr-CH" baseline="-25000" dirty="0" err="1" smtClean="0">
                <a:sym typeface="Wingdings" panose="05000000000000000000" pitchFamily="2" charset="2"/>
              </a:rPr>
              <a:t>top</a:t>
            </a:r>
            <a:r>
              <a:rPr lang="fr-CH" baseline="-25000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measts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66505"/>
            <a:ext cx="2445229" cy="2565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966905"/>
            <a:ext cx="9143999" cy="369332"/>
          </a:xfrm>
          <a:prstGeom prst="rect">
            <a:avLst/>
          </a:prstGeom>
          <a:solidFill>
            <a:srgbClr val="FFFF00"/>
          </a:solidFill>
          <a:ln w="47625" cmpd="tri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err="1" smtClean="0"/>
              <a:t>Aim</a:t>
            </a:r>
            <a:r>
              <a:rPr lang="fr-CH" dirty="0" smtClean="0"/>
              <a:t>: Z mass &amp; </a:t>
            </a:r>
            <a:r>
              <a:rPr lang="fr-CH" dirty="0" err="1" smtClean="0"/>
              <a:t>width</a:t>
            </a:r>
            <a:r>
              <a:rPr lang="fr-CH" dirty="0" smtClean="0"/>
              <a:t> to ~100 </a:t>
            </a:r>
            <a:r>
              <a:rPr lang="fr-CH" dirty="0" err="1"/>
              <a:t>k</a:t>
            </a:r>
            <a:r>
              <a:rPr lang="fr-CH" dirty="0" err="1" smtClean="0"/>
              <a:t>eV</a:t>
            </a:r>
            <a:r>
              <a:rPr lang="fr-CH" dirty="0" smtClean="0"/>
              <a:t> (stat: 10 </a:t>
            </a:r>
            <a:r>
              <a:rPr lang="fr-CH" dirty="0" err="1"/>
              <a:t>k</a:t>
            </a:r>
            <a:r>
              <a:rPr lang="fr-CH" dirty="0" err="1" smtClean="0"/>
              <a:t>eV</a:t>
            </a:r>
            <a:r>
              <a:rPr lang="fr-CH" dirty="0" smtClean="0"/>
              <a:t>)  W mass </a:t>
            </a:r>
            <a:r>
              <a:rPr lang="fr-CH" dirty="0"/>
              <a:t>&amp;</a:t>
            </a:r>
            <a:r>
              <a:rPr lang="fr-CH" dirty="0" smtClean="0"/>
              <a:t> </a:t>
            </a:r>
            <a:r>
              <a:rPr lang="fr-CH" dirty="0" err="1" smtClean="0"/>
              <a:t>width</a:t>
            </a:r>
            <a:r>
              <a:rPr lang="fr-CH" dirty="0" smtClean="0"/>
              <a:t> to ~500 </a:t>
            </a:r>
            <a:r>
              <a:rPr lang="fr-CH" dirty="0" err="1"/>
              <a:t>k</a:t>
            </a:r>
            <a:r>
              <a:rPr lang="fr-CH" dirty="0" err="1" smtClean="0"/>
              <a:t>eV</a:t>
            </a:r>
            <a:r>
              <a:rPr lang="fr-CH" dirty="0" smtClean="0"/>
              <a:t> (stat : 300 </a:t>
            </a:r>
            <a:r>
              <a:rPr lang="fr-CH" dirty="0" err="1" smtClean="0"/>
              <a:t>keV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9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775" y="1491630"/>
            <a:ext cx="61912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1739" y="141480"/>
            <a:ext cx="3815403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fr-CH" dirty="0"/>
              <a:t>A limitation: </a:t>
            </a:r>
            <a:r>
              <a:rPr lang="fr-CH" dirty="0" err="1"/>
              <a:t>Touschek</a:t>
            </a:r>
            <a:r>
              <a:rPr lang="fr-CH" dirty="0"/>
              <a:t> </a:t>
            </a:r>
            <a:r>
              <a:rPr lang="fr-CH" dirty="0" err="1"/>
              <a:t>effect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856914"/>
            <a:ext cx="83879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Oide-san</a:t>
            </a:r>
            <a:r>
              <a:rPr lang="fr-CH" dirty="0" smtClean="0"/>
              <a:t> </a:t>
            </a:r>
            <a:r>
              <a:rPr lang="fr-CH" dirty="0" err="1" smtClean="0"/>
              <a:t>pointed</a:t>
            </a:r>
            <a:r>
              <a:rPr lang="fr-CH" dirty="0" smtClean="0"/>
              <a:t> out </a:t>
            </a:r>
            <a:r>
              <a:rPr lang="fr-CH" dirty="0" err="1" smtClean="0"/>
              <a:t>that</a:t>
            </a:r>
            <a:r>
              <a:rPr lang="fr-CH" dirty="0" smtClean="0"/>
              <a:t> the ‘pilot </a:t>
            </a:r>
            <a:r>
              <a:rPr lang="fr-CH" dirty="0" err="1" smtClean="0"/>
              <a:t>bunches</a:t>
            </a:r>
            <a:r>
              <a:rPr lang="fr-CH" dirty="0" smtClean="0"/>
              <a:t>’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lose</a:t>
            </a:r>
            <a:r>
              <a:rPr lang="fr-CH" dirty="0" smtClean="0"/>
              <a:t> </a:t>
            </a:r>
            <a:r>
              <a:rPr lang="fr-CH" dirty="0" err="1" smtClean="0"/>
              <a:t>particles</a:t>
            </a:r>
            <a:r>
              <a:rPr lang="fr-CH" dirty="0" smtClean="0"/>
              <a:t> due to </a:t>
            </a:r>
            <a:r>
              <a:rPr lang="fr-CH" dirty="0" err="1" smtClean="0"/>
              <a:t>Touschek</a:t>
            </a:r>
            <a:r>
              <a:rPr lang="fr-CH" dirty="0" smtClean="0"/>
              <a:t> </a:t>
            </a:r>
            <a:r>
              <a:rPr lang="fr-CH" dirty="0" err="1" smtClean="0"/>
              <a:t>effct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/>
              <a:t>Indeed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have </a:t>
            </a:r>
            <a:r>
              <a:rPr lang="fr-CH" dirty="0" err="1" smtClean="0"/>
              <a:t>such</a:t>
            </a:r>
            <a:r>
              <a:rPr lang="fr-CH" dirty="0" smtClean="0"/>
              <a:t>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emittance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that</a:t>
            </a:r>
            <a:r>
              <a:rPr lang="fr-CH" dirty="0" smtClean="0"/>
              <a:t> the </a:t>
            </a:r>
            <a:r>
              <a:rPr lang="fr-CH" dirty="0" err="1" smtClean="0"/>
              <a:t>bunch</a:t>
            </a:r>
            <a:r>
              <a:rPr lang="fr-CH" dirty="0" smtClean="0"/>
              <a:t> populations </a:t>
            </a:r>
            <a:r>
              <a:rPr lang="fr-CH" dirty="0" err="1" smtClean="0"/>
              <a:t>reduces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fast</a:t>
            </a:r>
            <a:r>
              <a:rPr lang="fr-CH" dirty="0" smtClean="0"/>
              <a:t> if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larger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4 10</a:t>
            </a:r>
            <a:r>
              <a:rPr lang="fr-CH" baseline="30000" dirty="0" smtClean="0"/>
              <a:t>10</a:t>
            </a:r>
            <a:r>
              <a:rPr lang="fr-CH" dirty="0" smtClean="0"/>
              <a:t> at the Z</a:t>
            </a:r>
          </a:p>
          <a:p>
            <a:endParaRPr lang="fr-CH" dirty="0"/>
          </a:p>
          <a:p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less</a:t>
            </a:r>
            <a:r>
              <a:rPr lang="fr-CH" dirty="0" smtClean="0"/>
              <a:t> of an issue at the W</a:t>
            </a:r>
          </a:p>
          <a:p>
            <a:r>
              <a:rPr lang="fr-CH" dirty="0" smtClean="0"/>
              <a:t> and </a:t>
            </a:r>
            <a:r>
              <a:rPr lang="fr-CH" dirty="0" err="1" smtClean="0"/>
              <a:t>higher</a:t>
            </a:r>
            <a:endParaRPr lang="fr-CH" dirty="0" smtClean="0"/>
          </a:p>
          <a:p>
            <a:r>
              <a:rPr lang="fr-CH" dirty="0" smtClean="0"/>
              <a:t>Tobias has </a:t>
            </a:r>
            <a:r>
              <a:rPr lang="fr-CH" dirty="0" err="1" smtClean="0"/>
              <a:t>calculated</a:t>
            </a:r>
            <a:r>
              <a:rPr lang="fr-CH" dirty="0" smtClean="0"/>
              <a:t> the </a:t>
            </a:r>
            <a:r>
              <a:rPr lang="fr-CH" dirty="0" err="1" smtClean="0"/>
              <a:t>effect</a:t>
            </a:r>
            <a:endParaRPr lang="fr-CH" dirty="0" smtClean="0"/>
          </a:p>
          <a:p>
            <a:r>
              <a:rPr lang="fr-CH" dirty="0" smtClean="0"/>
              <a:t>(and </a:t>
            </a:r>
            <a:r>
              <a:rPr lang="fr-CH" dirty="0" err="1" smtClean="0"/>
              <a:t>written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up in the CDR!)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10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-8819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/>
              <a:t>Hardware </a:t>
            </a:r>
            <a:r>
              <a:rPr lang="fr-CH" dirty="0" err="1" smtClean="0"/>
              <a:t>requirements</a:t>
            </a:r>
            <a:r>
              <a:rPr lang="fr-CH" dirty="0" smtClean="0"/>
              <a:t>: </a:t>
            </a:r>
            <a:r>
              <a:rPr lang="fr-CH" dirty="0" err="1" smtClean="0"/>
              <a:t>wigglers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4552" y="1311610"/>
            <a:ext cx="8769448" cy="34470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Polarization</a:t>
            </a:r>
            <a:r>
              <a:rPr lang="fr-CH" b="1" dirty="0" smtClean="0"/>
              <a:t> </a:t>
            </a:r>
            <a:r>
              <a:rPr lang="fr-CH" b="1" dirty="0" err="1" smtClean="0"/>
              <a:t>wigglers</a:t>
            </a:r>
            <a:r>
              <a:rPr lang="fr-CH" b="1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</a:t>
            </a:r>
            <a:r>
              <a:rPr lang="fr-CH" sz="1600" b="1" dirty="0" smtClean="0"/>
              <a:t>8 </a:t>
            </a:r>
            <a:r>
              <a:rPr lang="fr-CH" sz="1600" b="1" dirty="0" err="1" smtClean="0"/>
              <a:t>units</a:t>
            </a:r>
            <a:r>
              <a:rPr lang="fr-CH" sz="1600" b="1" dirty="0" smtClean="0"/>
              <a:t> per </a:t>
            </a:r>
            <a:r>
              <a:rPr lang="fr-CH" sz="1600" b="1" dirty="0" err="1" smtClean="0"/>
              <a:t>beam</a:t>
            </a:r>
            <a:r>
              <a:rPr lang="fr-CH" sz="1600" b="1" dirty="0" smtClean="0"/>
              <a:t>, </a:t>
            </a:r>
            <a:r>
              <a:rPr lang="fr-CH" sz="1600" dirty="0" smtClean="0"/>
              <a:t>as </a:t>
            </a:r>
            <a:r>
              <a:rPr lang="fr-CH" sz="1600" dirty="0" err="1" smtClean="0"/>
              <a:t>specified</a:t>
            </a:r>
            <a:r>
              <a:rPr lang="fr-CH" sz="1600" dirty="0" smtClean="0"/>
              <a:t> by </a:t>
            </a:r>
            <a:r>
              <a:rPr lang="fr-CH" sz="1600" dirty="0" err="1" smtClean="0"/>
              <a:t>Eliana</a:t>
            </a:r>
            <a:r>
              <a:rPr lang="fr-CH" sz="1600" dirty="0" smtClean="0"/>
              <a:t> </a:t>
            </a:r>
            <a:r>
              <a:rPr lang="fr-CH" sz="1600" dirty="0" err="1" smtClean="0"/>
              <a:t>Gianfelice</a:t>
            </a:r>
            <a:r>
              <a:rPr lang="fr-CH" sz="1600" dirty="0" smtClean="0"/>
              <a:t> </a:t>
            </a:r>
          </a:p>
          <a:p>
            <a:r>
              <a:rPr lang="fr-CH" sz="1400" dirty="0" smtClean="0"/>
              <a:t>          B+=0.7 T  L+ = 43cm L-/L+ = B+/B- = 6 </a:t>
            </a:r>
          </a:p>
          <a:p>
            <a:r>
              <a:rPr lang="fr-CH" sz="1400" dirty="0"/>
              <a:t> </a:t>
            </a:r>
            <a:r>
              <a:rPr lang="fr-CH" sz="1400" dirty="0" smtClean="0"/>
              <a:t>        at </a:t>
            </a:r>
            <a:r>
              <a:rPr lang="fr-CH" sz="1400" dirty="0" err="1" smtClean="0"/>
              <a:t>Eb</a:t>
            </a:r>
            <a:r>
              <a:rPr lang="fr-CH" sz="1400" dirty="0" smtClean="0"/>
              <a:t>= 45.6 </a:t>
            </a:r>
            <a:r>
              <a:rPr lang="fr-CH" sz="1400" dirty="0" err="1" smtClean="0"/>
              <a:t>GeV</a:t>
            </a:r>
            <a:r>
              <a:rPr lang="fr-CH" sz="1400" dirty="0" smtClean="0"/>
              <a:t>  and B+= 0.67 T </a:t>
            </a:r>
          </a:p>
          <a:p>
            <a:r>
              <a:rPr lang="fr-CH" sz="1400" dirty="0" smtClean="0"/>
              <a:t>          =&gt;  P=10% in 1.8H </a:t>
            </a:r>
            <a:r>
              <a:rPr lang="fr-CH" sz="1400" dirty="0" smtClean="0">
                <a:sym typeface="Symbol"/>
              </a:rPr>
              <a:t></a:t>
            </a:r>
            <a:r>
              <a:rPr lang="fr-CH" sz="1400" baseline="-25000" dirty="0" err="1" smtClean="0">
                <a:sym typeface="Symbol"/>
              </a:rPr>
              <a:t>Eb</a:t>
            </a:r>
            <a:r>
              <a:rPr lang="fr-CH" sz="1400" dirty="0" smtClean="0">
                <a:sym typeface="Symbol"/>
              </a:rPr>
              <a:t> = 60 MeV  E</a:t>
            </a:r>
            <a:r>
              <a:rPr lang="fr-CH" sz="1400" baseline="-25000" dirty="0" smtClean="0">
                <a:sym typeface="Symbol"/>
              </a:rPr>
              <a:t>crit</a:t>
            </a:r>
            <a:r>
              <a:rPr lang="fr-CH" sz="1400" dirty="0" smtClean="0">
                <a:sym typeface="Symbol"/>
              </a:rPr>
              <a:t>=902 </a:t>
            </a:r>
            <a:r>
              <a:rPr lang="fr-CH" sz="1400" dirty="0" err="1" smtClean="0">
                <a:sym typeface="Symbol"/>
              </a:rPr>
              <a:t>keV</a:t>
            </a:r>
            <a:r>
              <a:rPr lang="fr-CH" sz="1400" dirty="0" smtClean="0">
                <a:sym typeface="Symbol"/>
              </a:rPr>
              <a:t> </a:t>
            </a:r>
          </a:p>
          <a:p>
            <a:r>
              <a:rPr lang="fr-CH" sz="1400" dirty="0" smtClean="0">
                <a:sym typeface="Symbol"/>
              </a:rPr>
              <a:t>         </a:t>
            </a:r>
          </a:p>
          <a:p>
            <a:endParaRPr lang="fr-CH" sz="1400" dirty="0">
              <a:sym typeface="Symbol"/>
            </a:endParaRPr>
          </a:p>
          <a:p>
            <a:endParaRPr lang="fr-CH" sz="1400" dirty="0" smtClean="0">
              <a:sym typeface="Symbol"/>
            </a:endParaRPr>
          </a:p>
          <a:p>
            <a:endParaRPr lang="fr-CH" sz="1400" dirty="0">
              <a:sym typeface="Symbol"/>
            </a:endParaRPr>
          </a:p>
          <a:p>
            <a:r>
              <a:rPr lang="fr-CH" sz="1400" dirty="0" smtClean="0">
                <a:sym typeface="Symbol"/>
              </a:rPr>
              <a:t>                                            </a:t>
            </a:r>
          </a:p>
          <a:p>
            <a:endParaRPr lang="fr-CH" sz="1400" dirty="0">
              <a:sym typeface="Symbol"/>
            </a:endParaRPr>
          </a:p>
          <a:p>
            <a:endParaRPr lang="fr-CH" sz="1400" dirty="0" smtClean="0">
              <a:sym typeface="Symbol"/>
            </a:endParaRPr>
          </a:p>
          <a:p>
            <a:r>
              <a:rPr lang="fr-CH" sz="1400" dirty="0">
                <a:sym typeface="Symbol"/>
              </a:rPr>
              <a:t> </a:t>
            </a:r>
            <a:r>
              <a:rPr lang="fr-CH" sz="1400" dirty="0" smtClean="0">
                <a:sym typeface="Symbol"/>
              </a:rPr>
              <a:t>                                                                                                        </a:t>
            </a:r>
            <a:r>
              <a:rPr lang="fr-CH" sz="1400" dirty="0">
                <a:sym typeface="Symbol"/>
              </a:rPr>
              <a:t> </a:t>
            </a:r>
            <a:r>
              <a:rPr lang="fr-CH" sz="1400" dirty="0" smtClean="0">
                <a:sym typeface="Symbol"/>
              </a:rPr>
              <a:t>      </a:t>
            </a:r>
            <a:r>
              <a:rPr lang="fr-CH" sz="1400" b="1" dirty="0" err="1" smtClean="0">
                <a:sym typeface="Symbol"/>
              </a:rPr>
              <a:t>placed</a:t>
            </a:r>
            <a:r>
              <a:rPr lang="fr-CH" sz="1400" b="1" dirty="0" smtClean="0">
                <a:sym typeface="Symbol"/>
              </a:rPr>
              <a:t> </a:t>
            </a:r>
            <a:r>
              <a:rPr lang="fr-CH" sz="1400" b="1" dirty="0" err="1" smtClean="0">
                <a:sym typeface="Symbol"/>
              </a:rPr>
              <a:t>e.g</a:t>
            </a:r>
            <a:r>
              <a:rPr lang="fr-CH" sz="1400" b="1" dirty="0" smtClean="0">
                <a:sym typeface="Symbol"/>
              </a:rPr>
              <a:t>. in dispersion-free straight section H and/or F </a:t>
            </a:r>
          </a:p>
          <a:p>
            <a:endParaRPr lang="fr-CH" sz="1400" dirty="0" smtClean="0">
              <a:sym typeface="Symbol"/>
            </a:endParaRPr>
          </a:p>
          <a:p>
            <a:r>
              <a:rPr lang="fr-CH" sz="1400" dirty="0" smtClean="0">
                <a:sym typeface="Symbol"/>
              </a:rPr>
              <a:t>        </a:t>
            </a:r>
            <a:endParaRPr lang="en-GB" sz="1400" baseline="-250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5" y="2661760"/>
            <a:ext cx="3838490" cy="226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ayout_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7175" y="1491630"/>
            <a:ext cx="2263976" cy="2586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1540" y="681540"/>
            <a:ext cx="6216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Given</a:t>
            </a:r>
            <a:r>
              <a:rPr lang="fr-CH" dirty="0"/>
              <a:t> the long </a:t>
            </a:r>
            <a:r>
              <a:rPr lang="fr-CH" dirty="0" err="1"/>
              <a:t>polarization</a:t>
            </a:r>
            <a:r>
              <a:rPr lang="fr-CH" dirty="0"/>
              <a:t> time at Z, </a:t>
            </a:r>
            <a:r>
              <a:rPr lang="fr-CH" dirty="0" err="1"/>
              <a:t>wigglers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necessary</a:t>
            </a:r>
            <a:r>
              <a:rPr lang="fr-CH" dirty="0"/>
              <a:t>. </a:t>
            </a:r>
          </a:p>
          <a:p>
            <a:r>
              <a:rPr lang="fr-CH" dirty="0"/>
              <a:t>An agreement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reached</a:t>
            </a:r>
            <a:r>
              <a:rPr lang="fr-CH" dirty="0"/>
              <a:t> on a set of </a:t>
            </a:r>
            <a:r>
              <a:rPr lang="fr-CH" b="1" dirty="0"/>
              <a:t>8 </a:t>
            </a:r>
            <a:r>
              <a:rPr lang="fr-CH" b="1" dirty="0" err="1"/>
              <a:t>wiggler</a:t>
            </a:r>
            <a:r>
              <a:rPr lang="fr-CH" b="1" dirty="0"/>
              <a:t> </a:t>
            </a:r>
            <a:r>
              <a:rPr lang="fr-CH" b="1" dirty="0" err="1"/>
              <a:t>units</a:t>
            </a:r>
            <a:r>
              <a:rPr lang="fr-CH" b="1" dirty="0"/>
              <a:t> per </a:t>
            </a:r>
            <a:r>
              <a:rPr lang="fr-CH" b="1" dirty="0" err="1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7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1630" y="-8819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 err="1" smtClean="0"/>
              <a:t>Obtaining</a:t>
            </a:r>
            <a:r>
              <a:rPr lang="fr-CH" dirty="0" smtClean="0"/>
              <a:t> transverse </a:t>
            </a:r>
            <a:r>
              <a:rPr lang="fr-CH" dirty="0" err="1" smtClean="0"/>
              <a:t>polarization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25891" y="771550"/>
            <a:ext cx="845526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G</a:t>
            </a:r>
            <a:r>
              <a:rPr lang="fr-CH" dirty="0" err="1" smtClean="0"/>
              <a:t>iven</a:t>
            </a:r>
            <a:r>
              <a:rPr lang="fr-CH" dirty="0" smtClean="0"/>
              <a:t> the long </a:t>
            </a:r>
            <a:r>
              <a:rPr lang="fr-CH" dirty="0" err="1" smtClean="0"/>
              <a:t>polarization</a:t>
            </a:r>
            <a:r>
              <a:rPr lang="fr-CH" dirty="0" smtClean="0"/>
              <a:t> time at Z, </a:t>
            </a:r>
            <a:r>
              <a:rPr lang="fr-CH" dirty="0" err="1" smtClean="0"/>
              <a:t>wigglers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r>
              <a:rPr lang="fr-CH" dirty="0" smtClean="0"/>
              <a:t>. </a:t>
            </a:r>
          </a:p>
          <a:p>
            <a:r>
              <a:rPr lang="fr-CH" dirty="0" smtClean="0"/>
              <a:t>An agreement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reached</a:t>
            </a:r>
            <a:r>
              <a:rPr lang="fr-CH" dirty="0" smtClean="0"/>
              <a:t> on a set of </a:t>
            </a:r>
            <a:r>
              <a:rPr lang="fr-CH" b="1" dirty="0" smtClean="0"/>
              <a:t>8 </a:t>
            </a:r>
            <a:r>
              <a:rPr lang="fr-CH" b="1" dirty="0" err="1" smtClean="0"/>
              <a:t>wiggler</a:t>
            </a:r>
            <a:r>
              <a:rPr lang="fr-CH" b="1" dirty="0" smtClean="0"/>
              <a:t> </a:t>
            </a:r>
            <a:r>
              <a:rPr lang="fr-CH" b="1" dirty="0" err="1" smtClean="0"/>
              <a:t>units</a:t>
            </a:r>
            <a:r>
              <a:rPr lang="fr-CH" b="1" dirty="0" smtClean="0"/>
              <a:t> per </a:t>
            </a:r>
            <a:r>
              <a:rPr lang="fr-CH" b="1" dirty="0" err="1" smtClean="0"/>
              <a:t>beam</a:t>
            </a:r>
            <a:r>
              <a:rPr lang="fr-CH" dirty="0" smtClean="0"/>
              <a:t> *-&gt;</a:t>
            </a:r>
          </a:p>
          <a:p>
            <a:r>
              <a:rPr lang="fr-CH" dirty="0" smtClean="0"/>
              <a:t> </a:t>
            </a:r>
          </a:p>
          <a:p>
            <a:r>
              <a:rPr lang="fr-CH" dirty="0" err="1" smtClean="0"/>
              <a:t>Depolarization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driven</a:t>
            </a:r>
            <a:r>
              <a:rPr lang="fr-CH" dirty="0" smtClean="0"/>
              <a:t> by </a:t>
            </a:r>
            <a:r>
              <a:rPr lang="fr-CH" dirty="0" err="1" smtClean="0"/>
              <a:t>resonances</a:t>
            </a:r>
            <a:r>
              <a:rPr lang="fr-CH" dirty="0" smtClean="0"/>
              <a:t> </a:t>
            </a:r>
            <a:r>
              <a:rPr lang="fr-CH" dirty="0" err="1" smtClean="0"/>
              <a:t>whose</a:t>
            </a:r>
            <a:r>
              <a:rPr lang="fr-CH" dirty="0" smtClean="0"/>
              <a:t> </a:t>
            </a:r>
            <a:r>
              <a:rPr lang="fr-CH" dirty="0" err="1" smtClean="0"/>
              <a:t>driving</a:t>
            </a:r>
            <a:r>
              <a:rPr lang="fr-CH" dirty="0" smtClean="0"/>
              <a:t> </a:t>
            </a:r>
            <a:r>
              <a:rPr lang="fr-CH" dirty="0" err="1" smtClean="0"/>
              <a:t>terms</a:t>
            </a:r>
            <a:r>
              <a:rPr lang="fr-CH" dirty="0" smtClean="0"/>
              <a:t> are vertical </a:t>
            </a:r>
            <a:r>
              <a:rPr lang="fr-CH" dirty="0" err="1" smtClean="0"/>
              <a:t>orbit</a:t>
            </a:r>
            <a:r>
              <a:rPr lang="fr-CH" dirty="0" smtClean="0"/>
              <a:t> </a:t>
            </a:r>
            <a:r>
              <a:rPr lang="fr-CH" dirty="0" err="1" smtClean="0"/>
              <a:t>distortions</a:t>
            </a:r>
            <a:endParaRPr lang="fr-CH" dirty="0" smtClean="0"/>
          </a:p>
          <a:p>
            <a:r>
              <a:rPr lang="fr-CH" dirty="0" err="1" smtClean="0"/>
              <a:t>created</a:t>
            </a:r>
            <a:r>
              <a:rPr lang="fr-CH" dirty="0" smtClean="0"/>
              <a:t> by imperfections, compound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energy</a:t>
            </a:r>
            <a:r>
              <a:rPr lang="fr-CH" dirty="0" smtClean="0"/>
              <a:t> spread and vertical dispersion. </a:t>
            </a:r>
          </a:p>
          <a:p>
            <a:r>
              <a:rPr lang="fr-CH" dirty="0" smtClean="0"/>
              <a:t>Sandra </a:t>
            </a:r>
            <a:r>
              <a:rPr lang="fr-CH" dirty="0" err="1" smtClean="0"/>
              <a:t>Aumon</a:t>
            </a:r>
            <a:r>
              <a:rPr lang="fr-CH" dirty="0" smtClean="0"/>
              <a:t> (CERN), </a:t>
            </a:r>
            <a:r>
              <a:rPr lang="fr-CH" dirty="0" err="1" smtClean="0"/>
              <a:t>presented</a:t>
            </a:r>
            <a:r>
              <a:rPr lang="fr-CH" dirty="0" smtClean="0"/>
              <a:t> the simulation </a:t>
            </a:r>
            <a:r>
              <a:rPr lang="fr-CH" dirty="0" err="1" smtClean="0"/>
              <a:t>work</a:t>
            </a:r>
            <a:r>
              <a:rPr lang="fr-CH" dirty="0" smtClean="0"/>
              <a:t> on </a:t>
            </a:r>
            <a:r>
              <a:rPr lang="fr-CH" dirty="0" err="1" smtClean="0"/>
              <a:t>orbit</a:t>
            </a:r>
            <a:r>
              <a:rPr lang="fr-CH" dirty="0" smtClean="0"/>
              <a:t> corrections.  </a:t>
            </a:r>
          </a:p>
          <a:p>
            <a:r>
              <a:rPr lang="fr-CH" dirty="0" smtClean="0"/>
              <a:t>David Sagan (Cornell) </a:t>
            </a:r>
            <a:r>
              <a:rPr lang="fr-CH" dirty="0" err="1" smtClean="0"/>
              <a:t>described</a:t>
            </a:r>
            <a:r>
              <a:rPr lang="fr-CH" dirty="0" smtClean="0"/>
              <a:t> </a:t>
            </a:r>
            <a:r>
              <a:rPr lang="fr-CH" dirty="0" err="1" smtClean="0"/>
              <a:t>fast</a:t>
            </a:r>
            <a:r>
              <a:rPr lang="fr-CH" dirty="0" smtClean="0"/>
              <a:t> and efficient correction </a:t>
            </a:r>
            <a:r>
              <a:rPr lang="fr-CH" dirty="0" err="1" smtClean="0"/>
              <a:t>algorithms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Eliana</a:t>
            </a:r>
            <a:r>
              <a:rPr lang="fr-CH" dirty="0" smtClean="0"/>
              <a:t> </a:t>
            </a:r>
            <a:r>
              <a:rPr lang="fr-CH" dirty="0" err="1" smtClean="0"/>
              <a:t>presented</a:t>
            </a:r>
            <a:r>
              <a:rPr lang="fr-CH" dirty="0" smtClean="0"/>
              <a:t> </a:t>
            </a:r>
            <a:r>
              <a:rPr lang="fr-CH" dirty="0" err="1" smtClean="0"/>
              <a:t>results</a:t>
            </a:r>
            <a:r>
              <a:rPr lang="fr-CH" dirty="0" smtClean="0"/>
              <a:t> of spin simulations </a:t>
            </a:r>
            <a:r>
              <a:rPr lang="fr-CH" dirty="0" err="1" smtClean="0"/>
              <a:t>showing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good prospects at the Z </a:t>
            </a:r>
          </a:p>
          <a:p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adequate</a:t>
            </a:r>
            <a:r>
              <a:rPr lang="fr-CH" dirty="0" smtClean="0"/>
              <a:t> vertical </a:t>
            </a:r>
            <a:r>
              <a:rPr lang="fr-CH" dirty="0" err="1" smtClean="0"/>
              <a:t>orbit</a:t>
            </a:r>
            <a:r>
              <a:rPr lang="fr-CH" dirty="0" smtClean="0"/>
              <a:t> and vertical dispersion corrections. </a:t>
            </a:r>
          </a:p>
          <a:p>
            <a:endParaRPr lang="fr-CH" dirty="0" smtClean="0"/>
          </a:p>
          <a:p>
            <a:r>
              <a:rPr lang="fr-CH" dirty="0" smtClean="0"/>
              <a:t>Detector </a:t>
            </a:r>
            <a:r>
              <a:rPr lang="fr-CH" dirty="0" err="1" smtClean="0"/>
              <a:t>solenoids</a:t>
            </a:r>
            <a:r>
              <a:rPr lang="fr-CH" dirty="0" smtClean="0"/>
              <a:t> have no </a:t>
            </a:r>
            <a:r>
              <a:rPr lang="fr-CH" dirty="0" err="1" smtClean="0"/>
              <a:t>effect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are </a:t>
            </a:r>
            <a:r>
              <a:rPr lang="fr-CH" dirty="0" err="1" smtClean="0"/>
              <a:t>compensated</a:t>
            </a:r>
            <a:r>
              <a:rPr lang="fr-CH" dirty="0" smtClean="0"/>
              <a:t> in situ. </a:t>
            </a:r>
          </a:p>
          <a:p>
            <a:r>
              <a:rPr lang="fr-CH" dirty="0" err="1" smtClean="0"/>
              <a:t>Further</a:t>
            </a:r>
            <a:r>
              <a:rPr lang="fr-CH" dirty="0" smtClean="0"/>
              <a:t> spin </a:t>
            </a:r>
            <a:r>
              <a:rPr lang="fr-CH" dirty="0" err="1" smtClean="0"/>
              <a:t>matching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necessary</a:t>
            </a:r>
            <a:r>
              <a:rPr lang="fr-CH" dirty="0" smtClean="0"/>
              <a:t> at the Z. </a:t>
            </a:r>
            <a:r>
              <a:rPr lang="fr-CH" dirty="0" err="1" smtClean="0"/>
              <a:t>Wigglers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to </a:t>
            </a:r>
            <a:r>
              <a:rPr lang="fr-CH" dirty="0" err="1" smtClean="0"/>
              <a:t>shorten</a:t>
            </a:r>
            <a:r>
              <a:rPr lang="fr-CH" dirty="0" smtClean="0"/>
              <a:t> the </a:t>
            </a:r>
          </a:p>
          <a:p>
            <a:r>
              <a:rPr lang="fr-CH" dirty="0" smtClean="0"/>
              <a:t>time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takes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10%(5%) </a:t>
            </a:r>
            <a:r>
              <a:rPr lang="fr-CH" dirty="0" err="1" smtClean="0"/>
              <a:t>polarization</a:t>
            </a:r>
            <a:r>
              <a:rPr lang="fr-CH" dirty="0" smtClean="0"/>
              <a:t> to 1.8(0.9)</a:t>
            </a:r>
            <a:r>
              <a:rPr lang="fr-CH" dirty="0" err="1" smtClean="0"/>
              <a:t>hrs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70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568325"/>
            <a:ext cx="8870950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6645" y="17177"/>
            <a:ext cx="699255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/>
              <a:t>C</a:t>
            </a:r>
            <a:r>
              <a:rPr lang="fr-CH" dirty="0" err="1" smtClean="0"/>
              <a:t>onstraints</a:t>
            </a:r>
            <a:r>
              <a:rPr lang="fr-CH" dirty="0" smtClean="0"/>
              <a:t> for transverse </a:t>
            </a:r>
            <a:r>
              <a:rPr lang="fr-CH" dirty="0" err="1" smtClean="0"/>
              <a:t>polarization</a:t>
            </a:r>
            <a:r>
              <a:rPr lang="fr-CH" dirty="0" smtClean="0"/>
              <a:t> are </a:t>
            </a:r>
            <a:r>
              <a:rPr lang="fr-CH" dirty="0" err="1" smtClean="0"/>
              <a:t>similar</a:t>
            </a:r>
            <a:r>
              <a:rPr lang="fr-CH" dirty="0" smtClean="0"/>
              <a:t> as for  high </a:t>
            </a:r>
            <a:r>
              <a:rPr lang="fr-CH" dirty="0" err="1" smtClean="0"/>
              <a:t>luminosity</a:t>
            </a:r>
            <a:r>
              <a:rPr lang="fr-CH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4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" y="456515"/>
            <a:ext cx="9135729" cy="51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881" y="636535"/>
            <a:ext cx="963107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err="1" smtClean="0"/>
              <a:t>Some</a:t>
            </a:r>
            <a:r>
              <a:rPr lang="fr-CH" b="1" dirty="0" smtClean="0"/>
              <a:t> </a:t>
            </a:r>
            <a:r>
              <a:rPr lang="fr-CH" b="1" dirty="0" err="1" smtClean="0"/>
              <a:t>references</a:t>
            </a:r>
            <a:r>
              <a:rPr lang="fr-CH" b="1" dirty="0" smtClean="0"/>
              <a:t> (not a </a:t>
            </a:r>
            <a:r>
              <a:rPr lang="fr-CH" b="1" dirty="0" err="1" smtClean="0"/>
              <a:t>complete</a:t>
            </a:r>
            <a:r>
              <a:rPr lang="fr-CH" b="1" dirty="0" smtClean="0"/>
              <a:t> set!):</a:t>
            </a:r>
            <a:endParaRPr lang="fr-CH" b="1" dirty="0" smtClean="0"/>
          </a:p>
          <a:p>
            <a:r>
              <a:rPr lang="fr-CH" sz="1600" dirty="0" smtClean="0"/>
              <a:t>B. </a:t>
            </a:r>
            <a:r>
              <a:rPr lang="fr-CH" sz="1600" dirty="0" err="1" smtClean="0"/>
              <a:t>Montague</a:t>
            </a:r>
            <a:r>
              <a:rPr lang="fr-CH" sz="1600" dirty="0" smtClean="0"/>
              <a:t>, </a:t>
            </a:r>
            <a:r>
              <a:rPr lang="en-GB" sz="1600" dirty="0" err="1" smtClean="0"/>
              <a:t>Phys.Rept</a:t>
            </a:r>
            <a:r>
              <a:rPr lang="en-GB" sz="1600" dirty="0"/>
              <a:t>. 113 (1984) </a:t>
            </a:r>
            <a:r>
              <a:rPr lang="en-GB" sz="1600" dirty="0" smtClean="0"/>
              <a:t>1-96;  </a:t>
            </a:r>
          </a:p>
          <a:p>
            <a:r>
              <a:rPr lang="en-GB" sz="1600" dirty="0" smtClean="0"/>
              <a:t>Polarization at </a:t>
            </a:r>
            <a:r>
              <a:rPr lang="en-GB" sz="1600" dirty="0" smtClean="0"/>
              <a:t>LEP, </a:t>
            </a:r>
            <a:r>
              <a:rPr lang="en-GB" sz="1600" dirty="0" smtClean="0"/>
              <a:t>CERN </a:t>
            </a:r>
            <a:r>
              <a:rPr lang="en-GB" sz="1600" dirty="0"/>
              <a:t>Yellow Report </a:t>
            </a:r>
            <a:r>
              <a:rPr lang="en-GB" sz="1600" i="1" dirty="0" smtClean="0"/>
              <a:t>88-02; </a:t>
            </a:r>
            <a:r>
              <a:rPr lang="en-GB" sz="1600" dirty="0" smtClean="0"/>
              <a:t> </a:t>
            </a:r>
          </a:p>
          <a:p>
            <a:r>
              <a:rPr lang="en-GB" sz="1600" dirty="0" smtClean="0"/>
              <a:t>Beam </a:t>
            </a:r>
            <a:r>
              <a:rPr lang="en-GB" sz="1600" dirty="0" smtClean="0"/>
              <a:t>Polarization in </a:t>
            </a:r>
            <a:r>
              <a:rPr lang="en-GB" sz="1600" dirty="0" err="1" smtClean="0"/>
              <a:t>e+e</a:t>
            </a:r>
            <a:r>
              <a:rPr lang="en-GB" sz="1600" dirty="0"/>
              <a:t>-  CERN-PPE-93-125 </a:t>
            </a:r>
            <a:r>
              <a:rPr lang="en-GB" sz="1600" dirty="0" err="1"/>
              <a:t>Adv.Ser.Direct.High</a:t>
            </a:r>
            <a:r>
              <a:rPr lang="en-GB" sz="1600" dirty="0"/>
              <a:t> Energy Phys. 14 (1995) 277-324</a:t>
            </a:r>
            <a:r>
              <a:rPr lang="en-GB" sz="1600" dirty="0" smtClean="0"/>
              <a:t>; </a:t>
            </a:r>
            <a:endParaRPr lang="en-GB" sz="1600" dirty="0" smtClean="0"/>
          </a:p>
          <a:p>
            <a:r>
              <a:rPr lang="en-GB" sz="1600" dirty="0"/>
              <a:t>L. </a:t>
            </a:r>
            <a:r>
              <a:rPr lang="en-GB" sz="1600" dirty="0" err="1"/>
              <a:t>Arnaudon</a:t>
            </a:r>
            <a:r>
              <a:rPr lang="en-GB" sz="1600" dirty="0"/>
              <a:t> et al., </a:t>
            </a:r>
            <a:r>
              <a:rPr lang="en-GB" sz="1600" dirty="0" smtClean="0"/>
              <a:t>Accurate </a:t>
            </a:r>
            <a:r>
              <a:rPr lang="en-GB" sz="1600" dirty="0"/>
              <a:t>Determination of the LEP Beam Energy by resonant depolarization</a:t>
            </a:r>
            <a:r>
              <a:rPr lang="en-GB" sz="1600" dirty="0" smtClean="0"/>
              <a:t>, </a:t>
            </a:r>
            <a:br>
              <a:rPr lang="en-GB" sz="1600" dirty="0" smtClean="0"/>
            </a:br>
            <a:r>
              <a:rPr lang="en-GB" sz="1600" dirty="0" smtClean="0"/>
              <a:t>Z</a:t>
            </a:r>
            <a:r>
              <a:rPr lang="en-GB" sz="1600" dirty="0"/>
              <a:t>. Phys. C 66, 45-62 (1995). </a:t>
            </a:r>
            <a:endParaRPr lang="fr-CH" sz="1600" dirty="0" smtClean="0"/>
          </a:p>
          <a:p>
            <a:r>
              <a:rPr lang="fr-CH" sz="1600" dirty="0" smtClean="0"/>
              <a:t>Spin </a:t>
            </a:r>
            <a:r>
              <a:rPr lang="fr-CH" sz="1600" dirty="0" smtClean="0"/>
              <a:t>Dynamics in LEP </a:t>
            </a:r>
            <a:r>
              <a:rPr lang="fr-CH" sz="1600" dirty="0">
                <a:solidFill>
                  <a:srgbClr val="FFFF00"/>
                </a:solidFill>
                <a:hlinkClick r:id="rId2"/>
              </a:rPr>
              <a:t>http://dx.doi.org/10.1063/1.1384062</a:t>
            </a:r>
            <a:r>
              <a:rPr lang="fr-CH" sz="1600" dirty="0">
                <a:solidFill>
                  <a:srgbClr val="FFFF00"/>
                </a:solidFill>
              </a:rPr>
              <a:t> </a:t>
            </a:r>
            <a:endParaRPr lang="en-GB" sz="1600" dirty="0" smtClean="0"/>
          </a:p>
          <a:p>
            <a:r>
              <a:rPr lang="fr-CH" sz="1600" dirty="0" err="1" smtClean="0"/>
              <a:t>Precision</a:t>
            </a:r>
            <a:r>
              <a:rPr lang="fr-CH" sz="1600" dirty="0" smtClean="0"/>
              <a:t> EW </a:t>
            </a:r>
            <a:r>
              <a:rPr lang="fr-CH" sz="1600" dirty="0" err="1" smtClean="0"/>
              <a:t>Measts</a:t>
            </a:r>
            <a:r>
              <a:rPr lang="fr-CH" sz="1600" dirty="0" smtClean="0"/>
              <a:t> </a:t>
            </a:r>
            <a:r>
              <a:rPr lang="fr-CH" sz="1600" dirty="0"/>
              <a:t>on the </a:t>
            </a:r>
            <a:r>
              <a:rPr lang="fr-CH" sz="1600" dirty="0" smtClean="0"/>
              <a:t>Z Phys.Rept.427:257-454,2006  </a:t>
            </a:r>
            <a:r>
              <a:rPr lang="fr-CH" sz="1600" dirty="0" smtClean="0">
                <a:hlinkClick r:id="rId3"/>
              </a:rPr>
              <a:t>arXiv:0509008v3</a:t>
            </a:r>
            <a:r>
              <a:rPr lang="fr-CH" sz="1600" dirty="0" smtClean="0"/>
              <a:t> </a:t>
            </a:r>
            <a:endParaRPr lang="fr-CH" sz="1600" dirty="0" smtClean="0"/>
          </a:p>
          <a:p>
            <a:r>
              <a:rPr lang="en-GB" sz="1600" dirty="0"/>
              <a:t>D.P. Barber and G. </a:t>
            </a:r>
            <a:r>
              <a:rPr lang="en-GB" sz="1600" dirty="0" smtClean="0"/>
              <a:t>Ripken</a:t>
            </a:r>
            <a:r>
              <a:rPr lang="en-GB" sz="1600" dirty="0"/>
              <a:t> </a:t>
            </a:r>
            <a:r>
              <a:rPr lang="en-GB" sz="1600" dirty="0" smtClean="0"/>
              <a:t>``</a:t>
            </a:r>
            <a:r>
              <a:rPr lang="en-GB" sz="1600" dirty="0"/>
              <a:t>Handbook of Accelerator Physics and </a:t>
            </a:r>
            <a:r>
              <a:rPr lang="en-GB" sz="1600" dirty="0" smtClean="0"/>
              <a:t>Engineering” World </a:t>
            </a:r>
            <a:r>
              <a:rPr lang="en-GB" sz="1600" dirty="0"/>
              <a:t>Scientific (2006</a:t>
            </a:r>
            <a:r>
              <a:rPr lang="en-GB" sz="1600" dirty="0" smtClean="0"/>
              <a:t>), (2013)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 smtClean="0"/>
              <a:t>D.P</a:t>
            </a:r>
            <a:r>
              <a:rPr lang="en-GB" sz="1600" dirty="0"/>
              <a:t>. Barber and G. Ripken, Radiative Polarization, Computer Algorithms and Spin Matching in Electron Storage </a:t>
            </a:r>
            <a:r>
              <a:rPr lang="en-GB" sz="1600" dirty="0" smtClean="0"/>
              <a:t>Rings </a:t>
            </a:r>
            <a:r>
              <a:rPr lang="en-GB" sz="1600" dirty="0" err="1" smtClean="0"/>
              <a:t>arXiv:physics</a:t>
            </a:r>
            <a:r>
              <a:rPr lang="en-GB" sz="1600" dirty="0" smtClean="0"/>
              <a:t>/9907034 </a:t>
            </a:r>
            <a:endParaRPr lang="fr-CH" sz="1600" dirty="0" smtClean="0"/>
          </a:p>
          <a:p>
            <a:r>
              <a:rPr lang="fr-CH" sz="1600" b="1" dirty="0" smtClean="0"/>
              <a:t>for FCC-</a:t>
            </a:r>
            <a:r>
              <a:rPr lang="fr-CH" sz="1600" b="1" dirty="0" err="1" smtClean="0"/>
              <a:t>ee</a:t>
            </a:r>
            <a:r>
              <a:rPr lang="fr-CH" sz="1600" b="1" dirty="0" smtClean="0"/>
              <a:t>:  </a:t>
            </a:r>
            <a:endParaRPr lang="fr-CH" sz="1600" b="1" dirty="0" smtClean="0"/>
          </a:p>
          <a:p>
            <a:r>
              <a:rPr lang="fr-CH" sz="1600" dirty="0" smtClean="0"/>
              <a:t>First look at the </a:t>
            </a:r>
            <a:r>
              <a:rPr lang="fr-CH" sz="1600" dirty="0" err="1" smtClean="0"/>
              <a:t>physics</a:t>
            </a:r>
            <a:r>
              <a:rPr lang="fr-CH" sz="1600" dirty="0" smtClean="0"/>
              <a:t> case of TLEP  </a:t>
            </a:r>
            <a:r>
              <a:rPr lang="en-GB" sz="1600" dirty="0" smtClean="0"/>
              <a:t>arXiv:1308.6176, </a:t>
            </a:r>
            <a:r>
              <a:rPr lang="en-GB" sz="1600" b="1" dirty="0"/>
              <a:t>JHEP 1401 (2014) 164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/>
              <a:t>DOI: </a:t>
            </a:r>
            <a:r>
              <a:rPr lang="en-GB" sz="1600" dirty="0">
                <a:hlinkClick r:id="rId4"/>
              </a:rPr>
              <a:t>10.1007/JHEP01(2014)164</a:t>
            </a:r>
            <a:r>
              <a:rPr lang="fr-CH" sz="1600" dirty="0" smtClean="0"/>
              <a:t>  </a:t>
            </a:r>
          </a:p>
          <a:p>
            <a:r>
              <a:rPr lang="en-GB" sz="1600" dirty="0" smtClean="0"/>
              <a:t>M. </a:t>
            </a:r>
            <a:r>
              <a:rPr lang="en-GB" sz="1600" dirty="0" err="1" smtClean="0"/>
              <a:t>Koratzinos</a:t>
            </a:r>
            <a:r>
              <a:rPr lang="en-GB" sz="1600" dirty="0" smtClean="0"/>
              <a:t>  FCC-</a:t>
            </a:r>
            <a:r>
              <a:rPr lang="en-GB" sz="1600" dirty="0" err="1" smtClean="0"/>
              <a:t>ee</a:t>
            </a:r>
            <a:r>
              <a:rPr lang="en-GB" sz="1600" dirty="0"/>
              <a:t>: Energy </a:t>
            </a:r>
            <a:r>
              <a:rPr lang="en-GB" sz="1600" dirty="0" smtClean="0"/>
              <a:t>calibration </a:t>
            </a:r>
            <a:r>
              <a:rPr lang="en-GB" sz="1600" dirty="0"/>
              <a:t>IPAC'15 </a:t>
            </a:r>
            <a:r>
              <a:rPr lang="en-GB" sz="1600" dirty="0" smtClean="0"/>
              <a:t> </a:t>
            </a:r>
            <a:r>
              <a:rPr lang="en-GB" sz="1600" dirty="0" smtClean="0">
                <a:hlinkClick r:id="rId5"/>
              </a:rPr>
              <a:t>arXiv:1506.00933</a:t>
            </a:r>
            <a:r>
              <a:rPr lang="en-GB" sz="1600" dirty="0" smtClean="0"/>
              <a:t>  </a:t>
            </a:r>
          </a:p>
          <a:p>
            <a:r>
              <a:rPr lang="en-GB" sz="1600" dirty="0"/>
              <a:t>E. </a:t>
            </a:r>
            <a:r>
              <a:rPr lang="en-GB" sz="1600" dirty="0" err="1" smtClean="0"/>
              <a:t>Gianfelice</a:t>
            </a:r>
            <a:r>
              <a:rPr lang="en-GB" sz="1600" dirty="0" smtClean="0"/>
              <a:t>-Wendt: Investigation </a:t>
            </a:r>
            <a:r>
              <a:rPr lang="en-GB" sz="1600" dirty="0"/>
              <a:t>of beam self-polarization in the </a:t>
            </a:r>
            <a:r>
              <a:rPr lang="en-GB" sz="1600" dirty="0" smtClean="0"/>
              <a:t>FCC-</a:t>
            </a:r>
            <a:r>
              <a:rPr lang="en-GB" sz="1600" dirty="0" err="1" smtClean="0"/>
              <a:t>ee</a:t>
            </a:r>
            <a:r>
              <a:rPr lang="en-GB" sz="1600" dirty="0" smtClean="0"/>
              <a:t> </a:t>
            </a:r>
            <a:r>
              <a:rPr lang="en-GB" sz="1600" dirty="0" smtClean="0">
                <a:hlinkClick r:id="rId6"/>
              </a:rPr>
              <a:t>arXiv:1705.03003</a:t>
            </a:r>
            <a:r>
              <a:rPr lang="en-GB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406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19" y="2029926"/>
            <a:ext cx="4455495" cy="3112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1941680"/>
            <a:ext cx="4761934" cy="29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3712" y="2976795"/>
            <a:ext cx="8974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at the Z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642230" y="2847247"/>
            <a:ext cx="99527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at the W</a:t>
            </a:r>
            <a:endParaRPr lang="en-GB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988" y="208639"/>
            <a:ext cx="4951866" cy="1828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26695" y="96475"/>
            <a:ext cx="44044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Simulations of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SITROS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6515" y="4773452"/>
            <a:ext cx="790549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Excellent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polarization</a:t>
            </a:r>
            <a:r>
              <a:rPr lang="fr-CH" dirty="0" smtClean="0"/>
              <a:t> at the Z (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wigglers</a:t>
            </a:r>
            <a:r>
              <a:rPr lang="fr-CH" dirty="0" smtClean="0"/>
              <a:t>) and </a:t>
            </a:r>
            <a:r>
              <a:rPr lang="fr-CH" dirty="0" err="1" smtClean="0"/>
              <a:t>sufficient</a:t>
            </a:r>
            <a:r>
              <a:rPr lang="fr-CH" dirty="0" smtClean="0"/>
              <a:t> at the W.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23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" y="95201"/>
            <a:ext cx="5615040" cy="198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2191105"/>
            <a:ext cx="5265585" cy="291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530" y="2481740"/>
            <a:ext cx="33884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Spin </a:t>
            </a:r>
            <a:r>
              <a:rPr lang="fr-CH" dirty="0" err="1" smtClean="0"/>
              <a:t>calculation</a:t>
            </a:r>
            <a:r>
              <a:rPr lang="fr-CH" dirty="0" smtClean="0"/>
              <a:t> </a:t>
            </a:r>
            <a:r>
              <a:rPr lang="fr-CH" dirty="0" err="1" smtClean="0"/>
              <a:t>starts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</a:p>
          <a:p>
            <a:pPr marL="342900" indent="-342900">
              <a:buAutoNum type="arabicPeriod"/>
            </a:pPr>
            <a:r>
              <a:rPr lang="fr-CH" dirty="0" err="1" smtClean="0"/>
              <a:t>closed</a:t>
            </a:r>
            <a:r>
              <a:rPr lang="fr-CH" dirty="0" smtClean="0"/>
              <a:t> </a:t>
            </a:r>
            <a:r>
              <a:rPr lang="fr-CH" dirty="0" err="1" smtClean="0"/>
              <a:t>orbit</a:t>
            </a:r>
            <a:endParaRPr lang="fr-CH" dirty="0" smtClean="0"/>
          </a:p>
          <a:p>
            <a:pPr marL="342900" indent="-342900">
              <a:buAutoNum type="arabicPeriod"/>
            </a:pPr>
            <a:r>
              <a:rPr lang="fr-CH" dirty="0" smtClean="0"/>
              <a:t>spin </a:t>
            </a:r>
            <a:r>
              <a:rPr lang="fr-CH" dirty="0" err="1" smtClean="0"/>
              <a:t>periodic</a:t>
            </a:r>
            <a:r>
              <a:rPr lang="fr-CH" dirty="0" smtClean="0"/>
              <a:t> solution of </a:t>
            </a:r>
          </a:p>
          <a:p>
            <a:r>
              <a:rPr lang="fr-CH" dirty="0" smtClean="0"/>
              <a:t>BMT </a:t>
            </a:r>
            <a:r>
              <a:rPr lang="fr-CH" dirty="0" err="1" smtClean="0"/>
              <a:t>equation</a:t>
            </a:r>
            <a:endParaRPr lang="fr-CH" dirty="0" smtClean="0"/>
          </a:p>
          <a:p>
            <a:r>
              <a:rPr lang="fr-CH" dirty="0" smtClean="0"/>
              <a:t>3. </a:t>
            </a:r>
            <a:r>
              <a:rPr lang="fr-CH" dirty="0" err="1" smtClean="0"/>
              <a:t>multiturn</a:t>
            </a:r>
            <a:r>
              <a:rPr lang="fr-CH" dirty="0" smtClean="0"/>
              <a:t> </a:t>
            </a:r>
            <a:r>
              <a:rPr lang="fr-CH" dirty="0" err="1" smtClean="0"/>
              <a:t>tracking</a:t>
            </a:r>
            <a:r>
              <a:rPr lang="fr-CH" dirty="0" smtClean="0"/>
              <a:t> </a:t>
            </a:r>
            <a:r>
              <a:rPr lang="fr-CH" dirty="0" err="1" smtClean="0"/>
              <a:t>using</a:t>
            </a:r>
            <a:r>
              <a:rPr lang="fr-CH" dirty="0" smtClean="0"/>
              <a:t> photon</a:t>
            </a:r>
          </a:p>
          <a:p>
            <a:r>
              <a:rPr lang="fr-CH" dirty="0" err="1" smtClean="0"/>
              <a:t>emission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dipoles</a:t>
            </a:r>
            <a:r>
              <a:rPr lang="fr-CH" dirty="0" smtClean="0"/>
              <a:t> </a:t>
            </a:r>
          </a:p>
          <a:p>
            <a:endParaRPr lang="fr-CH" dirty="0"/>
          </a:p>
          <a:p>
            <a:r>
              <a:rPr lang="fr-CH" dirty="0" err="1" smtClean="0"/>
              <a:t>Approximate</a:t>
            </a:r>
            <a:r>
              <a:rPr lang="fr-CH" dirty="0" smtClean="0"/>
              <a:t> but best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.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35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5379" y="104422"/>
            <a:ext cx="177324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The </a:t>
            </a:r>
            <a:r>
              <a:rPr lang="fr-CH" sz="2400" b="1" dirty="0" err="1" smtClean="0"/>
              <a:t>Qs</a:t>
            </a:r>
            <a:r>
              <a:rPr lang="fr-CH" sz="2400" b="1" dirty="0" smtClean="0"/>
              <a:t> issue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1540" y="861559"/>
            <a:ext cx="8171852" cy="2239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parameter</a:t>
            </a:r>
            <a:r>
              <a:rPr lang="fr-CH" dirty="0" smtClean="0"/>
              <a:t> </a:t>
            </a:r>
            <a:r>
              <a:rPr lang="fr-CH" dirty="0" err="1" smtClean="0"/>
              <a:t>list</a:t>
            </a:r>
            <a:r>
              <a:rPr lang="fr-CH" dirty="0" smtClean="0"/>
              <a:t> of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gives</a:t>
            </a:r>
            <a:r>
              <a:rPr lang="fr-CH" dirty="0" smtClean="0"/>
              <a:t> the </a:t>
            </a:r>
            <a:r>
              <a:rPr lang="fr-CH" dirty="0" err="1" smtClean="0"/>
              <a:t>following</a:t>
            </a:r>
            <a:r>
              <a:rPr lang="fr-CH" dirty="0" smtClean="0"/>
              <a:t> values for the tunes</a:t>
            </a:r>
          </a:p>
          <a:p>
            <a:endParaRPr lang="fr-CH" dirty="0" smtClean="0"/>
          </a:p>
          <a:p>
            <a:r>
              <a:rPr lang="en-GB" sz="1050" b="1" dirty="0">
                <a:solidFill>
                  <a:srgbClr val="FF0000"/>
                </a:solidFill>
                <a:latin typeface="Arial"/>
              </a:rPr>
              <a:t>fractional part of 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1050" b="1" dirty="0" err="1" smtClean="0">
                <a:solidFill>
                  <a:srgbClr val="FF0000"/>
                </a:solidFill>
                <a:latin typeface="Arial"/>
              </a:rPr>
              <a:t>Qx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</a:rPr>
              <a:t>/2=</a:t>
            </a:r>
            <a:r>
              <a:rPr lang="en-GB" sz="1050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</a:rPr>
              <a:t>0.569  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 </a:t>
            </a:r>
            <a:r>
              <a:rPr lang="en-GB" sz="1050" b="1" dirty="0">
                <a:solidFill>
                  <a:srgbClr val="FF0000"/>
                </a:solidFill>
                <a:latin typeface="Arial"/>
              </a:rPr>
              <a:t>fractional part of </a:t>
            </a:r>
            <a:r>
              <a:rPr lang="en-GB" sz="1050" b="1" dirty="0" err="1" smtClean="0">
                <a:latin typeface="Arial"/>
              </a:rPr>
              <a:t>Qx</a:t>
            </a:r>
            <a:r>
              <a:rPr lang="en-GB" sz="1050" b="1" dirty="0" smtClean="0">
                <a:latin typeface="Arial"/>
              </a:rPr>
              <a:t> = 0.138 </a:t>
            </a:r>
          </a:p>
          <a:p>
            <a:r>
              <a:rPr lang="en-GB" sz="1050" b="1" dirty="0">
                <a:solidFill>
                  <a:srgbClr val="FF0000"/>
                </a:solidFill>
                <a:latin typeface="Arial"/>
              </a:rPr>
              <a:t>fractional part of  </a:t>
            </a:r>
            <a:r>
              <a:rPr lang="en-GB" sz="1050" b="1" dirty="0" err="1" smtClean="0">
                <a:solidFill>
                  <a:srgbClr val="FF0000"/>
                </a:solidFill>
                <a:latin typeface="Arial"/>
              </a:rPr>
              <a:t>Qy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</a:rPr>
              <a:t>/2</a:t>
            </a:r>
            <a:r>
              <a:rPr lang="en-GB" sz="1050" b="1" dirty="0">
                <a:solidFill>
                  <a:srgbClr val="FF0000"/>
                </a:solidFill>
                <a:latin typeface="Arial"/>
              </a:rPr>
              <a:t>= 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</a:rPr>
              <a:t>0.61    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 </a:t>
            </a:r>
            <a:r>
              <a:rPr lang="en-GB" sz="1050" b="1" dirty="0">
                <a:solidFill>
                  <a:srgbClr val="FF0000"/>
                </a:solidFill>
                <a:latin typeface="Arial"/>
              </a:rPr>
              <a:t>fractional part of </a:t>
            </a:r>
            <a:r>
              <a:rPr lang="en-GB" sz="1050" b="1" dirty="0" err="1" smtClean="0">
                <a:latin typeface="Arial"/>
              </a:rPr>
              <a:t>Qy</a:t>
            </a:r>
            <a:r>
              <a:rPr lang="en-GB" sz="1050" b="1" dirty="0" smtClean="0">
                <a:latin typeface="Arial"/>
              </a:rPr>
              <a:t> </a:t>
            </a:r>
            <a:r>
              <a:rPr lang="en-GB" sz="1050" b="1" dirty="0">
                <a:latin typeface="Arial"/>
              </a:rPr>
              <a:t>= </a:t>
            </a:r>
            <a:r>
              <a:rPr lang="en-GB" sz="1050" b="1" dirty="0" smtClean="0">
                <a:latin typeface="Arial"/>
              </a:rPr>
              <a:t>0.22 </a:t>
            </a:r>
            <a:endParaRPr lang="en-GB" sz="1050" b="1" dirty="0">
              <a:latin typeface="Arial"/>
            </a:endParaRPr>
          </a:p>
          <a:p>
            <a:r>
              <a:rPr lang="en-GB" sz="1050" b="1" dirty="0" smtClean="0">
                <a:solidFill>
                  <a:srgbClr val="FF0000"/>
                </a:solidFill>
                <a:latin typeface="Arial"/>
              </a:rPr>
              <a:t>                               Qs/2 =  0.0125  </a:t>
            </a:r>
            <a:r>
              <a:rPr lang="en-GB" sz="1050" b="1" dirty="0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                          </a:t>
            </a:r>
            <a:r>
              <a:rPr lang="en-GB" sz="1050" b="1" dirty="0" smtClean="0">
                <a:latin typeface="Arial"/>
                <a:sym typeface="Wingdings" panose="05000000000000000000" pitchFamily="2" charset="2"/>
              </a:rPr>
              <a:t>Qs = 0.025   </a:t>
            </a:r>
            <a:endParaRPr lang="en-GB" sz="1050" b="1" dirty="0">
              <a:latin typeface="Arial"/>
            </a:endParaRPr>
          </a:p>
          <a:p>
            <a:endParaRPr lang="fr-CH" dirty="0"/>
          </a:p>
          <a:p>
            <a:r>
              <a:rPr lang="fr-CH" dirty="0" err="1" smtClean="0"/>
              <a:t>he</a:t>
            </a:r>
            <a:r>
              <a:rPr lang="fr-CH" dirty="0" smtClean="0"/>
              <a:t> synchrotron oscillation </a:t>
            </a:r>
            <a:r>
              <a:rPr lang="fr-CH" dirty="0" err="1" smtClean="0"/>
              <a:t>frequency</a:t>
            </a:r>
            <a:r>
              <a:rPr lang="fr-CH" dirty="0" smtClean="0"/>
              <a:t> </a:t>
            </a:r>
            <a:r>
              <a:rPr lang="fr-CH" dirty="0" err="1" smtClean="0"/>
              <a:t>Qs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compared</a:t>
            </a:r>
            <a:r>
              <a:rPr lang="fr-CH" dirty="0" smtClean="0"/>
              <a:t> to LEP </a:t>
            </a:r>
            <a:r>
              <a:rPr lang="fr-CH" dirty="0"/>
              <a:t>(</a:t>
            </a:r>
            <a:r>
              <a:rPr lang="fr-CH" dirty="0" err="1"/>
              <a:t>Qs</a:t>
            </a:r>
            <a:r>
              <a:rPr lang="fr-CH" dirty="0"/>
              <a:t>=0.083)</a:t>
            </a:r>
            <a:r>
              <a:rPr lang="fr-CH" dirty="0" smtClean="0"/>
              <a:t> 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/>
              <a:t>number</a:t>
            </a:r>
            <a:r>
              <a:rPr lang="fr-CH" dirty="0" smtClean="0"/>
              <a:t> of </a:t>
            </a:r>
            <a:r>
              <a:rPr lang="fr-CH" dirty="0" err="1" smtClean="0"/>
              <a:t>turns</a:t>
            </a:r>
            <a:r>
              <a:rPr lang="fr-CH" dirty="0" smtClean="0"/>
              <a:t> to </a:t>
            </a:r>
            <a:r>
              <a:rPr lang="fr-CH" dirty="0" err="1" smtClean="0"/>
              <a:t>complete</a:t>
            </a:r>
            <a:r>
              <a:rPr lang="fr-CH" dirty="0" smtClean="0"/>
              <a:t> an </a:t>
            </a:r>
            <a:r>
              <a:rPr lang="fr-CH" dirty="0" err="1" smtClean="0"/>
              <a:t>energy</a:t>
            </a:r>
            <a:r>
              <a:rPr lang="fr-CH" dirty="0" smtClean="0"/>
              <a:t> oscillation </a:t>
            </a:r>
            <a:r>
              <a:rPr lang="fr-CH" dirty="0" err="1" smtClean="0"/>
              <a:t>is</a:t>
            </a:r>
            <a:r>
              <a:rPr lang="fr-CH" dirty="0" smtClean="0"/>
              <a:t> 1/</a:t>
            </a:r>
            <a:r>
              <a:rPr lang="fr-CH" dirty="0" err="1" smtClean="0"/>
              <a:t>Qs</a:t>
            </a:r>
            <a:r>
              <a:rPr lang="fr-CH" dirty="0" smtClean="0"/>
              <a:t> =40 </a:t>
            </a:r>
          </a:p>
          <a:p>
            <a:r>
              <a:rPr lang="fr-CH" dirty="0" smtClean="0"/>
              <a:t>As a </a:t>
            </a:r>
            <a:r>
              <a:rPr lang="fr-CH" dirty="0" err="1" smtClean="0"/>
              <a:t>result</a:t>
            </a:r>
            <a:r>
              <a:rPr lang="fr-CH" dirty="0" smtClean="0"/>
              <a:t> the </a:t>
            </a:r>
            <a:r>
              <a:rPr lang="fr-CH" dirty="0" err="1" smtClean="0"/>
              <a:t>Qs</a:t>
            </a:r>
            <a:r>
              <a:rPr lang="fr-CH" dirty="0" smtClean="0"/>
              <a:t> </a:t>
            </a:r>
            <a:r>
              <a:rPr lang="fr-CH" dirty="0" err="1" smtClean="0"/>
              <a:t>resonances</a:t>
            </a:r>
            <a:r>
              <a:rPr lang="fr-CH" dirty="0" smtClean="0"/>
              <a:t>  are close to </a:t>
            </a:r>
            <a:r>
              <a:rPr lang="fr-CH" dirty="0" err="1" smtClean="0"/>
              <a:t>eachother</a:t>
            </a:r>
            <a:r>
              <a:rPr lang="fr-CH" dirty="0" smtClean="0"/>
              <a:t> and </a:t>
            </a:r>
            <a:r>
              <a:rPr lang="fr-CH" dirty="0" err="1" smtClean="0"/>
              <a:t>perhaps</a:t>
            </a:r>
            <a:r>
              <a:rPr lang="fr-CH" dirty="0" smtClean="0"/>
              <a:t> </a:t>
            </a:r>
            <a:r>
              <a:rPr lang="fr-CH" dirty="0" err="1" smtClean="0"/>
              <a:t>enhanced</a:t>
            </a:r>
            <a:r>
              <a:rPr lang="fr-CH" dirty="0" smtClean="0"/>
              <a:t>. (I. </a:t>
            </a:r>
            <a:r>
              <a:rPr lang="fr-CH" dirty="0" err="1" smtClean="0"/>
              <a:t>Koop</a:t>
            </a:r>
            <a:r>
              <a:rPr lang="fr-CH" dirty="0" smtClean="0"/>
              <a:t>)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83" y="3156815"/>
            <a:ext cx="5781907" cy="1368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05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622042"/>
              </p:ext>
            </p:extLst>
          </p:nvPr>
        </p:nvGraphicFramePr>
        <p:xfrm>
          <a:off x="791580" y="685084"/>
          <a:ext cx="6885765" cy="4427248"/>
        </p:xfrm>
        <a:graphic>
          <a:graphicData uri="http://schemas.openxmlformats.org/drawingml/2006/table">
            <a:tbl>
              <a:tblPr firstRow="1" bandRow="1"/>
              <a:tblGrid>
                <a:gridCol w="19186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8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169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4169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85638">
                  <a:extLst>
                    <a:ext uri="{9D8B030D-6E8A-4147-A177-3AD203B41FA5}">
                      <a16:colId xmlns="" xmlns:a16="http://schemas.microsoft.com/office/drawing/2014/main" val="2362098517"/>
                    </a:ext>
                  </a:extLst>
                </a:gridCol>
              </a:tblGrid>
              <a:tr h="14626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  <a:endParaRPr lang="en-GB" sz="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  <a:endParaRPr lang="en-GB" sz="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</a:t>
                      </a:r>
                      <a:endParaRPr lang="en-GB" sz="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de-AT" sz="700" b="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(ZH)</a:t>
                      </a:r>
                      <a:endParaRPr lang="de-AT" sz="700" b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ttbar</a:t>
                      </a:r>
                    </a:p>
                  </a:txBody>
                  <a:tcPr marL="68580" marR="68580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626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45.6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arc cell optics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60/60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90/90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90/90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90/90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7757867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momentum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compaction [10</a:t>
                      </a:r>
                      <a:r>
                        <a:rPr kumimoji="0" lang="en-US" sz="7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-5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1.48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0.73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9242056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emittance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1.45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 emittance [pm]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7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[m]</a:t>
                      </a: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length of interaction area [mm]</a:t>
                      </a: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0.42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1.99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tunes, half-ring (x, y, s)</a:t>
                      </a:r>
                      <a:endParaRPr kumimoji="0" lang="en-GB" sz="700" b="1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(0.569,  0.61,  0.0125)</a:t>
                      </a:r>
                      <a:endParaRPr kumimoji="0" lang="en-GB" sz="7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(0.577,  0.61,  0.0115)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(0.565,  0.60,  0.0180)</a:t>
                      </a:r>
                      <a:endParaRPr kumimoji="0" lang="en-GB" sz="7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(0.553,  0.59,  0.0350)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longitudinal</a:t>
                      </a:r>
                      <a:r>
                        <a:rPr kumimoji="0" lang="en-GB" sz="7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</a:t>
                      </a:r>
                      <a:r>
                        <a:rPr kumimoji="0" lang="en-GB" sz="7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414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77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23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6.6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4200603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10.93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3873614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RF acceptance [%]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energy acceptance [%]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energy spread (SR / BS) [%]</a:t>
                      </a:r>
                      <a:endParaRPr lang="ru-RU" sz="7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0.038 / 0.132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0.153</a:t>
                      </a: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0.099 / 0.151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 / 0.20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bunch length (SR</a:t>
                      </a:r>
                      <a:r>
                        <a:rPr lang="en-US" sz="700" b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/ BS) </a:t>
                      </a:r>
                      <a:r>
                        <a:rPr lang="en-US" sz="7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[mm]</a:t>
                      </a:r>
                      <a:endParaRPr lang="ru-RU" sz="7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12.1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7.65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3.15 / 4.9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 / 3.3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13994486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Piwinski angle (SR / BS)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8.2 / 28.5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6.6 / 15.3</a:t>
                      </a: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3.4 / 5.3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1.39 / 1.60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4626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7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of  bunches /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beam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 [mA]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[10</a:t>
                      </a:r>
                      <a:r>
                        <a:rPr kumimoji="0" lang="en-US" sz="7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7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7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&gt;200</a:t>
                      </a:r>
                      <a:endParaRPr kumimoji="0" lang="en-GB" sz="700" b="1" kern="1200" dirty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&gt;30</a:t>
                      </a:r>
                      <a:endParaRPr kumimoji="0" lang="en-GB" sz="700" b="1" kern="1200" dirty="0" smtClean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&gt;7</a:t>
                      </a:r>
                      <a:endParaRPr kumimoji="0" lang="en-GB" sz="700" b="1" kern="1200" dirty="0" smtClean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&gt;1.</a:t>
                      </a:r>
                      <a:r>
                        <a:rPr kumimoji="0" lang="en-GB" sz="7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beam-beam  parameter (x</a:t>
                      </a:r>
                      <a:r>
                        <a:rPr kumimoji="0" lang="en-GB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y)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0.004 / 0.133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0.0065 / 0.118</a:t>
                      </a: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0.016 / 0.108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0.094 / 0.150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lifetime [min]</a:t>
                      </a: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50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time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between injections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 [sec]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122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76179410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allowable</a:t>
                      </a:r>
                      <a:r>
                        <a:rPr kumimoji="0" lang="en-US" sz="7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asymmetry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%]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5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3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required lifetime by BS [min]</a:t>
                      </a: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  <a:endParaRPr kumimoji="0" lang="en-GB" sz="7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9560122"/>
                  </a:ext>
                </a:extLst>
              </a:tr>
              <a:tr h="146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actual lifetime by BS (“weak”)  [min]</a:t>
                      </a:r>
                    </a:p>
                  </a:txBody>
                  <a:tcPr marL="68580" marR="68580" marT="25718" marB="2571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&gt; 200</a:t>
                      </a:r>
                      <a:endParaRPr kumimoji="0" lang="en-GB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de-AT" sz="7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7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72200" y="-7823"/>
            <a:ext cx="2052998" cy="646331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 Shatilov,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Oide,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/>
              </a:rPr>
              <a:t>NEW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/>
              </a:rPr>
              <a:t>, October 2017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7128" y="-7823"/>
            <a:ext cx="3949414" cy="707886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baseline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parameters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“reduced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luminosity target (~-10%)”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469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15" y="2607481"/>
            <a:ext cx="3070386" cy="223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926" y="501520"/>
            <a:ext cx="560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Eliana</a:t>
            </a:r>
            <a:r>
              <a:rPr lang="fr-CH" dirty="0" smtClean="0"/>
              <a:t> and Ivan </a:t>
            </a:r>
            <a:r>
              <a:rPr lang="fr-CH" dirty="0" err="1" smtClean="0"/>
              <a:t>independently</a:t>
            </a:r>
            <a:r>
              <a:rPr lang="fr-CH" dirty="0" smtClean="0"/>
              <a:t> </a:t>
            </a:r>
            <a:r>
              <a:rPr lang="fr-CH" dirty="0" err="1" smtClean="0"/>
              <a:t>checked</a:t>
            </a:r>
            <a:r>
              <a:rPr lang="fr-CH" dirty="0" smtClean="0"/>
              <a:t> the possible </a:t>
            </a:r>
            <a:r>
              <a:rPr lang="fr-CH" dirty="0" err="1" smtClean="0"/>
              <a:t>effect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84295" y="-5150"/>
            <a:ext cx="177324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The </a:t>
            </a:r>
            <a:r>
              <a:rPr lang="fr-CH" sz="2400" b="1" dirty="0" err="1" smtClean="0"/>
              <a:t>Qs</a:t>
            </a:r>
            <a:r>
              <a:rPr lang="fr-CH" sz="2400" b="1" dirty="0" smtClean="0"/>
              <a:t> issue</a:t>
            </a:r>
            <a:endParaRPr lang="en-GB" sz="2400" b="1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024"/>
          <a:stretch/>
        </p:blipFill>
        <p:spPr bwMode="auto">
          <a:xfrm>
            <a:off x="2994657" y="2731778"/>
            <a:ext cx="3152518" cy="210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224" y="2821788"/>
            <a:ext cx="3059905" cy="1640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3"/>
          <a:stretch/>
        </p:blipFill>
        <p:spPr bwMode="auto">
          <a:xfrm>
            <a:off x="3174124" y="871581"/>
            <a:ext cx="2761755" cy="1849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1540" y="1221600"/>
            <a:ext cx="269285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at the W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Qs</a:t>
            </a:r>
            <a:r>
              <a:rPr lang="fr-CH" dirty="0" smtClean="0"/>
              <a:t> = 0.08 </a:t>
            </a:r>
            <a:r>
              <a:rPr lang="fr-CH" dirty="0" smtClean="0">
                <a:sym typeface="Wingdings" panose="05000000000000000000" pitchFamily="2" charset="2"/>
              </a:rPr>
              <a:t>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555001" y="3066805"/>
            <a:ext cx="1325171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1600" dirty="0" smtClean="0"/>
              <a:t>W, </a:t>
            </a:r>
            <a:r>
              <a:rPr lang="fr-CH" sz="1600" dirty="0" err="1" smtClean="0"/>
              <a:t>Qs</a:t>
            </a:r>
            <a:r>
              <a:rPr lang="fr-CH" sz="1600" dirty="0" smtClean="0"/>
              <a:t> = 0.024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61510" y="2336012"/>
            <a:ext cx="250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Eliana</a:t>
            </a:r>
            <a:r>
              <a:rPr lang="fr-CH" dirty="0" smtClean="0"/>
              <a:t>, at the Z </a:t>
            </a:r>
            <a:r>
              <a:rPr lang="fr-CH" dirty="0" err="1" smtClean="0"/>
              <a:t>Qs</a:t>
            </a:r>
            <a:r>
              <a:rPr lang="fr-CH" dirty="0" smtClean="0"/>
              <a:t>=0.025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507215" y="2362690"/>
            <a:ext cx="254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Ivan K, at 61GeV </a:t>
            </a:r>
            <a:r>
              <a:rPr lang="fr-CH" dirty="0" err="1" smtClean="0"/>
              <a:t>Qs</a:t>
            </a:r>
            <a:r>
              <a:rPr lang="fr-CH" dirty="0" smtClean="0"/>
              <a:t>=0.02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31740" y="4764051"/>
            <a:ext cx="45722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, </a:t>
            </a:r>
            <a:r>
              <a:rPr lang="fr-CH" dirty="0" err="1" smtClean="0"/>
              <a:t>smoother</a:t>
            </a:r>
            <a:r>
              <a:rPr lang="fr-CH" dirty="0" smtClean="0"/>
              <a:t> </a:t>
            </a:r>
            <a:r>
              <a:rPr lang="fr-CH" dirty="0" err="1" smtClean="0"/>
              <a:t>curves</a:t>
            </a:r>
            <a:r>
              <a:rPr lang="fr-CH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5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-8819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/>
              <a:t>Hardware </a:t>
            </a:r>
            <a:r>
              <a:rPr lang="fr-CH" dirty="0" err="1" smtClean="0"/>
              <a:t>requirements</a:t>
            </a:r>
            <a:r>
              <a:rPr lang="fr-CH" dirty="0" smtClean="0"/>
              <a:t>: </a:t>
            </a:r>
            <a:r>
              <a:rPr lang="fr-CH" dirty="0" err="1" smtClean="0"/>
              <a:t>polarimeters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6515" y="990876"/>
            <a:ext cx="86018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Efficient </a:t>
            </a:r>
            <a:r>
              <a:rPr lang="fr-CH" dirty="0" err="1"/>
              <a:t>polarimeter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necessary</a:t>
            </a:r>
            <a:r>
              <a:rPr lang="fr-CH" dirty="0"/>
              <a:t>. </a:t>
            </a:r>
          </a:p>
          <a:p>
            <a:endParaRPr lang="fr-CH" b="1" dirty="0" smtClean="0"/>
          </a:p>
          <a:p>
            <a:r>
              <a:rPr lang="fr-CH" b="1" dirty="0" err="1" smtClean="0"/>
              <a:t>Polarimeters</a:t>
            </a:r>
            <a:r>
              <a:rPr lang="fr-CH" b="1" dirty="0" smtClean="0"/>
              <a:t>, one for  </a:t>
            </a:r>
            <a:r>
              <a:rPr lang="fr-CH" b="1" dirty="0" err="1" smtClean="0"/>
              <a:t>each</a:t>
            </a:r>
            <a:r>
              <a:rPr lang="fr-CH" b="1" dirty="0" smtClean="0"/>
              <a:t> </a:t>
            </a:r>
            <a:r>
              <a:rPr lang="fr-CH" b="1" dirty="0" err="1" smtClean="0"/>
              <a:t>beam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dirty="0" err="1" smtClean="0"/>
              <a:t>Backscattered</a:t>
            </a:r>
            <a:r>
              <a:rPr lang="fr-CH" dirty="0" smtClean="0"/>
              <a:t> Compton </a:t>
            </a:r>
            <a:r>
              <a:rPr lang="fr-CH" b="1" dirty="0" smtClean="0">
                <a:solidFill>
                  <a:srgbClr val="00B050"/>
                </a:solidFill>
                <a:sym typeface="Symbol"/>
              </a:rPr>
              <a:t></a:t>
            </a:r>
            <a:r>
              <a:rPr lang="fr-CH" dirty="0" smtClean="0">
                <a:sym typeface="Symbol"/>
              </a:rPr>
              <a:t> +e  </a:t>
            </a:r>
            <a:r>
              <a:rPr lang="fr-CH" b="1" dirty="0" smtClean="0">
                <a:solidFill>
                  <a:srgbClr val="FF0000"/>
                </a:solidFill>
                <a:sym typeface="Symbol"/>
              </a:rPr>
              <a:t></a:t>
            </a:r>
            <a:r>
              <a:rPr lang="fr-CH" dirty="0" smtClean="0">
                <a:sym typeface="Symbol"/>
              </a:rPr>
              <a:t> + e     </a:t>
            </a:r>
            <a:r>
              <a:rPr lang="fr-CH" b="1" dirty="0" smtClean="0">
                <a:solidFill>
                  <a:srgbClr val="00B050"/>
                </a:solidFill>
                <a:sym typeface="Symbol"/>
              </a:rPr>
              <a:t> </a:t>
            </a:r>
            <a:r>
              <a:rPr lang="fr-CH" b="1" dirty="0" err="1" smtClean="0">
                <a:solidFill>
                  <a:srgbClr val="00B050"/>
                </a:solidFill>
                <a:sym typeface="Symbol"/>
              </a:rPr>
              <a:t>from</a:t>
            </a:r>
            <a:r>
              <a:rPr lang="fr-CH" b="1" dirty="0" smtClean="0">
                <a:solidFill>
                  <a:srgbClr val="00B050"/>
                </a:solidFill>
                <a:sym typeface="Symbol"/>
              </a:rPr>
              <a:t> 532 nm (2.33 eV) laser </a:t>
            </a:r>
          </a:p>
          <a:p>
            <a:endParaRPr lang="fr-CH" dirty="0" smtClean="0">
              <a:sym typeface="Symbol"/>
            </a:endParaRPr>
          </a:p>
          <a:p>
            <a:r>
              <a:rPr lang="fr-CH" dirty="0" err="1" smtClean="0">
                <a:sym typeface="Symbol"/>
              </a:rPr>
              <a:t>Nickolai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Muchnoi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pointed</a:t>
            </a:r>
            <a:r>
              <a:rPr lang="fr-CH" dirty="0" smtClean="0">
                <a:sym typeface="Symbol"/>
              </a:rPr>
              <a:t> out </a:t>
            </a:r>
            <a:r>
              <a:rPr lang="fr-CH" dirty="0" err="1" smtClean="0">
                <a:sym typeface="Symbol"/>
              </a:rPr>
              <a:t>that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scattered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electron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contains</a:t>
            </a:r>
            <a:r>
              <a:rPr lang="fr-CH" dirty="0" smtClean="0">
                <a:sym typeface="Symbol"/>
              </a:rPr>
              <a:t> anti-</a:t>
            </a:r>
            <a:r>
              <a:rPr lang="fr-CH" dirty="0" err="1" smtClean="0">
                <a:sym typeface="Symbol"/>
              </a:rPr>
              <a:t>correlated</a:t>
            </a:r>
            <a:r>
              <a:rPr lang="fr-CH" dirty="0" smtClean="0">
                <a:sym typeface="Symbol"/>
              </a:rPr>
              <a:t> information</a:t>
            </a:r>
          </a:p>
          <a:p>
            <a:r>
              <a:rPr lang="fr-CH" dirty="0" smtClean="0">
                <a:sym typeface="Symbol"/>
              </a:rPr>
              <a:t>on e-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polarization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gives</a:t>
            </a:r>
            <a:r>
              <a:rPr lang="fr-CH" dirty="0" smtClean="0">
                <a:sym typeface="Symbol"/>
              </a:rPr>
              <a:t> information on 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energy</a:t>
            </a:r>
            <a:endParaRPr lang="fr-CH" dirty="0" smtClean="0">
              <a:sym typeface="Symbol"/>
            </a:endParaRPr>
          </a:p>
          <a:p>
            <a:endParaRPr lang="fr-CH" dirty="0" smtClean="0">
              <a:sym typeface="Symbol"/>
            </a:endParaRPr>
          </a:p>
          <a:p>
            <a:r>
              <a:rPr lang="fr-CH" dirty="0" err="1" smtClean="0">
                <a:sym typeface="Symbol"/>
              </a:rPr>
              <a:t>Practical</a:t>
            </a:r>
            <a:r>
              <a:rPr lang="fr-CH" dirty="0" smtClean="0">
                <a:sym typeface="Symbol"/>
              </a:rPr>
              <a:t> arrangement  </a:t>
            </a:r>
            <a:r>
              <a:rPr lang="fr-CH" dirty="0" err="1">
                <a:sym typeface="Symbol"/>
              </a:rPr>
              <a:t>similar</a:t>
            </a:r>
            <a:r>
              <a:rPr lang="fr-CH" dirty="0">
                <a:sym typeface="Symbol"/>
              </a:rPr>
              <a:t> to LEP for the </a:t>
            </a:r>
            <a:r>
              <a:rPr lang="fr-CH" dirty="0" err="1">
                <a:sym typeface="Symbol"/>
              </a:rPr>
              <a:t>detection</a:t>
            </a:r>
            <a:r>
              <a:rPr lang="fr-CH" dirty="0">
                <a:sym typeface="Symbol"/>
              </a:rPr>
              <a:t> of the </a:t>
            </a:r>
            <a:r>
              <a:rPr lang="fr-CH" dirty="0">
                <a:solidFill>
                  <a:srgbClr val="FF0000"/>
                </a:solidFill>
                <a:sym typeface="Symbol"/>
              </a:rPr>
              <a:t>photon</a:t>
            </a:r>
            <a:r>
              <a:rPr lang="fr-CH" dirty="0">
                <a:sym typeface="Symbol"/>
              </a:rPr>
              <a:t>, </a:t>
            </a:r>
            <a:endParaRPr lang="fr-CH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but </a:t>
            </a:r>
            <a:r>
              <a:rPr lang="fr-CH" dirty="0" err="1" smtClean="0">
                <a:sym typeface="Symbol"/>
              </a:rPr>
              <a:t>complemeted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</a:t>
            </a:r>
            <a:r>
              <a:rPr lang="fr-CH" dirty="0">
                <a:sym typeface="Symbol"/>
              </a:rPr>
              <a:t>an </a:t>
            </a:r>
            <a:r>
              <a:rPr lang="fr-CH" dirty="0" err="1">
                <a:sym typeface="Symbol"/>
              </a:rPr>
              <a:t>electron</a:t>
            </a:r>
            <a:r>
              <a:rPr lang="fr-CH" dirty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spectrometer</a:t>
            </a:r>
            <a:r>
              <a:rPr lang="fr-CH" dirty="0" smtClean="0">
                <a:sym typeface="Symbol"/>
              </a:rPr>
              <a:t> </a:t>
            </a:r>
            <a:endParaRPr lang="fr-CH" dirty="0">
              <a:sym typeface="Symbo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9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5" y="231490"/>
            <a:ext cx="6980063" cy="435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20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54" y="-8354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/>
          <a:stretch/>
        </p:blipFill>
        <p:spPr bwMode="auto">
          <a:xfrm>
            <a:off x="1331640" y="759542"/>
            <a:ext cx="6720260" cy="437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1640" y="-8819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 smtClean="0"/>
              <a:t>Compton </a:t>
            </a:r>
            <a:r>
              <a:rPr lang="fr-CH" dirty="0" err="1" smtClean="0"/>
              <a:t>Polarimeter</a:t>
            </a:r>
            <a:r>
              <a:rPr lang="fr-CH" dirty="0" smtClean="0"/>
              <a:t>:  </a:t>
            </a:r>
            <a:r>
              <a:rPr lang="fr-CH" dirty="0"/>
              <a:t>R</a:t>
            </a:r>
            <a:r>
              <a:rPr lang="fr-CH" dirty="0" smtClean="0"/>
              <a:t>ates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41006"/>
            <a:ext cx="8712200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8345" y="780842"/>
            <a:ext cx="3927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laser-export.com/prod/527.html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-8819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 smtClean="0"/>
              <a:t>Compton </a:t>
            </a:r>
            <a:r>
              <a:rPr lang="fr-CH" dirty="0" err="1" smtClean="0"/>
              <a:t>Polarimeter</a:t>
            </a:r>
            <a:r>
              <a:rPr lang="fr-CH" dirty="0" smtClean="0"/>
              <a:t>: Laser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35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4" t="23683" r="23750" b="51371"/>
          <a:stretch/>
        </p:blipFill>
        <p:spPr bwMode="auto">
          <a:xfrm>
            <a:off x="-333545" y="-173555"/>
            <a:ext cx="7093976" cy="171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5" t="31339" r="21994"/>
          <a:stretch/>
        </p:blipFill>
        <p:spPr bwMode="auto">
          <a:xfrm>
            <a:off x="1713852" y="672633"/>
            <a:ext cx="7329911" cy="470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5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600075"/>
            <a:ext cx="768985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67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1231106"/>
            <a:ext cx="9061450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3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08" y="519522"/>
            <a:ext cx="9074604" cy="48605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326357" y="1761660"/>
            <a:ext cx="2232248" cy="1242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326358" y="87474"/>
            <a:ext cx="45719" cy="2916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99992" y="141480"/>
            <a:ext cx="180020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 rot="18141857">
            <a:off x="6014265" y="1938523"/>
            <a:ext cx="571852" cy="216024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925099" y="238272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laser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948264" y="1221600"/>
            <a:ext cx="360040" cy="21602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42230" y="951570"/>
            <a:ext cx="3000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38032"/>
            <a:ext cx="3577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e’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920" y="2865299"/>
            <a:ext cx="2792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00B050"/>
                </a:solidFill>
                <a:sym typeface="Symbol"/>
              </a:rPr>
              <a:t>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559594"/>
            <a:ext cx="895985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3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7" y="61204"/>
            <a:ext cx="8372120" cy="5093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4662010" y="1086585"/>
            <a:ext cx="0" cy="81009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19865" y="1306964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sym typeface="Symbol"/>
              </a:rPr>
              <a:t>1mm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887035" y="2571750"/>
            <a:ext cx="2790312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12160" y="2288814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sym typeface="Symbol"/>
              </a:rPr>
              <a:t>350mm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5562110" y="2870245"/>
            <a:ext cx="1866756" cy="1530967"/>
          </a:xfrm>
          <a:custGeom>
            <a:avLst/>
            <a:gdLst>
              <a:gd name="connsiteX0" fmla="*/ 0 w 1866756"/>
              <a:gd name="connsiteY0" fmla="*/ 1508523 h 1530967"/>
              <a:gd name="connsiteX1" fmla="*/ 69011 w 1866756"/>
              <a:gd name="connsiteY1" fmla="*/ 1491270 h 1530967"/>
              <a:gd name="connsiteX2" fmla="*/ 100066 w 1866756"/>
              <a:gd name="connsiteY2" fmla="*/ 1429160 h 1530967"/>
              <a:gd name="connsiteX3" fmla="*/ 234638 w 1866756"/>
              <a:gd name="connsiteY3" fmla="*/ 328430 h 1530967"/>
              <a:gd name="connsiteX4" fmla="*/ 286397 w 1866756"/>
              <a:gd name="connsiteY4" fmla="*/ 152451 h 1530967"/>
              <a:gd name="connsiteX5" fmla="*/ 393364 w 1866756"/>
              <a:gd name="connsiteY5" fmla="*/ 626 h 1530967"/>
              <a:gd name="connsiteX6" fmla="*/ 507233 w 1866756"/>
              <a:gd name="connsiteY6" fmla="*/ 211110 h 1530967"/>
              <a:gd name="connsiteX7" fmla="*/ 614201 w 1866756"/>
              <a:gd name="connsiteY7" fmla="*/ 342232 h 1530967"/>
              <a:gd name="connsiteX8" fmla="*/ 793630 w 1866756"/>
              <a:gd name="connsiteY8" fmla="*/ 407793 h 1530967"/>
              <a:gd name="connsiteX9" fmla="*/ 1031719 w 1866756"/>
              <a:gd name="connsiteY9" fmla="*/ 414694 h 1530967"/>
              <a:gd name="connsiteX10" fmla="*/ 1231852 w 1866756"/>
              <a:gd name="connsiteY10" fmla="*/ 287023 h 1530967"/>
              <a:gd name="connsiteX11" fmla="*/ 1300863 w 1866756"/>
              <a:gd name="connsiteY11" fmla="*/ 117945 h 1530967"/>
              <a:gd name="connsiteX12" fmla="*/ 1356072 w 1866756"/>
              <a:gd name="connsiteY12" fmla="*/ 59286 h 1530967"/>
              <a:gd name="connsiteX13" fmla="*/ 1380226 w 1866756"/>
              <a:gd name="connsiteY13" fmla="*/ 59286 h 1530967"/>
              <a:gd name="connsiteX14" fmla="*/ 1456139 w 1866756"/>
              <a:gd name="connsiteY14" fmla="*/ 142099 h 1530967"/>
              <a:gd name="connsiteX15" fmla="*/ 1518249 w 1866756"/>
              <a:gd name="connsiteY15" fmla="*/ 335331 h 1530967"/>
              <a:gd name="connsiteX16" fmla="*/ 1635568 w 1866756"/>
              <a:gd name="connsiteY16" fmla="*/ 1291138 h 1530967"/>
              <a:gd name="connsiteX17" fmla="*/ 1683876 w 1866756"/>
              <a:gd name="connsiteY17" fmla="*/ 1453314 h 1530967"/>
              <a:gd name="connsiteX18" fmla="*/ 1756338 w 1866756"/>
              <a:gd name="connsiteY18" fmla="*/ 1511974 h 1530967"/>
              <a:gd name="connsiteX19" fmla="*/ 1866756 w 1866756"/>
              <a:gd name="connsiteY19" fmla="*/ 1505073 h 1530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66756" h="1530967">
                <a:moveTo>
                  <a:pt x="0" y="1508523"/>
                </a:moveTo>
                <a:cubicBezTo>
                  <a:pt x="26166" y="1506510"/>
                  <a:pt x="52333" y="1504497"/>
                  <a:pt x="69011" y="1491270"/>
                </a:cubicBezTo>
                <a:cubicBezTo>
                  <a:pt x="85689" y="1478043"/>
                  <a:pt x="72462" y="1622967"/>
                  <a:pt x="100066" y="1429160"/>
                </a:cubicBezTo>
                <a:cubicBezTo>
                  <a:pt x="127670" y="1235353"/>
                  <a:pt x="203583" y="541215"/>
                  <a:pt x="234638" y="328430"/>
                </a:cubicBezTo>
                <a:cubicBezTo>
                  <a:pt x="265693" y="115645"/>
                  <a:pt x="259943" y="207085"/>
                  <a:pt x="286397" y="152451"/>
                </a:cubicBezTo>
                <a:cubicBezTo>
                  <a:pt x="312851" y="97817"/>
                  <a:pt x="356558" y="-9150"/>
                  <a:pt x="393364" y="626"/>
                </a:cubicBezTo>
                <a:cubicBezTo>
                  <a:pt x="430170" y="10402"/>
                  <a:pt x="470427" y="154176"/>
                  <a:pt x="507233" y="211110"/>
                </a:cubicBezTo>
                <a:cubicBezTo>
                  <a:pt x="544039" y="268044"/>
                  <a:pt x="566468" y="309452"/>
                  <a:pt x="614201" y="342232"/>
                </a:cubicBezTo>
                <a:cubicBezTo>
                  <a:pt x="661934" y="375012"/>
                  <a:pt x="724044" y="395716"/>
                  <a:pt x="793630" y="407793"/>
                </a:cubicBezTo>
                <a:cubicBezTo>
                  <a:pt x="863216" y="419870"/>
                  <a:pt x="958682" y="434822"/>
                  <a:pt x="1031719" y="414694"/>
                </a:cubicBezTo>
                <a:cubicBezTo>
                  <a:pt x="1104756" y="394566"/>
                  <a:pt x="1186995" y="336481"/>
                  <a:pt x="1231852" y="287023"/>
                </a:cubicBezTo>
                <a:cubicBezTo>
                  <a:pt x="1276709" y="237565"/>
                  <a:pt x="1280160" y="155901"/>
                  <a:pt x="1300863" y="117945"/>
                </a:cubicBezTo>
                <a:cubicBezTo>
                  <a:pt x="1321566" y="79989"/>
                  <a:pt x="1342845" y="69062"/>
                  <a:pt x="1356072" y="59286"/>
                </a:cubicBezTo>
                <a:cubicBezTo>
                  <a:pt x="1369299" y="49510"/>
                  <a:pt x="1363548" y="45484"/>
                  <a:pt x="1380226" y="59286"/>
                </a:cubicBezTo>
                <a:cubicBezTo>
                  <a:pt x="1396904" y="73088"/>
                  <a:pt x="1433135" y="96091"/>
                  <a:pt x="1456139" y="142099"/>
                </a:cubicBezTo>
                <a:cubicBezTo>
                  <a:pt x="1479143" y="188107"/>
                  <a:pt x="1488344" y="143825"/>
                  <a:pt x="1518249" y="335331"/>
                </a:cubicBezTo>
                <a:cubicBezTo>
                  <a:pt x="1548154" y="526837"/>
                  <a:pt x="1607964" y="1104808"/>
                  <a:pt x="1635568" y="1291138"/>
                </a:cubicBezTo>
                <a:cubicBezTo>
                  <a:pt x="1663172" y="1477468"/>
                  <a:pt x="1663748" y="1416508"/>
                  <a:pt x="1683876" y="1453314"/>
                </a:cubicBezTo>
                <a:cubicBezTo>
                  <a:pt x="1704004" y="1490120"/>
                  <a:pt x="1725858" y="1503347"/>
                  <a:pt x="1756338" y="1511974"/>
                </a:cubicBezTo>
                <a:cubicBezTo>
                  <a:pt x="1786818" y="1520601"/>
                  <a:pt x="1826787" y="1512837"/>
                  <a:pt x="1866756" y="150507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 flipH="1">
            <a:off x="5457450" y="2870244"/>
            <a:ext cx="1866756" cy="1530967"/>
          </a:xfrm>
          <a:custGeom>
            <a:avLst/>
            <a:gdLst>
              <a:gd name="connsiteX0" fmla="*/ 0 w 1866756"/>
              <a:gd name="connsiteY0" fmla="*/ 1508523 h 1530967"/>
              <a:gd name="connsiteX1" fmla="*/ 69011 w 1866756"/>
              <a:gd name="connsiteY1" fmla="*/ 1491270 h 1530967"/>
              <a:gd name="connsiteX2" fmla="*/ 100066 w 1866756"/>
              <a:gd name="connsiteY2" fmla="*/ 1429160 h 1530967"/>
              <a:gd name="connsiteX3" fmla="*/ 234638 w 1866756"/>
              <a:gd name="connsiteY3" fmla="*/ 328430 h 1530967"/>
              <a:gd name="connsiteX4" fmla="*/ 286397 w 1866756"/>
              <a:gd name="connsiteY4" fmla="*/ 152451 h 1530967"/>
              <a:gd name="connsiteX5" fmla="*/ 393364 w 1866756"/>
              <a:gd name="connsiteY5" fmla="*/ 626 h 1530967"/>
              <a:gd name="connsiteX6" fmla="*/ 507233 w 1866756"/>
              <a:gd name="connsiteY6" fmla="*/ 211110 h 1530967"/>
              <a:gd name="connsiteX7" fmla="*/ 614201 w 1866756"/>
              <a:gd name="connsiteY7" fmla="*/ 342232 h 1530967"/>
              <a:gd name="connsiteX8" fmla="*/ 793630 w 1866756"/>
              <a:gd name="connsiteY8" fmla="*/ 407793 h 1530967"/>
              <a:gd name="connsiteX9" fmla="*/ 1031719 w 1866756"/>
              <a:gd name="connsiteY9" fmla="*/ 414694 h 1530967"/>
              <a:gd name="connsiteX10" fmla="*/ 1231852 w 1866756"/>
              <a:gd name="connsiteY10" fmla="*/ 287023 h 1530967"/>
              <a:gd name="connsiteX11" fmla="*/ 1300863 w 1866756"/>
              <a:gd name="connsiteY11" fmla="*/ 117945 h 1530967"/>
              <a:gd name="connsiteX12" fmla="*/ 1356072 w 1866756"/>
              <a:gd name="connsiteY12" fmla="*/ 59286 h 1530967"/>
              <a:gd name="connsiteX13" fmla="*/ 1380226 w 1866756"/>
              <a:gd name="connsiteY13" fmla="*/ 59286 h 1530967"/>
              <a:gd name="connsiteX14" fmla="*/ 1456139 w 1866756"/>
              <a:gd name="connsiteY14" fmla="*/ 142099 h 1530967"/>
              <a:gd name="connsiteX15" fmla="*/ 1518249 w 1866756"/>
              <a:gd name="connsiteY15" fmla="*/ 335331 h 1530967"/>
              <a:gd name="connsiteX16" fmla="*/ 1635568 w 1866756"/>
              <a:gd name="connsiteY16" fmla="*/ 1291138 h 1530967"/>
              <a:gd name="connsiteX17" fmla="*/ 1683876 w 1866756"/>
              <a:gd name="connsiteY17" fmla="*/ 1453314 h 1530967"/>
              <a:gd name="connsiteX18" fmla="*/ 1756338 w 1866756"/>
              <a:gd name="connsiteY18" fmla="*/ 1511974 h 1530967"/>
              <a:gd name="connsiteX19" fmla="*/ 1866756 w 1866756"/>
              <a:gd name="connsiteY19" fmla="*/ 1505073 h 1530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66756" h="1530967">
                <a:moveTo>
                  <a:pt x="0" y="1508523"/>
                </a:moveTo>
                <a:cubicBezTo>
                  <a:pt x="26166" y="1506510"/>
                  <a:pt x="52333" y="1504497"/>
                  <a:pt x="69011" y="1491270"/>
                </a:cubicBezTo>
                <a:cubicBezTo>
                  <a:pt x="85689" y="1478043"/>
                  <a:pt x="72462" y="1622967"/>
                  <a:pt x="100066" y="1429160"/>
                </a:cubicBezTo>
                <a:cubicBezTo>
                  <a:pt x="127670" y="1235353"/>
                  <a:pt x="203583" y="541215"/>
                  <a:pt x="234638" y="328430"/>
                </a:cubicBezTo>
                <a:cubicBezTo>
                  <a:pt x="265693" y="115645"/>
                  <a:pt x="259943" y="207085"/>
                  <a:pt x="286397" y="152451"/>
                </a:cubicBezTo>
                <a:cubicBezTo>
                  <a:pt x="312851" y="97817"/>
                  <a:pt x="356558" y="-9150"/>
                  <a:pt x="393364" y="626"/>
                </a:cubicBezTo>
                <a:cubicBezTo>
                  <a:pt x="430170" y="10402"/>
                  <a:pt x="470427" y="154176"/>
                  <a:pt x="507233" y="211110"/>
                </a:cubicBezTo>
                <a:cubicBezTo>
                  <a:pt x="544039" y="268044"/>
                  <a:pt x="566468" y="309452"/>
                  <a:pt x="614201" y="342232"/>
                </a:cubicBezTo>
                <a:cubicBezTo>
                  <a:pt x="661934" y="375012"/>
                  <a:pt x="724044" y="395716"/>
                  <a:pt x="793630" y="407793"/>
                </a:cubicBezTo>
                <a:cubicBezTo>
                  <a:pt x="863216" y="419870"/>
                  <a:pt x="958682" y="434822"/>
                  <a:pt x="1031719" y="414694"/>
                </a:cubicBezTo>
                <a:cubicBezTo>
                  <a:pt x="1104756" y="394566"/>
                  <a:pt x="1186995" y="336481"/>
                  <a:pt x="1231852" y="287023"/>
                </a:cubicBezTo>
                <a:cubicBezTo>
                  <a:pt x="1276709" y="237565"/>
                  <a:pt x="1280160" y="155901"/>
                  <a:pt x="1300863" y="117945"/>
                </a:cubicBezTo>
                <a:cubicBezTo>
                  <a:pt x="1321566" y="79989"/>
                  <a:pt x="1342845" y="69062"/>
                  <a:pt x="1356072" y="59286"/>
                </a:cubicBezTo>
                <a:cubicBezTo>
                  <a:pt x="1369299" y="49510"/>
                  <a:pt x="1363548" y="45484"/>
                  <a:pt x="1380226" y="59286"/>
                </a:cubicBezTo>
                <a:cubicBezTo>
                  <a:pt x="1396904" y="73088"/>
                  <a:pt x="1433135" y="96091"/>
                  <a:pt x="1456139" y="142099"/>
                </a:cubicBezTo>
                <a:cubicBezTo>
                  <a:pt x="1479143" y="188107"/>
                  <a:pt x="1488344" y="143825"/>
                  <a:pt x="1518249" y="335331"/>
                </a:cubicBezTo>
                <a:cubicBezTo>
                  <a:pt x="1548154" y="526837"/>
                  <a:pt x="1607964" y="1104808"/>
                  <a:pt x="1635568" y="1291138"/>
                </a:cubicBezTo>
                <a:cubicBezTo>
                  <a:pt x="1663172" y="1477468"/>
                  <a:pt x="1663748" y="1416508"/>
                  <a:pt x="1683876" y="1453314"/>
                </a:cubicBezTo>
                <a:cubicBezTo>
                  <a:pt x="1704004" y="1490120"/>
                  <a:pt x="1725858" y="1503347"/>
                  <a:pt x="1756338" y="1511974"/>
                </a:cubicBezTo>
                <a:cubicBezTo>
                  <a:pt x="1786818" y="1520601"/>
                  <a:pt x="1826787" y="1512837"/>
                  <a:pt x="1866756" y="150507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54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9" t="49286" r="3852" b="8602"/>
          <a:stretch/>
        </p:blipFill>
        <p:spPr bwMode="auto">
          <a:xfrm>
            <a:off x="57657" y="1137058"/>
            <a:ext cx="3892990" cy="214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09" r="49537"/>
          <a:stretch/>
        </p:blipFill>
        <p:spPr bwMode="auto">
          <a:xfrm>
            <a:off x="4397623" y="1056247"/>
            <a:ext cx="4224827" cy="267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47667" y="1062981"/>
            <a:ext cx="8467048" cy="2678899"/>
            <a:chOff x="147667" y="1062981"/>
            <a:chExt cx="8467048" cy="2678899"/>
          </a:xfrm>
          <a:solidFill>
            <a:schemeClr val="bg1"/>
          </a:solidFill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49" t="49286" r="3852" b="8602"/>
            <a:stretch/>
          </p:blipFill>
          <p:spPr bwMode="auto">
            <a:xfrm flipH="1">
              <a:off x="147667" y="1131590"/>
              <a:ext cx="3892990" cy="214510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409" r="49537"/>
            <a:stretch/>
          </p:blipFill>
          <p:spPr bwMode="auto">
            <a:xfrm flipH="1">
              <a:off x="4389888" y="1062981"/>
              <a:ext cx="4224827" cy="267889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41530" y="3741880"/>
            <a:ext cx="8693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expected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 to  P </a:t>
            </a:r>
            <a:r>
              <a:rPr lang="fr-CH" dirty="0" smtClean="0">
                <a:sym typeface="Symbol"/>
              </a:rPr>
              <a:t> 1% (</a:t>
            </a:r>
            <a:r>
              <a:rPr lang="fr-CH" dirty="0" err="1" smtClean="0">
                <a:sym typeface="Symbol"/>
              </a:rPr>
              <a:t>absolute</a:t>
            </a:r>
            <a:r>
              <a:rPr lang="fr-CH" dirty="0" smtClean="0">
                <a:sym typeface="Symbol"/>
              </a:rPr>
              <a:t>) </a:t>
            </a:r>
          </a:p>
          <a:p>
            <a:r>
              <a:rPr lang="fr-CH" dirty="0" smtClean="0">
                <a:sym typeface="Symbol"/>
              </a:rPr>
              <a:t>in a few seconds. (if the </a:t>
            </a:r>
            <a:r>
              <a:rPr lang="fr-CH" dirty="0" err="1" smtClean="0">
                <a:sym typeface="Symbol"/>
              </a:rPr>
              <a:t>level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5%, </a:t>
            </a:r>
            <a:r>
              <a:rPr lang="fr-CH" dirty="0" err="1" smtClean="0">
                <a:sym typeface="Symbol"/>
              </a:rPr>
              <a:t>this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5). To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verified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improved</a:t>
            </a:r>
            <a:r>
              <a:rPr lang="fr-CH" dirty="0" smtClean="0">
                <a:sym typeface="Symbol"/>
              </a:rPr>
              <a:t> fit</a:t>
            </a:r>
            <a:r>
              <a:rPr lang="en-GB" dirty="0" err="1" smtClean="0">
                <a:sym typeface="Symbol"/>
              </a:rPr>
              <a:t>ter</a:t>
            </a:r>
            <a:r>
              <a:rPr lang="en-GB" dirty="0" smtClean="0">
                <a:sym typeface="Symbol"/>
              </a:rPr>
              <a:t> (</a:t>
            </a:r>
            <a:r>
              <a:rPr lang="en-GB" dirty="0" err="1" smtClean="0">
                <a:sym typeface="Symbol"/>
              </a:rPr>
              <a:t>Nickolai</a:t>
            </a:r>
            <a:r>
              <a:rPr lang="en-GB" dirty="0" smtClean="0">
                <a:sym typeface="Symbol"/>
              </a:rPr>
              <a:t>)</a:t>
            </a:r>
            <a:endParaRPr lang="fr-CH" dirty="0" smtClean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72834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988107"/>
              </p:ext>
            </p:extLst>
          </p:nvPr>
        </p:nvGraphicFramePr>
        <p:xfrm>
          <a:off x="398514" y="1279252"/>
          <a:ext cx="8229599" cy="1418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6240"/>
                <a:gridCol w="818217"/>
                <a:gridCol w="770784"/>
                <a:gridCol w="569194"/>
                <a:gridCol w="569194"/>
                <a:gridCol w="569194"/>
                <a:gridCol w="569194"/>
                <a:gridCol w="569194"/>
                <a:gridCol w="569194"/>
                <a:gridCol w="569194"/>
              </a:tblGrid>
              <a:tr h="128958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laser (eV)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beam (GeV)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mc2(MeV)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 field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theta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true beam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45.6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0.511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0.013451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11300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24.119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0.002134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45.60005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nominal kappa = 4. E_laser.Ebeam_nom/mc2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1.627567296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true kappa  = 4. E_laser.Ebeam_true/mc2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1.627568924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nominal Emin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17.35445561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true </a:t>
                      </a:r>
                      <a:r>
                        <a:rPr lang="en-GB" sz="800" u="none" strike="noStrike" dirty="0" err="1">
                          <a:effectLst/>
                        </a:rPr>
                        <a:t>Emin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17.35446221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position of photons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nominal position of beam (m)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0.239182573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true position of beam (m)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0.239182334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2.39182E-07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nominal position of min (m)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0.628468308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true position of min (m)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0.628468069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2.39182E-07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447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1570" y="502972"/>
            <a:ext cx="863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Using</a:t>
            </a:r>
            <a:r>
              <a:rPr lang="fr-CH" sz="1400" dirty="0" smtClean="0"/>
              <a:t> </a:t>
            </a:r>
            <a:r>
              <a:rPr lang="fr-CH" sz="1400" dirty="0" smtClean="0"/>
              <a:t>the </a:t>
            </a:r>
            <a:r>
              <a:rPr lang="fr-CH" sz="1400" dirty="0" smtClean="0"/>
              <a:t>dispersion </a:t>
            </a:r>
            <a:r>
              <a:rPr lang="fr-CH" sz="1400" dirty="0" err="1" smtClean="0"/>
              <a:t>suppressor</a:t>
            </a:r>
            <a:r>
              <a:rPr lang="fr-CH" sz="1400" dirty="0" smtClean="0"/>
              <a:t> </a:t>
            </a:r>
            <a:r>
              <a:rPr lang="fr-CH" sz="1400" dirty="0" err="1" smtClean="0"/>
              <a:t>dipole</a:t>
            </a:r>
            <a:r>
              <a:rPr lang="fr-CH" sz="1400" dirty="0" smtClean="0"/>
              <a:t> 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 </a:t>
            </a:r>
            <a:r>
              <a:rPr lang="fr-CH" sz="1400" dirty="0" smtClean="0"/>
              <a:t>a lever-arm of </a:t>
            </a:r>
            <a:r>
              <a:rPr lang="fr-CH" sz="1400" b="1" dirty="0" smtClean="0">
                <a:solidFill>
                  <a:srgbClr val="00B050"/>
                </a:solidFill>
              </a:rPr>
              <a:t>100m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</a:t>
            </a:r>
            <a:r>
              <a:rPr lang="fr-CH" sz="1400" dirty="0" smtClean="0"/>
              <a:t>end </a:t>
            </a:r>
            <a:r>
              <a:rPr lang="fr-CH" sz="1400" dirty="0" smtClean="0"/>
              <a:t>of the </a:t>
            </a:r>
            <a:r>
              <a:rPr lang="fr-CH" sz="1400" dirty="0" err="1" smtClean="0"/>
              <a:t>dipole</a:t>
            </a:r>
            <a:r>
              <a:rPr lang="fr-CH" sz="1400" dirty="0" smtClean="0"/>
              <a:t>, one </a:t>
            </a:r>
            <a:r>
              <a:rPr lang="fr-CH" sz="1400" dirty="0" err="1" smtClean="0"/>
              <a:t>finds</a:t>
            </a:r>
            <a:endParaRPr lang="fr-CH" sz="1400" dirty="0" smtClean="0"/>
          </a:p>
          <a:p>
            <a:r>
              <a:rPr lang="fr-CH" sz="1400" dirty="0" smtClean="0"/>
              <a:t>-- minimum </a:t>
            </a:r>
            <a:r>
              <a:rPr lang="fr-CH" sz="1400" dirty="0" err="1" smtClean="0"/>
              <a:t>compton</a:t>
            </a:r>
            <a:r>
              <a:rPr lang="fr-CH" sz="1400" dirty="0" smtClean="0"/>
              <a:t> </a:t>
            </a:r>
            <a:r>
              <a:rPr lang="fr-CH" sz="1400" dirty="0" err="1" smtClean="0"/>
              <a:t>scattering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at 45.6 </a:t>
            </a:r>
            <a:r>
              <a:rPr lang="fr-CH" sz="1400" dirty="0" err="1" smtClean="0"/>
              <a:t>GeV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17.354 </a:t>
            </a:r>
            <a:r>
              <a:rPr lang="fr-CH" sz="1400" dirty="0" err="1" smtClean="0"/>
              <a:t>GeV</a:t>
            </a:r>
            <a:endParaRPr lang="fr-CH" sz="1400" dirty="0" smtClean="0"/>
          </a:p>
          <a:p>
            <a:r>
              <a:rPr lang="fr-CH" sz="1400" dirty="0" smtClean="0"/>
              <a:t>-- distance </a:t>
            </a:r>
            <a:r>
              <a:rPr lang="fr-CH" sz="1400" dirty="0" err="1" smtClean="0"/>
              <a:t>from</a:t>
            </a:r>
            <a:r>
              <a:rPr lang="fr-CH" sz="1400" dirty="0" smtClean="0"/>
              <a:t> photon </a:t>
            </a:r>
            <a:r>
              <a:rPr lang="fr-CH" sz="1400" dirty="0" err="1" smtClean="0"/>
              <a:t>recoil</a:t>
            </a:r>
            <a:r>
              <a:rPr lang="fr-CH" sz="1400" dirty="0" smtClean="0"/>
              <a:t> to Emin </a:t>
            </a:r>
            <a:r>
              <a:rPr lang="fr-CH" sz="1400" dirty="0" err="1" smtClean="0"/>
              <a:t>electron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         0.628m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224413" y="0"/>
            <a:ext cx="589590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polarimeter-spectrometer</a:t>
            </a:r>
            <a:r>
              <a:rPr lang="fr-CH" dirty="0" smtClean="0"/>
              <a:t> </a:t>
            </a:r>
            <a:r>
              <a:rPr lang="fr-CH" dirty="0" err="1" smtClean="0"/>
              <a:t>situated</a:t>
            </a:r>
            <a:r>
              <a:rPr lang="fr-CH" dirty="0" smtClean="0"/>
              <a:t> 100m </a:t>
            </a:r>
            <a:r>
              <a:rPr lang="fr-CH" dirty="0" err="1" smtClean="0"/>
              <a:t>from</a:t>
            </a:r>
            <a:r>
              <a:rPr lang="fr-CH" dirty="0" smtClean="0"/>
              <a:t> end of </a:t>
            </a:r>
            <a:r>
              <a:rPr lang="fr-CH" dirty="0" err="1" smtClean="0"/>
              <a:t>dipole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932041" y="1653648"/>
            <a:ext cx="4163319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mouvement of </a:t>
            </a:r>
            <a:r>
              <a:rPr lang="fr-CH" dirty="0" err="1" smtClean="0"/>
              <a:t>beam</a:t>
            </a:r>
            <a:r>
              <a:rPr lang="fr-CH" dirty="0" smtClean="0"/>
              <a:t> and end point </a:t>
            </a:r>
          </a:p>
          <a:p>
            <a:r>
              <a:rPr lang="fr-CH" dirty="0" smtClean="0"/>
              <a:t>are </a:t>
            </a:r>
            <a:r>
              <a:rPr lang="fr-CH" dirty="0" smtClean="0"/>
              <a:t>the </a:t>
            </a:r>
            <a:r>
              <a:rPr lang="fr-CH" dirty="0" err="1" smtClean="0"/>
              <a:t>same</a:t>
            </a:r>
            <a:r>
              <a:rPr lang="fr-CH" dirty="0" smtClean="0"/>
              <a:t>:  </a:t>
            </a:r>
          </a:p>
          <a:p>
            <a:r>
              <a:rPr lang="fr-CH" dirty="0" smtClean="0"/>
              <a:t>0.24microns for  </a:t>
            </a:r>
            <a:r>
              <a:rPr lang="fr-CH" dirty="0">
                <a:sym typeface="Symbol"/>
              </a:rPr>
              <a:t></a:t>
            </a:r>
            <a:r>
              <a:rPr lang="fr-CH" dirty="0" err="1" smtClean="0"/>
              <a:t>Eb</a:t>
            </a:r>
            <a:r>
              <a:rPr lang="fr-CH" dirty="0" smtClean="0"/>
              <a:t>/</a:t>
            </a:r>
            <a:r>
              <a:rPr lang="fr-CH" dirty="0" err="1" smtClean="0"/>
              <a:t>Eb</a:t>
            </a:r>
            <a:r>
              <a:rPr lang="fr-CH" dirty="0" smtClean="0"/>
              <a:t>=10</a:t>
            </a:r>
            <a:r>
              <a:rPr lang="fr-CH" baseline="30000" dirty="0" smtClean="0"/>
              <a:t>-6  </a:t>
            </a:r>
            <a:r>
              <a:rPr lang="fr-CH" dirty="0" smtClean="0"/>
              <a:t>(</a:t>
            </a:r>
            <a:r>
              <a:rPr lang="fr-CH" dirty="0">
                <a:sym typeface="Symbol"/>
              </a:rPr>
              <a:t></a:t>
            </a:r>
            <a:r>
              <a:rPr lang="fr-CH" dirty="0" err="1" smtClean="0"/>
              <a:t>Eb</a:t>
            </a:r>
            <a:r>
              <a:rPr lang="fr-CH" dirty="0" smtClean="0"/>
              <a:t>=45keV)</a:t>
            </a:r>
            <a:endParaRPr lang="en-GB" baseline="30000" dirty="0"/>
          </a:p>
        </p:txBody>
      </p:sp>
      <p:sp>
        <p:nvSpPr>
          <p:cNvPr id="6" name="Right Arrow 5"/>
          <p:cNvSpPr/>
          <p:nvPr/>
        </p:nvSpPr>
        <p:spPr>
          <a:xfrm rot="15763222">
            <a:off x="8376393" y="1680822"/>
            <a:ext cx="284051" cy="1736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071650" y="3367936"/>
            <a:ext cx="64807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760282" y="3655968"/>
            <a:ext cx="360040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6940302" y="3079904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068094" y="3079904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67594" y="3835988"/>
            <a:ext cx="72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744058" y="3511058"/>
            <a:ext cx="648072" cy="64807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215666" y="3745978"/>
            <a:ext cx="3600400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287674" y="3799984"/>
            <a:ext cx="3780420" cy="1080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>
            <a:off x="1287674" y="3151912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84218" y="4479414"/>
            <a:ext cx="1490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B050"/>
                </a:solidFill>
              </a:rPr>
              <a:t>recoil</a:t>
            </a:r>
            <a:r>
              <a:rPr lang="fr-CH" dirty="0" smtClean="0">
                <a:solidFill>
                  <a:srgbClr val="00B050"/>
                </a:solidFill>
              </a:rPr>
              <a:t> photon </a:t>
            </a:r>
          </a:p>
          <a:p>
            <a:pPr algn="ctr"/>
            <a:r>
              <a:rPr lang="fr-CH" dirty="0" smtClean="0">
                <a:solidFill>
                  <a:srgbClr val="00B050"/>
                </a:solidFill>
              </a:rPr>
              <a:t>spot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51579" y="4580714"/>
            <a:ext cx="1233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/>
              <a:t>beam</a:t>
            </a:r>
            <a:r>
              <a:rPr lang="fr-CH" dirty="0" smtClean="0"/>
              <a:t> spot </a:t>
            </a:r>
          </a:p>
          <a:p>
            <a:pPr algn="ctr"/>
            <a:r>
              <a:rPr lang="fr-CH" dirty="0" smtClean="0"/>
              <a:t>and BPM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1913786" y="4481155"/>
            <a:ext cx="2223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elliptic</a:t>
            </a:r>
            <a:r>
              <a:rPr lang="fr-CH" dirty="0" smtClean="0"/>
              <a:t> distribution </a:t>
            </a:r>
          </a:p>
          <a:p>
            <a:r>
              <a:rPr lang="fr-CH" dirty="0" smtClean="0"/>
              <a:t>of </a:t>
            </a:r>
            <a:r>
              <a:rPr lang="fr-CH" dirty="0" err="1" smtClean="0"/>
              <a:t>scattered</a:t>
            </a:r>
            <a:r>
              <a:rPr lang="fr-CH" dirty="0" smtClean="0"/>
              <a:t> </a:t>
            </a:r>
            <a:r>
              <a:rPr lang="fr-CH" dirty="0" err="1" smtClean="0"/>
              <a:t>electrons</a:t>
            </a:r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6877590" y="3782990"/>
            <a:ext cx="125424" cy="104207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7790504" y="3427648"/>
            <a:ext cx="1412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plane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742749" y="4556740"/>
            <a:ext cx="10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end point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1287674" y="3079904"/>
            <a:ext cx="56417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760282" y="27512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0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4816066" y="275122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239mm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1039982" y="275122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628mm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783618" y="3511058"/>
            <a:ext cx="0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51570" y="351105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70mm</a:t>
            </a:r>
            <a:endParaRPr lang="en-GB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7862222" y="3836061"/>
            <a:ext cx="1245992" cy="2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987824" y="3327286"/>
            <a:ext cx="0" cy="4907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7824" y="3908421"/>
            <a:ext cx="0" cy="2905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699792" y="3039254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</a:t>
            </a:r>
            <a:r>
              <a:rPr lang="fr-CH" dirty="0" smtClean="0"/>
              <a:t> 1mm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7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5762" y="96475"/>
            <a:ext cx="15838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Depolarization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91530"/>
            <a:ext cx="33034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not-</a:t>
            </a:r>
            <a:r>
              <a:rPr lang="fr-CH" dirty="0" err="1" smtClean="0"/>
              <a:t>so</a:t>
            </a:r>
            <a:r>
              <a:rPr lang="fr-CH" dirty="0" smtClean="0"/>
              <a:t> trivial in FCC-</a:t>
            </a:r>
            <a:r>
              <a:rPr lang="fr-CH" dirty="0" err="1" smtClean="0"/>
              <a:t>ee</a:t>
            </a:r>
            <a:r>
              <a:rPr lang="fr-CH" dirty="0" smtClean="0"/>
              <a:t>! </a:t>
            </a:r>
          </a:p>
          <a:p>
            <a:r>
              <a:rPr lang="fr-CH" dirty="0" smtClean="0"/>
              <a:t>16700 </a:t>
            </a:r>
            <a:r>
              <a:rPr lang="fr-CH" dirty="0" err="1" smtClean="0"/>
              <a:t>bunches</a:t>
            </a:r>
            <a:r>
              <a:rPr lang="fr-CH" dirty="0" smtClean="0"/>
              <a:t> </a:t>
            </a:r>
            <a:r>
              <a:rPr lang="fr-CH" dirty="0" err="1" smtClean="0"/>
              <a:t>circulate</a:t>
            </a:r>
            <a:r>
              <a:rPr lang="fr-CH" dirty="0" smtClean="0"/>
              <a:t> </a:t>
            </a:r>
          </a:p>
          <a:p>
            <a:r>
              <a:rPr lang="fr-CH" dirty="0" smtClean="0"/>
              <a:t>time-</a:t>
            </a:r>
            <a:r>
              <a:rPr lang="fr-CH" dirty="0" err="1" smtClean="0"/>
              <a:t>between</a:t>
            </a:r>
            <a:r>
              <a:rPr lang="fr-CH" dirty="0" smtClean="0"/>
              <a:t>-</a:t>
            </a:r>
            <a:r>
              <a:rPr lang="fr-CH" dirty="0" err="1" smtClean="0"/>
              <a:t>bunches</a:t>
            </a:r>
            <a:r>
              <a:rPr lang="fr-CH" dirty="0" smtClean="0"/>
              <a:t> = 19ns, </a:t>
            </a:r>
          </a:p>
          <a:p>
            <a:r>
              <a:rPr lang="fr-CH" dirty="0" err="1" smtClean="0"/>
              <a:t>depolarize</a:t>
            </a:r>
            <a:r>
              <a:rPr lang="fr-CH" dirty="0" smtClean="0"/>
              <a:t> one-and-</a:t>
            </a:r>
            <a:r>
              <a:rPr lang="fr-CH" dirty="0" err="1" smtClean="0"/>
              <a:t>only</a:t>
            </a:r>
            <a:r>
              <a:rPr lang="fr-CH" dirty="0" smtClean="0"/>
              <a:t>-one </a:t>
            </a:r>
          </a:p>
          <a:p>
            <a:r>
              <a:rPr lang="fr-CH" dirty="0" smtClean="0"/>
              <a:t>of </a:t>
            </a:r>
            <a:r>
              <a:rPr lang="fr-CH" dirty="0" err="1" smtClean="0"/>
              <a:t>them</a:t>
            </a:r>
            <a:r>
              <a:rPr lang="fr-CH" dirty="0" smtClean="0"/>
              <a:t>. </a:t>
            </a:r>
          </a:p>
          <a:p>
            <a:r>
              <a:rPr lang="fr-CH" dirty="0" smtClean="0"/>
              <a:t>Kicker must have </a:t>
            </a:r>
            <a:r>
              <a:rPr lang="fr-CH" dirty="0" err="1" smtClean="0"/>
              <a:t>fast</a:t>
            </a:r>
            <a:r>
              <a:rPr lang="fr-CH" dirty="0" smtClean="0"/>
              <a:t> (&lt;9ns) </a:t>
            </a:r>
            <a:r>
              <a:rPr lang="fr-CH" dirty="0" err="1" smtClean="0"/>
              <a:t>rise</a:t>
            </a:r>
            <a:r>
              <a:rPr lang="fr-CH" dirty="0" smtClean="0"/>
              <a:t>.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088" y="816555"/>
            <a:ext cx="5663501" cy="423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69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485"/>
            <a:ext cx="5005730" cy="463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9286" y="456515"/>
            <a:ext cx="39419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/>
          </a:p>
          <a:p>
            <a:endParaRPr lang="en-GB" dirty="0"/>
          </a:p>
          <a:p>
            <a:r>
              <a:rPr lang="en-GB" dirty="0"/>
              <a:t>The LHC TF system </a:t>
            </a:r>
            <a:r>
              <a:rPr lang="en-GB" dirty="0" smtClean="0"/>
              <a:t>works essentially on a bunch by bunch basis for 25ns. </a:t>
            </a:r>
            <a:br>
              <a:rPr lang="en-GB" dirty="0" smtClean="0"/>
            </a:br>
            <a:r>
              <a:rPr lang="en-GB" dirty="0" smtClean="0"/>
              <a:t>They would </a:t>
            </a:r>
            <a:r>
              <a:rPr lang="en-GB" dirty="0"/>
              <a:t>provide a transverse kick of up to ~20 </a:t>
            </a:r>
            <a:r>
              <a:rPr lang="en-GB" dirty="0" err="1" smtClean="0"/>
              <a:t>mrad</a:t>
            </a:r>
            <a:r>
              <a:rPr lang="en-GB" dirty="0" smtClean="0"/>
              <a:t> at </a:t>
            </a:r>
            <a:r>
              <a:rPr lang="en-GB" dirty="0"/>
              <a:t>the Z peak with ~10 MHz bandwidth. This is 10x more than what we may </a:t>
            </a:r>
            <a:r>
              <a:rPr lang="en-GB" dirty="0" smtClean="0"/>
              <a:t>need-  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GB" b="1" dirty="0" smtClean="0"/>
              <a:t>a priori OK !</a:t>
            </a:r>
          </a:p>
          <a:p>
            <a:pPr marL="285750" indent="-285750">
              <a:buFont typeface="Wingdings" pitchFamily="2" charset="2"/>
              <a:buChar char="è"/>
            </a:pPr>
            <a:endParaRPr lang="fr-CH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17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9"/>
          <a:stretch/>
        </p:blipFill>
        <p:spPr bwMode="auto">
          <a:xfrm>
            <a:off x="42862" y="366505"/>
            <a:ext cx="5541395" cy="416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97125" y="68154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600" b="1" dirty="0" err="1"/>
              <a:t>However</a:t>
            </a:r>
            <a:r>
              <a:rPr lang="fr-CH" sz="1600" b="1" dirty="0"/>
              <a:t>… </a:t>
            </a:r>
            <a:r>
              <a:rPr lang="fr-CH" sz="1600" b="1" dirty="0" err="1"/>
              <a:t>I.Kopp</a:t>
            </a:r>
            <a:r>
              <a:rPr lang="fr-CH" sz="1600" b="1" dirty="0"/>
              <a:t> has </a:t>
            </a:r>
            <a:r>
              <a:rPr lang="fr-CH" sz="1600" b="1" dirty="0" err="1"/>
              <a:t>reproduced</a:t>
            </a:r>
            <a:r>
              <a:rPr lang="fr-CH" sz="1600" b="1" dirty="0"/>
              <a:t> </a:t>
            </a:r>
            <a:r>
              <a:rPr lang="fr-CH" sz="1600" b="1" dirty="0" smtClean="0"/>
              <a:t>by </a:t>
            </a:r>
          </a:p>
          <a:p>
            <a:r>
              <a:rPr lang="fr-CH" sz="1600" b="1" dirty="0" smtClean="0"/>
              <a:t>simulation the </a:t>
            </a:r>
            <a:r>
              <a:rPr lang="fr-CH" sz="1600" b="1" dirty="0" err="1" smtClean="0"/>
              <a:t>depolarization</a:t>
            </a:r>
            <a:r>
              <a:rPr lang="fr-CH" sz="1600" b="1" dirty="0" smtClean="0"/>
              <a:t> for LEP, </a:t>
            </a:r>
          </a:p>
          <a:p>
            <a:r>
              <a:rPr lang="fr-CH" sz="1600" b="1" dirty="0" smtClean="0"/>
              <a:t>but </a:t>
            </a:r>
            <a:r>
              <a:rPr lang="fr-CH" sz="1600" b="1" dirty="0" err="1" smtClean="0"/>
              <a:t>with</a:t>
            </a:r>
            <a:r>
              <a:rPr lang="fr-CH" sz="1600" b="1" dirty="0" smtClean="0"/>
              <a:t> the </a:t>
            </a:r>
            <a:r>
              <a:rPr lang="fr-CH" sz="1600" b="1" dirty="0" err="1" smtClean="0"/>
              <a:t>very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low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Qs</a:t>
            </a:r>
            <a:r>
              <a:rPr lang="fr-CH" sz="1600" b="1" dirty="0" smtClean="0"/>
              <a:t> value at FCC-</a:t>
            </a:r>
            <a:r>
              <a:rPr lang="fr-CH" sz="1600" b="1" dirty="0" err="1" smtClean="0"/>
              <a:t>ee</a:t>
            </a:r>
            <a:r>
              <a:rPr lang="fr-CH" sz="1600" b="1" dirty="0" smtClean="0"/>
              <a:t> </a:t>
            </a:r>
          </a:p>
          <a:p>
            <a:r>
              <a:rPr lang="fr-CH" sz="1600" b="1" dirty="0" smtClean="0"/>
              <a:t>(and </a:t>
            </a:r>
            <a:r>
              <a:rPr lang="fr-CH" sz="1600" b="1" dirty="0" err="1" smtClean="0"/>
              <a:t>maybe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other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reasons</a:t>
            </a:r>
            <a:r>
              <a:rPr lang="fr-CH" sz="1600" b="1" dirty="0" smtClean="0"/>
              <a:t>?) </a:t>
            </a:r>
            <a:r>
              <a:rPr lang="fr-CH" sz="1600" b="1" dirty="0" err="1" smtClean="0"/>
              <a:t>could</a:t>
            </a:r>
            <a:r>
              <a:rPr lang="fr-CH" sz="1600" b="1" dirty="0" smtClean="0"/>
              <a:t> not </a:t>
            </a:r>
          </a:p>
          <a:p>
            <a:r>
              <a:rPr lang="fr-CH" sz="1600" b="1" dirty="0" err="1" smtClean="0"/>
              <a:t>simulate</a:t>
            </a:r>
            <a:r>
              <a:rPr lang="fr-CH" sz="1600" b="1" dirty="0" smtClean="0"/>
              <a:t> a </a:t>
            </a:r>
            <a:r>
              <a:rPr lang="fr-CH" sz="1600" b="1" dirty="0" err="1" smtClean="0"/>
              <a:t>depolarization</a:t>
            </a:r>
            <a:r>
              <a:rPr lang="fr-CH" sz="1600" b="1" dirty="0" smtClean="0"/>
              <a:t> for FCC-</a:t>
            </a:r>
            <a:r>
              <a:rPr lang="fr-CH" sz="1600" b="1" dirty="0" err="1" smtClean="0"/>
              <a:t>ee</a:t>
            </a:r>
            <a:r>
              <a:rPr lang="fr-CH" sz="1600" b="1" dirty="0" smtClean="0"/>
              <a:t>. </a:t>
            </a:r>
          </a:p>
          <a:p>
            <a:endParaRPr lang="fr-CH" sz="1600" b="1" dirty="0"/>
          </a:p>
          <a:p>
            <a:pPr marL="285750" indent="-285750">
              <a:buFont typeface="Wingdings" pitchFamily="2" charset="2"/>
              <a:buChar char="è"/>
            </a:pPr>
            <a:r>
              <a:rPr lang="fr-CH" sz="1600" b="1" dirty="0" err="1" smtClean="0">
                <a:sym typeface="Wingdings" panose="05000000000000000000" pitchFamily="2" charset="2"/>
              </a:rPr>
              <a:t>need</a:t>
            </a:r>
            <a:r>
              <a:rPr lang="fr-CH" sz="1600" b="1" dirty="0" smtClean="0">
                <a:sym typeface="Wingdings" panose="05000000000000000000" pitchFamily="2" charset="2"/>
              </a:rPr>
              <a:t> to </a:t>
            </a:r>
            <a:r>
              <a:rPr lang="fr-CH" sz="1600" b="1" dirty="0" err="1" smtClean="0">
                <a:sym typeface="Wingdings" panose="05000000000000000000" pitchFamily="2" charset="2"/>
              </a:rPr>
              <a:t>investigate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r>
              <a:rPr lang="fr-CH" sz="1600" b="1" dirty="0" err="1" smtClean="0">
                <a:sym typeface="Wingdings" panose="05000000000000000000" pitchFamily="2" charset="2"/>
              </a:rPr>
              <a:t>energy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r>
              <a:rPr lang="fr-CH" sz="1600" b="1" dirty="0" err="1" smtClean="0">
                <a:sym typeface="Wingdings" panose="05000000000000000000" pitchFamily="2" charset="2"/>
              </a:rPr>
              <a:t>sweep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sz="1600" b="1" dirty="0" err="1" smtClean="0">
                <a:sym typeface="Wingdings" panose="05000000000000000000" pitchFamily="2" charset="2"/>
              </a:rPr>
              <a:t>parameters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r>
              <a:rPr lang="fr-CH" sz="1600" b="1" dirty="0" err="1" smtClean="0">
                <a:sym typeface="Wingdings" panose="05000000000000000000" pitchFamily="2" charset="2"/>
              </a:rPr>
              <a:t>further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8748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505" y="474628"/>
            <a:ext cx="9483686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 smtClean="0"/>
          </a:p>
          <a:p>
            <a:pPr marL="342900" indent="-342900">
              <a:buAutoNum type="arabicPeriod"/>
            </a:pPr>
            <a:r>
              <a:rPr lang="fr-CH" b="1" dirty="0" smtClean="0"/>
              <a:t>Z </a:t>
            </a:r>
            <a:r>
              <a:rPr lang="fr-CH" b="1" dirty="0" err="1" smtClean="0"/>
              <a:t>peak</a:t>
            </a:r>
            <a:r>
              <a:rPr lang="fr-CH" b="1" dirty="0" smtClean="0"/>
              <a:t> 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precisely</a:t>
            </a:r>
            <a:r>
              <a:rPr lang="fr-CH" dirty="0" smtClean="0"/>
              <a:t> as </a:t>
            </a:r>
            <a:r>
              <a:rPr lang="fr-CH" dirty="0" err="1" smtClean="0"/>
              <a:t>function</a:t>
            </a:r>
            <a:r>
              <a:rPr lang="fr-CH" dirty="0" smtClean="0"/>
              <a:t> of E</a:t>
            </a:r>
            <a:r>
              <a:rPr lang="fr-CH" baseline="-25000" dirty="0" smtClean="0"/>
              <a:t>CM </a:t>
            </a:r>
            <a:r>
              <a:rPr lang="fr-CH" dirty="0" smtClean="0"/>
              <a:t> in the </a:t>
            </a:r>
            <a:r>
              <a:rPr lang="fr-CH" dirty="0" err="1" smtClean="0"/>
              <a:t>region</a:t>
            </a:r>
            <a:r>
              <a:rPr lang="fr-CH" dirty="0" smtClean="0"/>
              <a:t> of the Z </a:t>
            </a:r>
            <a:r>
              <a:rPr lang="fr-CH" dirty="0" err="1" smtClean="0"/>
              <a:t>peak</a:t>
            </a:r>
            <a:endParaRPr lang="fr-CH" dirty="0" smtClean="0"/>
          </a:p>
          <a:p>
            <a:r>
              <a:rPr lang="fr-CH" dirty="0" smtClean="0"/>
              <a:t>       --  </a:t>
            </a:r>
            <a:r>
              <a:rPr lang="fr-CH" dirty="0"/>
              <a:t>cross-section </a:t>
            </a:r>
            <a:r>
              <a:rPr lang="fr-CH" dirty="0" err="1"/>
              <a:t>e+e</a:t>
            </a:r>
            <a:r>
              <a:rPr lang="fr-CH" dirty="0"/>
              <a:t>- </a:t>
            </a:r>
            <a:r>
              <a:rPr lang="fr-CH" dirty="0">
                <a:sym typeface="Wingdings" panose="05000000000000000000" pitchFamily="2" charset="2"/>
              </a:rPr>
              <a:t> Z </a:t>
            </a:r>
            <a:r>
              <a:rPr lang="fr-CH" dirty="0" smtClean="0">
                <a:sym typeface="Wingdings" panose="05000000000000000000" pitchFamily="2" charset="2"/>
              </a:rPr>
              <a:t>X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-- muon </a:t>
            </a:r>
            <a:r>
              <a:rPr lang="fr-CH" dirty="0" err="1" smtClean="0">
                <a:sym typeface="Wingdings" panose="05000000000000000000" pitchFamily="2" charset="2"/>
              </a:rPr>
              <a:t>forward-backward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asymmetry</a:t>
            </a:r>
            <a:endParaRPr lang="fr-CH" dirty="0" smtClean="0">
              <a:sym typeface="Wingdings" panose="05000000000000000000" pitchFamily="2" charset="2"/>
            </a:endParaRP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b="1" dirty="0" err="1" smtClean="0">
                <a:sym typeface="Wingdings" panose="05000000000000000000" pitchFamily="2" charset="2"/>
              </a:rPr>
              <a:t>Physics</a:t>
            </a:r>
            <a:r>
              <a:rPr lang="fr-CH" b="1" dirty="0" smtClean="0">
                <a:sym typeface="Wingdings" panose="05000000000000000000" pitchFamily="2" charset="2"/>
              </a:rPr>
              <a:t> output: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 Z mass and </a:t>
            </a:r>
            <a:r>
              <a:rPr lang="fr-CH" dirty="0" err="1" smtClean="0">
                <a:sym typeface="Wingdings" panose="05000000000000000000" pitchFamily="2" charset="2"/>
              </a:rPr>
              <a:t>width</a:t>
            </a:r>
            <a:r>
              <a:rPr lang="fr-CH" dirty="0" smtClean="0">
                <a:sym typeface="Wingdings" panose="05000000000000000000" pitchFamily="2" charset="2"/>
              </a:rPr>
              <a:t>,  </a:t>
            </a:r>
            <a:r>
              <a:rPr lang="fr-CH" dirty="0" err="1" smtClean="0">
                <a:sym typeface="Wingdings" panose="05000000000000000000" pitchFamily="2" charset="2"/>
              </a:rPr>
              <a:t>from</a:t>
            </a:r>
            <a:r>
              <a:rPr lang="fr-CH" dirty="0" smtClean="0">
                <a:sym typeface="Wingdings" panose="05000000000000000000" pitchFamily="2" charset="2"/>
              </a:rPr>
              <a:t> cross-sections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dirty="0" err="1" smtClean="0">
                <a:sym typeface="Wingdings" panose="05000000000000000000" pitchFamily="2" charset="2"/>
              </a:rPr>
              <a:t>electroweak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mixing</a:t>
            </a:r>
            <a:r>
              <a:rPr lang="fr-CH" dirty="0" smtClean="0">
                <a:sym typeface="Wingdings" panose="05000000000000000000" pitchFamily="2" charset="2"/>
              </a:rPr>
              <a:t> angle </a:t>
            </a:r>
            <a:r>
              <a:rPr lang="fr-CH" dirty="0" smtClean="0">
                <a:solidFill>
                  <a:srgbClr val="000000"/>
                </a:solidFill>
              </a:rPr>
              <a:t>sin</a:t>
            </a:r>
            <a:r>
              <a:rPr lang="fr-CH" baseline="30000" dirty="0" smtClean="0">
                <a:solidFill>
                  <a:srgbClr val="000000"/>
                </a:solidFill>
              </a:rPr>
              <a:t>2</a:t>
            </a:r>
            <a:r>
              <a:rPr lang="fr-CH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fr-CH" baseline="-25000" dirty="0" smtClean="0">
                <a:solidFill>
                  <a:srgbClr val="000000"/>
                </a:solidFill>
              </a:rPr>
              <a:t>W</a:t>
            </a:r>
            <a:r>
              <a:rPr lang="fr-CH" baseline="30000" dirty="0" smtClean="0">
                <a:solidFill>
                  <a:srgbClr val="000000"/>
                </a:solidFill>
              </a:rPr>
              <a:t>eff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>
                <a:solidFill>
                  <a:srgbClr val="000000"/>
                </a:solidFill>
              </a:rPr>
              <a:t>(</a:t>
            </a:r>
            <a:r>
              <a:rPr lang="fr-CH" dirty="0" err="1">
                <a:solidFill>
                  <a:srgbClr val="000000"/>
                </a:solidFill>
              </a:rPr>
              <a:t>m</a:t>
            </a:r>
            <a:r>
              <a:rPr lang="fr-CH" baseline="-25000" dirty="0" err="1">
                <a:solidFill>
                  <a:srgbClr val="000000"/>
                </a:solidFill>
              </a:rPr>
              <a:t>Z</a:t>
            </a:r>
            <a:r>
              <a:rPr lang="fr-CH" dirty="0" smtClean="0">
                <a:solidFill>
                  <a:srgbClr val="000000"/>
                </a:solidFill>
              </a:rPr>
              <a:t>), QED </a:t>
            </a:r>
            <a:r>
              <a:rPr lang="fr-CH" dirty="0" err="1" smtClean="0">
                <a:solidFill>
                  <a:srgbClr val="000000"/>
                </a:solidFill>
              </a:rPr>
              <a:t>coupling</a:t>
            </a:r>
            <a:r>
              <a:rPr lang="fr-CH" dirty="0" smtClean="0">
                <a:solidFill>
                  <a:srgbClr val="000000"/>
                </a:solidFill>
              </a:rPr>
              <a:t>  </a:t>
            </a:r>
            <a:r>
              <a:rPr lang="fr-CH" dirty="0" smtClean="0">
                <a:solidFill>
                  <a:srgbClr val="000000"/>
                </a:solidFill>
                <a:sym typeface="Symbol"/>
              </a:rPr>
              <a:t></a:t>
            </a:r>
            <a:r>
              <a:rPr lang="fr-CH" baseline="-25000" dirty="0" smtClean="0">
                <a:solidFill>
                  <a:srgbClr val="000000"/>
                </a:solidFill>
                <a:sym typeface="Symbol"/>
              </a:rPr>
              <a:t>QED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>
                <a:solidFill>
                  <a:srgbClr val="000000"/>
                </a:solidFill>
              </a:rPr>
              <a:t>(</a:t>
            </a:r>
            <a:r>
              <a:rPr lang="fr-CH" dirty="0" err="1">
                <a:solidFill>
                  <a:srgbClr val="000000"/>
                </a:solidFill>
              </a:rPr>
              <a:t>m</a:t>
            </a:r>
            <a:r>
              <a:rPr lang="fr-CH" baseline="-25000" dirty="0" err="1">
                <a:solidFill>
                  <a:srgbClr val="000000"/>
                </a:solidFill>
              </a:rPr>
              <a:t>Z</a:t>
            </a:r>
            <a:r>
              <a:rPr lang="fr-CH" dirty="0" smtClean="0">
                <a:solidFill>
                  <a:srgbClr val="000000"/>
                </a:solidFill>
              </a:rPr>
              <a:t>) </a:t>
            </a:r>
            <a:r>
              <a:rPr lang="fr-CH" dirty="0" smtClean="0">
                <a:solidFill>
                  <a:srgbClr val="000000"/>
                </a:solidFill>
                <a:sym typeface="Wingdings" panose="05000000000000000000" pitchFamily="2" charset="2"/>
              </a:rPr>
              <a:t>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from</a:t>
            </a:r>
            <a:r>
              <a:rPr lang="fr-CH" dirty="0" smtClean="0">
                <a:solidFill>
                  <a:srgbClr val="000000"/>
                </a:solidFill>
              </a:rPr>
              <a:t> A</a:t>
            </a:r>
            <a:r>
              <a:rPr lang="fr-CH" baseline="-25000" dirty="0" smtClean="0">
                <a:solidFill>
                  <a:srgbClr val="000000"/>
                </a:solidFill>
              </a:rPr>
              <a:t>FB</a:t>
            </a:r>
            <a:r>
              <a:rPr lang="fr-CH" dirty="0" smtClean="0">
                <a:solidFill>
                  <a:srgbClr val="000000"/>
                </a:solidFill>
              </a:rPr>
              <a:t>(</a:t>
            </a:r>
            <a:r>
              <a:rPr lang="fr-CH" dirty="0" smtClean="0">
                <a:solidFill>
                  <a:srgbClr val="000000"/>
                </a:solidFill>
                <a:sym typeface="Symbol"/>
              </a:rPr>
              <a:t>)</a:t>
            </a:r>
            <a:endParaRPr lang="fr-CH" dirty="0">
              <a:solidFill>
                <a:srgbClr val="000000"/>
              </a:solidFill>
            </a:endParaRPr>
          </a:p>
          <a:p>
            <a:endParaRPr lang="fr-CH" dirty="0" smtClean="0"/>
          </a:p>
          <a:p>
            <a:r>
              <a:rPr lang="fr-CH" b="1" dirty="0"/>
              <a:t>C</a:t>
            </a:r>
            <a:r>
              <a:rPr lang="fr-CH" b="1" dirty="0" smtClean="0"/>
              <a:t>ombine high </a:t>
            </a:r>
            <a:r>
              <a:rPr lang="fr-CH" b="1" dirty="0" err="1" smtClean="0"/>
              <a:t>statistics</a:t>
            </a:r>
            <a:r>
              <a:rPr lang="fr-CH" b="1" dirty="0" smtClean="0"/>
              <a:t> (510</a:t>
            </a:r>
            <a:r>
              <a:rPr lang="fr-CH" b="1" baseline="30000" dirty="0" smtClean="0"/>
              <a:t>12</a:t>
            </a:r>
            <a:r>
              <a:rPr lang="fr-CH" b="1" dirty="0" smtClean="0"/>
              <a:t> Z) </a:t>
            </a:r>
            <a:r>
              <a:rPr lang="fr-CH" b="1" dirty="0" err="1" smtClean="0"/>
              <a:t>with</a:t>
            </a:r>
            <a:r>
              <a:rPr lang="fr-CH" b="1" dirty="0" smtClean="0"/>
              <a:t> high </a:t>
            </a:r>
            <a:r>
              <a:rPr lang="fr-CH" b="1" dirty="0" err="1" smtClean="0"/>
              <a:t>precision</a:t>
            </a:r>
            <a:r>
              <a:rPr lang="fr-CH" b="1" dirty="0" smtClean="0"/>
              <a:t> </a:t>
            </a:r>
            <a:r>
              <a:rPr lang="fr-CH" b="1" dirty="0" err="1" smtClean="0"/>
              <a:t>knowledge</a:t>
            </a:r>
            <a:r>
              <a:rPr lang="fr-CH" b="1" dirty="0" smtClean="0"/>
              <a:t> on E</a:t>
            </a:r>
            <a:r>
              <a:rPr lang="fr-CH" b="1" baseline="-25000" dirty="0" smtClean="0"/>
              <a:t>CM</a:t>
            </a:r>
            <a:r>
              <a:rPr lang="fr-CH" b="1" dirty="0"/>
              <a:t> </a:t>
            </a:r>
            <a:r>
              <a:rPr lang="fr-CH" b="1" dirty="0" smtClean="0"/>
              <a:t> -- </a:t>
            </a:r>
            <a:r>
              <a:rPr lang="fr-CH" b="1" dirty="0" err="1" smtClean="0"/>
              <a:t>aim</a:t>
            </a:r>
            <a:r>
              <a:rPr lang="fr-CH" b="1" dirty="0" smtClean="0"/>
              <a:t> at </a:t>
            </a:r>
            <a:r>
              <a:rPr lang="fr-CH" b="1" dirty="0" smtClean="0">
                <a:sym typeface="Symbol"/>
              </a:rPr>
              <a:t>E</a:t>
            </a:r>
            <a:r>
              <a:rPr lang="fr-CH" b="1" baseline="-25000" dirty="0" smtClean="0">
                <a:sym typeface="Symbol"/>
              </a:rPr>
              <a:t>CM</a:t>
            </a:r>
            <a:r>
              <a:rPr lang="fr-CH" b="1" dirty="0" smtClean="0">
                <a:sym typeface="Symbol"/>
              </a:rPr>
              <a:t>=100 </a:t>
            </a:r>
            <a:r>
              <a:rPr lang="fr-CH" b="1" dirty="0" err="1" smtClean="0">
                <a:sym typeface="Symbol"/>
              </a:rPr>
              <a:t>keV</a:t>
            </a:r>
            <a:endParaRPr lang="fr-CH" b="1" dirty="0" smtClean="0">
              <a:sym typeface="Symbol"/>
            </a:endParaRPr>
          </a:p>
          <a:p>
            <a:endParaRPr lang="fr-CH" b="1" dirty="0" smtClean="0">
              <a:sym typeface="Symbol"/>
            </a:endParaRPr>
          </a:p>
          <a:p>
            <a:r>
              <a:rPr lang="fr-CH" b="1" dirty="0" smtClean="0">
                <a:sym typeface="Symbol"/>
              </a:rPr>
              <a:t>For the Z </a:t>
            </a:r>
            <a:r>
              <a:rPr lang="fr-CH" b="1" dirty="0" err="1" smtClean="0">
                <a:sym typeface="Symbol"/>
              </a:rPr>
              <a:t>peak</a:t>
            </a:r>
            <a:r>
              <a:rPr lang="fr-CH" b="1" dirty="0" smtClean="0">
                <a:sym typeface="Symbol"/>
              </a:rPr>
              <a:t> cross-section and </a:t>
            </a:r>
            <a:r>
              <a:rPr lang="fr-CH" b="1" dirty="0" err="1" smtClean="0">
                <a:sym typeface="Symbol"/>
              </a:rPr>
              <a:t>width</a:t>
            </a:r>
            <a:r>
              <a:rPr lang="fr-CH" b="1" dirty="0" smtClean="0">
                <a:sym typeface="Symbol"/>
              </a:rPr>
              <a:t>, </a:t>
            </a:r>
            <a:r>
              <a:rPr lang="fr-CH" b="1" dirty="0" err="1" smtClean="0">
                <a:sym typeface="Symbol"/>
              </a:rPr>
              <a:t>require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energy</a:t>
            </a:r>
            <a:r>
              <a:rPr lang="fr-CH" b="1" dirty="0" smtClean="0">
                <a:sym typeface="Symbol"/>
              </a:rPr>
              <a:t> spread </a:t>
            </a:r>
            <a:r>
              <a:rPr lang="fr-CH" b="1" dirty="0" err="1" smtClean="0">
                <a:sym typeface="Symbol"/>
              </a:rPr>
              <a:t>uncertainty</a:t>
            </a:r>
            <a:r>
              <a:rPr lang="fr-CH" b="1" dirty="0" smtClean="0">
                <a:sym typeface="Symbol"/>
              </a:rPr>
              <a:t> </a:t>
            </a:r>
            <a:r>
              <a:rPr lang="fr-CH" b="1" baseline="-25000" dirty="0" smtClean="0">
                <a:sym typeface="Symbol"/>
              </a:rPr>
              <a:t>E</a:t>
            </a:r>
            <a:r>
              <a:rPr lang="fr-CH" b="1" dirty="0" smtClean="0">
                <a:sym typeface="Symbol"/>
              </a:rPr>
              <a:t>/</a:t>
            </a:r>
            <a:r>
              <a:rPr lang="fr-CH" b="1" baseline="-25000" dirty="0" smtClean="0">
                <a:sym typeface="Symbol"/>
              </a:rPr>
              <a:t>E </a:t>
            </a:r>
            <a:r>
              <a:rPr lang="fr-CH" b="1" dirty="0" smtClean="0">
                <a:sym typeface="Symbol"/>
              </a:rPr>
              <a:t>=0.2%</a:t>
            </a:r>
            <a:endParaRPr lang="fr-CH" b="1" baseline="-25000" dirty="0" smtClean="0">
              <a:sym typeface="Symbol"/>
            </a:endParaRPr>
          </a:p>
          <a:p>
            <a:endParaRPr lang="fr-CH" b="1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NB: at 2.10</a:t>
            </a:r>
            <a:r>
              <a:rPr lang="fr-CH" baseline="30000" dirty="0" smtClean="0">
                <a:sym typeface="Symbol"/>
              </a:rPr>
              <a:t>36</a:t>
            </a:r>
            <a:r>
              <a:rPr lang="fr-CH" dirty="0" smtClean="0">
                <a:sym typeface="Symbol"/>
              </a:rPr>
              <a:t>/cm</a:t>
            </a:r>
            <a:r>
              <a:rPr lang="fr-CH" baseline="30000" dirty="0" smtClean="0">
                <a:sym typeface="Symbol"/>
              </a:rPr>
              <a:t>2</a:t>
            </a:r>
            <a:r>
              <a:rPr lang="fr-CH" dirty="0" smtClean="0">
                <a:sym typeface="Symbol"/>
              </a:rPr>
              <a:t>/s , </a:t>
            </a:r>
            <a:r>
              <a:rPr lang="fr-CH" dirty="0">
                <a:sym typeface="Symbol"/>
              </a:rPr>
              <a:t>t</a:t>
            </a:r>
            <a:r>
              <a:rPr lang="fr-CH" dirty="0" smtClean="0">
                <a:sym typeface="Symbol"/>
              </a:rPr>
              <a:t>he full LEP </a:t>
            </a:r>
            <a:r>
              <a:rPr lang="fr-CH" dirty="0" err="1" smtClean="0">
                <a:sym typeface="Symbol"/>
              </a:rPr>
              <a:t>statistics</a:t>
            </a:r>
            <a:r>
              <a:rPr lang="fr-CH" dirty="0" smtClean="0">
                <a:sym typeface="Symbol"/>
              </a:rPr>
              <a:t> of 10</a:t>
            </a:r>
            <a:r>
              <a:rPr lang="fr-CH" baseline="30000" dirty="0" smtClean="0">
                <a:sym typeface="Symbol"/>
              </a:rPr>
              <a:t>6</a:t>
            </a:r>
            <a:r>
              <a:rPr lang="fr-CH" dirty="0" smtClean="0">
                <a:sym typeface="Symbol"/>
              </a:rPr>
              <a:t> muon pairs or 2.10</a:t>
            </a:r>
            <a:r>
              <a:rPr lang="fr-CH" baseline="30000" dirty="0" smtClean="0">
                <a:sym typeface="Symbol"/>
              </a:rPr>
              <a:t>7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Hadronic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decays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                                                          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repeated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every</a:t>
            </a:r>
            <a:r>
              <a:rPr lang="fr-CH" dirty="0" smtClean="0">
                <a:sym typeface="Symbol"/>
              </a:rPr>
              <a:t> 6 minutes in </a:t>
            </a:r>
            <a:r>
              <a:rPr lang="fr-CH" dirty="0" err="1" smtClean="0">
                <a:sym typeface="Symbol"/>
              </a:rPr>
              <a:t>each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experiment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(2.10</a:t>
            </a:r>
            <a:r>
              <a:rPr lang="fr-CH" baseline="30000" dirty="0" smtClean="0">
                <a:sym typeface="Symbol"/>
              </a:rPr>
              <a:t>36</a:t>
            </a:r>
            <a:r>
              <a:rPr lang="fr-CH" dirty="0" smtClean="0">
                <a:sym typeface="Symbol"/>
              </a:rPr>
              <a:t>/cm</a:t>
            </a:r>
            <a:r>
              <a:rPr lang="fr-CH" baseline="30000" dirty="0" smtClean="0">
                <a:sym typeface="Symbol"/>
              </a:rPr>
              <a:t>2</a:t>
            </a:r>
            <a:r>
              <a:rPr lang="fr-CH" dirty="0" smtClean="0">
                <a:sym typeface="Symbol"/>
              </a:rPr>
              <a:t>/s = 2/</a:t>
            </a:r>
            <a:r>
              <a:rPr lang="fr-CH" dirty="0" err="1" smtClean="0">
                <a:sym typeface="Symbol"/>
              </a:rPr>
              <a:t>pb</a:t>
            </a:r>
            <a:r>
              <a:rPr lang="fr-CH" dirty="0" smtClean="0">
                <a:sym typeface="Symbol"/>
              </a:rPr>
              <a:t>/s)</a:t>
            </a:r>
          </a:p>
          <a:p>
            <a:endParaRPr lang="fr-CH" dirty="0">
              <a:sym typeface="Symbol"/>
            </a:endParaRPr>
          </a:p>
          <a:p>
            <a:r>
              <a:rPr lang="fr-CH" b="1" dirty="0" smtClean="0"/>
              <a:t>A </a:t>
            </a:r>
            <a:r>
              <a:rPr lang="fr-CH" b="1" dirty="0" err="1" smtClean="0"/>
              <a:t>fantastic</a:t>
            </a:r>
            <a:r>
              <a:rPr lang="fr-CH" b="1" dirty="0" smtClean="0"/>
              <a:t> machine!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6695" y="51470"/>
            <a:ext cx="489364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 err="1"/>
              <a:t>Requirements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physics</a:t>
            </a:r>
            <a:r>
              <a:rPr lang="fr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135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26795" y="186485"/>
            <a:ext cx="407175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searching</a:t>
            </a:r>
            <a:r>
              <a:rPr lang="fr-CH" b="1" dirty="0" smtClean="0"/>
              <a:t> for the right kicker </a:t>
            </a:r>
            <a:r>
              <a:rPr lang="fr-CH" b="1" dirty="0" err="1" smtClean="0"/>
              <a:t>parameters</a:t>
            </a:r>
            <a:endParaRPr lang="en-GB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783595" y="822222"/>
            <a:ext cx="6232832" cy="2383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Bench marking the code by LEP simulation </a:t>
            </a:r>
          </a:p>
          <a:p>
            <a:r>
              <a:rPr lang="en-US" sz="1600" dirty="0" smtClean="0"/>
              <a:t>at E=45.59 GeV</a:t>
            </a:r>
            <a:endParaRPr lang="ru-RU" sz="1600" dirty="0"/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3" y="1423659"/>
            <a:ext cx="4356582" cy="1692183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337085" y="822222"/>
            <a:ext cx="3806916" cy="4766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/>
              <a:t>LEP at E=45.59 GeV:   </a:t>
            </a:r>
          </a:p>
          <a:p>
            <a:r>
              <a:rPr lang="en-US" sz="1400" dirty="0" smtClean="0"/>
              <a:t>normal depolarizer and low Q_s. </a:t>
            </a:r>
            <a:endParaRPr lang="ru-RU" sz="1400" dirty="0"/>
          </a:p>
        </p:txBody>
      </p:sp>
      <p:cxnSp>
        <p:nvCxnSpPr>
          <p:cNvPr id="9" name="Прямая со стрелкой 7"/>
          <p:cNvCxnSpPr/>
          <p:nvPr/>
        </p:nvCxnSpPr>
        <p:spPr>
          <a:xfrm>
            <a:off x="6516088" y="3291830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10" y="1453746"/>
            <a:ext cx="4481990" cy="16867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40543" y="186485"/>
            <a:ext cx="1110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Ivan </a:t>
            </a:r>
            <a:r>
              <a:rPr lang="fr-CH" dirty="0" err="1" smtClean="0"/>
              <a:t>Koop</a:t>
            </a:r>
            <a:endParaRPr lang="en-GB" dirty="0"/>
          </a:p>
        </p:txBody>
      </p:sp>
      <p:cxnSp>
        <p:nvCxnSpPr>
          <p:cNvPr id="12" name="Прямая со стрелкой 7"/>
          <p:cNvCxnSpPr/>
          <p:nvPr/>
        </p:nvCxnSpPr>
        <p:spPr>
          <a:xfrm>
            <a:off x="1961710" y="3381840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63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1690" y="227236"/>
            <a:ext cx="547778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From</a:t>
            </a:r>
            <a:r>
              <a:rPr lang="fr-CH" b="1" dirty="0" smtClean="0"/>
              <a:t> </a:t>
            </a:r>
            <a:r>
              <a:rPr lang="fr-CH" b="1" dirty="0" err="1" smtClean="0"/>
              <a:t>resonant</a:t>
            </a:r>
            <a:r>
              <a:rPr lang="fr-CH" b="1" dirty="0" smtClean="0"/>
              <a:t> </a:t>
            </a:r>
            <a:r>
              <a:rPr lang="fr-CH" b="1" dirty="0" err="1" smtClean="0"/>
              <a:t>depolarization</a:t>
            </a:r>
            <a:r>
              <a:rPr lang="fr-CH" b="1" dirty="0" smtClean="0"/>
              <a:t> to Center-of-mass </a:t>
            </a:r>
            <a:r>
              <a:rPr lang="fr-CH" b="1" dirty="0" err="1" smtClean="0"/>
              <a:t>energy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          -- 1. </a:t>
            </a:r>
            <a:r>
              <a:rPr lang="fr-CH" b="1" dirty="0" err="1" smtClean="0"/>
              <a:t>from</a:t>
            </a:r>
            <a:r>
              <a:rPr lang="fr-CH" b="1" dirty="0" smtClean="0"/>
              <a:t> spin tune to </a:t>
            </a:r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energy</a:t>
            </a:r>
            <a:r>
              <a:rPr lang="fr-CH" b="1" dirty="0" smtClean="0"/>
              <a:t>-- 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1583" y="873592"/>
            <a:ext cx="8339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</a:t>
            </a:r>
            <a:r>
              <a:rPr lang="fr-CH" dirty="0" smtClean="0"/>
              <a:t>he spin tune </a:t>
            </a:r>
            <a:r>
              <a:rPr lang="fr-CH" dirty="0" err="1" smtClean="0"/>
              <a:t>may</a:t>
            </a:r>
            <a:r>
              <a:rPr lang="fr-CH" dirty="0" smtClean="0"/>
              <a:t> not </a:t>
            </a:r>
            <a:r>
              <a:rPr lang="fr-CH" dirty="0" err="1" smtClean="0"/>
              <a:t>be</a:t>
            </a:r>
            <a:r>
              <a:rPr lang="fr-CH" dirty="0" smtClean="0"/>
              <a:t> en exact </a:t>
            </a:r>
            <a:r>
              <a:rPr lang="fr-CH" dirty="0" err="1" smtClean="0"/>
              <a:t>measurement</a:t>
            </a:r>
            <a:r>
              <a:rPr lang="fr-CH" dirty="0" smtClean="0"/>
              <a:t> of the </a:t>
            </a:r>
            <a:r>
              <a:rPr lang="fr-CH" dirty="0" err="1" smtClean="0"/>
              <a:t>average</a:t>
            </a:r>
            <a:r>
              <a:rPr lang="fr-CH" dirty="0" smtClean="0"/>
              <a:t> of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along</a:t>
            </a:r>
            <a:r>
              <a:rPr lang="fr-CH" dirty="0" smtClean="0"/>
              <a:t> the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trajectory</a:t>
            </a:r>
            <a:r>
              <a:rPr lang="fr-CH" dirty="0" smtClean="0"/>
              <a:t> of </a:t>
            </a:r>
            <a:r>
              <a:rPr lang="fr-CH" dirty="0" err="1" smtClean="0"/>
              <a:t>particles</a:t>
            </a:r>
            <a:r>
              <a:rPr lang="fr-CH" dirty="0" smtClean="0"/>
              <a:t>. </a:t>
            </a:r>
            <a:r>
              <a:rPr lang="fr-CH" dirty="0" err="1" smtClean="0"/>
              <a:t>Additional</a:t>
            </a:r>
            <a:r>
              <a:rPr lang="fr-CH" dirty="0" smtClean="0"/>
              <a:t> spin rotations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bias</a:t>
            </a:r>
            <a:r>
              <a:rPr lang="fr-CH" dirty="0" smtClean="0"/>
              <a:t> the issue. </a:t>
            </a:r>
          </a:p>
          <a:p>
            <a:r>
              <a:rPr lang="fr-CH" dirty="0" smtClean="0"/>
              <a:t>Anton </a:t>
            </a:r>
            <a:r>
              <a:rPr lang="fr-CH" dirty="0" err="1" smtClean="0"/>
              <a:t>Bogomyagkov</a:t>
            </a:r>
            <a:r>
              <a:rPr lang="fr-CH" dirty="0" smtClean="0"/>
              <a:t> and </a:t>
            </a:r>
            <a:r>
              <a:rPr lang="fr-CH" dirty="0" err="1" smtClean="0"/>
              <a:t>Eliana</a:t>
            </a:r>
            <a:r>
              <a:rPr lang="fr-CH" dirty="0" smtClean="0"/>
              <a:t> made </a:t>
            </a:r>
            <a:r>
              <a:rPr lang="fr-CH" dirty="0" err="1" smtClean="0"/>
              <a:t>some</a:t>
            </a:r>
            <a:r>
              <a:rPr lang="fr-CH" dirty="0" smtClean="0"/>
              <a:t>  </a:t>
            </a:r>
            <a:r>
              <a:rPr lang="fr-CH" dirty="0" err="1" smtClean="0"/>
              <a:t>estimates</a:t>
            </a:r>
            <a:r>
              <a:rPr lang="fr-CH" dirty="0" smtClean="0"/>
              <a:t>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6114" y="1798237"/>
            <a:ext cx="694805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synchrotron </a:t>
            </a:r>
            <a:r>
              <a:rPr lang="en-GB" dirty="0" smtClean="0"/>
              <a:t>oscillations                                        </a:t>
            </a:r>
            <a:r>
              <a:rPr lang="en-GB" dirty="0" smtClean="0">
                <a:sym typeface="Symbol"/>
              </a:rPr>
              <a:t>E/E           -2 10</a:t>
            </a:r>
            <a:r>
              <a:rPr lang="en-GB" baseline="30000" dirty="0" smtClean="0">
                <a:sym typeface="Symbol"/>
              </a:rPr>
              <a:t>-14</a:t>
            </a:r>
            <a:r>
              <a:rPr lang="en-GB" dirty="0" smtClean="0"/>
              <a:t>        </a:t>
            </a:r>
          </a:p>
          <a:p>
            <a:r>
              <a:rPr lang="en-GB" dirty="0" smtClean="0"/>
              <a:t>Energy dependent momentum compaction     </a:t>
            </a:r>
            <a:r>
              <a:rPr lang="en-GB" dirty="0"/>
              <a:t> </a:t>
            </a:r>
            <a:r>
              <a:rPr lang="en-GB" dirty="0">
                <a:sym typeface="Symbol"/>
              </a:rPr>
              <a:t>E/E </a:t>
            </a:r>
            <a:r>
              <a:rPr lang="en-GB" dirty="0" smtClean="0">
                <a:sym typeface="Symbol"/>
              </a:rPr>
              <a:t>              10</a:t>
            </a:r>
            <a:r>
              <a:rPr lang="en-GB" baseline="30000" dirty="0" smtClean="0">
                <a:sym typeface="Symbol"/>
              </a:rPr>
              <a:t>-7</a:t>
            </a:r>
          </a:p>
          <a:p>
            <a:r>
              <a:rPr lang="fr-CH" dirty="0" err="1" smtClean="0">
                <a:sym typeface="Symbol"/>
              </a:rPr>
              <a:t>Solenoid</a:t>
            </a:r>
            <a:r>
              <a:rPr lang="fr-CH" dirty="0" smtClean="0">
                <a:sym typeface="Symbol"/>
              </a:rPr>
              <a:t> compensation                                                              2 </a:t>
            </a:r>
            <a:r>
              <a:rPr lang="en-GB" dirty="0" smtClean="0">
                <a:sym typeface="Symbol"/>
              </a:rPr>
              <a:t>10</a:t>
            </a:r>
            <a:r>
              <a:rPr lang="en-GB" baseline="30000" dirty="0" smtClean="0">
                <a:sym typeface="Symbol"/>
              </a:rPr>
              <a:t>-11</a:t>
            </a:r>
          </a:p>
          <a:p>
            <a:r>
              <a:rPr lang="en-GB" dirty="0" smtClean="0">
                <a:sym typeface="Symbol"/>
              </a:rPr>
              <a:t>Horizontal </a:t>
            </a:r>
            <a:r>
              <a:rPr lang="en-GB" dirty="0" err="1" smtClean="0">
                <a:sym typeface="Symbol"/>
              </a:rPr>
              <a:t>betatron</a:t>
            </a:r>
            <a:r>
              <a:rPr lang="en-GB" dirty="0" smtClean="0">
                <a:sym typeface="Symbol"/>
              </a:rPr>
              <a:t> oscillations </a:t>
            </a:r>
            <a:r>
              <a:rPr lang="en-GB" baseline="30000" dirty="0" smtClean="0">
                <a:sym typeface="Symbol"/>
              </a:rPr>
              <a:t> </a:t>
            </a:r>
            <a:r>
              <a:rPr lang="en-GB" dirty="0">
                <a:sym typeface="Symbol"/>
              </a:rPr>
              <a:t> </a:t>
            </a:r>
            <a:r>
              <a:rPr lang="en-GB" dirty="0" smtClean="0">
                <a:sym typeface="Symbol"/>
              </a:rPr>
              <a:t>                    </a:t>
            </a:r>
            <a:r>
              <a:rPr lang="en-GB" dirty="0" smtClean="0"/>
              <a:t>     </a:t>
            </a:r>
            <a:r>
              <a:rPr lang="en-GB" dirty="0">
                <a:sym typeface="Symbol"/>
              </a:rPr>
              <a:t>E/E         </a:t>
            </a:r>
            <a:r>
              <a:rPr lang="en-GB" dirty="0" smtClean="0">
                <a:sym typeface="Symbol"/>
              </a:rPr>
              <a:t>2.5 10</a:t>
            </a:r>
            <a:r>
              <a:rPr lang="en-GB" baseline="30000" dirty="0" smtClean="0">
                <a:sym typeface="Symbol"/>
              </a:rPr>
              <a:t>-7</a:t>
            </a:r>
            <a:endParaRPr lang="en-GB" baseline="30000" dirty="0">
              <a:sym typeface="Symbol"/>
            </a:endParaRPr>
          </a:p>
          <a:p>
            <a:r>
              <a:rPr lang="fr-CH" dirty="0" smtClean="0">
                <a:solidFill>
                  <a:srgbClr val="FF0000"/>
                </a:solidFill>
                <a:sym typeface="Symbol"/>
              </a:rPr>
              <a:t>Horizontal correctors 		         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>
                <a:sym typeface="Symbol"/>
              </a:rPr>
              <a:t>E/E  </a:t>
            </a:r>
            <a:r>
              <a:rPr lang="en-GB" dirty="0" smtClean="0">
                <a:sym typeface="Symbol"/>
              </a:rPr>
              <a:t>       2.5 10</a:t>
            </a:r>
            <a:r>
              <a:rPr lang="en-GB" baseline="30000" dirty="0" smtClean="0">
                <a:sym typeface="Symbol"/>
              </a:rPr>
              <a:t>-6</a:t>
            </a:r>
            <a:endParaRPr lang="en-GB" baseline="30000" dirty="0">
              <a:sym typeface="Symbol"/>
            </a:endParaRPr>
          </a:p>
          <a:p>
            <a:r>
              <a:rPr lang="fr-CH" dirty="0" smtClean="0">
                <a:solidFill>
                  <a:srgbClr val="FF0000"/>
                </a:solidFill>
                <a:sym typeface="Symbol"/>
              </a:rPr>
              <a:t>if </a:t>
            </a:r>
            <a:r>
              <a:rPr lang="fr-CH" dirty="0">
                <a:solidFill>
                  <a:srgbClr val="FF0000"/>
                </a:solidFill>
                <a:sym typeface="Symbol"/>
              </a:rPr>
              <a:t>horizontal </a:t>
            </a:r>
            <a:r>
              <a:rPr lang="fr-CH" dirty="0" err="1">
                <a:solidFill>
                  <a:srgbClr val="FF0000"/>
                </a:solidFill>
                <a:sym typeface="Symbol"/>
              </a:rPr>
              <a:t>orbit</a:t>
            </a:r>
            <a:r>
              <a:rPr lang="fr-CH" dirty="0">
                <a:solidFill>
                  <a:srgbClr val="FF0000"/>
                </a:solidFill>
                <a:sym typeface="Symbol"/>
              </a:rPr>
              <a:t> change 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by &gt;0.8mm </a:t>
            </a:r>
            <a:r>
              <a:rPr lang="fr-CH" dirty="0" err="1" smtClean="0">
                <a:solidFill>
                  <a:srgbClr val="FF0000"/>
                </a:solidFill>
                <a:sym typeface="Symbol"/>
              </a:rPr>
              <a:t>between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 calibration </a:t>
            </a:r>
            <a:r>
              <a:rPr lang="fr-CH" dirty="0" err="1" smtClean="0">
                <a:solidFill>
                  <a:srgbClr val="FF0000"/>
                </a:solidFill>
                <a:sym typeface="Symbol"/>
              </a:rPr>
              <a:t>is</a:t>
            </a:r>
            <a:r>
              <a:rPr lang="fr-CH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r-CH" dirty="0" err="1" smtClean="0">
                <a:solidFill>
                  <a:srgbClr val="FF0000"/>
                </a:solidFill>
                <a:sym typeface="Symbol"/>
              </a:rPr>
              <a:t>unnoticed</a:t>
            </a:r>
            <a:endParaRPr lang="en-GB" dirty="0" smtClean="0">
              <a:solidFill>
                <a:srgbClr val="FF0000"/>
              </a:solidFill>
              <a:sym typeface="Symbol"/>
            </a:endParaRPr>
          </a:p>
          <a:p>
            <a:r>
              <a:rPr lang="fr-CH" dirty="0" smtClean="0">
                <a:sym typeface="Symbol"/>
              </a:rPr>
              <a:t>or if </a:t>
            </a:r>
            <a:r>
              <a:rPr lang="fr-CH" dirty="0" err="1" smtClean="0">
                <a:sym typeface="Symbol"/>
              </a:rPr>
              <a:t>quadrupole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stability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worse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than</a:t>
            </a:r>
            <a:r>
              <a:rPr lang="fr-CH" dirty="0" smtClean="0">
                <a:sym typeface="Symbol"/>
              </a:rPr>
              <a:t> 5 microns over </a:t>
            </a:r>
            <a:r>
              <a:rPr lang="fr-CH" dirty="0" err="1" smtClean="0">
                <a:sym typeface="Symbol"/>
              </a:rPr>
              <a:t>that</a:t>
            </a:r>
            <a:r>
              <a:rPr lang="fr-CH" dirty="0" smtClean="0">
                <a:sym typeface="Symbol"/>
              </a:rPr>
              <a:t> time.   </a:t>
            </a:r>
          </a:p>
          <a:p>
            <a:r>
              <a:rPr lang="fr-CH" dirty="0" err="1" smtClean="0">
                <a:sym typeface="Symbol"/>
              </a:rPr>
              <a:t>Uncertainty</a:t>
            </a:r>
            <a:r>
              <a:rPr lang="fr-CH" dirty="0" smtClean="0">
                <a:sym typeface="Symbol"/>
              </a:rPr>
              <a:t> in </a:t>
            </a:r>
            <a:r>
              <a:rPr lang="fr-CH" dirty="0" err="1" smtClean="0">
                <a:sym typeface="Symbol"/>
              </a:rPr>
              <a:t>chromaticity</a:t>
            </a:r>
            <a:r>
              <a:rPr lang="fr-CH" dirty="0" smtClean="0">
                <a:sym typeface="Symbol"/>
              </a:rPr>
              <a:t> correction                                  O(10</a:t>
            </a:r>
            <a:r>
              <a:rPr lang="fr-CH" baseline="30000" dirty="0" smtClean="0">
                <a:sym typeface="Symbol"/>
              </a:rPr>
              <a:t>-6</a:t>
            </a:r>
            <a:r>
              <a:rPr lang="fr-CH" dirty="0" smtClean="0">
                <a:sym typeface="Symbol"/>
              </a:rPr>
              <a:t>    5</a:t>
            </a:r>
            <a:r>
              <a:rPr lang="en-GB" dirty="0" smtClean="0">
                <a:sym typeface="Symbol"/>
              </a:rPr>
              <a:t>10</a:t>
            </a:r>
            <a:r>
              <a:rPr lang="en-GB" baseline="30000" dirty="0" smtClean="0">
                <a:sym typeface="Symbol"/>
              </a:rPr>
              <a:t>-8</a:t>
            </a:r>
            <a:endParaRPr lang="en-GB" baseline="30000" dirty="0">
              <a:sym typeface="Symbol"/>
            </a:endParaRPr>
          </a:p>
          <a:p>
            <a:r>
              <a:rPr lang="fr-CH" dirty="0" smtClean="0"/>
              <a:t>invariant mass shift due to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potential</a:t>
            </a:r>
            <a:r>
              <a:rPr lang="fr-CH" dirty="0" smtClean="0"/>
              <a:t>                           4 10</a:t>
            </a:r>
            <a:r>
              <a:rPr lang="fr-CH" baseline="30000" dirty="0" smtClean="0"/>
              <a:t>-10</a:t>
            </a:r>
            <a:r>
              <a:rPr lang="fr-CH" dirty="0" smtClean="0"/>
              <a:t>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221600"/>
            <a:ext cx="7989064" cy="29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6525" y="816555"/>
            <a:ext cx="2030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Anton’s</a:t>
            </a:r>
            <a:r>
              <a:rPr lang="fr-CH" dirty="0" smtClean="0"/>
              <a:t> 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1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726545"/>
            <a:ext cx="6543675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889" y="97824"/>
            <a:ext cx="250382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CH" dirty="0"/>
              <a:t>Vertical </a:t>
            </a:r>
            <a:r>
              <a:rPr lang="fr-CH" dirty="0" err="1"/>
              <a:t>orbit</a:t>
            </a:r>
            <a:r>
              <a:rPr lang="fr-CH" dirty="0"/>
              <a:t> </a:t>
            </a:r>
            <a:r>
              <a:rPr lang="fr-CH" dirty="0" err="1"/>
              <a:t>distortions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777245" y="3651870"/>
            <a:ext cx="7457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Eliana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50103" y="4233114"/>
            <a:ext cx="201478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            10</a:t>
            </a:r>
            <a:r>
              <a:rPr lang="fr-CH" baseline="30000" dirty="0" smtClean="0"/>
              <a:t>-6  </a:t>
            </a:r>
            <a:r>
              <a:rPr lang="fr-CH" dirty="0" smtClean="0"/>
              <a:t>at the Z </a:t>
            </a:r>
          </a:p>
          <a:p>
            <a:r>
              <a:rPr lang="fr-CH" dirty="0" smtClean="0"/>
              <a:t>and 210</a:t>
            </a:r>
            <a:r>
              <a:rPr lang="fr-CH" baseline="30000" dirty="0" smtClean="0"/>
              <a:t>-6 </a:t>
            </a:r>
            <a:r>
              <a:rPr lang="fr-CH" dirty="0" smtClean="0"/>
              <a:t>at the 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0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43763" y="0"/>
            <a:ext cx="10566226" cy="906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Energy</a:t>
            </a:r>
            <a:r>
              <a:rPr lang="fr-CH" dirty="0"/>
              <a:t> gains (RF)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losses</a:t>
            </a:r>
            <a:r>
              <a:rPr lang="fr-CH" dirty="0"/>
              <a:t> (Arcs and </a:t>
            </a:r>
            <a:r>
              <a:rPr lang="fr-CH" dirty="0" err="1"/>
              <a:t>Beamsstrahlung</a:t>
            </a:r>
            <a:r>
              <a:rPr lang="fr-CH" dirty="0"/>
              <a:t>)</a:t>
            </a:r>
            <a:endParaRPr lang="en-GB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910" y="1131590"/>
            <a:ext cx="5380195" cy="390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6505" y="1126944"/>
            <a:ext cx="380200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At LEP the disposition</a:t>
            </a:r>
            <a:r>
              <a:rPr lang="en-GB" dirty="0" smtClean="0"/>
              <a:t> of the RF units</a:t>
            </a:r>
          </a:p>
          <a:p>
            <a:r>
              <a:rPr lang="fr-CH" dirty="0" smtClean="0"/>
              <a:t>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side</a:t>
            </a:r>
            <a:r>
              <a:rPr lang="fr-CH" dirty="0" smtClean="0"/>
              <a:t> of the </a:t>
            </a:r>
            <a:r>
              <a:rPr lang="fr-CH" dirty="0" err="1" smtClean="0"/>
              <a:t>experiments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had</a:t>
            </a:r>
            <a:r>
              <a:rPr lang="fr-CH" dirty="0" smtClean="0"/>
              <a:t> the </a:t>
            </a:r>
            <a:r>
              <a:rPr lang="fr-CH" dirty="0" err="1" smtClean="0"/>
              <a:t>effect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any</a:t>
            </a:r>
            <a:r>
              <a:rPr lang="fr-CH" dirty="0" smtClean="0"/>
              <a:t> </a:t>
            </a:r>
            <a:r>
              <a:rPr lang="fr-CH" dirty="0" err="1" smtClean="0"/>
              <a:t>asymmetry</a:t>
            </a:r>
            <a:endParaRPr lang="fr-CH" dirty="0" smtClean="0"/>
          </a:p>
          <a:p>
            <a:r>
              <a:rPr lang="fr-CH" dirty="0" smtClean="0"/>
              <a:t>in the RF </a:t>
            </a:r>
            <a:r>
              <a:rPr lang="fr-CH" dirty="0" err="1" smtClean="0"/>
              <a:t>would</a:t>
            </a:r>
            <a:r>
              <a:rPr lang="fr-CH" dirty="0" smtClean="0"/>
              <a:t> change the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</a:p>
          <a:p>
            <a:r>
              <a:rPr lang="fr-CH" dirty="0" smtClean="0"/>
              <a:t>of the </a:t>
            </a:r>
            <a:r>
              <a:rPr lang="fr-CH" dirty="0" err="1" smtClean="0"/>
              <a:t>beams</a:t>
            </a:r>
            <a:r>
              <a:rPr lang="fr-CH" dirty="0" smtClean="0"/>
              <a:t> at the IP, but not 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average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in the arcs. </a:t>
            </a:r>
          </a:p>
          <a:p>
            <a:endParaRPr lang="fr-CH" dirty="0"/>
          </a:p>
          <a:p>
            <a:r>
              <a:rPr lang="fr-CH" b="1" dirty="0" smtClean="0"/>
              <a:t>At FCC-</a:t>
            </a:r>
            <a:r>
              <a:rPr lang="fr-CH" b="1" dirty="0" err="1" smtClean="0"/>
              <a:t>ee</a:t>
            </a:r>
            <a:r>
              <a:rPr lang="fr-CH" b="1" dirty="0" smtClean="0"/>
              <a:t>, </a:t>
            </a:r>
            <a:r>
              <a:rPr lang="fr-CH" b="1" dirty="0" err="1" smtClean="0"/>
              <a:t>because</a:t>
            </a:r>
            <a:r>
              <a:rPr lang="fr-CH" b="1" dirty="0" smtClean="0"/>
              <a:t> the </a:t>
            </a:r>
            <a:r>
              <a:rPr lang="fr-CH" b="1" dirty="0" err="1" smtClean="0"/>
              <a:t>sequence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RF –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loss</a:t>
            </a:r>
            <a:r>
              <a:rPr lang="fr-CH" b="1" dirty="0"/>
              <a:t> </a:t>
            </a:r>
            <a:r>
              <a:rPr lang="fr-CH" b="1" dirty="0" smtClean="0"/>
              <a:t>– IP –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loss</a:t>
            </a:r>
            <a:r>
              <a:rPr lang="fr-CH" b="1" dirty="0" smtClean="0"/>
              <a:t>- RF</a:t>
            </a:r>
          </a:p>
          <a:p>
            <a:r>
              <a:rPr lang="fr-CH" b="1" dirty="0" err="1" smtClean="0"/>
              <a:t>such</a:t>
            </a:r>
            <a:r>
              <a:rPr lang="fr-CH" b="1" dirty="0" smtClean="0"/>
              <a:t> </a:t>
            </a:r>
            <a:r>
              <a:rPr lang="fr-CH" b="1" dirty="0" err="1" smtClean="0"/>
              <a:t>errors</a:t>
            </a:r>
            <a:r>
              <a:rPr lang="fr-CH" b="1" dirty="0" smtClean="0"/>
              <a:t> have </a:t>
            </a:r>
            <a:r>
              <a:rPr lang="fr-CH" b="1" dirty="0" err="1" smtClean="0"/>
              <a:t>little</a:t>
            </a:r>
            <a:r>
              <a:rPr lang="fr-CH" b="1" dirty="0" smtClean="0"/>
              <a:t> </a:t>
            </a:r>
            <a:r>
              <a:rPr lang="fr-CH" b="1" dirty="0" err="1" smtClean="0"/>
              <a:t>effect</a:t>
            </a:r>
            <a:r>
              <a:rPr lang="fr-CH" b="1" dirty="0" smtClean="0"/>
              <a:t> on the </a:t>
            </a:r>
          </a:p>
          <a:p>
            <a:r>
              <a:rPr lang="fr-CH" b="1" dirty="0" err="1" smtClean="0"/>
              <a:t>relationship</a:t>
            </a:r>
            <a:r>
              <a:rPr lang="fr-CH" b="1" dirty="0" smtClean="0"/>
              <a:t> </a:t>
            </a:r>
            <a:r>
              <a:rPr lang="fr-CH" b="1" dirty="0" err="1" smtClean="0"/>
              <a:t>between</a:t>
            </a:r>
            <a:r>
              <a:rPr lang="fr-CH" b="1" dirty="0" smtClean="0"/>
              <a:t> </a:t>
            </a:r>
            <a:r>
              <a:rPr lang="fr-CH" b="1" dirty="0" err="1" smtClean="0"/>
              <a:t>average</a:t>
            </a:r>
            <a:r>
              <a:rPr lang="fr-CH" b="1" dirty="0" smtClean="0"/>
              <a:t>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in the arcs and </a:t>
            </a:r>
            <a:r>
              <a:rPr lang="fr-CH" b="1" dirty="0" err="1" smtClean="0"/>
              <a:t>that</a:t>
            </a:r>
            <a:r>
              <a:rPr lang="fr-CH" b="1" dirty="0" smtClean="0"/>
              <a:t> at the IP.  </a:t>
            </a:r>
          </a:p>
          <a:p>
            <a:r>
              <a:rPr lang="fr-CH" b="1" dirty="0" err="1" smtClean="0"/>
              <a:t>They</a:t>
            </a:r>
            <a:r>
              <a:rPr lang="fr-CH" b="1" dirty="0" smtClean="0"/>
              <a:t> </a:t>
            </a:r>
            <a:r>
              <a:rPr lang="fr-CH" b="1" dirty="0" err="1" smtClean="0"/>
              <a:t>can</a:t>
            </a:r>
            <a:r>
              <a:rPr lang="fr-CH" b="1" dirty="0" smtClean="0"/>
              <a:t> </a:t>
            </a:r>
            <a:r>
              <a:rPr lang="fr-CH" b="1" dirty="0" err="1" smtClean="0"/>
              <a:t>induce</a:t>
            </a:r>
            <a:r>
              <a:rPr lang="fr-CH" b="1" dirty="0" smtClean="0"/>
              <a:t> a </a:t>
            </a:r>
            <a:r>
              <a:rPr lang="fr-CH" b="1" dirty="0" err="1" smtClean="0"/>
              <a:t>difference</a:t>
            </a:r>
            <a:r>
              <a:rPr lang="fr-CH" b="1" dirty="0" smtClean="0"/>
              <a:t> </a:t>
            </a:r>
            <a:r>
              <a:rPr lang="fr-CH" b="1" dirty="0" err="1" smtClean="0"/>
              <a:t>between</a:t>
            </a:r>
            <a:endParaRPr lang="fr-CH" b="1" dirty="0" smtClean="0"/>
          </a:p>
          <a:p>
            <a:r>
              <a:rPr lang="fr-CH" b="1" dirty="0" err="1" smtClean="0"/>
              <a:t>e+and</a:t>
            </a:r>
            <a:r>
              <a:rPr lang="fr-CH" b="1" dirty="0" smtClean="0"/>
              <a:t> e- (</a:t>
            </a:r>
            <a:r>
              <a:rPr lang="fr-CH" b="1" dirty="0" err="1" smtClean="0"/>
              <a:t>can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measured</a:t>
            </a:r>
            <a:r>
              <a:rPr lang="fr-CH" b="1" dirty="0" smtClean="0"/>
              <a:t> in </a:t>
            </a:r>
            <a:r>
              <a:rPr lang="fr-CH" b="1" dirty="0" err="1" smtClean="0"/>
              <a:t>expt</a:t>
            </a:r>
            <a:r>
              <a:rPr lang="fr-CH" b="1" dirty="0" smtClean="0"/>
              <a:t>!)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2020" y="4727930"/>
            <a:ext cx="168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Jorg </a:t>
            </a:r>
            <a:r>
              <a:rPr lang="fr-CH" dirty="0" err="1" smtClean="0"/>
              <a:t>Wenninger</a:t>
            </a:r>
            <a:r>
              <a:rPr lang="fr-CH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04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16605" y="9172"/>
            <a:ext cx="7345363" cy="56991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3200" dirty="0" smtClean="0"/>
              <a:t>Opposite sign dispersion at IP</a:t>
            </a:r>
            <a:endParaRPr lang="en-GB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1276350"/>
                <a:ext cx="5926138" cy="363855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sz="2000" dirty="0" smtClean="0"/>
                  <a:t>For FCC-</a:t>
                </a:r>
                <a:r>
                  <a:rPr lang="en-GB" sz="2000" dirty="0" err="1" smtClean="0"/>
                  <a:t>ee</a:t>
                </a:r>
                <a:r>
                  <a:rPr lang="en-GB" sz="2000" dirty="0" smtClean="0"/>
                  <a:t> at the Z we have:</a:t>
                </a:r>
              </a:p>
              <a:p>
                <a:r>
                  <a:rPr lang="en-GB" sz="2000" dirty="0"/>
                  <a:t>D</a:t>
                </a:r>
                <a:r>
                  <a:rPr lang="en-GB" sz="2000" dirty="0" smtClean="0"/>
                  <a:t>ispersion of e+ and e- beams at the IP is 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20um</a:t>
                </a:r>
                <a:r>
                  <a:rPr lang="en-GB" sz="2000" dirty="0" smtClean="0"/>
                  <a:t> (</a:t>
                </a:r>
                <a:r>
                  <a:rPr lang="en-GB" sz="2000" dirty="0" smtClean="0"/>
                  <a:t>uncorrelated average) –the </a:t>
                </a:r>
                <a:r>
                  <a:rPr lang="en-GB" sz="2000" dirty="0" smtClean="0"/>
                  <a:t>difference in dispersion matters in this calculation </a:t>
                </a:r>
                <a:r>
                  <a:rPr lang="en-GB" sz="2000" dirty="0" smtClean="0"/>
                  <a:t>–</a:t>
                </a:r>
                <a:r>
                  <a:rPr lang="en-GB" sz="2000" dirty="0" err="1" smtClean="0"/>
                  <a:t>m’ply</a:t>
                </a:r>
                <a:r>
                  <a:rPr lang="en-GB" sz="2000" dirty="0" smtClean="0"/>
                  <a:t> by SQRT(2</a:t>
                </a:r>
                <a:r>
                  <a:rPr lang="en-GB" sz="2000" dirty="0" smtClean="0"/>
                  <a:t>), so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sz="20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000" b="0" i="1" smtClean="0">
                        <a:latin typeface="Cambria Math"/>
                      </a:rPr>
                      <m:t>28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r>
                  <a:rPr lang="en-GB" sz="2000" dirty="0" err="1" smtClean="0"/>
                  <a:t>Sigma_y</a:t>
                </a:r>
                <a:r>
                  <a:rPr lang="en-GB" sz="2000" dirty="0" smtClean="0"/>
                  <a:t> is 30nm</a:t>
                </a:r>
              </a:p>
              <a:p>
                <a:r>
                  <a:rPr lang="en-GB" sz="2000" dirty="0" err="1" smtClean="0"/>
                  <a:t>Sigma_E</a:t>
                </a:r>
                <a:r>
                  <a:rPr lang="en-GB" sz="2000" dirty="0" smtClean="0"/>
                  <a:t> is 0.132%*45000MeV=60MeV</a:t>
                </a:r>
              </a:p>
              <a:p>
                <a:r>
                  <a:rPr lang="en-GB" sz="2000" dirty="0" err="1" smtClean="0"/>
                  <a:t>Delta_ECM</a:t>
                </a:r>
                <a:r>
                  <a:rPr lang="en-GB" sz="2000" dirty="0" smtClean="0"/>
                  <a:t> is therefore 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4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MeV</a:t>
                </a:r>
                <a:r>
                  <a:rPr lang="en-GB" sz="2000" dirty="0" smtClean="0"/>
                  <a:t> </a:t>
                </a:r>
                <a:r>
                  <a:rPr lang="en-GB" sz="2000" dirty="0" smtClean="0"/>
                  <a:t>for a 10% offset</a:t>
                </a:r>
              </a:p>
              <a:p>
                <a:r>
                  <a:rPr lang="en-GB" sz="2000" dirty="0" smtClean="0"/>
                  <a:t>Note that we cannot perform Vernier scans like at LEP, we can only displace the two beams by ~10%sigma_y</a:t>
                </a:r>
              </a:p>
              <a:p>
                <a:r>
                  <a:rPr lang="en-GB" sz="2000" dirty="0" smtClean="0"/>
                  <a:t>Assume each Vernier scan accurate to 1% </a:t>
                </a:r>
                <a:r>
                  <a:rPr lang="en-GB" sz="2000" dirty="0" err="1" smtClean="0"/>
                  <a:t>sigma_y</a:t>
                </a:r>
                <a:endParaRPr lang="en-GB" sz="2000" dirty="0" smtClean="0"/>
              </a:p>
              <a:p>
                <a:r>
                  <a:rPr lang="en-GB" sz="2000" dirty="0" smtClean="0"/>
                  <a:t>We need 100 </a:t>
                </a:r>
                <a:r>
                  <a:rPr lang="en-GB" sz="2000" dirty="0" err="1" smtClean="0"/>
                  <a:t>vernier</a:t>
                </a:r>
                <a:r>
                  <a:rPr lang="en-GB" sz="2000" dirty="0" smtClean="0"/>
                  <a:t> scans to get an </a:t>
                </a:r>
                <a:r>
                  <a:rPr lang="en-GB" sz="2000" dirty="0" smtClean="0"/>
                  <a:t>E</a:t>
                </a:r>
                <a:r>
                  <a:rPr lang="en-GB" sz="2000" baseline="-25000" dirty="0" smtClean="0"/>
                  <a:t>CM</a:t>
                </a:r>
                <a:r>
                  <a:rPr lang="en-GB" sz="2000" dirty="0" smtClean="0"/>
                  <a:t> accuracy </a:t>
                </a:r>
                <a:r>
                  <a:rPr lang="en-GB" sz="2000" dirty="0" smtClean="0"/>
                  <a:t>of </a:t>
                </a:r>
                <a:r>
                  <a:rPr lang="en-GB" sz="2000" dirty="0" smtClean="0"/>
                  <a:t>40keV </a:t>
                </a:r>
                <a:r>
                  <a:rPr lang="en-GB" sz="2000" dirty="0" smtClean="0"/>
                  <a:t>– suggestion: </a:t>
                </a:r>
                <a:r>
                  <a:rPr lang="en-GB" sz="2000" dirty="0" err="1" smtClean="0"/>
                  <a:t>vernier</a:t>
                </a:r>
                <a:r>
                  <a:rPr lang="en-GB" sz="2000" dirty="0" smtClean="0"/>
                  <a:t> scan every </a:t>
                </a:r>
                <a:r>
                  <a:rPr lang="en-GB" sz="2000" dirty="0" smtClean="0"/>
                  <a:t>hour </a:t>
                </a:r>
                <a:endParaRPr lang="en-GB" sz="2000" dirty="0" smtClean="0"/>
              </a:p>
              <a:p>
                <a:endParaRPr lang="en-GB" sz="2000" dirty="0" smtClean="0"/>
              </a:p>
              <a:p>
                <a:endParaRPr lang="en-GB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276350"/>
                <a:ext cx="5926138" cy="3638550"/>
              </a:xfrm>
              <a:blipFill rotWithShape="1">
                <a:blip r:embed="rId2"/>
                <a:stretch>
                  <a:fillRect l="-926" t="-2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11562" r="30656"/>
          <a:stretch/>
        </p:blipFill>
        <p:spPr bwMode="auto">
          <a:xfrm>
            <a:off x="251520" y="573528"/>
            <a:ext cx="3816424" cy="72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266" y="933868"/>
            <a:ext cx="3380735" cy="18068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26504" y="1507744"/>
            <a:ext cx="1656184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FCC-</a:t>
            </a:r>
            <a:r>
              <a:rPr lang="en-GB" dirty="0" err="1" smtClean="0">
                <a:effectLst/>
              </a:rPr>
              <a:t>ee</a:t>
            </a:r>
            <a:r>
              <a:rPr lang="en-GB" dirty="0" smtClean="0">
                <a:effectLst/>
              </a:rPr>
              <a:t> 45GeV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77271" y="2743527"/>
            <a:ext cx="17604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effectLst/>
              </a:rPr>
              <a:t>Dima El </a:t>
            </a:r>
            <a:r>
              <a:rPr lang="en-GB" dirty="0" err="1" smtClean="0">
                <a:effectLst/>
              </a:rPr>
              <a:t>Khechen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25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475"/>
            <a:ext cx="8229600" cy="857250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/>
              <a:t>Measure vertical dispersion at the IP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According to Katsunobu Oide:</a:t>
            </a:r>
          </a:p>
          <a:p>
            <a:r>
              <a:rPr lang="en-GB" dirty="0" smtClean="0"/>
              <a:t>Use BPMs at the high beta points on both sides of the IP</a:t>
            </a:r>
          </a:p>
          <a:p>
            <a:r>
              <a:rPr lang="en-GB" dirty="0" smtClean="0"/>
              <a:t>If </a:t>
            </a:r>
            <a:r>
              <a:rPr lang="en-GB" dirty="0" smtClean="0"/>
              <a:t> relative BPM resolution is </a:t>
            </a:r>
            <a:r>
              <a:rPr lang="en-GB" dirty="0" smtClean="0"/>
              <a:t>1 um, then </a:t>
            </a:r>
            <a:r>
              <a:rPr lang="en-GB" dirty="0" smtClean="0"/>
              <a:t>resolution </a:t>
            </a:r>
            <a:r>
              <a:rPr lang="en-GB" dirty="0" smtClean="0"/>
              <a:t>on </a:t>
            </a:r>
            <a:r>
              <a:rPr lang="en-GB" dirty="0" smtClean="0"/>
              <a:t>dispersion </a:t>
            </a:r>
            <a:r>
              <a:rPr lang="en-GB" dirty="0" smtClean="0"/>
              <a:t>is 1um/(</a:t>
            </a:r>
            <a:r>
              <a:rPr lang="en-GB" dirty="0" err="1" smtClean="0"/>
              <a:t>dp</a:t>
            </a:r>
            <a:r>
              <a:rPr lang="en-GB" dirty="0" smtClean="0"/>
              <a:t>/p)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dp</a:t>
            </a:r>
            <a:r>
              <a:rPr lang="en-GB" dirty="0" smtClean="0"/>
              <a:t>/p) (achieved through change of RF frequency) cannot be more than 1% to avoid non-</a:t>
            </a:r>
            <a:r>
              <a:rPr lang="en-GB" dirty="0" err="1" smtClean="0"/>
              <a:t>linearities</a:t>
            </a:r>
            <a:r>
              <a:rPr lang="en-GB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leading to </a:t>
            </a:r>
            <a:r>
              <a:rPr lang="en-GB" dirty="0" smtClean="0"/>
              <a:t>a resolution </a:t>
            </a:r>
            <a:r>
              <a:rPr lang="en-GB" dirty="0" smtClean="0"/>
              <a:t>on </a:t>
            </a:r>
            <a:r>
              <a:rPr lang="en-GB" dirty="0" err="1" smtClean="0"/>
              <a:t>D</a:t>
            </a:r>
            <a:r>
              <a:rPr lang="en-GB" baseline="-25000" dirty="0" err="1" smtClean="0"/>
              <a:t>y</a:t>
            </a:r>
            <a:r>
              <a:rPr lang="en-GB" dirty="0" smtClean="0"/>
              <a:t> of </a:t>
            </a:r>
            <a:r>
              <a:rPr lang="en-GB" dirty="0" smtClean="0"/>
              <a:t>100um on both sides of the IP</a:t>
            </a:r>
          </a:p>
          <a:p>
            <a:r>
              <a:rPr lang="en-GB" dirty="0" smtClean="0"/>
              <a:t>The dispersion at the IP is the sum of the dispersions on both sides of the IP, which have opposite signs as they are about 180 degrees apart. </a:t>
            </a:r>
          </a:p>
          <a:p>
            <a:r>
              <a:rPr lang="en-GB" dirty="0" smtClean="0"/>
              <a:t>Thus the dispersion at the IP is the subtraction of two big numbers, so relative cross calibration of the two BPMs is also </a:t>
            </a:r>
            <a:r>
              <a:rPr lang="en-GB" dirty="0" smtClean="0"/>
              <a:t>important</a:t>
            </a:r>
          </a:p>
          <a:p>
            <a:r>
              <a:rPr lang="en-GB" dirty="0" smtClean="0"/>
              <a:t>knowing the optics it may be possible to perform a fit to the dispersion function… 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More work is needed here. The required resolution (around 5um) is not yet there</a:t>
            </a:r>
            <a:r>
              <a:rPr lang="en-GB" dirty="0" smtClean="0"/>
              <a:t>.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83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4711" y="91189"/>
            <a:ext cx="243457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Beamstrahlung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1510" y="567715"/>
            <a:ext cx="91289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Beamstrahlung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emission</a:t>
            </a:r>
            <a:r>
              <a:rPr lang="fr-CH" dirty="0" smtClean="0"/>
              <a:t> of photons by </a:t>
            </a:r>
            <a:r>
              <a:rPr lang="fr-CH" dirty="0" err="1" smtClean="0"/>
              <a:t>particles</a:t>
            </a:r>
            <a:r>
              <a:rPr lang="fr-CH" dirty="0" smtClean="0"/>
              <a:t> of one </a:t>
            </a:r>
            <a:r>
              <a:rPr lang="fr-CH" dirty="0" err="1" smtClean="0"/>
              <a:t>beam</a:t>
            </a:r>
            <a:r>
              <a:rPr lang="fr-CH" dirty="0" smtClean="0"/>
              <a:t> (e</a:t>
            </a:r>
            <a:r>
              <a:rPr lang="fr-CH" baseline="30000" dirty="0" smtClean="0"/>
              <a:t>+-</a:t>
            </a:r>
            <a:r>
              <a:rPr lang="fr-CH" dirty="0" smtClean="0"/>
              <a:t>)  </a:t>
            </a:r>
          </a:p>
          <a:p>
            <a:r>
              <a:rPr lang="fr-CH" dirty="0" smtClean="0"/>
              <a:t>in the </a:t>
            </a:r>
            <a:r>
              <a:rPr lang="fr-CH" dirty="0" err="1" smtClean="0"/>
              <a:t>field</a:t>
            </a:r>
            <a:r>
              <a:rPr lang="fr-CH" dirty="0" smtClean="0"/>
              <a:t> of the </a:t>
            </a:r>
            <a:r>
              <a:rPr lang="fr-CH" dirty="0" err="1" smtClean="0"/>
              <a:t>other</a:t>
            </a:r>
            <a:r>
              <a:rPr lang="fr-CH" dirty="0" smtClean="0"/>
              <a:t> (e</a:t>
            </a:r>
            <a:r>
              <a:rPr lang="fr-CH" baseline="30000" dirty="0" smtClean="0"/>
              <a:t>-+</a:t>
            </a:r>
            <a:r>
              <a:rPr lang="fr-CH" dirty="0" smtClean="0"/>
              <a:t>) </a:t>
            </a:r>
          </a:p>
          <a:p>
            <a:r>
              <a:rPr lang="fr-CH" dirty="0" smtClean="0"/>
              <a:t>In a </a:t>
            </a:r>
            <a:r>
              <a:rPr lang="fr-CH" dirty="0" err="1" smtClean="0"/>
              <a:t>linear</a:t>
            </a:r>
            <a:r>
              <a:rPr lang="fr-CH" dirty="0" smtClean="0"/>
              <a:t> </a:t>
            </a:r>
            <a:r>
              <a:rPr lang="fr-CH" dirty="0" err="1" smtClean="0"/>
              <a:t>collider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leads to a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tail</a:t>
            </a:r>
            <a:r>
              <a:rPr lang="fr-CH" dirty="0" smtClean="0"/>
              <a:t> of the collision </a:t>
            </a:r>
            <a:r>
              <a:rPr lang="fr-CH" dirty="0" err="1" smtClean="0"/>
              <a:t>energy</a:t>
            </a:r>
            <a:r>
              <a:rPr lang="fr-CH" dirty="0" smtClean="0"/>
              <a:t> distribution </a:t>
            </a:r>
          </a:p>
          <a:p>
            <a:r>
              <a:rPr lang="fr-CH" dirty="0" smtClean="0"/>
              <a:t>and a </a:t>
            </a:r>
            <a:r>
              <a:rPr lang="fr-CH" dirty="0" err="1" smtClean="0"/>
              <a:t>systematic</a:t>
            </a:r>
            <a:r>
              <a:rPr lang="fr-CH" dirty="0" smtClean="0"/>
              <a:t> </a:t>
            </a:r>
            <a:r>
              <a:rPr lang="fr-CH" dirty="0" err="1" smtClean="0"/>
              <a:t>bias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One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think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results</a:t>
            </a:r>
            <a:r>
              <a:rPr lang="fr-CH" dirty="0" smtClean="0"/>
              <a:t> in a 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r>
              <a:rPr lang="fr-CH" dirty="0" smtClean="0"/>
              <a:t> in a </a:t>
            </a:r>
            <a:r>
              <a:rPr lang="fr-CH" dirty="0" err="1" smtClean="0"/>
              <a:t>circular</a:t>
            </a:r>
            <a:r>
              <a:rPr lang="fr-CH" dirty="0" smtClean="0"/>
              <a:t> machine. </a:t>
            </a:r>
          </a:p>
          <a:p>
            <a:endParaRPr lang="fr-CH" dirty="0" smtClean="0"/>
          </a:p>
          <a:p>
            <a:r>
              <a:rPr lang="fr-CH" b="1" dirty="0" err="1" smtClean="0"/>
              <a:t>BUT</a:t>
            </a:r>
            <a:r>
              <a:rPr lang="fr-CH" dirty="0" err="1" smtClean="0"/>
              <a:t>In</a:t>
            </a:r>
            <a:r>
              <a:rPr lang="fr-CH" dirty="0" smtClean="0"/>
              <a:t> a </a:t>
            </a:r>
            <a:r>
              <a:rPr lang="fr-CH" dirty="0" err="1" smtClean="0"/>
              <a:t>circular</a:t>
            </a:r>
            <a:r>
              <a:rPr lang="fr-CH" dirty="0" smtClean="0"/>
              <a:t> </a:t>
            </a:r>
            <a:r>
              <a:rPr lang="fr-CH" dirty="0" err="1" smtClean="0"/>
              <a:t>collider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initiates</a:t>
            </a:r>
            <a:r>
              <a:rPr lang="fr-CH" dirty="0" smtClean="0"/>
              <a:t> a synchrotron oscillation!  The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 distribution </a:t>
            </a:r>
          </a:p>
          <a:p>
            <a:r>
              <a:rPr lang="fr-CH" dirty="0" err="1" smtClean="0"/>
              <a:t>remains</a:t>
            </a:r>
            <a:r>
              <a:rPr lang="fr-CH" dirty="0" smtClean="0"/>
              <a:t> </a:t>
            </a:r>
            <a:r>
              <a:rPr lang="fr-CH" dirty="0" err="1" smtClean="0"/>
              <a:t>symmetric</a:t>
            </a:r>
            <a:r>
              <a:rPr lang="fr-CH" dirty="0" smtClean="0"/>
              <a:t>, </a:t>
            </a:r>
            <a:r>
              <a:rPr lang="fr-CH" b="1" dirty="0" smtClean="0">
                <a:solidFill>
                  <a:srgbClr val="FF0000"/>
                </a:solidFill>
              </a:rPr>
              <a:t>but the </a:t>
            </a:r>
            <a:r>
              <a:rPr lang="fr-CH" b="1" dirty="0" err="1" smtClean="0">
                <a:solidFill>
                  <a:srgbClr val="FF0000"/>
                </a:solidFill>
              </a:rPr>
              <a:t>energy</a:t>
            </a:r>
            <a:r>
              <a:rPr lang="fr-CH" b="1" dirty="0" smtClean="0">
                <a:solidFill>
                  <a:srgbClr val="FF0000"/>
                </a:solidFill>
              </a:rPr>
              <a:t> spread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very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much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enlarged</a:t>
            </a:r>
            <a:r>
              <a:rPr lang="fr-CH" b="1" dirty="0" smtClean="0">
                <a:solidFill>
                  <a:srgbClr val="FF0000"/>
                </a:solidFill>
              </a:rPr>
              <a:t>. </a:t>
            </a:r>
          </a:p>
          <a:p>
            <a:endParaRPr lang="fr-CH" dirty="0"/>
          </a:p>
          <a:p>
            <a:r>
              <a:rPr lang="fr-CH" dirty="0" err="1" smtClean="0"/>
              <a:t>Quantitatively</a:t>
            </a:r>
            <a:r>
              <a:rPr lang="fr-CH" dirty="0" smtClean="0"/>
              <a:t> the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loss</a:t>
            </a:r>
            <a:r>
              <a:rPr lang="fr-CH" dirty="0" smtClean="0"/>
              <a:t> at the </a:t>
            </a:r>
            <a:r>
              <a:rPr lang="fr-CH" dirty="0" err="1" smtClean="0"/>
              <a:t>the</a:t>
            </a:r>
            <a:r>
              <a:rPr lang="fr-CH" dirty="0" smtClean="0"/>
              <a:t> IP in </a:t>
            </a:r>
            <a:r>
              <a:rPr lang="fr-CH" dirty="0" err="1" smtClean="0"/>
              <a:t>presence</a:t>
            </a:r>
            <a:r>
              <a:rPr lang="fr-CH" dirty="0" smtClean="0"/>
              <a:t> of </a:t>
            </a:r>
            <a:r>
              <a:rPr lang="fr-CH" dirty="0" err="1" smtClean="0"/>
              <a:t>beamstrahlung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0.7 MeV</a:t>
            </a:r>
          </a:p>
          <a:p>
            <a:r>
              <a:rPr lang="fr-CH" dirty="0" smtClean="0"/>
              <a:t>As </a:t>
            </a:r>
            <a:r>
              <a:rPr lang="fr-CH" dirty="0" err="1" smtClean="0"/>
              <a:t>Dmitry</a:t>
            </a:r>
            <a:r>
              <a:rPr lang="fr-CH" dirty="0" smtClean="0"/>
              <a:t> </a:t>
            </a:r>
            <a:r>
              <a:rPr lang="fr-CH" dirty="0" err="1" smtClean="0"/>
              <a:t>Shatilov</a:t>
            </a:r>
            <a:r>
              <a:rPr lang="fr-CH" dirty="0" smtClean="0"/>
              <a:t> points out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loss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compensated</a:t>
            </a:r>
            <a:r>
              <a:rPr lang="fr-CH" dirty="0" smtClean="0"/>
              <a:t> by the RF and 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difference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</a:t>
            </a:r>
            <a:r>
              <a:rPr lang="fr-CH" dirty="0" err="1" smtClean="0"/>
              <a:t>colliding</a:t>
            </a:r>
            <a:r>
              <a:rPr lang="fr-CH" dirty="0" smtClean="0"/>
              <a:t> </a:t>
            </a:r>
            <a:r>
              <a:rPr lang="fr-CH" dirty="0" err="1" smtClean="0"/>
              <a:t>bunches</a:t>
            </a:r>
            <a:r>
              <a:rPr lang="fr-CH" dirty="0" smtClean="0"/>
              <a:t> and non-</a:t>
            </a:r>
            <a:r>
              <a:rPr lang="fr-CH" dirty="0" err="1" smtClean="0"/>
              <a:t>colliding</a:t>
            </a:r>
            <a:r>
              <a:rPr lang="fr-CH" dirty="0" smtClean="0"/>
              <a:t> </a:t>
            </a:r>
            <a:r>
              <a:rPr lang="fr-CH" dirty="0" err="1" smtClean="0"/>
              <a:t>bunches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remain</a:t>
            </a:r>
            <a:r>
              <a:rPr lang="fr-CH" dirty="0" smtClean="0"/>
              <a:t> </a:t>
            </a:r>
            <a:r>
              <a:rPr lang="fr-CH" dirty="0" err="1" smtClean="0"/>
              <a:t>small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(I have </a:t>
            </a:r>
            <a:r>
              <a:rPr lang="fr-CH" dirty="0" err="1" smtClean="0"/>
              <a:t>verified</a:t>
            </a:r>
            <a:r>
              <a:rPr lang="fr-CH" dirty="0"/>
              <a:t>: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case at least if the </a:t>
            </a:r>
            <a:r>
              <a:rPr lang="fr-CH" dirty="0" err="1" smtClean="0"/>
              <a:t>beamstrahlung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symmetric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the </a:t>
            </a:r>
            <a:r>
              <a:rPr lang="fr-CH" dirty="0" err="1" smtClean="0"/>
              <a:t>beams</a:t>
            </a:r>
            <a:r>
              <a:rPr lang="fr-CH" dirty="0" smtClean="0"/>
              <a:t>)  </a:t>
            </a:r>
            <a:endParaRPr lang="fr-CH" dirty="0"/>
          </a:p>
          <a:p>
            <a:r>
              <a:rPr lang="fr-CH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090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088" y="1246585"/>
            <a:ext cx="6219825" cy="26503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1275606"/>
            <a:ext cx="504056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780000"/>
            <a:ext cx="576064" cy="1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72000" y="3543858"/>
            <a:ext cx="576064" cy="1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344000" y="1431000"/>
            <a:ext cx="576064" cy="1134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3759882"/>
            <a:ext cx="504056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11960" y="375988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ym typeface="Symbol" panose="05050102010706020507" pitchFamily="18" charset="2"/>
              </a:rPr>
              <a:t></a:t>
            </a:r>
            <a:r>
              <a:rPr lang="en-US" dirty="0" smtClean="0">
                <a:sym typeface="Symbol" panose="05050102010706020507" pitchFamily="18" charset="2"/>
              </a:rPr>
              <a:t>E/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endParaRPr lang="ru-RU" baseline="-250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018492" y="2206338"/>
            <a:ext cx="995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 panose="05050102010706020507" pitchFamily="18" charset="2"/>
              </a:rPr>
              <a:t>Lg</a:t>
            </a:r>
            <a:r>
              <a:rPr lang="en-US" baseline="-25000" dirty="0" smtClean="0">
                <a:sym typeface="Symbol" panose="05050102010706020507" pitchFamily="18" charset="2"/>
              </a:rPr>
              <a:t>10</a:t>
            </a:r>
            <a:r>
              <a:rPr lang="en-US" sz="800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 smtClean="0">
                <a:sym typeface="Symbol" panose="05050102010706020507" pitchFamily="18" charset="2"/>
              </a:rPr>
              <a:t></a:t>
            </a:r>
            <a:r>
              <a:rPr lang="en-US" sz="800" i="1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US" i="1" dirty="0" smtClean="0">
                <a:sym typeface="Symbol" panose="05050102010706020507" pitchFamily="18" charset="2"/>
              </a:rPr>
              <a:t></a:t>
            </a:r>
            <a:r>
              <a:rPr lang="en-US" i="1" baseline="-25000" dirty="0" smtClean="0">
                <a:sym typeface="Symbol" panose="05050102010706020507" pitchFamily="18" charset="2"/>
              </a:rPr>
              <a:t>0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ru-RU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249493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Without Beamstrahlung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pPr algn="ctr"/>
            <a:r>
              <a:rPr lang="en-US" dirty="0" smtClean="0"/>
              <a:t>Gauss with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E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89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088" y="1246585"/>
            <a:ext cx="6219825" cy="26503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1275606"/>
            <a:ext cx="504056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780000"/>
            <a:ext cx="576064" cy="1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72000" y="3543858"/>
            <a:ext cx="576064" cy="1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344000" y="1431000"/>
            <a:ext cx="576064" cy="1134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3759882"/>
            <a:ext cx="504056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11960" y="375988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ym typeface="Symbol" panose="05050102010706020507" pitchFamily="18" charset="2"/>
              </a:rPr>
              <a:t></a:t>
            </a:r>
            <a:r>
              <a:rPr lang="en-US" dirty="0" smtClean="0">
                <a:sym typeface="Symbol" panose="05050102010706020507" pitchFamily="18" charset="2"/>
              </a:rPr>
              <a:t>E/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endParaRPr lang="ru-RU" baseline="-250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018492" y="2206338"/>
            <a:ext cx="995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 panose="05050102010706020507" pitchFamily="18" charset="2"/>
              </a:rPr>
              <a:t>Lg</a:t>
            </a:r>
            <a:r>
              <a:rPr lang="en-US" baseline="-25000" dirty="0" smtClean="0">
                <a:sym typeface="Symbol" panose="05050102010706020507" pitchFamily="18" charset="2"/>
              </a:rPr>
              <a:t>10</a:t>
            </a:r>
            <a:r>
              <a:rPr lang="en-US" sz="800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 smtClean="0">
                <a:sym typeface="Symbol" panose="05050102010706020507" pitchFamily="18" charset="2"/>
              </a:rPr>
              <a:t></a:t>
            </a:r>
            <a:r>
              <a:rPr lang="en-US" sz="800" i="1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US" i="1" dirty="0" smtClean="0">
                <a:sym typeface="Symbol" panose="05050102010706020507" pitchFamily="18" charset="2"/>
              </a:rPr>
              <a:t></a:t>
            </a:r>
            <a:r>
              <a:rPr lang="en-US" i="1" baseline="-25000" dirty="0" smtClean="0">
                <a:sym typeface="Symbol" panose="05050102010706020507" pitchFamily="18" charset="2"/>
              </a:rPr>
              <a:t>0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ru-RU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249493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with </a:t>
            </a:r>
            <a:r>
              <a:rPr lang="en-US" sz="2400" b="1" dirty="0" err="1" smtClean="0"/>
              <a:t>Beamstrahlung</a:t>
            </a:r>
            <a:r>
              <a:rPr lang="en-US" sz="2400" b="1" dirty="0" smtClean="0"/>
              <a:t> E </a:t>
            </a:r>
            <a:r>
              <a:rPr lang="en-US" sz="2400" b="1" dirty="0" smtClean="0"/>
              <a:t>= 45.6 GeV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pPr algn="ctr"/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r>
              <a:rPr lang="en-US" dirty="0">
                <a:sym typeface="Symbol" panose="05050102010706020507" pitchFamily="18" charset="2"/>
              </a:rPr>
              <a:t>/E</a:t>
            </a:r>
            <a:r>
              <a:rPr lang="en-US" dirty="0" smtClean="0"/>
              <a:t> </a:t>
            </a:r>
            <a:r>
              <a:rPr lang="en-US" dirty="0" smtClean="0"/>
              <a:t>= 0.00038,  </a:t>
            </a:r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/E</a:t>
            </a:r>
            <a:r>
              <a:rPr lang="en-US" dirty="0" smtClean="0"/>
              <a:t> </a:t>
            </a:r>
            <a:r>
              <a:rPr lang="en-US" dirty="0" smtClean="0"/>
              <a:t>= 0.00132,  Black line: Gauss with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E</a:t>
            </a:r>
            <a:r>
              <a:rPr lang="en-US" dirty="0"/>
              <a:t> = </a:t>
            </a:r>
            <a:r>
              <a:rPr lang="en-US" dirty="0" smtClean="0"/>
              <a:t>3.4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429994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a</a:t>
            </a:r>
            <a:r>
              <a:rPr lang="en-US" dirty="0"/>
              <a:t>cceptance</a:t>
            </a:r>
            <a:r>
              <a:rPr lang="en-US" dirty="0" smtClean="0"/>
              <a:t>: 1.3% = 34.2 </a:t>
            </a:r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E0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5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2213293"/>
                  </p:ext>
                </p:extLst>
              </p:nvPr>
            </p:nvGraphicFramePr>
            <p:xfrm>
              <a:off x="0" y="37281"/>
              <a:ext cx="9092487" cy="4893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4036"/>
                    <a:gridCol w="1275375"/>
                    <a:gridCol w="1027424"/>
                    <a:gridCol w="1394647"/>
                    <a:gridCol w="1606080"/>
                    <a:gridCol w="1499773"/>
                    <a:gridCol w="1505152"/>
                  </a:tblGrid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000" dirty="0" smtClean="0">
                              <a:solidFill>
                                <a:schemeClr val="tx2"/>
                              </a:solidFill>
                            </a:rPr>
                            <a:t>observable</a:t>
                          </a:r>
                          <a:endParaRPr lang="fr-CH" sz="1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500" dirty="0" err="1" smtClean="0">
                              <a:solidFill>
                                <a:schemeClr val="tx2"/>
                              </a:solidFill>
                            </a:rPr>
                            <a:t>Physics</a:t>
                          </a:r>
                          <a:endParaRPr lang="fr-CH" sz="15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Present</a:t>
                          </a:r>
                          <a:r>
                            <a:rPr lang="fr-CH" sz="12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endParaRPr lang="fr-CH" sz="1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smtClean="0">
                              <a:solidFill>
                                <a:srgbClr val="0000FF"/>
                              </a:solidFill>
                            </a:rPr>
                            <a:t>stat</a:t>
                          </a:r>
                        </a:p>
                        <a:p>
                          <a:r>
                            <a:rPr lang="fr-CH" sz="1400" dirty="0" err="1" smtClean="0">
                              <a:solidFill>
                                <a:srgbClr val="FF0000"/>
                              </a:solidFill>
                            </a:rPr>
                            <a:t>Syst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baseline="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 key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Challenge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Z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9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lang="fr-CH" sz="11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91187.5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0.005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>
                              <a:sym typeface="Symbol"/>
                            </a:rPr>
                            <a:t>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Z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 (T)</a:t>
                          </a:r>
                        </a:p>
                        <a:p>
                          <a:r>
                            <a:rPr lang="fr-CH" sz="12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(no !)</a:t>
                          </a:r>
                          <a:endParaRPr lang="fr-CH" sz="12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2495.2 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0.008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23045">
                    <a:tc>
                      <a:txBody>
                        <a:bodyPr/>
                        <a:lstStyle/>
                        <a:p>
                          <a:pPr lv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400" b="1" i="1" dirty="0" smtClean="0">
                                    <a:latin typeface="Cambria Math"/>
                                  </a:rPr>
                                  <m:t>𝑹</m:t>
                                </m:r>
                                <m:r>
                                  <a:rPr lang="fr-CH" sz="1400" b="1" i="1" baseline="-25000" dirty="0" err="1" smtClean="0">
                                    <a:latin typeface="Cambria Math"/>
                                  </a:rPr>
                                  <m:t>𝒍</m:t>
                                </m:r>
                                <m:r>
                                  <a:rPr lang="fr-CH" sz="1400" b="1" i="1" baseline="-25000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fr-CH" sz="1400" b="1" i="1" baseline="0" dirty="0" smtClean="0">
                                    <a:latin typeface="Cambria Math"/>
                                    <a:sym typeface="Symbol"/>
                                  </a:rPr>
                                  <m:t></m:t>
                                </m:r>
                                <m:box>
                                  <m:boxPr>
                                    <m:ctrlPr>
                                      <a:rPr lang="fr-CH" sz="1400" b="1" i="1" baseline="0" dirty="0" smtClean="0">
                                        <a:latin typeface="Cambria Math"/>
                                        <a:sym typeface="Symbol"/>
                                      </a:rPr>
                                    </m:ctrlPr>
                                  </m:boxPr>
                                  <m:e>
                                    <m:f>
                                      <m:fPr>
                                        <m:ctrlPr>
                                          <a:rPr lang="fr-CH" sz="1400" b="1" i="1" baseline="0" dirty="0" smtClean="0">
                                            <a:latin typeface="Cambria Math"/>
                                            <a:sym typeface="Symbol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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𝒉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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𝒍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box>
                              </m:oMath>
                            </m:oMathPara>
                          </a14:m>
                          <a:endParaRPr lang="fr-CH" sz="1400" b="1" baseline="-250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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s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20.767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(25)</a:t>
                          </a:r>
                          <a:endParaRPr lang="fr-CH" sz="1400" b="0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0.0001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 (2-20)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</a:t>
                          </a:r>
                          <a:r>
                            <a:rPr lang="fr-CH" sz="1400" baseline="0" dirty="0" smtClean="0"/>
                            <a:t>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49505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N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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err="1" smtClean="0"/>
                            <a:t>Unitarity</a:t>
                          </a:r>
                          <a:r>
                            <a:rPr lang="fr-CH" sz="1200" b="1" baseline="0" dirty="0" smtClean="0"/>
                            <a:t> of PMNS, </a:t>
                          </a:r>
                          <a:r>
                            <a:rPr lang="fr-CH" sz="1200" b="1" baseline="0" dirty="0" err="1" smtClean="0"/>
                            <a:t>sterile</a:t>
                          </a:r>
                          <a:r>
                            <a:rPr lang="fr-CH" sz="1200" b="1" baseline="0" dirty="0" smtClean="0"/>
                            <a:t> 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’s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2.984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0.008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Peak</a:t>
                          </a:r>
                        </a:p>
                        <a:p>
                          <a:r>
                            <a:rPr lang="fr-CH" sz="1400" dirty="0" smtClean="0"/>
                            <a:t>Z+</a:t>
                          </a:r>
                          <a:r>
                            <a:rPr lang="fr-CH" sz="1400" dirty="0" smtClean="0">
                              <a:sym typeface="Symbol"/>
                            </a:rPr>
                            <a:t>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(161</a:t>
                          </a:r>
                          <a:r>
                            <a:rPr lang="fr-CH" sz="1200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dirty="0" err="1" smtClean="0">
                              <a:sym typeface="Symbol"/>
                            </a:rPr>
                            <a:t>GeV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)</a:t>
                          </a:r>
                          <a:r>
                            <a:rPr lang="fr-CH" sz="12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0.00008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(40)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0.001 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-&gt;</a:t>
                          </a:r>
                          <a:r>
                            <a:rPr lang="fr-CH" sz="1400" dirty="0" err="1" smtClean="0"/>
                            <a:t>lumi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meast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aseline="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QED corrections to </a:t>
                          </a:r>
                          <a:r>
                            <a:rPr lang="fr-CH" sz="1400" b="1" dirty="0" err="1" smtClean="0">
                              <a:solidFill>
                                <a:schemeClr val="tx2"/>
                              </a:solidFill>
                            </a:rPr>
                            <a:t>Bhabha</a:t>
                          </a:r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 scat.</a:t>
                          </a:r>
                          <a:endParaRPr lang="fr-CH" sz="14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  <a:tr h="26978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R</a:t>
                          </a:r>
                          <a:r>
                            <a:rPr lang="fr-CH" sz="1500" b="1" baseline="-25000" dirty="0" smtClean="0"/>
                            <a:t>b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0.21629 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(66)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0.000003 (20-60)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r>
                            <a:rPr lang="fr-CH" sz="1400" dirty="0" smtClean="0"/>
                            <a:t>, </a:t>
                          </a:r>
                          <a:r>
                            <a:rPr lang="fr-CH" sz="1400" dirty="0" err="1" smtClean="0"/>
                            <a:t>small</a:t>
                          </a:r>
                          <a:r>
                            <a:rPr lang="fr-CH" sz="1400" baseline="0" dirty="0" smtClean="0"/>
                            <a:t> IP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Hem. </a:t>
                          </a:r>
                          <a:r>
                            <a:rPr lang="fr-CH" sz="1400" baseline="0" dirty="0" err="1" smtClean="0"/>
                            <a:t>correlations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A</a:t>
                          </a:r>
                          <a:r>
                            <a:rPr lang="fr-CH" sz="1500" b="1" baseline="-25000" dirty="0" smtClean="0"/>
                            <a:t>LR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0.23098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(26)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,</a:t>
                          </a:r>
                          <a:r>
                            <a:rPr lang="fr-CH" sz="1400" baseline="0" dirty="0" smtClean="0"/>
                            <a:t> </a:t>
                          </a:r>
                        </a:p>
                        <a:p>
                          <a:r>
                            <a:rPr lang="fr-CH" sz="1400" b="1" baseline="0" dirty="0" smtClean="0">
                              <a:solidFill>
                                <a:srgbClr val="C00000"/>
                              </a:solidFill>
                            </a:rPr>
                            <a:t>Long.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="1" dirty="0" err="1" smtClean="0">
                              <a:solidFill>
                                <a:srgbClr val="C00000"/>
                              </a:solidFill>
                            </a:rPr>
                            <a:t>polarized</a:t>
                          </a:r>
                          <a:endParaRPr lang="fr-CH" sz="14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1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4 </a:t>
                          </a:r>
                          <a:r>
                            <a:rPr lang="fr-CH" sz="1400" dirty="0" err="1" smtClean="0"/>
                            <a:t>bunch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scheme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Design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experiment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A</a:t>
                          </a:r>
                          <a:r>
                            <a:rPr lang="fr-CH" sz="1500" b="1" baseline="-25000" dirty="0" err="1" smtClean="0"/>
                            <a:t>FB</a:t>
                          </a:r>
                          <a:r>
                            <a:rPr lang="fr-CH" sz="1500" b="1" baseline="30000" dirty="0" err="1" smtClean="0">
                              <a:sym typeface="Symbol"/>
                            </a:rPr>
                            <a:t>lept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0.23099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(53)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W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2,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(T, S,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U) 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80385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(161 </a:t>
                          </a:r>
                          <a:r>
                            <a:rPr lang="fr-CH" sz="1400" dirty="0" err="1" smtClean="0"/>
                            <a:t>GeV</a:t>
                          </a:r>
                          <a:r>
                            <a:rPr lang="fr-CH" sz="1400" dirty="0" smtClean="0"/>
                            <a:t>)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0.3 MeV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&lt;0.5 MeV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</a:t>
                          </a:r>
                          <a:r>
                            <a:rPr lang="fr-CH" sz="1400" dirty="0" err="1" smtClean="0"/>
                            <a:t>corections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m</a:t>
                          </a:r>
                          <a:r>
                            <a:rPr lang="fr-CH" sz="1500" b="1" baseline="-25000" dirty="0" err="1" smtClean="0"/>
                            <a:t>top</a:t>
                          </a:r>
                          <a:endParaRPr lang="fr-CH" sz="1500" b="1" baseline="-25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173200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900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~10 MeV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dirty="0" smtClean="0"/>
                            <a:t> 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Theory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limit</a:t>
                          </a:r>
                          <a:r>
                            <a:rPr lang="fr-CH" sz="1400" baseline="0" dirty="0" smtClean="0"/>
                            <a:t> at 50 MeV?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2213293"/>
                  </p:ext>
                </p:extLst>
              </p:nvPr>
            </p:nvGraphicFramePr>
            <p:xfrm>
              <a:off x="0" y="37281"/>
              <a:ext cx="9092487" cy="4893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4036"/>
                    <a:gridCol w="1275375"/>
                    <a:gridCol w="1027424"/>
                    <a:gridCol w="1394647"/>
                    <a:gridCol w="1606080"/>
                    <a:gridCol w="1499773"/>
                    <a:gridCol w="1505152"/>
                  </a:tblGrid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000" dirty="0" smtClean="0">
                              <a:solidFill>
                                <a:schemeClr val="tx2"/>
                              </a:solidFill>
                            </a:rPr>
                            <a:t>observable</a:t>
                          </a:r>
                          <a:endParaRPr lang="fr-CH" sz="1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500" dirty="0" err="1" smtClean="0">
                              <a:solidFill>
                                <a:schemeClr val="tx2"/>
                              </a:solidFill>
                            </a:rPr>
                            <a:t>Physics</a:t>
                          </a:r>
                          <a:endParaRPr lang="fr-CH" sz="15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Present</a:t>
                          </a:r>
                          <a:r>
                            <a:rPr lang="fr-CH" sz="12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endParaRPr lang="fr-CH" sz="1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smtClean="0">
                              <a:solidFill>
                                <a:srgbClr val="0000FF"/>
                              </a:solidFill>
                            </a:rPr>
                            <a:t>stat</a:t>
                          </a:r>
                        </a:p>
                        <a:p>
                          <a:r>
                            <a:rPr lang="fr-CH" sz="1400" dirty="0" err="1" smtClean="0">
                              <a:solidFill>
                                <a:srgbClr val="FF0000"/>
                              </a:solidFill>
                            </a:rPr>
                            <a:t>Syst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baseline="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key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Challenge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Z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9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lang="fr-CH" sz="11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91187.5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0.005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>
                              <a:sym typeface="Symbol"/>
                            </a:rPr>
                            <a:t>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Z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 (T)</a:t>
                          </a:r>
                        </a:p>
                        <a:p>
                          <a:r>
                            <a:rPr lang="fr-CH" sz="12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(no !)</a:t>
                          </a:r>
                          <a:endParaRPr lang="fr-CH" sz="12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2495.2 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0.008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230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34290" marB="34290">
                        <a:blipFill rotWithShape="1">
                          <a:blip r:embed="rId2"/>
                          <a:stretch>
                            <a:fillRect t="-307059" r="-1056589" b="-55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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s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20.767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(25)</a:t>
                          </a:r>
                          <a:endParaRPr lang="fr-CH" sz="1400" b="0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0.0001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 (2-20)</a:t>
                          </a:r>
                          <a:endParaRPr lang="fr-CH" sz="1400" b="1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</a:t>
                          </a:r>
                          <a:r>
                            <a:rPr lang="fr-CH" sz="1400" baseline="0" dirty="0" smtClean="0"/>
                            <a:t>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495300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N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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err="1" smtClean="0"/>
                            <a:t>Unitarity</a:t>
                          </a:r>
                          <a:r>
                            <a:rPr lang="fr-CH" sz="1200" b="1" baseline="0" dirty="0" smtClean="0"/>
                            <a:t> of PMNS, </a:t>
                          </a:r>
                          <a:r>
                            <a:rPr lang="fr-CH" sz="1200" b="1" baseline="0" dirty="0" err="1" smtClean="0"/>
                            <a:t>sterile</a:t>
                          </a:r>
                          <a:r>
                            <a:rPr lang="fr-CH" sz="1200" b="1" baseline="0" dirty="0" smtClean="0"/>
                            <a:t> 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’s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2.984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0.008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smtClean="0"/>
                            <a:t>Peak</a:t>
                          </a:r>
                          <a:endParaRPr lang="fr-CH" sz="1400" dirty="0" smtClean="0"/>
                        </a:p>
                        <a:p>
                          <a:r>
                            <a:rPr lang="fr-CH" sz="1400" dirty="0" smtClean="0"/>
                            <a:t>Z+</a:t>
                          </a:r>
                          <a:r>
                            <a:rPr lang="fr-CH" sz="1400" dirty="0" smtClean="0">
                              <a:sym typeface="Symbol"/>
                            </a:rPr>
                            <a:t>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(161</a:t>
                          </a:r>
                          <a:r>
                            <a:rPr lang="fr-CH" sz="1200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dirty="0" err="1" smtClean="0">
                              <a:sym typeface="Symbol"/>
                            </a:rPr>
                            <a:t>GeV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)</a:t>
                          </a:r>
                          <a:r>
                            <a:rPr lang="fr-CH" sz="12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0.00008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(40)</a:t>
                          </a:r>
                          <a:endParaRPr lang="fr-CH" sz="1400" b="1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0.001 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-&gt;</a:t>
                          </a:r>
                          <a:r>
                            <a:rPr lang="fr-CH" sz="1400" dirty="0" err="1" smtClean="0"/>
                            <a:t>lumi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meast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aseline="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QED corrections to </a:t>
                          </a:r>
                          <a:r>
                            <a:rPr lang="fr-CH" sz="1400" b="1" dirty="0" err="1" smtClean="0">
                              <a:solidFill>
                                <a:schemeClr val="tx2"/>
                              </a:solidFill>
                            </a:rPr>
                            <a:t>Bhabha</a:t>
                          </a:r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 scat.</a:t>
                          </a:r>
                          <a:endParaRPr lang="fr-CH" sz="14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R</a:t>
                          </a:r>
                          <a:r>
                            <a:rPr lang="fr-CH" sz="1500" b="1" baseline="-25000" dirty="0" smtClean="0"/>
                            <a:t>b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0.21629 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(66)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0.000003 (20-60)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r>
                            <a:rPr lang="fr-CH" sz="1400" dirty="0" smtClean="0"/>
                            <a:t>, </a:t>
                          </a:r>
                          <a:r>
                            <a:rPr lang="fr-CH" sz="1400" dirty="0" err="1" smtClean="0"/>
                            <a:t>small</a:t>
                          </a:r>
                          <a:r>
                            <a:rPr lang="fr-CH" sz="1400" baseline="0" dirty="0" smtClean="0"/>
                            <a:t> IP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Hem. </a:t>
                          </a:r>
                          <a:r>
                            <a:rPr lang="fr-CH" sz="1400" baseline="0" dirty="0" err="1" smtClean="0"/>
                            <a:t>correlations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A</a:t>
                          </a:r>
                          <a:r>
                            <a:rPr lang="fr-CH" sz="1500" b="1" baseline="-25000" dirty="0" smtClean="0"/>
                            <a:t>LR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0.23098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(26)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,</a:t>
                          </a:r>
                          <a:r>
                            <a:rPr lang="fr-CH" sz="1400" baseline="0" dirty="0" smtClean="0"/>
                            <a:t> 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="1" baseline="0" dirty="0" smtClean="0">
                              <a:solidFill>
                                <a:srgbClr val="C00000"/>
                              </a:solidFill>
                            </a:rPr>
                            <a:t>Long.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="1" dirty="0" err="1" smtClean="0">
                              <a:solidFill>
                                <a:srgbClr val="C00000"/>
                              </a:solidFill>
                            </a:rPr>
                            <a:t>polarized</a:t>
                          </a:r>
                          <a:endParaRPr lang="fr-CH" sz="14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1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  <a:endParaRPr lang="fr-CH" sz="1400" b="1" kern="1200" dirty="0" smtClean="0">
                            <a:solidFill>
                              <a:srgbClr val="0000FF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4 </a:t>
                          </a:r>
                          <a:r>
                            <a:rPr lang="fr-CH" sz="1400" dirty="0" err="1" smtClean="0"/>
                            <a:t>bunch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scheme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Design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experiment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A</a:t>
                          </a:r>
                          <a:r>
                            <a:rPr lang="fr-CH" sz="1500" b="1" baseline="-25000" dirty="0" err="1" smtClean="0"/>
                            <a:t>FB</a:t>
                          </a:r>
                          <a:r>
                            <a:rPr lang="fr-CH" sz="1500" b="1" baseline="30000" dirty="0" err="1" smtClean="0">
                              <a:sym typeface="Symbol"/>
                            </a:rPr>
                            <a:t>lept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0.23099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(53)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W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2,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(T, S,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U) 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80385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(161 </a:t>
                          </a:r>
                          <a:r>
                            <a:rPr lang="fr-CH" sz="1400" dirty="0" err="1" smtClean="0"/>
                            <a:t>GeV</a:t>
                          </a:r>
                          <a:r>
                            <a:rPr lang="fr-CH" sz="1400" dirty="0" smtClean="0"/>
                            <a:t>)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0.3 MeV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&lt;0.5 MeV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</a:t>
                          </a:r>
                          <a:r>
                            <a:rPr lang="fr-CH" sz="1400" dirty="0" err="1" smtClean="0"/>
                            <a:t>corections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m</a:t>
                          </a:r>
                          <a:r>
                            <a:rPr lang="fr-CH" sz="1500" b="1" baseline="-25000" dirty="0" err="1" smtClean="0"/>
                            <a:t>top</a:t>
                          </a:r>
                          <a:endParaRPr lang="fr-CH" sz="1500" b="1" baseline="-25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173200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900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~10 </a:t>
                          </a: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MeV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dirty="0" smtClean="0"/>
                            <a:t> 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Theory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limit</a:t>
                          </a:r>
                          <a:r>
                            <a:rPr lang="fr-CH" sz="1400" baseline="0" dirty="0" smtClean="0"/>
                            <a:t> at </a:t>
                          </a:r>
                          <a:r>
                            <a:rPr lang="fr-CH" sz="1400" baseline="0" dirty="0" smtClean="0"/>
                            <a:t>50 </a:t>
                          </a:r>
                          <a:r>
                            <a:rPr lang="fr-CH" sz="1400" baseline="0" dirty="0" smtClean="0"/>
                            <a:t>MeV?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EDE5-CFD7-439F-8F1B-588D8418A74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81990" y="546526"/>
            <a:ext cx="306034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81990" y="3426845"/>
            <a:ext cx="3105345" cy="14851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546525"/>
            <a:ext cx="791580" cy="10351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2909287"/>
            <a:ext cx="791580" cy="5175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426845"/>
            <a:ext cx="791580" cy="5175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3921900"/>
            <a:ext cx="791580" cy="5175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086834" y="2909287"/>
            <a:ext cx="1395155" cy="5175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088" y="1246585"/>
            <a:ext cx="6219825" cy="26503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5696" y="1275606"/>
            <a:ext cx="504056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3780000"/>
            <a:ext cx="576064" cy="1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72000" y="3543858"/>
            <a:ext cx="576064" cy="1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44000" y="1431000"/>
            <a:ext cx="576064" cy="1134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3759882"/>
            <a:ext cx="504056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11960" y="375988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ym typeface="Symbol" panose="05050102010706020507" pitchFamily="18" charset="2"/>
              </a:rPr>
              <a:t></a:t>
            </a:r>
            <a:r>
              <a:rPr lang="en-US" dirty="0" smtClean="0">
                <a:sym typeface="Symbol" panose="05050102010706020507" pitchFamily="18" charset="2"/>
              </a:rPr>
              <a:t>E/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endParaRPr lang="ru-RU" baseline="-250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018492" y="2206338"/>
            <a:ext cx="995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 panose="05050102010706020507" pitchFamily="18" charset="2"/>
              </a:rPr>
              <a:t>Lg</a:t>
            </a:r>
            <a:r>
              <a:rPr lang="en-US" baseline="-25000" dirty="0" smtClean="0">
                <a:sym typeface="Symbol" panose="05050102010706020507" pitchFamily="18" charset="2"/>
              </a:rPr>
              <a:t>10</a:t>
            </a:r>
            <a:r>
              <a:rPr lang="en-US" sz="800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 smtClean="0">
                <a:sym typeface="Symbol" panose="05050102010706020507" pitchFamily="18" charset="2"/>
              </a:rPr>
              <a:t></a:t>
            </a:r>
            <a:r>
              <a:rPr lang="en-US" sz="800" i="1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US" i="1" dirty="0" smtClean="0">
                <a:sym typeface="Symbol" panose="05050102010706020507" pitchFamily="18" charset="2"/>
              </a:rPr>
              <a:t></a:t>
            </a:r>
            <a:r>
              <a:rPr lang="en-US" i="1" baseline="-25000" dirty="0" smtClean="0">
                <a:sym typeface="Symbol" panose="05050102010706020507" pitchFamily="18" charset="2"/>
              </a:rPr>
              <a:t>0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ru-RU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249493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 = 80 GeV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pPr algn="ctr"/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r>
              <a:rPr lang="en-US" dirty="0" smtClean="0"/>
              <a:t> = 0.00066,  </a:t>
            </a:r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</a:t>
            </a:r>
            <a:r>
              <a:rPr lang="en-US" dirty="0" smtClean="0"/>
              <a:t> = 0.00153,  Black line: Gauss with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E</a:t>
            </a:r>
            <a:r>
              <a:rPr lang="en-US" dirty="0"/>
              <a:t> = </a:t>
            </a:r>
            <a:r>
              <a:rPr lang="en-US" dirty="0" smtClean="0"/>
              <a:t>2.3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E0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429994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a</a:t>
            </a:r>
            <a:r>
              <a:rPr lang="en-US" dirty="0"/>
              <a:t>cceptance</a:t>
            </a:r>
            <a:r>
              <a:rPr lang="en-US" dirty="0" smtClean="0"/>
              <a:t>: 1.3% = 19.7 </a:t>
            </a:r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E0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9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8491" y="96475"/>
            <a:ext cx="432701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Determination</a:t>
            </a:r>
            <a:r>
              <a:rPr lang="fr-CH" sz="2400" b="1" dirty="0" smtClean="0"/>
              <a:t> of </a:t>
            </a:r>
            <a:r>
              <a:rPr lang="fr-CH" sz="2400" b="1" dirty="0" err="1" smtClean="0"/>
              <a:t>Energy</a:t>
            </a:r>
            <a:r>
              <a:rPr lang="fr-CH" sz="2400" b="1" dirty="0" smtClean="0"/>
              <a:t> spread </a:t>
            </a:r>
            <a:endParaRPr lang="en-GB" sz="2400" b="1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323" y="989629"/>
            <a:ext cx="5710677" cy="39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6515" y="906565"/>
            <a:ext cx="375686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At the Z </a:t>
            </a:r>
            <a:r>
              <a:rPr lang="fr-CH" dirty="0" err="1" smtClean="0"/>
              <a:t>peak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collect</a:t>
            </a:r>
            <a:r>
              <a:rPr lang="fr-CH" dirty="0" smtClean="0"/>
              <a:t> 10</a:t>
            </a:r>
            <a:r>
              <a:rPr lang="fr-CH" baseline="30000" dirty="0" smtClean="0"/>
              <a:t>6 </a:t>
            </a:r>
            <a:r>
              <a:rPr lang="fr-CH" dirty="0" smtClean="0">
                <a:sym typeface="Symbol"/>
              </a:rPr>
              <a:t> </a:t>
            </a:r>
            <a:r>
              <a:rPr lang="fr-CH" dirty="0" err="1" smtClean="0">
                <a:sym typeface="Symbol"/>
              </a:rPr>
              <a:t>events</a:t>
            </a:r>
            <a:endParaRPr lang="fr-CH" dirty="0" smtClean="0">
              <a:sym typeface="Symbol"/>
            </a:endParaRPr>
          </a:p>
          <a:p>
            <a:r>
              <a:rPr lang="fr-CH" dirty="0" err="1" smtClean="0">
                <a:sym typeface="Symbol"/>
              </a:rPr>
              <a:t>every</a:t>
            </a:r>
            <a:r>
              <a:rPr lang="fr-CH" dirty="0" smtClean="0">
                <a:sym typeface="Symbol"/>
              </a:rPr>
              <a:t> 5 minutes </a:t>
            </a:r>
          </a:p>
          <a:p>
            <a:r>
              <a:rPr lang="fr-CH" dirty="0" err="1" smtClean="0">
                <a:sym typeface="Symbol"/>
              </a:rPr>
              <a:t>their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kinematics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affected</a:t>
            </a:r>
            <a:r>
              <a:rPr lang="fr-CH" dirty="0" smtClean="0">
                <a:sym typeface="Symbol"/>
              </a:rPr>
              <a:t> by </a:t>
            </a:r>
          </a:p>
          <a:p>
            <a:r>
              <a:rPr lang="fr-CH" dirty="0" smtClean="0">
                <a:sym typeface="Symbol"/>
              </a:rPr>
              <a:t>-- </a:t>
            </a:r>
            <a:r>
              <a:rPr lang="fr-CH" dirty="0" err="1" smtClean="0">
                <a:sym typeface="Symbol"/>
              </a:rPr>
              <a:t>energy</a:t>
            </a:r>
            <a:r>
              <a:rPr lang="fr-CH" dirty="0" smtClean="0">
                <a:sym typeface="Symbol"/>
              </a:rPr>
              <a:t> spread </a:t>
            </a:r>
          </a:p>
          <a:p>
            <a:r>
              <a:rPr lang="fr-CH" dirty="0" smtClean="0">
                <a:sym typeface="Symbol"/>
              </a:rPr>
              <a:t>-- e+ vs e- </a:t>
            </a:r>
            <a:r>
              <a:rPr lang="fr-CH" dirty="0" err="1" smtClean="0">
                <a:sym typeface="Symbol"/>
              </a:rPr>
              <a:t>energy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difference</a:t>
            </a:r>
            <a:r>
              <a:rPr lang="fr-CH" dirty="0" smtClean="0">
                <a:sym typeface="Symbol"/>
              </a:rPr>
              <a:t>. </a:t>
            </a:r>
          </a:p>
          <a:p>
            <a:endParaRPr lang="fr-CH" dirty="0">
              <a:sym typeface="Symbol"/>
            </a:endParaRPr>
          </a:p>
          <a:p>
            <a:r>
              <a:rPr lang="fr-CH" dirty="0" smtClean="0">
                <a:sym typeface="Symbol"/>
              </a:rPr>
              <a:t>Patrick has </a:t>
            </a:r>
            <a:r>
              <a:rPr lang="fr-CH" dirty="0" err="1" smtClean="0">
                <a:sym typeface="Symbol"/>
              </a:rPr>
              <a:t>shown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that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indeed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both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 err="1" smtClean="0">
                <a:sym typeface="Symbol"/>
              </a:rPr>
              <a:t>can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determined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extremely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 smtClean="0">
                <a:sym typeface="Symbol"/>
              </a:rPr>
              <a:t>good </a:t>
            </a:r>
            <a:r>
              <a:rPr lang="fr-CH" dirty="0" err="1" smtClean="0">
                <a:sym typeface="Symbol"/>
              </a:rPr>
              <a:t>precision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these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events</a:t>
            </a:r>
            <a:r>
              <a:rPr lang="fr-CH" dirty="0" smtClean="0">
                <a:sym typeface="Symbol"/>
              </a:rPr>
              <a:t>. </a:t>
            </a:r>
            <a:endParaRPr lang="fr-CH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37499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433388"/>
            <a:ext cx="656272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06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0975"/>
            <a:ext cx="61055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07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501520"/>
            <a:ext cx="58864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4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429" y="10551"/>
            <a:ext cx="9039141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600" b="1" dirty="0" smtClean="0"/>
              <a:t>Investigation of </a:t>
            </a:r>
            <a:r>
              <a:rPr lang="fr-CH" sz="2600" b="1" dirty="0" err="1" smtClean="0"/>
              <a:t>possibilities</a:t>
            </a:r>
            <a:r>
              <a:rPr lang="fr-CH" sz="2600" b="1" dirty="0" smtClean="0"/>
              <a:t> of </a:t>
            </a:r>
            <a:r>
              <a:rPr lang="fr-CH" sz="2600" b="1" dirty="0" err="1" smtClean="0"/>
              <a:t>Beam</a:t>
            </a:r>
            <a:r>
              <a:rPr lang="fr-CH" sz="2600" b="1" dirty="0" smtClean="0"/>
              <a:t> Instrumentation at FCC-</a:t>
            </a:r>
            <a:r>
              <a:rPr lang="fr-CH" sz="2600" b="1" dirty="0" err="1" smtClean="0"/>
              <a:t>ee</a:t>
            </a:r>
            <a:r>
              <a:rPr lang="fr-CH" sz="2600" b="1" dirty="0" smtClean="0"/>
              <a:t> </a:t>
            </a:r>
          </a:p>
          <a:p>
            <a:r>
              <a:rPr lang="fr-CH" sz="2600" b="1" dirty="0" err="1" smtClean="0"/>
              <a:t>towards</a:t>
            </a:r>
            <a:r>
              <a:rPr lang="fr-CH" sz="2600" b="1" dirty="0" smtClean="0"/>
              <a:t> the </a:t>
            </a:r>
            <a:r>
              <a:rPr lang="fr-CH" sz="2600" b="1" dirty="0" err="1" smtClean="0"/>
              <a:t>precision</a:t>
            </a:r>
            <a:r>
              <a:rPr lang="fr-CH" sz="2600" b="1" dirty="0" smtClean="0"/>
              <a:t> </a:t>
            </a:r>
            <a:r>
              <a:rPr lang="fr-CH" sz="2600" b="1" dirty="0" err="1" smtClean="0"/>
              <a:t>determination</a:t>
            </a:r>
            <a:r>
              <a:rPr lang="fr-CH" sz="2600" b="1" dirty="0" smtClean="0"/>
              <a:t> of center-of-mass </a:t>
            </a:r>
            <a:r>
              <a:rPr lang="fr-CH" sz="2600" b="1" dirty="0" err="1" smtClean="0"/>
              <a:t>energies</a:t>
            </a:r>
            <a:endParaRPr lang="fr-CH" sz="26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2429" y="885870"/>
            <a:ext cx="881042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table of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r>
              <a:rPr lang="fr-CH" dirty="0" err="1" smtClean="0"/>
              <a:t>indicates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en-US" dirty="0" smtClean="0">
                <a:latin typeface="Arial"/>
              </a:rPr>
              <a:t>16640 </a:t>
            </a:r>
            <a:r>
              <a:rPr lang="en-US" sz="1600" dirty="0" smtClean="0">
                <a:latin typeface="Arial"/>
              </a:rPr>
              <a:t>bunches/beam in the 97.5 km machine. Bunch spacing is &lt;19.5ns)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-- we plan to have 250 non-interacting pilot bunches</a:t>
            </a:r>
          </a:p>
          <a:p>
            <a:r>
              <a:rPr lang="en-US" sz="1600" dirty="0" smtClean="0">
                <a:latin typeface="Arial"/>
              </a:rPr>
              <a:t>                 -- to measure the beam polarization and depolarization frequency,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                           thus infer the beam energy. 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            -- but other parameters must be checked as well  </a:t>
            </a:r>
          </a:p>
          <a:p>
            <a:r>
              <a:rPr lang="en-US" sz="1600" dirty="0" smtClean="0">
                <a:latin typeface="Arial"/>
              </a:rPr>
              <a:t>     -- one issue is that pilot bunch populations might be 10 times smaller &lt;  colliding ones         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            </a:t>
            </a:r>
          </a:p>
          <a:p>
            <a:r>
              <a:rPr lang="en-US" sz="1600" dirty="0" smtClean="0">
                <a:latin typeface="Arial"/>
              </a:rPr>
              <a:t>-- the properties of the pilot bunches should be compared to those of the interacting bunches</a:t>
            </a:r>
          </a:p>
          <a:p>
            <a:r>
              <a:rPr lang="en-US" sz="1600" dirty="0" smtClean="0">
                <a:latin typeface="Arial"/>
              </a:rPr>
              <a:t>    to guarantee the identity of pilot bunches </a:t>
            </a:r>
            <a:r>
              <a:rPr lang="en-US" sz="1600" dirty="0" err="1" smtClean="0">
                <a:latin typeface="Arial"/>
              </a:rPr>
              <a:t>wrt</a:t>
            </a:r>
            <a:r>
              <a:rPr lang="en-US" sz="1600" dirty="0" smtClean="0">
                <a:latin typeface="Arial"/>
              </a:rPr>
              <a:t> colliding bunches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-- position (follow up of position to keep energy constant against tides etc..)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-- energy (for instance beam position in dispersive sections)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-- </a:t>
            </a:r>
            <a:r>
              <a:rPr lang="en-US" sz="1600" dirty="0" smtClean="0">
                <a:solidFill>
                  <a:srgbClr val="FF0000"/>
                </a:solidFill>
                <a:latin typeface="Arial"/>
              </a:rPr>
              <a:t>energy spread </a:t>
            </a:r>
            <a:r>
              <a:rPr lang="en-US" sz="1600" dirty="0" smtClean="0">
                <a:latin typeface="Arial"/>
              </a:rPr>
              <a:t>as it is strongly affected by </a:t>
            </a:r>
            <a:r>
              <a:rPr lang="en-US" sz="1600" dirty="0" err="1" smtClean="0">
                <a:latin typeface="Arial"/>
              </a:rPr>
              <a:t>beamstrahlung</a:t>
            </a:r>
            <a:endParaRPr lang="en-US" sz="1600" dirty="0" smtClean="0">
              <a:latin typeface="Arial"/>
            </a:endParaRP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   (examples bunch length in straight section)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                     beam size in dispersive section </a:t>
            </a:r>
            <a:r>
              <a:rPr lang="en-US" sz="1600" dirty="0" err="1" smtClean="0">
                <a:latin typeface="Arial"/>
              </a:rPr>
              <a:t>wrt</a:t>
            </a:r>
            <a:r>
              <a:rPr lang="en-US" sz="1600" dirty="0" smtClean="0">
                <a:latin typeface="Arial"/>
              </a:rPr>
              <a:t> bunch size in non-dispersive sections </a:t>
            </a:r>
          </a:p>
          <a:p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                         ibid for angular beam size</a:t>
            </a:r>
          </a:p>
          <a:p>
            <a:r>
              <a:rPr lang="en-US" sz="1600" dirty="0" smtClean="0">
                <a:latin typeface="Arial"/>
              </a:rPr>
              <a:t>     </a:t>
            </a:r>
            <a:endParaRPr lang="en-GB" sz="16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37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9600"/>
          </a:xfrm>
          <a:gradFill flip="none" rotWithShape="1">
            <a:gsLst>
              <a:gs pos="12000">
                <a:schemeClr val="accent1"/>
              </a:gs>
              <a:gs pos="100000">
                <a:prstClr val="white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bg1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Streak Camera</a:t>
            </a:r>
            <a:endParaRPr lang="en-US" dirty="0"/>
          </a:p>
        </p:txBody>
      </p:sp>
      <p:grpSp>
        <p:nvGrpSpPr>
          <p:cNvPr id="5122" name="Group 27"/>
          <p:cNvGrpSpPr>
            <a:grpSpLocks/>
          </p:cNvGrpSpPr>
          <p:nvPr/>
        </p:nvGrpSpPr>
        <p:grpSpPr bwMode="auto">
          <a:xfrm>
            <a:off x="5651500" y="1928813"/>
            <a:ext cx="3492500" cy="1194197"/>
            <a:chOff x="3560" y="1842"/>
            <a:chExt cx="2200" cy="1003"/>
          </a:xfrm>
        </p:grpSpPr>
        <p:sp>
          <p:nvSpPr>
            <p:cNvPr id="5128" name="Rectangle 16"/>
            <p:cNvSpPr>
              <a:spLocks noChangeArrowheads="1"/>
            </p:cNvSpPr>
            <p:nvPr/>
          </p:nvSpPr>
          <p:spPr bwMode="auto">
            <a:xfrm>
              <a:off x="3560" y="1842"/>
              <a:ext cx="217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en-US" sz="1200" i="1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Mitsuru Uesaka et al, </a:t>
              </a:r>
              <a:r>
                <a:rPr lang="en-US" altLang="en-US" sz="1200" b="1" i="1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NIMA 406 (1998) 371</a:t>
              </a:r>
              <a:endParaRPr lang="en-US" altLang="en-US" sz="1200" i="1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5129" name="Rectangle 17"/>
            <p:cNvSpPr>
              <a:spLocks noChangeArrowheads="1"/>
            </p:cNvSpPr>
            <p:nvPr/>
          </p:nvSpPr>
          <p:spPr bwMode="auto">
            <a:xfrm>
              <a:off x="3583" y="2044"/>
              <a:ext cx="2177" cy="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99FF"/>
                  </a:solidFill>
                  <a:latin typeface="Comic Sans MS" pitchFamily="66" charset="0"/>
                  <a:ea typeface="ＭＳ Ｐゴシック" pitchFamily="34" charset="-128"/>
                </a:rPr>
                <a:t>200fs time resolution obtained using reflective optics and 12.5nm bandwidth optical filter (800nm) and the Hamamatsu FESCA 200</a:t>
              </a:r>
            </a:p>
          </p:txBody>
        </p:sp>
      </p:grp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571625" y="3707606"/>
            <a:ext cx="6673850" cy="12003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/>
            <a:r>
              <a:rPr lang="en-US" altLang="en-US" u="sng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Limitations : Time resolution of the streak camera :</a:t>
            </a:r>
          </a:p>
          <a:p>
            <a:pPr lvl="1" eaLnBrk="1" hangingPunct="1"/>
            <a:endParaRPr lang="en-US" altLang="en-US" u="sng">
              <a:solidFill>
                <a:srgbClr val="000000"/>
              </a:solidFill>
              <a:latin typeface="Comic Sans MS" pitchFamily="66" charset="0"/>
              <a:ea typeface="ＭＳ Ｐゴシック" pitchFamily="34" charset="-128"/>
            </a:endParaRPr>
          </a:p>
          <a:p>
            <a:pPr lvl="1" eaLnBrk="1" hangingPunct="1"/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(i) Initial velocity distribution of photoelectrons :  </a:t>
            </a:r>
            <a:r>
              <a:rPr lang="en-US" altLang="en-US" sz="1200" i="1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narrow bandwidth optical filter</a:t>
            </a:r>
          </a:p>
          <a:p>
            <a:pPr lvl="1" eaLnBrk="1" hangingPunct="1"/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(ii) Spatial spread of the slit image: </a:t>
            </a:r>
            <a:r>
              <a:rPr lang="en-US" altLang="en-US" sz="1200" i="1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small slit width</a:t>
            </a:r>
          </a:p>
          <a:p>
            <a:pPr lvl="1" eaLnBrk="1" hangingPunct="1"/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(iii) Dispersion in the optics</a:t>
            </a:r>
          </a:p>
        </p:txBody>
      </p:sp>
      <p:sp>
        <p:nvSpPr>
          <p:cNvPr id="5124" name="AutoShape 24"/>
          <p:cNvSpPr>
            <a:spLocks noChangeArrowheads="1"/>
          </p:cNvSpPr>
          <p:nvPr/>
        </p:nvSpPr>
        <p:spPr bwMode="auto">
          <a:xfrm>
            <a:off x="1143000" y="858441"/>
            <a:ext cx="3500438" cy="2624138"/>
          </a:xfrm>
          <a:prstGeom prst="roundRect">
            <a:avLst>
              <a:gd name="adj" fmla="val 732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fr-FR" altLang="en-US">
              <a:solidFill>
                <a:srgbClr val="000000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5125" name="Rectangle 26"/>
          <p:cNvSpPr>
            <a:spLocks noChangeArrowheads="1"/>
          </p:cNvSpPr>
          <p:nvPr/>
        </p:nvSpPr>
        <p:spPr bwMode="auto">
          <a:xfrm>
            <a:off x="5224464" y="642938"/>
            <a:ext cx="34194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1600" i="1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</a:rPr>
              <a:t>‘Streak cameras uses a time dependent deflecting electric field to convert time information in spatial information on a CCD’</a:t>
            </a:r>
          </a:p>
        </p:txBody>
      </p:sp>
      <p:graphicFrame>
        <p:nvGraphicFramePr>
          <p:cNvPr id="5126" name="Object 29"/>
          <p:cNvGraphicFramePr>
            <a:graphicFrameLocks noChangeAspect="1"/>
          </p:cNvGraphicFramePr>
          <p:nvPr/>
        </p:nvGraphicFramePr>
        <p:xfrm>
          <a:off x="1336675" y="1017985"/>
          <a:ext cx="3168650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5" name="CorelPhotoPaint.Image.10" r:id="rId3" imgW="6349206" imgH="6349206" progId="">
                  <p:embed/>
                </p:oleObj>
              </mc:Choice>
              <mc:Fallback>
                <p:oleObj name="CorelPhotoPaint.Image.10" r:id="rId3" imgW="6349206" imgH="634920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6675" y="1017985"/>
                        <a:ext cx="3168650" cy="237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36" descr="streak_camer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964406"/>
            <a:ext cx="3168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3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9775" y="0"/>
            <a:ext cx="22044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Conclusions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6545" y="681540"/>
            <a:ext cx="766184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had</a:t>
            </a:r>
            <a:r>
              <a:rPr lang="fr-CH" dirty="0" smtClean="0"/>
              <a:t> a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sucessful</a:t>
            </a:r>
            <a:r>
              <a:rPr lang="fr-CH" dirty="0" smtClean="0"/>
              <a:t> workshop and </a:t>
            </a:r>
            <a:r>
              <a:rPr lang="fr-CH" dirty="0" err="1" smtClean="0"/>
              <a:t>unveiled</a:t>
            </a:r>
            <a:r>
              <a:rPr lang="fr-CH" dirty="0" smtClean="0"/>
              <a:t> and </a:t>
            </a:r>
            <a:r>
              <a:rPr lang="fr-CH" dirty="0" err="1" smtClean="0"/>
              <a:t>number</a:t>
            </a:r>
            <a:r>
              <a:rPr lang="fr-CH" dirty="0" smtClean="0"/>
              <a:t> of aspects of </a:t>
            </a:r>
          </a:p>
          <a:p>
            <a:r>
              <a:rPr lang="fr-CH" dirty="0" smtClean="0"/>
              <a:t>the question of </a:t>
            </a:r>
            <a:r>
              <a:rPr lang="fr-CH" dirty="0" err="1" smtClean="0"/>
              <a:t>energy</a:t>
            </a:r>
            <a:r>
              <a:rPr lang="fr-CH" dirty="0" smtClean="0"/>
              <a:t> calibration </a:t>
            </a:r>
            <a:r>
              <a:rPr lang="fr-CH" dirty="0" err="1" smtClean="0"/>
              <a:t>that</a:t>
            </a:r>
            <a:r>
              <a:rPr lang="fr-CH" dirty="0" smtClean="0"/>
              <a:t> are of </a:t>
            </a:r>
            <a:r>
              <a:rPr lang="fr-CH" dirty="0" err="1" smtClean="0"/>
              <a:t>great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r>
              <a:rPr lang="fr-CH" dirty="0" smtClean="0"/>
              <a:t>.  </a:t>
            </a:r>
          </a:p>
          <a:p>
            <a:endParaRPr lang="fr-CH" dirty="0"/>
          </a:p>
          <a:p>
            <a:r>
              <a:rPr lang="fr-CH" dirty="0" err="1" smtClean="0"/>
              <a:t>Several</a:t>
            </a:r>
            <a:r>
              <a:rPr lang="fr-CH" dirty="0" smtClean="0"/>
              <a:t> good news </a:t>
            </a:r>
          </a:p>
          <a:p>
            <a:r>
              <a:rPr lang="fr-CH" dirty="0"/>
              <a:t> </a:t>
            </a:r>
            <a:r>
              <a:rPr lang="fr-CH" dirty="0" smtClean="0"/>
              <a:t>-- running scenario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polarimeter-spectrometer</a:t>
            </a:r>
            <a:r>
              <a:rPr lang="fr-CH" dirty="0" smtClean="0"/>
              <a:t> </a:t>
            </a:r>
            <a:r>
              <a:rPr lang="fr-CH" dirty="0" err="1" smtClean="0"/>
              <a:t>set-up</a:t>
            </a:r>
            <a:endParaRPr lang="fr-CH" dirty="0" smtClean="0"/>
          </a:p>
          <a:p>
            <a:r>
              <a:rPr lang="fr-CH" dirty="0" smtClean="0"/>
              <a:t> --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levels</a:t>
            </a:r>
            <a:r>
              <a:rPr lang="fr-CH" dirty="0" smtClean="0"/>
              <a:t> at Z and W</a:t>
            </a:r>
          </a:p>
          <a:p>
            <a:r>
              <a:rPr lang="fr-CH" dirty="0"/>
              <a:t> </a:t>
            </a:r>
            <a:r>
              <a:rPr lang="fr-CH" dirty="0" smtClean="0"/>
              <a:t>-- direct </a:t>
            </a:r>
            <a:r>
              <a:rPr lang="fr-CH" dirty="0" err="1" smtClean="0"/>
              <a:t>measurements</a:t>
            </a:r>
            <a:r>
              <a:rPr lang="fr-CH" dirty="0" smtClean="0"/>
              <a:t> of </a:t>
            </a:r>
            <a:r>
              <a:rPr lang="fr-CH" dirty="0" err="1" smtClean="0"/>
              <a:t>energy</a:t>
            </a:r>
            <a:r>
              <a:rPr lang="fr-CH" dirty="0" smtClean="0"/>
              <a:t> spread and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asymmetries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smallness</a:t>
            </a:r>
            <a:r>
              <a:rPr lang="fr-CH" dirty="0" smtClean="0"/>
              <a:t> of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beamstrahlung</a:t>
            </a:r>
            <a:r>
              <a:rPr lang="fr-CH" dirty="0" smtClean="0"/>
              <a:t> and RF</a:t>
            </a:r>
          </a:p>
          <a:p>
            <a:r>
              <a:rPr lang="fr-CH" dirty="0"/>
              <a:t> </a:t>
            </a:r>
            <a:r>
              <a:rPr lang="fr-CH" dirty="0" smtClean="0"/>
              <a:t>-- etc. etc.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  <a:r>
              <a:rPr lang="fr-CH" dirty="0" err="1" smtClean="0"/>
              <a:t>writing</a:t>
            </a:r>
            <a:r>
              <a:rPr lang="fr-CH" dirty="0" smtClean="0"/>
              <a:t> the CDR! 25 pages and </a:t>
            </a:r>
            <a:r>
              <a:rPr lang="fr-CH" dirty="0" err="1" smtClean="0"/>
              <a:t>typing</a:t>
            </a:r>
            <a:r>
              <a:rPr lang="fr-CH" dirty="0" smtClean="0"/>
              <a:t>!</a:t>
            </a:r>
          </a:p>
          <a:p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difficulties</a:t>
            </a:r>
            <a:endParaRPr lang="fr-CH" dirty="0" smtClean="0"/>
          </a:p>
          <a:p>
            <a:r>
              <a:rPr lang="fr-CH" dirty="0" smtClean="0"/>
              <a:t>-- opposite </a:t>
            </a:r>
            <a:r>
              <a:rPr lang="fr-CH" dirty="0" err="1" smtClean="0"/>
              <a:t>sign</a:t>
            </a:r>
            <a:r>
              <a:rPr lang="fr-CH" dirty="0" smtClean="0"/>
              <a:t> vertical dispersion</a:t>
            </a:r>
          </a:p>
          <a:p>
            <a:r>
              <a:rPr lang="fr-CH" dirty="0" smtClean="0"/>
              <a:t>-- possible </a:t>
            </a:r>
            <a:r>
              <a:rPr lang="fr-CH" dirty="0" err="1" smtClean="0"/>
              <a:t>difficulty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depolarizer</a:t>
            </a:r>
            <a:r>
              <a:rPr lang="fr-CH" dirty="0" smtClean="0"/>
              <a:t>. 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967155" y="3516855"/>
            <a:ext cx="2635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/>
              <a:t>THANK YOU!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2810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3" y="6465"/>
            <a:ext cx="9154406" cy="5078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Polarization</a:t>
            </a:r>
            <a:r>
              <a:rPr lang="fr-CH" b="1" dirty="0"/>
              <a:t> </a:t>
            </a:r>
            <a:r>
              <a:rPr lang="fr-CH" b="1" dirty="0" err="1" smtClean="0"/>
              <a:t>can</a:t>
            </a:r>
            <a:r>
              <a:rPr lang="fr-CH" b="1" dirty="0" smtClean="0"/>
              <a:t> </a:t>
            </a:r>
            <a:r>
              <a:rPr lang="fr-CH" b="1" dirty="0" err="1" smtClean="0"/>
              <a:t>provide</a:t>
            </a:r>
            <a:r>
              <a:rPr lang="fr-CH" b="1" dirty="0" smtClean="0"/>
              <a:t> </a:t>
            </a:r>
            <a:r>
              <a:rPr lang="fr-CH" b="1" dirty="0" smtClean="0"/>
              <a:t>main </a:t>
            </a:r>
            <a:r>
              <a:rPr lang="fr-CH" b="1" dirty="0" err="1" smtClean="0"/>
              <a:t>ingredient</a:t>
            </a:r>
            <a:r>
              <a:rPr lang="fr-CH" b="1" dirty="0" smtClean="0"/>
              <a:t> to 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Measurements</a:t>
            </a:r>
            <a:endParaRPr lang="fr-CH" b="1" dirty="0" smtClean="0"/>
          </a:p>
          <a:p>
            <a:endParaRPr lang="fr-CH" dirty="0"/>
          </a:p>
          <a:p>
            <a:pPr marL="342900" indent="-342900">
              <a:buAutoNum type="arabicPeriod"/>
            </a:pPr>
            <a:r>
              <a:rPr lang="fr-CH" b="1" dirty="0" smtClean="0">
                <a:solidFill>
                  <a:srgbClr val="C00000"/>
                </a:solidFill>
              </a:rPr>
              <a:t>Transverse </a:t>
            </a:r>
            <a:r>
              <a:rPr lang="fr-CH" b="1" dirty="0" err="1" smtClean="0">
                <a:solidFill>
                  <a:srgbClr val="C00000"/>
                </a:solidFill>
              </a:rPr>
              <a:t>beam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polarization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provides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beam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energy</a:t>
            </a:r>
            <a:r>
              <a:rPr lang="fr-CH" b="1" dirty="0" smtClean="0">
                <a:solidFill>
                  <a:srgbClr val="C00000"/>
                </a:solidFill>
              </a:rPr>
              <a:t> calibration </a:t>
            </a:r>
          </a:p>
          <a:p>
            <a:r>
              <a:rPr lang="fr-CH" dirty="0" smtClean="0"/>
              <a:t>       </a:t>
            </a:r>
            <a:r>
              <a:rPr lang="fr-CH" b="1" dirty="0" smtClean="0">
                <a:solidFill>
                  <a:srgbClr val="C00000"/>
                </a:solidFill>
              </a:rPr>
              <a:t>by </a:t>
            </a:r>
            <a:r>
              <a:rPr lang="fr-CH" b="1" dirty="0" err="1" smtClean="0">
                <a:solidFill>
                  <a:srgbClr val="C00000"/>
                </a:solidFill>
              </a:rPr>
              <a:t>resonant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depolarization</a:t>
            </a:r>
            <a:r>
              <a:rPr lang="fr-CH" b="1" dirty="0" smtClean="0">
                <a:solidFill>
                  <a:srgbClr val="C00000"/>
                </a:solidFill>
              </a:rPr>
              <a:t>      </a:t>
            </a:r>
          </a:p>
          <a:p>
            <a:r>
              <a:rPr lang="fr-CH" dirty="0"/>
              <a:t> </a:t>
            </a:r>
            <a:r>
              <a:rPr lang="fr-CH" dirty="0" smtClean="0"/>
              <a:t>       </a:t>
            </a:r>
            <a:r>
              <a:rPr lang="fr-CH" dirty="0"/>
              <a:t> </a:t>
            </a:r>
            <a:r>
              <a:rPr lang="fr-CH" dirty="0" smtClean="0"/>
              <a:t>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  (~10%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sufficient</a:t>
            </a:r>
            <a:r>
              <a:rPr lang="fr-CH" dirty="0" smtClean="0"/>
              <a:t>)</a:t>
            </a:r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smtClean="0">
                <a:sym typeface="Wingdings" panose="05000000000000000000" pitchFamily="2" charset="2"/>
              </a:rPr>
              <a:t> at Z &amp; W pair </a:t>
            </a:r>
            <a:r>
              <a:rPr lang="fr-CH" dirty="0" err="1" smtClean="0">
                <a:sym typeface="Wingdings" panose="05000000000000000000" pitchFamily="2" charset="2"/>
              </a:rPr>
              <a:t>threshold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comes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naturally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smtClean="0">
                <a:sym typeface="Wingdings" panose="05000000000000000000" pitchFamily="2" charset="2"/>
              </a:rPr>
              <a:t> at Z use of </a:t>
            </a:r>
            <a:r>
              <a:rPr lang="fr-CH" dirty="0" err="1" smtClean="0">
                <a:sym typeface="Wingdings" panose="05000000000000000000" pitchFamily="2" charset="2"/>
              </a:rPr>
              <a:t>asymmetric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wigglers</a:t>
            </a:r>
            <a:r>
              <a:rPr lang="fr-CH" dirty="0" smtClean="0">
                <a:sym typeface="Wingdings" panose="05000000000000000000" pitchFamily="2" charset="2"/>
              </a:rPr>
              <a:t> at </a:t>
            </a:r>
            <a:r>
              <a:rPr lang="fr-CH" dirty="0" err="1" smtClean="0">
                <a:sym typeface="Wingdings" panose="05000000000000000000" pitchFamily="2" charset="2"/>
              </a:rPr>
              <a:t>beginning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fills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/>
            </a:r>
            <a:br>
              <a:rPr lang="fr-CH" dirty="0" smtClean="0">
                <a:sym typeface="Wingdings" panose="05000000000000000000" pitchFamily="2" charset="2"/>
              </a:rPr>
            </a:br>
            <a:r>
              <a:rPr lang="fr-CH" dirty="0" smtClean="0">
                <a:sym typeface="Wingdings" panose="05000000000000000000" pitchFamily="2" charset="2"/>
              </a:rPr>
              <a:t>	</a:t>
            </a:r>
            <a:r>
              <a:rPr lang="fr-CH" dirty="0" err="1" smtClean="0">
                <a:sym typeface="Wingdings" panose="05000000000000000000" pitchFamily="2" charset="2"/>
              </a:rPr>
              <a:t>since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polarization</a:t>
            </a:r>
            <a:r>
              <a:rPr lang="fr-CH" dirty="0" smtClean="0">
                <a:sym typeface="Wingdings" panose="05000000000000000000" pitchFamily="2" charset="2"/>
              </a:rPr>
              <a:t> time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otherwise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very</a:t>
            </a:r>
            <a:r>
              <a:rPr lang="fr-CH" dirty="0" smtClean="0">
                <a:sym typeface="Wingdings" panose="05000000000000000000" pitchFamily="2" charset="2"/>
              </a:rPr>
              <a:t> long.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     </a:t>
            </a:r>
            <a:r>
              <a:rPr lang="fr-CH" dirty="0" err="1" smtClean="0">
                <a:sym typeface="Wingdings" panose="05000000000000000000" pitchFamily="2" charset="2"/>
              </a:rPr>
              <a:t>could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be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used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also</a:t>
            </a:r>
            <a:r>
              <a:rPr lang="fr-CH" dirty="0" smtClean="0">
                <a:sym typeface="Wingdings" panose="05000000000000000000" pitchFamily="2" charset="2"/>
              </a:rPr>
              <a:t> at </a:t>
            </a:r>
            <a:r>
              <a:rPr lang="fr-CH" dirty="0" err="1" smtClean="0">
                <a:sym typeface="Wingdings" panose="05000000000000000000" pitchFamily="2" charset="2"/>
              </a:rPr>
              <a:t>ee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Symbol"/>
              </a:rPr>
              <a:t> </a:t>
            </a:r>
            <a:r>
              <a:rPr lang="fr-CH" dirty="0" smtClean="0">
                <a:sym typeface="Wingdings" panose="05000000000000000000" pitchFamily="2" charset="2"/>
              </a:rPr>
              <a:t>H(126) (</a:t>
            </a:r>
            <a:r>
              <a:rPr lang="fr-CH" dirty="0" err="1" smtClean="0">
                <a:sym typeface="Wingdings" panose="05000000000000000000" pitchFamily="2" charset="2"/>
              </a:rPr>
              <a:t>depending</a:t>
            </a:r>
            <a:r>
              <a:rPr lang="fr-CH" dirty="0" smtClean="0">
                <a:sym typeface="Wingdings" panose="05000000000000000000" pitchFamily="2" charset="2"/>
              </a:rPr>
              <a:t> on exact </a:t>
            </a:r>
            <a:r>
              <a:rPr lang="fr-CH" dirty="0" err="1" smtClean="0">
                <a:sym typeface="Wingdings" panose="05000000000000000000" pitchFamily="2" charset="2"/>
              </a:rPr>
              <a:t>m</a:t>
            </a:r>
            <a:r>
              <a:rPr lang="fr-CH" baseline="-25000" dirty="0" err="1" smtClean="0">
                <a:sym typeface="Wingdings" panose="05000000000000000000" pitchFamily="2" charset="2"/>
              </a:rPr>
              <a:t>H</a:t>
            </a:r>
            <a:r>
              <a:rPr lang="fr-CH" dirty="0" smtClean="0">
                <a:sym typeface="Wingdings" panose="05000000000000000000" pitchFamily="2" charset="2"/>
              </a:rPr>
              <a:t> !)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     use ‘single’ non-</a:t>
            </a:r>
            <a:r>
              <a:rPr lang="fr-CH" dirty="0" err="1" smtClean="0">
                <a:sym typeface="Wingdings" panose="05000000000000000000" pitchFamily="2" charset="2"/>
              </a:rPr>
              <a:t>colliding</a:t>
            </a:r>
            <a:r>
              <a:rPr lang="fr-CH" dirty="0" smtClean="0">
                <a:sym typeface="Wingdings" panose="05000000000000000000" pitchFamily="2" charset="2"/>
              </a:rPr>
              <a:t>  </a:t>
            </a:r>
            <a:r>
              <a:rPr lang="fr-CH" dirty="0" err="1" smtClean="0">
                <a:sym typeface="Wingdings" panose="05000000000000000000" pitchFamily="2" charset="2"/>
              </a:rPr>
              <a:t>bunches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err="1" smtClean="0"/>
              <a:t>calibrate</a:t>
            </a:r>
            <a:r>
              <a:rPr lang="fr-CH" dirty="0" smtClean="0"/>
              <a:t> </a:t>
            </a:r>
            <a:r>
              <a:rPr lang="fr-CH" dirty="0" err="1" smtClean="0"/>
              <a:t>continuously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fills</a:t>
            </a:r>
            <a:r>
              <a:rPr lang="fr-CH" dirty="0" smtClean="0"/>
              <a:t> to </a:t>
            </a:r>
            <a:r>
              <a:rPr lang="fr-CH" dirty="0" err="1" smtClean="0"/>
              <a:t>avoid</a:t>
            </a:r>
            <a:r>
              <a:rPr lang="fr-CH" dirty="0" smtClean="0"/>
              <a:t> issues </a:t>
            </a:r>
            <a:r>
              <a:rPr lang="fr-CH" dirty="0" err="1" smtClean="0"/>
              <a:t>encountered</a:t>
            </a:r>
            <a:r>
              <a:rPr lang="fr-CH" dirty="0" smtClean="0"/>
              <a:t> at LEP</a:t>
            </a:r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>
                <a:sym typeface="Wingdings" panose="05000000000000000000" pitchFamily="2" charset="2"/>
              </a:rPr>
              <a:t>this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possible </a:t>
            </a:r>
            <a:r>
              <a:rPr lang="fr-CH" dirty="0" err="1" smtClean="0">
                <a:sym typeface="Wingdings" panose="05000000000000000000" pitchFamily="2" charset="2"/>
              </a:rPr>
              <a:t>with</a:t>
            </a:r>
            <a:r>
              <a:rPr lang="fr-CH" dirty="0" smtClean="0">
                <a:sym typeface="Wingdings" panose="05000000000000000000" pitchFamily="2" charset="2"/>
              </a:rPr>
              <a:t> e+ and e- Compton </a:t>
            </a:r>
            <a:r>
              <a:rPr lang="fr-CH" dirty="0" err="1" smtClean="0">
                <a:sym typeface="Wingdings" panose="05000000000000000000" pitchFamily="2" charset="2"/>
              </a:rPr>
              <a:t>polarimeter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(commercial laser) </a:t>
            </a:r>
            <a:endParaRPr lang="fr-CH" dirty="0" smtClean="0"/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    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calibrate</a:t>
            </a:r>
            <a:r>
              <a:rPr lang="fr-CH" dirty="0"/>
              <a:t> at </a:t>
            </a:r>
            <a:r>
              <a:rPr lang="fr-CH" dirty="0" err="1"/>
              <a:t>energies</a:t>
            </a:r>
            <a:r>
              <a:rPr lang="fr-CH" dirty="0"/>
              <a:t> </a:t>
            </a:r>
            <a:r>
              <a:rPr lang="fr-CH" dirty="0" err="1"/>
              <a:t>corresponding</a:t>
            </a:r>
            <a:r>
              <a:rPr lang="fr-CH" dirty="0"/>
              <a:t> to </a:t>
            </a:r>
            <a:r>
              <a:rPr lang="fr-CH" dirty="0" err="1"/>
              <a:t>half-integer</a:t>
            </a:r>
            <a:r>
              <a:rPr lang="fr-CH" dirty="0"/>
              <a:t> spin tune</a:t>
            </a:r>
          </a:p>
          <a:p>
            <a:r>
              <a:rPr lang="fr-CH" dirty="0" smtClean="0"/>
              <a:t>           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/>
              <a:t> </a:t>
            </a:r>
            <a:r>
              <a:rPr lang="fr-CH" dirty="0"/>
              <a:t>must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complemented</a:t>
            </a:r>
            <a:r>
              <a:rPr lang="fr-CH" dirty="0"/>
              <a:t> by </a:t>
            </a:r>
            <a:r>
              <a:rPr lang="fr-CH" dirty="0" err="1"/>
              <a:t>analysis</a:t>
            </a:r>
            <a:r>
              <a:rPr lang="fr-CH" dirty="0"/>
              <a:t> of «</a:t>
            </a:r>
            <a:r>
              <a:rPr lang="fr-CH" dirty="0" err="1"/>
              <a:t>average</a:t>
            </a:r>
            <a:r>
              <a:rPr lang="fr-CH" dirty="0"/>
              <a:t> </a:t>
            </a:r>
            <a:r>
              <a:rPr lang="fr-CH" dirty="0" err="1"/>
              <a:t>E_beam</a:t>
            </a:r>
            <a:r>
              <a:rPr lang="fr-CH" dirty="0"/>
              <a:t>» to E_CM </a:t>
            </a:r>
            <a:r>
              <a:rPr lang="fr-CH" dirty="0" err="1"/>
              <a:t>relationship</a:t>
            </a:r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r>
              <a:rPr lang="fr-CH" dirty="0" smtClean="0"/>
              <a:t>For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/>
              <a:t>energies</a:t>
            </a:r>
            <a:r>
              <a:rPr lang="fr-CH" dirty="0"/>
              <a:t> </a:t>
            </a:r>
            <a:r>
              <a:rPr lang="fr-CH" dirty="0" err="1"/>
              <a:t>higher</a:t>
            </a:r>
            <a:r>
              <a:rPr lang="fr-CH" dirty="0"/>
              <a:t> </a:t>
            </a:r>
            <a:r>
              <a:rPr lang="fr-CH" dirty="0" err="1"/>
              <a:t>than</a:t>
            </a:r>
            <a:r>
              <a:rPr lang="fr-CH" dirty="0"/>
              <a:t> ~90 </a:t>
            </a:r>
            <a:r>
              <a:rPr lang="fr-CH" dirty="0" err="1"/>
              <a:t>GeV</a:t>
            </a:r>
            <a:r>
              <a:rPr lang="fr-CH" dirty="0"/>
              <a:t> 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/>
              <a:t>use </a:t>
            </a:r>
            <a:r>
              <a:rPr lang="fr-CH" dirty="0" err="1"/>
              <a:t>ee</a:t>
            </a:r>
            <a:r>
              <a:rPr lang="fr-CH" dirty="0">
                <a:sym typeface="Symbol"/>
              </a:rPr>
              <a:t>  </a:t>
            </a:r>
            <a:r>
              <a:rPr lang="fr-CH" dirty="0">
                <a:sym typeface="Wingdings" panose="05000000000000000000" pitchFamily="2" charset="2"/>
              </a:rPr>
              <a:t>Z </a:t>
            </a:r>
            <a:r>
              <a:rPr lang="fr-CH" dirty="0">
                <a:sym typeface="Symbol"/>
              </a:rPr>
              <a:t>  or </a:t>
            </a:r>
            <a:r>
              <a:rPr lang="fr-CH" dirty="0" err="1">
                <a:sym typeface="Symbol"/>
              </a:rPr>
              <a:t>ee</a:t>
            </a:r>
            <a:r>
              <a:rPr lang="fr-CH" dirty="0">
                <a:sym typeface="Symbol"/>
              </a:rPr>
              <a:t>  </a:t>
            </a:r>
            <a:r>
              <a:rPr lang="fr-CH" dirty="0" smtClean="0">
                <a:sym typeface="Wingdings" panose="05000000000000000000" pitchFamily="2" charset="2"/>
              </a:rPr>
              <a:t>WW </a:t>
            </a:r>
            <a:r>
              <a:rPr lang="fr-CH" dirty="0" err="1" smtClean="0">
                <a:sym typeface="Wingdings" panose="05000000000000000000" pitchFamily="2" charset="2"/>
              </a:rPr>
              <a:t>events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to </a:t>
            </a:r>
            <a:r>
              <a:rPr lang="fr-CH" dirty="0" err="1">
                <a:sym typeface="Wingdings" panose="05000000000000000000" pitchFamily="2" charset="2"/>
              </a:rPr>
              <a:t>calibrate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E</a:t>
            </a:r>
            <a:r>
              <a:rPr lang="fr-CH" baseline="-25000" dirty="0" smtClean="0">
                <a:sym typeface="Wingdings" panose="05000000000000000000" pitchFamily="2" charset="2"/>
              </a:rPr>
              <a:t>CM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>
                <a:sym typeface="Wingdings" panose="05000000000000000000" pitchFamily="2" charset="2"/>
              </a:rPr>
              <a:t>at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Symbol"/>
              </a:rPr>
              <a:t></a:t>
            </a:r>
            <a:r>
              <a:rPr lang="fr-CH" dirty="0" smtClean="0">
                <a:sym typeface="Wingdings" panose="05000000000000000000" pitchFamily="2" charset="2"/>
              </a:rPr>
              <a:t>5-10 </a:t>
            </a:r>
            <a:r>
              <a:rPr lang="fr-CH" dirty="0">
                <a:sym typeface="Wingdings" panose="05000000000000000000" pitchFamily="2" charset="2"/>
              </a:rPr>
              <a:t>MeV </a:t>
            </a:r>
            <a:r>
              <a:rPr lang="fr-CH" dirty="0" err="1" smtClean="0">
                <a:sym typeface="Wingdings" panose="05000000000000000000" pitchFamily="2" charset="2"/>
              </a:rPr>
              <a:t>level</a:t>
            </a:r>
            <a:r>
              <a:rPr lang="fr-CH" dirty="0" smtClean="0">
                <a:sym typeface="Wingdings" panose="05000000000000000000" pitchFamily="2" charset="2"/>
              </a:rPr>
              <a:t>: matches </a:t>
            </a:r>
            <a:r>
              <a:rPr lang="fr-CH" dirty="0" err="1" smtClean="0">
                <a:sym typeface="Wingdings" panose="05000000000000000000" pitchFamily="2" charset="2"/>
              </a:rPr>
              <a:t>requirements</a:t>
            </a:r>
            <a:r>
              <a:rPr lang="fr-CH" dirty="0" smtClean="0">
                <a:sym typeface="Wingdings" panose="05000000000000000000" pitchFamily="2" charset="2"/>
              </a:rPr>
              <a:t> for </a:t>
            </a:r>
            <a:r>
              <a:rPr lang="fr-CH" dirty="0" err="1" smtClean="0">
                <a:sym typeface="Wingdings" panose="05000000000000000000" pitchFamily="2" charset="2"/>
              </a:rPr>
              <a:t>m</a:t>
            </a:r>
            <a:r>
              <a:rPr lang="fr-CH" baseline="-25000" dirty="0" err="1" smtClean="0">
                <a:sym typeface="Wingdings" panose="05000000000000000000" pitchFamily="2" charset="2"/>
              </a:rPr>
              <a:t>H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err="1" smtClean="0">
                <a:sym typeface="Wingdings" panose="05000000000000000000" pitchFamily="2" charset="2"/>
              </a:rPr>
              <a:t>m</a:t>
            </a:r>
            <a:r>
              <a:rPr lang="fr-CH" baseline="-25000" dirty="0" err="1" smtClean="0">
                <a:sym typeface="Wingdings" panose="05000000000000000000" pitchFamily="2" charset="2"/>
              </a:rPr>
              <a:t>top</a:t>
            </a:r>
            <a:r>
              <a:rPr lang="fr-CH" baseline="-25000" dirty="0" smtClean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measts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66505"/>
            <a:ext cx="2445229" cy="2565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966905"/>
            <a:ext cx="9143999" cy="369332"/>
          </a:xfrm>
          <a:prstGeom prst="rect">
            <a:avLst/>
          </a:prstGeom>
          <a:solidFill>
            <a:srgbClr val="FFFF00"/>
          </a:solidFill>
          <a:ln w="47625" cmpd="tri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err="1" smtClean="0"/>
              <a:t>Aim</a:t>
            </a:r>
            <a:r>
              <a:rPr lang="fr-CH" dirty="0" smtClean="0"/>
              <a:t>: Z mass &amp; </a:t>
            </a:r>
            <a:r>
              <a:rPr lang="fr-CH" dirty="0" err="1" smtClean="0"/>
              <a:t>width</a:t>
            </a:r>
            <a:r>
              <a:rPr lang="fr-CH" dirty="0" smtClean="0"/>
              <a:t> to ~100 </a:t>
            </a:r>
            <a:r>
              <a:rPr lang="fr-CH" dirty="0" err="1"/>
              <a:t>k</a:t>
            </a:r>
            <a:r>
              <a:rPr lang="fr-CH" dirty="0" err="1" smtClean="0"/>
              <a:t>eV</a:t>
            </a:r>
            <a:r>
              <a:rPr lang="fr-CH" dirty="0" smtClean="0"/>
              <a:t> (stat: 10 </a:t>
            </a:r>
            <a:r>
              <a:rPr lang="fr-CH" dirty="0" err="1"/>
              <a:t>k</a:t>
            </a:r>
            <a:r>
              <a:rPr lang="fr-CH" dirty="0" err="1" smtClean="0"/>
              <a:t>eV</a:t>
            </a:r>
            <a:r>
              <a:rPr lang="fr-CH" dirty="0" smtClean="0"/>
              <a:t>)  W mass </a:t>
            </a:r>
            <a:r>
              <a:rPr lang="fr-CH" dirty="0"/>
              <a:t>&amp;</a:t>
            </a:r>
            <a:r>
              <a:rPr lang="fr-CH" dirty="0" smtClean="0"/>
              <a:t> </a:t>
            </a:r>
            <a:r>
              <a:rPr lang="fr-CH" dirty="0" err="1" smtClean="0"/>
              <a:t>width</a:t>
            </a:r>
            <a:r>
              <a:rPr lang="fr-CH" dirty="0" smtClean="0"/>
              <a:t> to ~500 </a:t>
            </a:r>
            <a:r>
              <a:rPr lang="fr-CH" dirty="0" err="1"/>
              <a:t>k</a:t>
            </a:r>
            <a:r>
              <a:rPr lang="fr-CH" dirty="0" err="1" smtClean="0"/>
              <a:t>eV</a:t>
            </a:r>
            <a:r>
              <a:rPr lang="fr-CH" dirty="0" smtClean="0"/>
              <a:t> (stat : 300 </a:t>
            </a:r>
            <a:r>
              <a:rPr lang="fr-CH" dirty="0" err="1" smtClean="0"/>
              <a:t>keV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70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3549" y="9651"/>
            <a:ext cx="9167550" cy="5078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Polarization</a:t>
            </a:r>
            <a:r>
              <a:rPr lang="fr-CH" b="1" dirty="0"/>
              <a:t> </a:t>
            </a:r>
            <a:r>
              <a:rPr lang="fr-CH" b="1" dirty="0" err="1" smtClean="0"/>
              <a:t>can</a:t>
            </a:r>
            <a:r>
              <a:rPr lang="fr-CH" b="1" dirty="0" smtClean="0"/>
              <a:t> </a:t>
            </a:r>
            <a:r>
              <a:rPr lang="fr-CH" b="1" dirty="0" err="1" smtClean="0"/>
              <a:t>provide</a:t>
            </a:r>
            <a:r>
              <a:rPr lang="fr-CH" b="1" dirty="0" smtClean="0"/>
              <a:t> </a:t>
            </a:r>
            <a:r>
              <a:rPr lang="fr-CH" b="1" dirty="0" err="1" smtClean="0"/>
              <a:t>two</a:t>
            </a:r>
            <a:r>
              <a:rPr lang="fr-CH" b="1" dirty="0" smtClean="0"/>
              <a:t> main </a:t>
            </a:r>
            <a:r>
              <a:rPr lang="fr-CH" b="1" dirty="0" err="1" smtClean="0"/>
              <a:t>ingredients</a:t>
            </a:r>
            <a:r>
              <a:rPr lang="fr-CH" b="1" dirty="0" smtClean="0"/>
              <a:t> to 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Measurements</a:t>
            </a:r>
            <a:endParaRPr lang="fr-CH" b="1" dirty="0" smtClean="0"/>
          </a:p>
          <a:p>
            <a:endParaRPr lang="fr-CH" dirty="0"/>
          </a:p>
          <a:p>
            <a:r>
              <a:rPr lang="fr-CH" b="1" dirty="0" smtClean="0"/>
              <a:t>2. Longitudinal </a:t>
            </a:r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polarization</a:t>
            </a:r>
            <a:r>
              <a:rPr lang="fr-CH" b="1" dirty="0" smtClean="0"/>
              <a:t> </a:t>
            </a:r>
            <a:r>
              <a:rPr lang="fr-CH" b="1" dirty="0" err="1" smtClean="0"/>
              <a:t>provides</a:t>
            </a:r>
            <a:r>
              <a:rPr lang="fr-CH" b="1" dirty="0" smtClean="0"/>
              <a:t> chiral </a:t>
            </a:r>
            <a:r>
              <a:rPr lang="fr-CH" b="1" dirty="0" err="1" smtClean="0"/>
              <a:t>e+e</a:t>
            </a:r>
            <a:r>
              <a:rPr lang="fr-CH" b="1" dirty="0" smtClean="0"/>
              <a:t>- system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-- High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  (&gt;40% ) </a:t>
            </a:r>
          </a:p>
          <a:p>
            <a:r>
              <a:rPr lang="fr-CH" dirty="0"/>
              <a:t> </a:t>
            </a:r>
            <a:r>
              <a:rPr lang="fr-CH" dirty="0" smtClean="0"/>
              <a:t>       -- Must compare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natural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 err="1" smtClean="0"/>
              <a:t>polarization</a:t>
            </a:r>
            <a:r>
              <a:rPr lang="fr-CH" dirty="0" smtClean="0"/>
              <a:t> due to chiral </a:t>
            </a:r>
            <a:r>
              <a:rPr lang="fr-CH" dirty="0" err="1" smtClean="0"/>
              <a:t>couplings</a:t>
            </a:r>
            <a:r>
              <a:rPr lang="fr-CH" dirty="0" smtClean="0"/>
              <a:t> of </a:t>
            </a:r>
            <a:r>
              <a:rPr lang="fr-CH" dirty="0" err="1" smtClean="0"/>
              <a:t>electrons</a:t>
            </a:r>
            <a:r>
              <a:rPr lang="fr-CH" dirty="0" smtClean="0"/>
              <a:t> (15%)</a:t>
            </a:r>
          </a:p>
          <a:p>
            <a:r>
              <a:rPr lang="fr-CH" dirty="0"/>
              <a:t> </a:t>
            </a:r>
            <a:r>
              <a:rPr lang="fr-CH" dirty="0" smtClean="0"/>
              <a:t>           or </a:t>
            </a:r>
            <a:r>
              <a:rPr lang="fr-CH" dirty="0" err="1" smtClean="0"/>
              <a:t>with</a:t>
            </a:r>
            <a:r>
              <a:rPr lang="fr-CH" dirty="0" smtClean="0"/>
              <a:t> final state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for CC </a:t>
            </a:r>
            <a:r>
              <a:rPr lang="fr-CH" dirty="0" err="1" smtClean="0"/>
              <a:t>weak</a:t>
            </a:r>
            <a:r>
              <a:rPr lang="fr-CH" dirty="0" smtClean="0"/>
              <a:t> </a:t>
            </a:r>
            <a:r>
              <a:rPr lang="fr-CH" dirty="0" err="1" smtClean="0"/>
              <a:t>decays</a:t>
            </a:r>
            <a:r>
              <a:rPr lang="fr-CH" dirty="0" smtClean="0"/>
              <a:t> (100% </a:t>
            </a:r>
            <a:r>
              <a:rPr lang="fr-CH" dirty="0" err="1" smtClean="0"/>
              <a:t>polarized</a:t>
            </a:r>
            <a:r>
              <a:rPr lang="fr-CH" dirty="0" smtClean="0"/>
              <a:t>) (tau and top)</a:t>
            </a:r>
          </a:p>
          <a:p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-- </a:t>
            </a:r>
            <a:r>
              <a:rPr lang="fr-CH" dirty="0" err="1" smtClean="0"/>
              <a:t>Physics</a:t>
            </a:r>
            <a:r>
              <a:rPr lang="fr-CH" dirty="0" smtClean="0"/>
              <a:t> case for Z </a:t>
            </a:r>
            <a:r>
              <a:rPr lang="fr-CH" dirty="0" err="1" smtClean="0"/>
              <a:t>peak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 and </a:t>
            </a:r>
            <a:r>
              <a:rPr lang="fr-CH" dirty="0" err="1" smtClean="0"/>
              <a:t>motivated</a:t>
            </a:r>
            <a:r>
              <a:rPr lang="fr-CH" dirty="0" smtClean="0"/>
              <a:t>:  </a:t>
            </a:r>
            <a:br>
              <a:rPr lang="fr-CH" dirty="0" smtClean="0"/>
            </a:br>
            <a:r>
              <a:rPr lang="fr-CH" dirty="0" smtClean="0"/>
              <a:t>                               A</a:t>
            </a:r>
            <a:r>
              <a:rPr lang="fr-CH" baseline="-25000" dirty="0" smtClean="0"/>
              <a:t>LR</a:t>
            </a:r>
            <a:r>
              <a:rPr lang="fr-CH" dirty="0" smtClean="0"/>
              <a:t>  , </a:t>
            </a:r>
            <a:r>
              <a:rPr lang="fr-CH" dirty="0" err="1" smtClean="0"/>
              <a:t>A</a:t>
            </a:r>
            <a:r>
              <a:rPr lang="fr-CH" baseline="-25000" dirty="0" err="1" smtClean="0"/>
              <a:t>FB</a:t>
            </a:r>
            <a:r>
              <a:rPr lang="fr-CH" baseline="30000" dirty="0" err="1" smtClean="0"/>
              <a:t>Pol</a:t>
            </a:r>
            <a:r>
              <a:rPr lang="fr-CH" dirty="0" smtClean="0"/>
              <a:t>(f) etc… (CERN Y.R. 88-06)</a:t>
            </a:r>
          </a:p>
          <a:p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             figure of </a:t>
            </a:r>
            <a:r>
              <a:rPr lang="fr-CH" b="1" dirty="0" err="1" smtClean="0">
                <a:solidFill>
                  <a:srgbClr val="FF0000"/>
                </a:solidFill>
              </a:rPr>
              <a:t>merit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L.P</a:t>
            </a:r>
            <a:r>
              <a:rPr lang="fr-CH" b="1" baseline="30000" dirty="0" smtClean="0">
                <a:solidFill>
                  <a:srgbClr val="FF0000"/>
                </a:solidFill>
              </a:rPr>
              <a:t>2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--&gt; must not </a:t>
            </a:r>
            <a:r>
              <a:rPr lang="fr-CH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lose</a:t>
            </a:r>
            <a:r>
              <a:rPr lang="fr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more </a:t>
            </a:r>
            <a:r>
              <a:rPr lang="fr-CH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than</a:t>
            </a:r>
            <a:r>
              <a:rPr lang="fr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 factor ~10 in </a:t>
            </a:r>
            <a:r>
              <a:rPr lang="fr-CH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lumi</a:t>
            </a:r>
            <a:r>
              <a:rPr lang="fr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 </a:t>
            </a:r>
            <a:endParaRPr lang="fr-CH" b="1" dirty="0" smtClean="0">
              <a:solidFill>
                <a:srgbClr val="FF0000"/>
              </a:solidFill>
            </a:endParaRPr>
          </a:p>
          <a:p>
            <a:r>
              <a:rPr lang="fr-CH" dirty="0"/>
              <a:t> </a:t>
            </a:r>
            <a:r>
              <a:rPr lang="fr-CH" dirty="0" smtClean="0"/>
              <a:t>           self </a:t>
            </a:r>
            <a:r>
              <a:rPr lang="fr-CH" dirty="0" err="1" smtClean="0"/>
              <a:t>calibrating</a:t>
            </a:r>
            <a:r>
              <a:rPr lang="fr-CH" dirty="0" smtClean="0"/>
              <a:t>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 *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/>
              <a:t> </a:t>
            </a:r>
            <a:r>
              <a:rPr lang="fr-CH" dirty="0" err="1" smtClean="0"/>
              <a:t>spares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        --  uses : </a:t>
            </a:r>
            <a:r>
              <a:rPr lang="fr-CH" dirty="0" err="1" smtClean="0"/>
              <a:t>enhance</a:t>
            </a:r>
            <a:r>
              <a:rPr lang="fr-CH" dirty="0" smtClean="0"/>
              <a:t> </a:t>
            </a:r>
            <a:r>
              <a:rPr lang="fr-CH" dirty="0" err="1" smtClean="0"/>
              <a:t>Higgs</a:t>
            </a:r>
            <a:r>
              <a:rPr lang="fr-CH" dirty="0" smtClean="0"/>
              <a:t> cross section (by 30%) </a:t>
            </a:r>
          </a:p>
          <a:p>
            <a:r>
              <a:rPr lang="fr-CH" dirty="0" smtClean="0"/>
              <a:t>                        top quark </a:t>
            </a:r>
            <a:r>
              <a:rPr lang="fr-CH" dirty="0" err="1" smtClean="0"/>
              <a:t>couplings</a:t>
            </a:r>
            <a:r>
              <a:rPr lang="fr-CH" dirty="0" smtClean="0"/>
              <a:t>? final state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does</a:t>
            </a:r>
            <a:r>
              <a:rPr lang="fr-CH" dirty="0" smtClean="0"/>
              <a:t> as </a:t>
            </a:r>
            <a:r>
              <a:rPr lang="fr-CH" dirty="0" err="1" smtClean="0"/>
              <a:t>well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Janot</a:t>
            </a:r>
            <a:r>
              <a:rPr lang="fr-CH" dirty="0" smtClean="0"/>
              <a:t> </a:t>
            </a:r>
            <a:r>
              <a:rPr lang="en-GB" b="1" dirty="0" smtClean="0"/>
              <a:t>arXiv:1503.01325)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         </a:t>
            </a:r>
            <a:r>
              <a:rPr lang="fr-CH" dirty="0" err="1" smtClean="0"/>
              <a:t>enhance</a:t>
            </a:r>
            <a:r>
              <a:rPr lang="fr-CH" dirty="0" smtClean="0"/>
              <a:t> signal, </a:t>
            </a:r>
            <a:r>
              <a:rPr lang="fr-CH" dirty="0" err="1" smtClean="0"/>
              <a:t>subtract</a:t>
            </a:r>
            <a:r>
              <a:rPr lang="fr-CH" dirty="0" smtClean="0"/>
              <a:t>/monitor  backgrounds, for </a:t>
            </a:r>
            <a:r>
              <a:rPr lang="fr-CH" dirty="0" err="1" smtClean="0"/>
              <a:t>ee</a:t>
            </a:r>
            <a:r>
              <a:rPr lang="fr-CH" dirty="0" err="1" smtClean="0">
                <a:sym typeface="Symbol"/>
              </a:rPr>
              <a:t>WW</a:t>
            </a:r>
            <a:r>
              <a:rPr lang="fr-CH" dirty="0" smtClean="0">
                <a:sym typeface="Symbol"/>
              </a:rPr>
              <a:t> , </a:t>
            </a:r>
            <a:r>
              <a:rPr lang="fr-CH" dirty="0" err="1" smtClean="0">
                <a:sym typeface="Symbol"/>
              </a:rPr>
              <a:t>ee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H </a:t>
            </a:r>
          </a:p>
          <a:p>
            <a:r>
              <a:rPr lang="fr-CH" dirty="0" smtClean="0">
                <a:sym typeface="Symbol"/>
              </a:rPr>
              <a:t>        -- </a:t>
            </a:r>
            <a:r>
              <a:rPr lang="fr-CH" dirty="0" err="1" smtClean="0">
                <a:sym typeface="Symbol"/>
              </a:rPr>
              <a:t>requires</a:t>
            </a:r>
            <a:r>
              <a:rPr lang="fr-CH" dirty="0" smtClean="0">
                <a:sym typeface="Symbol"/>
              </a:rPr>
              <a:t> High </a:t>
            </a:r>
            <a:r>
              <a:rPr lang="fr-CH" dirty="0" err="1" smtClean="0">
                <a:sym typeface="Symbol"/>
              </a:rPr>
              <a:t>polarization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level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often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both</a:t>
            </a:r>
            <a:r>
              <a:rPr lang="fr-CH" dirty="0" smtClean="0">
                <a:sym typeface="Symbol"/>
              </a:rPr>
              <a:t> e- and e+ </a:t>
            </a:r>
            <a:r>
              <a:rPr lang="fr-CH" dirty="0" err="1" smtClean="0">
                <a:sym typeface="Symbol"/>
              </a:rPr>
              <a:t>polarization</a:t>
            </a:r>
            <a:r>
              <a:rPr lang="fr-CH" dirty="0" smtClean="0">
                <a:sym typeface="Symbol"/>
              </a:rPr>
              <a:t>                                                                          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  <a:r>
              <a:rPr lang="fr-CH" b="1" dirty="0" smtClean="0">
                <a:sym typeface="Wingdings" panose="05000000000000000000" pitchFamily="2" charset="2"/>
              </a:rPr>
              <a:t> not </a:t>
            </a:r>
            <a:r>
              <a:rPr lang="fr-CH" b="1" dirty="0" err="1" smtClean="0">
                <a:sym typeface="Wingdings" panose="05000000000000000000" pitchFamily="2" charset="2"/>
              </a:rPr>
              <a:t>interesting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smtClean="0"/>
              <a:t>If </a:t>
            </a:r>
            <a:r>
              <a:rPr lang="fr-CH" b="1" dirty="0" err="1" smtClean="0"/>
              <a:t>loss</a:t>
            </a:r>
            <a:r>
              <a:rPr lang="fr-CH" b="1" dirty="0" smtClean="0"/>
              <a:t> of </a:t>
            </a:r>
            <a:r>
              <a:rPr lang="fr-CH" b="1" dirty="0" err="1" smtClean="0"/>
              <a:t>luminosity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too</a:t>
            </a:r>
            <a:r>
              <a:rPr lang="fr-CH" b="1" dirty="0" smtClean="0"/>
              <a:t> high </a:t>
            </a:r>
            <a:endParaRPr lang="fr-CH" dirty="0" smtClean="0"/>
          </a:p>
          <a:p>
            <a:r>
              <a:rPr lang="fr-CH" dirty="0" smtClean="0"/>
              <a:t>        -- </a:t>
            </a:r>
            <a:r>
              <a:rPr lang="fr-CH" dirty="0" err="1" smtClean="0"/>
              <a:t>Obtaining</a:t>
            </a:r>
            <a:r>
              <a:rPr lang="fr-CH" dirty="0" smtClean="0"/>
              <a:t> high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polarization</a:t>
            </a:r>
            <a:r>
              <a:rPr lang="fr-CH" dirty="0" smtClean="0"/>
              <a:t> in high </a:t>
            </a:r>
            <a:r>
              <a:rPr lang="fr-CH" dirty="0" err="1" smtClean="0"/>
              <a:t>luminosity</a:t>
            </a:r>
            <a:r>
              <a:rPr lang="fr-CH" dirty="0" smtClean="0"/>
              <a:t> collisions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delicate</a:t>
            </a:r>
            <a:r>
              <a:rPr lang="fr-CH" dirty="0" smtClean="0"/>
              <a:t> in </a:t>
            </a:r>
            <a:r>
              <a:rPr lang="fr-CH" dirty="0" err="1" smtClean="0"/>
              <a:t>top-up</a:t>
            </a:r>
            <a:r>
              <a:rPr lang="fr-CH" dirty="0" smtClean="0"/>
              <a:t>  mode    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250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8252" y="726545"/>
                <a:ext cx="9027495" cy="36040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CH" dirty="0" err="1" smtClean="0"/>
                  <a:t>Precision</a:t>
                </a:r>
                <a:r>
                  <a:rPr lang="fr-CH" dirty="0" smtClean="0"/>
                  <a:t> on center-of-mass </a:t>
                </a:r>
                <a:r>
                  <a:rPr lang="fr-CH" dirty="0" err="1"/>
                  <a:t>energy</a:t>
                </a:r>
                <a:r>
                  <a:rPr lang="fr-CH" dirty="0"/>
                  <a:t>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to </a:t>
                </a:r>
                <a:r>
                  <a:rPr lang="fr-CH" dirty="0" err="1" smtClean="0"/>
                  <a:t>be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based</a:t>
                </a:r>
                <a:r>
                  <a:rPr lang="fr-CH" dirty="0" smtClean="0"/>
                  <a:t> </a:t>
                </a:r>
                <a:r>
                  <a:rPr lang="fr-CH" dirty="0"/>
                  <a:t>on </a:t>
                </a:r>
                <a:r>
                  <a:rPr lang="fr-CH" dirty="0" err="1"/>
                  <a:t>resonant</a:t>
                </a:r>
                <a:r>
                  <a:rPr lang="fr-CH" dirty="0"/>
                  <a:t> </a:t>
                </a:r>
                <a:r>
                  <a:rPr lang="fr-CH" dirty="0" err="1"/>
                  <a:t>depolarization</a:t>
                </a:r>
                <a:r>
                  <a:rPr lang="fr-CH" dirty="0"/>
                  <a:t> of e- and e+ </a:t>
                </a:r>
                <a:endParaRPr lang="fr-CH" dirty="0" smtClean="0"/>
              </a:p>
              <a:p>
                <a:r>
                  <a:rPr lang="fr-CH" dirty="0" err="1" smtClean="0"/>
                  <a:t>nominally</a:t>
                </a:r>
                <a:r>
                  <a:rPr lang="fr-CH" dirty="0" smtClean="0"/>
                  <a:t> 100keV </a:t>
                </a:r>
                <a:r>
                  <a:rPr lang="fr-CH" dirty="0" err="1" smtClean="0"/>
                  <a:t>precision</a:t>
                </a:r>
                <a:r>
                  <a:rPr lang="fr-CH" dirty="0" smtClean="0"/>
                  <a:t> on </a:t>
                </a:r>
                <a:r>
                  <a:rPr lang="fr-CH" dirty="0" err="1" smtClean="0"/>
                  <a:t>beam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energy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each</a:t>
                </a:r>
                <a:r>
                  <a:rPr lang="fr-CH" dirty="0" smtClean="0"/>
                  <a:t> time </a:t>
                </a:r>
                <a:r>
                  <a:rPr lang="fr-CH" dirty="0" err="1" smtClean="0"/>
                  <a:t>measurement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done</a:t>
                </a:r>
                <a:r>
                  <a:rPr lang="fr-CH" dirty="0" smtClean="0"/>
                  <a:t>. </a:t>
                </a:r>
              </a:p>
              <a:p>
                <a:endParaRPr lang="fr-CH" dirty="0"/>
              </a:p>
              <a:p>
                <a:r>
                  <a:rPr lang="fr-CH" dirty="0" err="1" smtClean="0"/>
                  <a:t>Obtained</a:t>
                </a:r>
                <a:r>
                  <a:rPr lang="fr-CH" dirty="0" smtClean="0"/>
                  <a:t> </a:t>
                </a:r>
                <a:r>
                  <a:rPr lang="fr-CH" dirty="0" err="1"/>
                  <a:t>continuously</a:t>
                </a:r>
                <a:r>
                  <a:rPr lang="fr-CH" dirty="0"/>
                  <a:t> </a:t>
                </a:r>
                <a:r>
                  <a:rPr lang="fr-CH" dirty="0" err="1"/>
                  <a:t>using</a:t>
                </a:r>
                <a:r>
                  <a:rPr lang="fr-CH" dirty="0"/>
                  <a:t> pilot </a:t>
                </a:r>
                <a:r>
                  <a:rPr lang="fr-CH" dirty="0" err="1"/>
                  <a:t>bunches</a:t>
                </a:r>
                <a:r>
                  <a:rPr lang="fr-CH" dirty="0"/>
                  <a:t> </a:t>
                </a:r>
                <a:r>
                  <a:rPr lang="fr-CH" dirty="0" err="1"/>
                  <a:t>circulating</a:t>
                </a:r>
                <a:r>
                  <a:rPr lang="fr-CH" dirty="0"/>
                  <a:t> at the </a:t>
                </a:r>
                <a:r>
                  <a:rPr lang="fr-CH" dirty="0" err="1"/>
                  <a:t>same</a:t>
                </a:r>
                <a:r>
                  <a:rPr lang="fr-CH" dirty="0"/>
                  <a:t> time as the  </a:t>
                </a:r>
                <a:r>
                  <a:rPr lang="fr-CH" dirty="0" err="1"/>
                  <a:t>colliding</a:t>
                </a:r>
                <a:r>
                  <a:rPr lang="fr-CH" dirty="0"/>
                  <a:t> </a:t>
                </a:r>
                <a:r>
                  <a:rPr lang="fr-CH" dirty="0" err="1" smtClean="0"/>
                  <a:t>ones</a:t>
                </a:r>
                <a:endParaRPr lang="fr-CH" dirty="0" smtClean="0"/>
              </a:p>
              <a:p>
                <a:r>
                  <a:rPr lang="fr-CH" dirty="0" smtClean="0"/>
                  <a:t>to </a:t>
                </a:r>
                <a:r>
                  <a:rPr lang="fr-CH" dirty="0" err="1" smtClean="0"/>
                  <a:t>avoid</a:t>
                </a:r>
                <a:r>
                  <a:rPr lang="fr-CH" dirty="0" smtClean="0"/>
                  <a:t> extrapolation </a:t>
                </a:r>
                <a:r>
                  <a:rPr lang="fr-CH" dirty="0" err="1" smtClean="0"/>
                  <a:t>errors</a:t>
                </a:r>
                <a:r>
                  <a:rPr lang="fr-CH" dirty="0" smtClean="0"/>
                  <a:t>.  </a:t>
                </a:r>
                <a:endParaRPr lang="fr-CH" dirty="0"/>
              </a:p>
              <a:p>
                <a:r>
                  <a:rPr lang="fr-CH" dirty="0" smtClean="0">
                    <a:sym typeface="Wingdings" panose="05000000000000000000" pitchFamily="2" charset="2"/>
                  </a:rPr>
                  <a:t> </a:t>
                </a:r>
                <a:r>
                  <a:rPr lang="fr-CH" dirty="0" err="1" smtClean="0"/>
                  <a:t>take</a:t>
                </a:r>
                <a:r>
                  <a:rPr lang="fr-CH" dirty="0" smtClean="0"/>
                  <a:t> </a:t>
                </a:r>
                <a:r>
                  <a:rPr lang="fr-CH" dirty="0"/>
                  <a:t>data at points </a:t>
                </a:r>
                <a:r>
                  <a:rPr lang="fr-CH" dirty="0" err="1"/>
                  <a:t>where</a:t>
                </a:r>
                <a:r>
                  <a:rPr lang="fr-CH" dirty="0"/>
                  <a:t> self </a:t>
                </a:r>
                <a:r>
                  <a:rPr lang="fr-CH" dirty="0" err="1"/>
                  <a:t>polarization</a:t>
                </a:r>
                <a:r>
                  <a:rPr lang="fr-CH" dirty="0"/>
                  <a:t> </a:t>
                </a:r>
                <a:r>
                  <a:rPr lang="fr-CH" dirty="0" err="1"/>
                  <a:t>is</a:t>
                </a:r>
                <a:r>
                  <a:rPr lang="fr-CH" dirty="0"/>
                  <a:t> </a:t>
                </a:r>
                <a:r>
                  <a:rPr lang="fr-CH" dirty="0" err="1"/>
                  <a:t>expected</a:t>
                </a:r>
                <a:r>
                  <a:rPr lang="fr-CH" dirty="0"/>
                  <a:t> </a:t>
                </a:r>
                <a:endParaRPr lang="fr-CH" dirty="0" smtClean="0"/>
              </a:p>
              <a:p>
                <a:r>
                  <a:rPr lang="fr-CH" dirty="0">
                    <a:sym typeface="Symbol"/>
                  </a:rPr>
                  <a:t> </a:t>
                </a:r>
                <a:r>
                  <a:rPr lang="fr-CH" dirty="0" smtClean="0">
                    <a:sym typeface="Symbol"/>
                  </a:rPr>
                  <a:t> </a:t>
                </a:r>
                <a:r>
                  <a:rPr lang="fr-CH" baseline="-25000" dirty="0">
                    <a:sym typeface="Symbol"/>
                  </a:rPr>
                  <a:t>s </a:t>
                </a:r>
                <a:r>
                  <a:rPr lang="fr-CH" dirty="0">
                    <a:sym typeface="Symbol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dirty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𝑔</m:t>
                        </m:r>
                        <m:r>
                          <a:rPr lang="fr-CH" i="1" dirty="0">
                            <a:latin typeface="Cambria Math"/>
                            <a:sym typeface="Symbol"/>
                          </a:rPr>
                          <m:t>−2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CH" i="1" dirty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𝑚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𝑒</m:t>
                        </m:r>
                      </m:den>
                    </m:f>
                    <m:r>
                      <a:rPr lang="fr-CH" i="1" dirty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CH" i="1" dirty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0.4406486(1)</m:t>
                        </m:r>
                      </m:den>
                    </m:f>
                    <m:r>
                      <a:rPr lang="fr-CH" i="1" dirty="0">
                        <a:latin typeface="Cambria Math"/>
                        <a:sym typeface="Symbol"/>
                      </a:rPr>
                      <m:t> </m:t>
                    </m:r>
                    <m:r>
                      <a:rPr lang="fr-CH" dirty="0">
                        <a:latin typeface="Cambria Math"/>
                        <a:sym typeface="Symbol"/>
                      </a:rPr>
                      <m:t></m:t>
                    </m:r>
                    <m:r>
                      <a:rPr lang="fr-CH" i="1" dirty="0">
                        <a:latin typeface="Cambria Math"/>
                        <a:sym typeface="Symbol"/>
                      </a:rPr>
                      <m:t> </m:t>
                    </m:r>
                    <m:r>
                      <a:rPr lang="fr-CH" i="1" dirty="0">
                        <a:latin typeface="Cambria Math"/>
                        <a:sym typeface="Symbol"/>
                      </a:rPr>
                      <m:t>𝑁</m:t>
                    </m:r>
                    <m:r>
                      <a:rPr lang="fr-CH" i="1" dirty="0">
                        <a:latin typeface="Cambria Math"/>
                        <a:sym typeface="Symbol"/>
                      </a:rPr>
                      <m:t>+(0.50</m:t>
                    </m:r>
                    <m:r>
                      <a:rPr lang="fr-CH" i="1" dirty="0">
                        <a:latin typeface="Cambria Math"/>
                        <a:sym typeface="Symbol"/>
                      </a:rPr>
                      <m:t>.1)</m:t>
                    </m:r>
                  </m:oMath>
                </a14:m>
                <a:endParaRPr lang="fr-CH" dirty="0" smtClean="0">
                  <a:sym typeface="Symbol"/>
                </a:endParaRPr>
              </a:p>
              <a:p>
                <a:r>
                  <a:rPr lang="fr-CH" dirty="0"/>
                  <a:t> </a:t>
                </a:r>
              </a:p>
              <a:p>
                <a:r>
                  <a:rPr lang="fr-CH" dirty="0" smtClean="0">
                    <a:sym typeface="Wingdings" panose="05000000000000000000" pitchFamily="2" charset="2"/>
                  </a:rPr>
                  <a:t> </a:t>
                </a:r>
                <a:r>
                  <a:rPr lang="fr-CH" dirty="0" smtClean="0"/>
                  <a:t>data </a:t>
                </a:r>
                <a:r>
                  <a:rPr lang="fr-CH" dirty="0" err="1" smtClean="0"/>
                  <a:t>should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be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taken</a:t>
                </a:r>
                <a:r>
                  <a:rPr lang="fr-CH" dirty="0" smtClean="0"/>
                  <a:t> on </a:t>
                </a:r>
                <a:r>
                  <a:rPr lang="fr-CH" dirty="0" err="1" smtClean="0"/>
                  <a:t>energy</a:t>
                </a:r>
                <a:r>
                  <a:rPr lang="fr-CH" dirty="0" smtClean="0"/>
                  <a:t> points </a:t>
                </a:r>
                <a:r>
                  <a:rPr lang="fr-CH" dirty="0" smtClean="0">
                    <a:sym typeface="Wingdings" panose="05000000000000000000" pitchFamily="2" charset="2"/>
                  </a:rPr>
                  <a:t> </a:t>
                </a:r>
                <a:r>
                  <a:rPr lang="fr-CH" b="1" dirty="0"/>
                  <a:t>E</a:t>
                </a:r>
                <a:r>
                  <a:rPr lang="fr-CH" b="1" baseline="-25000" dirty="0"/>
                  <a:t>CM </a:t>
                </a:r>
                <a:r>
                  <a:rPr lang="fr-CH" dirty="0">
                    <a:sym typeface="Symbol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i="1" dirty="0"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𝑁</m:t>
                        </m:r>
                        <m:r>
                          <a:rPr lang="fr-CH" i="1" dirty="0">
                            <a:latin typeface="Cambria Math"/>
                            <a:sym typeface="Symbol"/>
                          </a:rPr>
                          <m:t>+</m:t>
                        </m:r>
                        <m:d>
                          <m:dPr>
                            <m:ctrlPr>
                              <a:rPr lang="fr-CH" i="1" dirty="0">
                                <a:latin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fr-CH" i="1" dirty="0">
                                <a:latin typeface="Cambria Math"/>
                                <a:sym typeface="Symbol"/>
                              </a:rPr>
                              <m:t>0.50.1</m:t>
                            </m:r>
                          </m:e>
                        </m:d>
                      </m:e>
                    </m:d>
                  </m:oMath>
                </a14:m>
                <a:r>
                  <a:rPr lang="fr-CH" dirty="0">
                    <a:sym typeface="Symbol"/>
                  </a:rPr>
                  <a:t> x 0.8812972 </a:t>
                </a:r>
                <a:r>
                  <a:rPr lang="fr-CH" dirty="0" err="1"/>
                  <a:t>GeV</a:t>
                </a:r>
                <a:r>
                  <a:rPr lang="fr-CH" dirty="0"/>
                  <a:t> </a:t>
                </a:r>
                <a:endParaRPr lang="fr-CH" dirty="0" smtClean="0"/>
              </a:p>
              <a:p>
                <a:r>
                  <a:rPr lang="fr-CH" dirty="0" smtClean="0"/>
                  <a:t>             </a:t>
                </a:r>
                <a:r>
                  <a:rPr lang="fr-CH" dirty="0" err="1" smtClean="0"/>
                  <a:t>Given</a:t>
                </a:r>
                <a:r>
                  <a:rPr lang="fr-CH" dirty="0" smtClean="0"/>
                  <a:t> </a:t>
                </a:r>
                <a:r>
                  <a:rPr lang="fr-CH" dirty="0"/>
                  <a:t>the Z and W </a:t>
                </a:r>
                <a:r>
                  <a:rPr lang="fr-CH" dirty="0" err="1"/>
                  <a:t>widths</a:t>
                </a:r>
                <a:r>
                  <a:rPr lang="fr-CH" dirty="0"/>
                  <a:t> of 2 </a:t>
                </a:r>
                <a:r>
                  <a:rPr lang="fr-CH" dirty="0" err="1"/>
                  <a:t>GeV</a:t>
                </a:r>
                <a:r>
                  <a:rPr lang="fr-CH" dirty="0"/>
                  <a:t>, </a:t>
                </a:r>
                <a:r>
                  <a:rPr lang="fr-CH" dirty="0" err="1" smtClean="0"/>
                  <a:t>this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easy</a:t>
                </a:r>
                <a:r>
                  <a:rPr lang="fr-CH" dirty="0" smtClean="0"/>
                  <a:t> </a:t>
                </a:r>
                <a:r>
                  <a:rPr lang="fr-CH" dirty="0"/>
                  <a:t>to </a:t>
                </a:r>
                <a:r>
                  <a:rPr lang="fr-CH" dirty="0" err="1" smtClean="0"/>
                  <a:t>accommodate</a:t>
                </a:r>
                <a:endParaRPr lang="fr-CH" dirty="0" smtClean="0"/>
              </a:p>
              <a:p>
                <a:endParaRPr lang="fr-CH" dirty="0"/>
              </a:p>
              <a:p>
                <a:r>
                  <a:rPr lang="fr-CH" dirty="0" smtClean="0"/>
                  <a:t>NB It </a:t>
                </a:r>
                <a:r>
                  <a:rPr lang="fr-CH" dirty="0" err="1" smtClean="0"/>
                  <a:t>might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be</a:t>
                </a:r>
                <a:r>
                  <a:rPr lang="fr-CH" dirty="0" smtClean="0"/>
                  <a:t> more </a:t>
                </a:r>
                <a:r>
                  <a:rPr lang="fr-CH" dirty="0" err="1" smtClean="0"/>
                  <a:t>difficult</a:t>
                </a:r>
                <a:r>
                  <a:rPr lang="fr-CH" dirty="0" smtClean="0"/>
                  <a:t> for the </a:t>
                </a:r>
                <a:r>
                  <a:rPr lang="fr-CH" dirty="0" err="1" smtClean="0"/>
                  <a:t>Higgs</a:t>
                </a:r>
                <a:r>
                  <a:rPr lang="fr-CH" dirty="0" smtClean="0"/>
                  <a:t> 125.09+-0.2 corresponds to v</a:t>
                </a:r>
                <a:r>
                  <a:rPr lang="fr-CH" baseline="-25000" dirty="0" smtClean="0"/>
                  <a:t>s</a:t>
                </a:r>
                <a:r>
                  <a:rPr lang="fr-CH" dirty="0" smtClean="0"/>
                  <a:t> = </a:t>
                </a:r>
                <a:r>
                  <a:rPr lang="en-GB" dirty="0" smtClean="0"/>
                  <a:t>141.94</a:t>
                </a:r>
                <a:r>
                  <a:rPr lang="en-GB" dirty="0"/>
                  <a:t>+-</a:t>
                </a:r>
                <a:r>
                  <a:rPr lang="en-GB" dirty="0" smtClean="0"/>
                  <a:t>022</a:t>
                </a: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52" y="726545"/>
                <a:ext cx="9027495" cy="3604000"/>
              </a:xfrm>
              <a:prstGeom prst="rect">
                <a:avLst/>
              </a:prstGeom>
              <a:blipFill rotWithShape="1">
                <a:blip r:embed="rId2"/>
                <a:stretch>
                  <a:fillRect l="-608" t="-846" b="-1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358" y="542925"/>
            <a:ext cx="4623042" cy="287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837"/>
            <a:ext cx="4552312" cy="272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1" y="238125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45 </a:t>
            </a:r>
            <a:r>
              <a:rPr lang="fr-CH" sz="2000" dirty="0" err="1" smtClean="0">
                <a:latin typeface="+mj-lt"/>
              </a:rPr>
              <a:t>GeV</a:t>
            </a:r>
            <a:endParaRPr lang="en-GB" sz="20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4000" y="266655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80 </a:t>
            </a:r>
            <a:r>
              <a:rPr lang="fr-CH" sz="2000" dirty="0" err="1" smtClean="0">
                <a:latin typeface="+mj-lt"/>
              </a:rPr>
              <a:t>GeV</a:t>
            </a:r>
            <a:endParaRPr lang="en-GB" sz="20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500" y="3419081"/>
            <a:ext cx="46576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At the Z </a:t>
            </a:r>
            <a:r>
              <a:rPr lang="fr-CH" sz="2000" dirty="0" err="1" smtClean="0">
                <a:latin typeface="+mj-lt"/>
              </a:rPr>
              <a:t>obtain</a:t>
            </a:r>
            <a:r>
              <a:rPr lang="fr-CH" sz="2000" dirty="0" smtClean="0">
                <a:latin typeface="+mj-lt"/>
              </a:rPr>
              <a:t> excellent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level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but </a:t>
            </a:r>
            <a:r>
              <a:rPr lang="fr-CH" sz="2000" dirty="0" err="1" smtClean="0">
                <a:latin typeface="+mj-lt"/>
              </a:rPr>
              <a:t>too</a:t>
            </a:r>
            <a:r>
              <a:rPr lang="fr-CH" sz="2000" dirty="0" smtClean="0">
                <a:latin typeface="+mj-lt"/>
              </a:rPr>
              <a:t> slow for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err="1" smtClean="0">
                <a:latin typeface="+mj-lt"/>
              </a:rPr>
              <a:t>physics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need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wigglers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</a:t>
            </a:r>
            <a:endParaRPr lang="en-GB" sz="2000" dirty="0" smtClean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0399" y="3572969"/>
            <a:ext cx="4283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At the W expectation </a:t>
            </a:r>
            <a:r>
              <a:rPr lang="fr-CH" sz="2000" dirty="0" err="1" smtClean="0">
                <a:latin typeface="+mj-lt"/>
              </a:rPr>
              <a:t>similar</a:t>
            </a:r>
            <a:r>
              <a:rPr lang="fr-CH" sz="2000" dirty="0" smtClean="0">
                <a:latin typeface="+mj-lt"/>
              </a:rPr>
              <a:t> to LEP at Z</a:t>
            </a:r>
          </a:p>
          <a:p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latin typeface="+mj-lt"/>
              </a:rPr>
              <a:t>enough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</a:t>
            </a:r>
            <a:endParaRPr lang="en-GB" sz="20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6775" y="4724895"/>
            <a:ext cx="356225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Simulations by </a:t>
            </a:r>
            <a:r>
              <a:rPr lang="fr-CH" sz="2000" dirty="0" err="1" smtClean="0">
                <a:latin typeface="+mj-lt"/>
              </a:rPr>
              <a:t>Eliana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Gianfelice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071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9" y="71438"/>
            <a:ext cx="71342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6" y="180974"/>
            <a:ext cx="6641407" cy="470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110" y="9526"/>
            <a:ext cx="3576698" cy="27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23" y="3559268"/>
            <a:ext cx="5305425" cy="2571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" y="97609"/>
            <a:ext cx="377956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LEP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, 1991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39580" y="2818642"/>
            <a:ext cx="2799228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variation of RF </a:t>
            </a:r>
            <a:r>
              <a:rPr lang="fr-CH" sz="2000" dirty="0" err="1" smtClean="0">
                <a:latin typeface="+mj-lt"/>
              </a:rPr>
              <a:t>frequency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to </a:t>
            </a:r>
            <a:r>
              <a:rPr lang="fr-CH" sz="2000" dirty="0" err="1" smtClean="0">
                <a:latin typeface="+mj-lt"/>
              </a:rPr>
              <a:t>eliminate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half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integer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ambiguity</a:t>
            </a:r>
            <a:r>
              <a:rPr lang="fr-CH" sz="2000" dirty="0" smtClean="0">
                <a:latin typeface="+mj-lt"/>
              </a:rPr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245401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8510" y="555"/>
            <a:ext cx="3419646" cy="446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642" y="96475"/>
            <a:ext cx="6068191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91880" y="3606865"/>
            <a:ext cx="56078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effects</a:t>
            </a:r>
            <a:r>
              <a:rPr lang="fr-CH" dirty="0" smtClean="0"/>
              <a:t> </a:t>
            </a:r>
            <a:r>
              <a:rPr lang="fr-CH" dirty="0" err="1" smtClean="0"/>
              <a:t>spoil</a:t>
            </a:r>
            <a:r>
              <a:rPr lang="fr-CH" dirty="0" smtClean="0"/>
              <a:t> the calibration if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performed</a:t>
            </a:r>
            <a:endParaRPr lang="fr-CH" dirty="0" smtClean="0"/>
          </a:p>
          <a:p>
            <a:r>
              <a:rPr lang="fr-CH" dirty="0" err="1" smtClean="0"/>
              <a:t>outside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time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tides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ground</a:t>
            </a:r>
            <a:r>
              <a:rPr lang="fr-CH" dirty="0" smtClean="0"/>
              <a:t> motion</a:t>
            </a:r>
          </a:p>
          <a:p>
            <a:r>
              <a:rPr lang="fr-CH" dirty="0" smtClean="0"/>
              <a:t>-- RF </a:t>
            </a:r>
            <a:r>
              <a:rPr lang="fr-CH" dirty="0" err="1" smtClean="0"/>
              <a:t>cavity</a:t>
            </a:r>
            <a:r>
              <a:rPr lang="fr-CH" dirty="0" smtClean="0"/>
              <a:t> phases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histeresis</a:t>
            </a:r>
            <a:r>
              <a:rPr lang="fr-CH" dirty="0" smtClean="0"/>
              <a:t> </a:t>
            </a:r>
            <a:r>
              <a:rPr lang="fr-CH" dirty="0" err="1" smtClean="0"/>
              <a:t>effects</a:t>
            </a:r>
            <a:r>
              <a:rPr lang="fr-CH" dirty="0" smtClean="0"/>
              <a:t> and </a:t>
            </a:r>
            <a:r>
              <a:rPr lang="fr-CH" dirty="0" err="1" smtClean="0"/>
              <a:t>environmental</a:t>
            </a:r>
            <a:r>
              <a:rPr lang="fr-CH" dirty="0" smtClean="0"/>
              <a:t> </a:t>
            </a:r>
            <a:r>
              <a:rPr lang="fr-CH" dirty="0" err="1" smtClean="0"/>
              <a:t>effects</a:t>
            </a:r>
            <a:r>
              <a:rPr lang="fr-CH" dirty="0" smtClean="0"/>
              <a:t> (trains…</a:t>
            </a:r>
            <a:r>
              <a:rPr lang="fr-CH" dirty="0" err="1" smtClean="0"/>
              <a:t>etc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64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10" y="186485"/>
            <a:ext cx="7880191" cy="397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3601" y="4162426"/>
            <a:ext cx="66146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by 1999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had</a:t>
            </a:r>
            <a:r>
              <a:rPr lang="fr-CH" sz="2000" dirty="0" smtClean="0">
                <a:latin typeface="+mj-lt"/>
              </a:rPr>
              <a:t> an excellent model of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variations…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but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measuring</a:t>
            </a:r>
            <a:r>
              <a:rPr lang="fr-CH" sz="2000" dirty="0" smtClean="0">
                <a:latin typeface="+mj-lt"/>
              </a:rPr>
              <a:t> the Z mass and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anymore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       –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hunting</a:t>
            </a:r>
            <a:r>
              <a:rPr lang="fr-CH" sz="2000" dirty="0" smtClean="0">
                <a:latin typeface="+mj-lt"/>
              </a:rPr>
              <a:t> for the </a:t>
            </a:r>
            <a:r>
              <a:rPr lang="fr-CH" sz="2000" dirty="0" err="1" smtClean="0">
                <a:latin typeface="+mj-lt"/>
              </a:rPr>
              <a:t>Higgs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boson! </a:t>
            </a:r>
          </a:p>
        </p:txBody>
      </p:sp>
    </p:spTree>
    <p:extLst>
      <p:ext uri="{BB962C8B-B14F-4D97-AF65-F5344CB8AC3E}">
        <p14:creationId xmlns:p14="http://schemas.microsoft.com/office/powerpoint/2010/main" val="5657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2662" y="546525"/>
            <a:ext cx="795224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We</a:t>
            </a:r>
            <a:r>
              <a:rPr lang="fr-CH" b="1" dirty="0" smtClean="0"/>
              <a:t> have </a:t>
            </a:r>
            <a:r>
              <a:rPr lang="fr-CH" b="1" dirty="0" err="1" smtClean="0"/>
              <a:t>concluded</a:t>
            </a:r>
            <a:r>
              <a:rPr lang="fr-CH" b="1" dirty="0" smtClean="0"/>
              <a:t> </a:t>
            </a:r>
            <a:r>
              <a:rPr lang="fr-CH" b="1" dirty="0" err="1" smtClean="0"/>
              <a:t>that</a:t>
            </a:r>
            <a:r>
              <a:rPr lang="fr-CH" b="1" dirty="0" smtClean="0"/>
              <a:t> first </a:t>
            </a:r>
            <a:r>
              <a:rPr lang="fr-CH" b="1" dirty="0" err="1" smtClean="0"/>
              <a:t>priority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to </a:t>
            </a:r>
            <a:r>
              <a:rPr lang="fr-CH" b="1" dirty="0" err="1" smtClean="0"/>
              <a:t>achieve</a:t>
            </a:r>
            <a:r>
              <a:rPr lang="fr-CH" b="1" dirty="0" smtClean="0"/>
              <a:t> transverse </a:t>
            </a:r>
            <a:r>
              <a:rPr lang="fr-CH" b="1" dirty="0" err="1" smtClean="0"/>
              <a:t>polarization</a:t>
            </a:r>
            <a:r>
              <a:rPr lang="fr-CH" b="1" dirty="0" smtClean="0"/>
              <a:t> </a:t>
            </a:r>
          </a:p>
          <a:p>
            <a:r>
              <a:rPr lang="fr-CH" dirty="0" smtClean="0"/>
              <a:t>in a </a:t>
            </a:r>
            <a:r>
              <a:rPr lang="fr-CH" dirty="0" err="1" smtClean="0"/>
              <a:t>way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allows</a:t>
            </a:r>
            <a:r>
              <a:rPr lang="fr-CH" dirty="0" smtClean="0"/>
              <a:t> </a:t>
            </a:r>
            <a:r>
              <a:rPr lang="fr-CH" dirty="0" err="1" smtClean="0"/>
              <a:t>continuous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calibration by </a:t>
            </a:r>
            <a:r>
              <a:rPr lang="fr-CH" dirty="0" err="1" smtClean="0"/>
              <a:t>resonant</a:t>
            </a:r>
            <a:r>
              <a:rPr lang="fr-CH" dirty="0" smtClean="0"/>
              <a:t> </a:t>
            </a:r>
            <a:r>
              <a:rPr lang="fr-CH" dirty="0" err="1" smtClean="0"/>
              <a:t>depolarization</a:t>
            </a:r>
            <a:endParaRPr lang="fr-CH" dirty="0" smtClean="0"/>
          </a:p>
          <a:p>
            <a:r>
              <a:rPr lang="fr-CH" dirty="0" smtClean="0"/>
              <a:t>(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~10 minutes on ‘monitoring’ single </a:t>
            </a:r>
            <a:r>
              <a:rPr lang="fr-CH" dirty="0" err="1" smtClean="0"/>
              <a:t>bunches</a:t>
            </a:r>
            <a:r>
              <a:rPr lang="fr-CH" dirty="0" smtClean="0"/>
              <a:t>)</a:t>
            </a:r>
          </a:p>
          <a:p>
            <a:r>
              <a:rPr lang="fr-CH" dirty="0"/>
              <a:t> </a:t>
            </a:r>
            <a:r>
              <a:rPr lang="fr-CH" dirty="0" smtClean="0"/>
              <a:t>  - This </a:t>
            </a:r>
            <a:r>
              <a:rPr lang="fr-CH" dirty="0" err="1" smtClean="0"/>
              <a:t>is</a:t>
            </a:r>
            <a:r>
              <a:rPr lang="fr-CH" dirty="0" smtClean="0"/>
              <a:t> a unique </a:t>
            </a:r>
            <a:r>
              <a:rPr lang="fr-CH" dirty="0" err="1" smtClean="0"/>
              <a:t>feature</a:t>
            </a:r>
            <a:r>
              <a:rPr lang="fr-CH" dirty="0" smtClean="0"/>
              <a:t> of </a:t>
            </a:r>
            <a:r>
              <a:rPr lang="fr-CH" dirty="0" err="1" smtClean="0"/>
              <a:t>circular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 err="1" smtClean="0"/>
              <a:t>storage</a:t>
            </a:r>
            <a:r>
              <a:rPr lang="fr-CH" dirty="0" smtClean="0"/>
              <a:t> ring </a:t>
            </a:r>
            <a:r>
              <a:rPr lang="fr-CH" dirty="0" err="1" smtClean="0"/>
              <a:t>colliders</a:t>
            </a:r>
            <a:endParaRPr lang="fr-CH" dirty="0" smtClean="0"/>
          </a:p>
          <a:p>
            <a:r>
              <a:rPr lang="fr-CH" dirty="0" smtClean="0"/>
              <a:t>   -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runnig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monitoring </a:t>
            </a:r>
            <a:r>
              <a:rPr lang="fr-CH" dirty="0" err="1" smtClean="0"/>
              <a:t>bunches</a:t>
            </a:r>
            <a:endParaRPr lang="fr-CH" dirty="0" smtClean="0"/>
          </a:p>
          <a:p>
            <a:r>
              <a:rPr lang="fr-CH" dirty="0" smtClean="0"/>
              <a:t>   - the question of the </a:t>
            </a:r>
            <a:r>
              <a:rPr lang="fr-CH" dirty="0" err="1" smtClean="0"/>
              <a:t>residual</a:t>
            </a:r>
            <a:r>
              <a:rPr lang="fr-CH" dirty="0" smtClean="0"/>
              <a:t> </a:t>
            </a:r>
            <a:r>
              <a:rPr lang="fr-CH" dirty="0" err="1" smtClean="0"/>
              <a:t>systematic</a:t>
            </a:r>
            <a:r>
              <a:rPr lang="fr-CH" dirty="0" smtClean="0"/>
              <a:t> </a:t>
            </a:r>
            <a:r>
              <a:rPr lang="fr-CH" dirty="0" err="1" smtClean="0"/>
              <a:t>error</a:t>
            </a:r>
            <a:r>
              <a:rPr lang="fr-CH" dirty="0" smtClean="0"/>
              <a:t> </a:t>
            </a:r>
            <a:r>
              <a:rPr lang="fr-CH" dirty="0" err="1" smtClean="0"/>
              <a:t>requires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of the </a:t>
            </a:r>
          </a:p>
          <a:p>
            <a:r>
              <a:rPr lang="fr-CH" dirty="0"/>
              <a:t> </a:t>
            </a:r>
            <a:r>
              <a:rPr lang="fr-CH" dirty="0" smtClean="0"/>
              <a:t>     </a:t>
            </a:r>
            <a:r>
              <a:rPr lang="fr-CH" dirty="0" err="1" smtClean="0"/>
              <a:t>relationship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spin tune,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at </a:t>
            </a:r>
            <a:r>
              <a:rPr lang="fr-CH" dirty="0" err="1" smtClean="0"/>
              <a:t>IRs</a:t>
            </a:r>
            <a:r>
              <a:rPr lang="fr-CH" dirty="0" smtClean="0"/>
              <a:t>, and center-of-mass </a:t>
            </a:r>
            <a:r>
              <a:rPr lang="fr-CH" dirty="0" err="1" smtClean="0"/>
              <a:t>energy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100keV at Z  and  W pair </a:t>
            </a:r>
            <a:r>
              <a:rPr lang="fr-CH" dirty="0" err="1" smtClean="0"/>
              <a:t>threshold</a:t>
            </a:r>
            <a:r>
              <a:rPr lang="fr-CH" dirty="0" smtClean="0"/>
              <a:t> </a:t>
            </a:r>
            <a:r>
              <a:rPr lang="fr-CH" dirty="0" err="1" smtClean="0"/>
              <a:t>energies</a:t>
            </a:r>
            <a:r>
              <a:rPr lang="fr-CH" dirty="0" smtClean="0"/>
              <a:t>  </a:t>
            </a:r>
          </a:p>
          <a:p>
            <a:endParaRPr lang="fr-CH" dirty="0"/>
          </a:p>
          <a:p>
            <a:r>
              <a:rPr lang="fr-CH" b="1" dirty="0" smtClean="0"/>
              <a:t>‘</a:t>
            </a:r>
            <a:r>
              <a:rPr lang="fr-CH" b="1" dirty="0"/>
              <a:t>D</a:t>
            </a:r>
            <a:r>
              <a:rPr lang="fr-CH" b="1" dirty="0" smtClean="0"/>
              <a:t>o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want</a:t>
            </a:r>
            <a:r>
              <a:rPr lang="fr-CH" b="1" dirty="0" smtClean="0"/>
              <a:t> longitudinal </a:t>
            </a:r>
            <a:r>
              <a:rPr lang="fr-CH" b="1" dirty="0" err="1" smtClean="0"/>
              <a:t>polarization</a:t>
            </a:r>
            <a:r>
              <a:rPr lang="fr-CH" b="1" dirty="0" smtClean="0"/>
              <a:t>’?</a:t>
            </a:r>
            <a:endParaRPr lang="fr-CH" b="1" dirty="0"/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discuss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in the </a:t>
            </a:r>
            <a:r>
              <a:rPr lang="fr-CH" dirty="0" err="1" smtClean="0"/>
              <a:t>following</a:t>
            </a:r>
            <a:r>
              <a:rPr lang="fr-CH" dirty="0" smtClean="0"/>
              <a:t>. </a:t>
            </a:r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4880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8" y="-22727"/>
            <a:ext cx="866775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64813" y="713678"/>
            <a:ext cx="1070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PAC 1995</a:t>
            </a:r>
            <a:endParaRPr lang="fr-CH" b="1" i="1" dirty="0">
              <a:solidFill>
                <a:srgbClr val="9BBB59">
                  <a:lumMod val="75000"/>
                </a:srgb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927" y="858335"/>
            <a:ext cx="4866896" cy="345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208" y="1023639"/>
            <a:ext cx="4563210" cy="98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653" y="2137513"/>
            <a:ext cx="4670320" cy="102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3" y="3111810"/>
            <a:ext cx="388843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LEP: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 smtClean="0">
                <a:solidFill>
                  <a:prstClr val="black"/>
                </a:solidFill>
              </a:rPr>
              <a:t>This </a:t>
            </a:r>
            <a:r>
              <a:rPr lang="fr-CH" dirty="0" err="1">
                <a:solidFill>
                  <a:prstClr val="black"/>
                </a:solidFill>
              </a:rPr>
              <a:t>w</a:t>
            </a:r>
            <a:r>
              <a:rPr lang="fr-CH" dirty="0" err="1" smtClean="0">
                <a:solidFill>
                  <a:prstClr val="black"/>
                </a:solidFill>
              </a:rPr>
              <a:t>as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only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tried</a:t>
            </a:r>
            <a:r>
              <a:rPr lang="fr-CH" dirty="0" smtClean="0">
                <a:solidFill>
                  <a:prstClr val="black"/>
                </a:solidFill>
              </a:rPr>
              <a:t> 3 times!</a:t>
            </a:r>
          </a:p>
          <a:p>
            <a:r>
              <a:rPr lang="fr-CH" dirty="0" smtClean="0">
                <a:solidFill>
                  <a:prstClr val="black"/>
                </a:solidFill>
              </a:rPr>
              <a:t>Best </a:t>
            </a:r>
            <a:r>
              <a:rPr lang="fr-CH" dirty="0" err="1" smtClean="0">
                <a:solidFill>
                  <a:prstClr val="black"/>
                </a:solidFill>
              </a:rPr>
              <a:t>result</a:t>
            </a:r>
            <a:r>
              <a:rPr lang="fr-CH" dirty="0" smtClean="0">
                <a:solidFill>
                  <a:prstClr val="black"/>
                </a:solidFill>
              </a:rPr>
              <a:t>: P = 40%  , 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</a:t>
            </a:r>
            <a:r>
              <a:rPr lang="fr-CH" baseline="30000" dirty="0" smtClean="0">
                <a:solidFill>
                  <a:prstClr val="black"/>
                </a:solidFill>
                <a:sym typeface="Symbol"/>
              </a:rPr>
              <a:t>*</a:t>
            </a:r>
            <a:r>
              <a:rPr lang="fr-CH" baseline="-25000" dirty="0" smtClean="0">
                <a:solidFill>
                  <a:prstClr val="black"/>
                </a:solidFill>
                <a:sym typeface="Symbol"/>
              </a:rPr>
              <a:t>y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= 0.04  , one IP</a:t>
            </a:r>
          </a:p>
          <a:p>
            <a:endParaRPr lang="fr-CH" dirty="0" smtClean="0">
              <a:solidFill>
                <a:prstClr val="black"/>
              </a:solidFill>
              <a:sym typeface="Symbol"/>
            </a:endParaRPr>
          </a:p>
          <a:p>
            <a:r>
              <a:rPr lang="fr-CH" dirty="0" smtClean="0">
                <a:solidFill>
                  <a:prstClr val="black"/>
                </a:solidFill>
                <a:sym typeface="Symbol"/>
              </a:rPr>
              <a:t>FCC-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ee</a:t>
            </a:r>
            <a:endParaRPr lang="fr-CH" dirty="0">
              <a:solidFill>
                <a:prstClr val="black"/>
              </a:solidFill>
              <a:sym typeface="Symbol"/>
            </a:endParaRPr>
          </a:p>
          <a:p>
            <a:r>
              <a:rPr lang="fr-CH" dirty="0" err="1" smtClean="0">
                <a:solidFill>
                  <a:prstClr val="black"/>
                </a:solidFill>
                <a:sym typeface="Symbol"/>
              </a:rPr>
              <a:t>Assuming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2 IP and </a:t>
            </a:r>
            <a:r>
              <a:rPr lang="fr-CH" dirty="0">
                <a:solidFill>
                  <a:prstClr val="black"/>
                </a:solidFill>
                <a:sym typeface="Symbol"/>
              </a:rPr>
              <a:t></a:t>
            </a:r>
            <a:r>
              <a:rPr lang="fr-CH" baseline="30000" dirty="0">
                <a:solidFill>
                  <a:prstClr val="black"/>
                </a:solidFill>
                <a:sym typeface="Symbol"/>
              </a:rPr>
              <a:t>*</a:t>
            </a:r>
            <a:r>
              <a:rPr lang="fr-CH" baseline="-25000" dirty="0">
                <a:solidFill>
                  <a:prstClr val="black"/>
                </a:solidFill>
                <a:sym typeface="Symbol"/>
              </a:rPr>
              <a:t>y</a:t>
            </a:r>
            <a:r>
              <a:rPr lang="fr-CH" dirty="0">
                <a:solidFill>
                  <a:prstClr val="black"/>
                </a:solidFill>
                <a:sym typeface="Symbol"/>
              </a:rPr>
              <a:t>= 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0.01 </a:t>
            </a:r>
            <a:r>
              <a:rPr lang="fr-CH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endParaRPr lang="fr-CH" b="1" dirty="0" smtClean="0">
              <a:solidFill>
                <a:srgbClr val="0000FF"/>
              </a:solidFill>
              <a:sym typeface="Wingdings" pitchFamily="2" charset="2"/>
            </a:endParaRPr>
          </a:p>
          <a:p>
            <a:r>
              <a:rPr lang="fr-CH" b="1" dirty="0" err="1" smtClean="0">
                <a:solidFill>
                  <a:srgbClr val="0000FF"/>
                </a:solidFill>
                <a:sym typeface="Wingdings" pitchFamily="2" charset="2"/>
              </a:rPr>
              <a:t>reduce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fr-CH" b="1" dirty="0" err="1" smtClean="0">
                <a:solidFill>
                  <a:srgbClr val="0000FF"/>
                </a:solidFill>
                <a:sym typeface="Wingdings" pitchFamily="2" charset="2"/>
              </a:rPr>
              <a:t>luminosity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, 10</a:t>
            </a:r>
            <a:r>
              <a:rPr lang="fr-CH" b="1" baseline="30000" dirty="0" smtClean="0">
                <a:solidFill>
                  <a:srgbClr val="0000FF"/>
                </a:solidFill>
                <a:sym typeface="Wingdings" pitchFamily="2" charset="2"/>
              </a:rPr>
              <a:t>10 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Z @ P~30%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28FF-C840-47AA-845B-B542740BFA6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67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57504"/>
            <a:ext cx="5842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 smtClean="0">
                <a:solidFill>
                  <a:prstClr val="black"/>
                </a:solidFill>
              </a:rPr>
              <a:t>Reduction</a:t>
            </a:r>
            <a:r>
              <a:rPr lang="fr-CH" sz="2000" b="1" dirty="0" smtClean="0">
                <a:solidFill>
                  <a:prstClr val="black"/>
                </a:solidFill>
              </a:rPr>
              <a:t> of </a:t>
            </a:r>
            <a:r>
              <a:rPr lang="fr-CH" sz="2000" b="1" dirty="0" err="1" smtClean="0">
                <a:solidFill>
                  <a:prstClr val="black"/>
                </a:solidFill>
              </a:rPr>
              <a:t>polarization</a:t>
            </a:r>
            <a:r>
              <a:rPr lang="fr-CH" sz="2000" b="1" dirty="0" smtClean="0">
                <a:solidFill>
                  <a:prstClr val="black"/>
                </a:solidFill>
              </a:rPr>
              <a:t> due to </a:t>
            </a:r>
            <a:r>
              <a:rPr lang="fr-CH" sz="2000" b="1" dirty="0" err="1" smtClean="0">
                <a:solidFill>
                  <a:prstClr val="black"/>
                </a:solidFill>
              </a:rPr>
              <a:t>continuous</a:t>
            </a:r>
            <a:r>
              <a:rPr lang="fr-CH" sz="2000" b="1" dirty="0" smtClean="0">
                <a:solidFill>
                  <a:prstClr val="black"/>
                </a:solidFill>
              </a:rPr>
              <a:t> injection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2361" y="843558"/>
            <a:ext cx="83842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prstClr val="black"/>
                </a:solidFill>
              </a:rPr>
              <a:t>The </a:t>
            </a:r>
            <a:r>
              <a:rPr lang="fr-CH" sz="2000" dirty="0" err="1" smtClean="0">
                <a:solidFill>
                  <a:prstClr val="black"/>
                </a:solidFill>
              </a:rPr>
              <a:t>colliding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bunches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will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lose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intensity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continuously</a:t>
            </a:r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smtClean="0">
                <a:solidFill>
                  <a:prstClr val="black"/>
                </a:solidFill>
              </a:rPr>
              <a:t>due to collisions.</a:t>
            </a:r>
          </a:p>
          <a:p>
            <a:r>
              <a:rPr lang="fr-CH" sz="2000" dirty="0" smtClean="0">
                <a:solidFill>
                  <a:prstClr val="black"/>
                </a:solidFill>
              </a:rPr>
              <a:t>In FCC-</a:t>
            </a:r>
            <a:r>
              <a:rPr lang="fr-CH" sz="2000" dirty="0" err="1" smtClean="0">
                <a:solidFill>
                  <a:prstClr val="black"/>
                </a:solidFill>
              </a:rPr>
              <a:t>ee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with</a:t>
            </a:r>
            <a:r>
              <a:rPr lang="fr-CH" sz="2000" dirty="0" smtClean="0">
                <a:solidFill>
                  <a:prstClr val="black"/>
                </a:solidFill>
              </a:rPr>
              <a:t> 4 </a:t>
            </a:r>
            <a:r>
              <a:rPr lang="fr-CH" sz="2000" dirty="0" err="1" smtClean="0">
                <a:solidFill>
                  <a:prstClr val="black"/>
                </a:solidFill>
              </a:rPr>
              <a:t>IPs</a:t>
            </a:r>
            <a:r>
              <a:rPr lang="fr-CH" sz="2000" dirty="0" smtClean="0">
                <a:solidFill>
                  <a:prstClr val="black"/>
                </a:solidFill>
              </a:rPr>
              <a:t>, L= 28 10</a:t>
            </a:r>
            <a:r>
              <a:rPr lang="fr-CH" sz="2000" baseline="30000" dirty="0" smtClean="0">
                <a:solidFill>
                  <a:prstClr val="black"/>
                </a:solidFill>
              </a:rPr>
              <a:t>34</a:t>
            </a:r>
            <a:r>
              <a:rPr lang="fr-CH" sz="2000" dirty="0" smtClean="0">
                <a:solidFill>
                  <a:prstClr val="black"/>
                </a:solidFill>
              </a:rPr>
              <a:t>/cm2/s </a:t>
            </a:r>
            <a:r>
              <a:rPr lang="fr-CH" sz="2000" dirty="0" err="1" smtClean="0">
                <a:solidFill>
                  <a:prstClr val="black"/>
                </a:solidFill>
              </a:rPr>
              <a:t>beam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lifetime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is</a:t>
            </a:r>
            <a:r>
              <a:rPr lang="fr-CH" sz="2000" dirty="0" smtClean="0">
                <a:solidFill>
                  <a:prstClr val="black"/>
                </a:solidFill>
              </a:rPr>
              <a:t> 213 minutes</a:t>
            </a:r>
          </a:p>
          <a:p>
            <a:r>
              <a:rPr lang="fr-CH" sz="2000" dirty="0" smtClean="0">
                <a:solidFill>
                  <a:prstClr val="black"/>
                </a:solidFill>
              </a:rPr>
              <a:t>In FCC-</a:t>
            </a:r>
            <a:r>
              <a:rPr lang="fr-CH" sz="2000" dirty="0" err="1" smtClean="0">
                <a:solidFill>
                  <a:prstClr val="black"/>
                </a:solidFill>
              </a:rPr>
              <a:t>ee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with</a:t>
            </a:r>
            <a:r>
              <a:rPr lang="fr-CH" sz="2000" dirty="0" smtClean="0">
                <a:solidFill>
                  <a:prstClr val="black"/>
                </a:solidFill>
              </a:rPr>
              <a:t> 2 </a:t>
            </a:r>
            <a:r>
              <a:rPr lang="fr-CH" sz="2000" dirty="0" err="1" smtClean="0">
                <a:solidFill>
                  <a:prstClr val="black"/>
                </a:solidFill>
              </a:rPr>
              <a:t>IPs</a:t>
            </a:r>
            <a:r>
              <a:rPr lang="fr-CH" sz="2000" dirty="0" smtClean="0">
                <a:solidFill>
                  <a:prstClr val="black"/>
                </a:solidFill>
              </a:rPr>
              <a:t>, </a:t>
            </a:r>
            <a:r>
              <a:rPr lang="fr-CH" sz="2000" dirty="0">
                <a:solidFill>
                  <a:prstClr val="black"/>
                </a:solidFill>
              </a:rPr>
              <a:t>L= </a:t>
            </a:r>
            <a:r>
              <a:rPr lang="fr-CH" sz="2000" dirty="0" smtClean="0">
                <a:solidFill>
                  <a:prstClr val="black"/>
                </a:solidFill>
              </a:rPr>
              <a:t>1.4 10</a:t>
            </a:r>
            <a:r>
              <a:rPr lang="fr-CH" sz="2000" baseline="30000" dirty="0" smtClean="0">
                <a:solidFill>
                  <a:prstClr val="black"/>
                </a:solidFill>
              </a:rPr>
              <a:t>36</a:t>
            </a:r>
            <a:r>
              <a:rPr lang="fr-CH" sz="2000" dirty="0" smtClean="0">
                <a:solidFill>
                  <a:prstClr val="black"/>
                </a:solidFill>
              </a:rPr>
              <a:t>/cm2/s </a:t>
            </a:r>
            <a:r>
              <a:rPr lang="fr-CH" sz="2000" dirty="0" err="1" smtClean="0">
                <a:solidFill>
                  <a:prstClr val="black"/>
                </a:solidFill>
              </a:rPr>
              <a:t>beam</a:t>
            </a:r>
            <a:r>
              <a:rPr lang="fr-CH" sz="2000" dirty="0" smtClean="0">
                <a:solidFill>
                  <a:prstClr val="black"/>
                </a:solidFill>
              </a:rPr>
              <a:t> life time </a:t>
            </a:r>
            <a:r>
              <a:rPr lang="fr-CH" sz="2000" dirty="0" err="1" smtClean="0">
                <a:solidFill>
                  <a:prstClr val="black"/>
                </a:solidFill>
              </a:rPr>
              <a:t>is</a:t>
            </a:r>
            <a:r>
              <a:rPr lang="fr-CH" sz="2000" dirty="0" smtClean="0">
                <a:solidFill>
                  <a:prstClr val="black"/>
                </a:solidFill>
              </a:rPr>
              <a:t> 55minutes</a:t>
            </a:r>
          </a:p>
          <a:p>
            <a:endParaRPr lang="fr-CH" sz="2000" dirty="0" smtClean="0">
              <a:solidFill>
                <a:prstClr val="black"/>
              </a:solidFill>
            </a:endParaRPr>
          </a:p>
          <a:p>
            <a:r>
              <a:rPr lang="fr-CH" sz="2000" dirty="0" err="1" smtClean="0">
                <a:solidFill>
                  <a:prstClr val="black"/>
                </a:solidFill>
              </a:rPr>
              <a:t>Luminosity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scales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inversely</a:t>
            </a:r>
            <a:r>
              <a:rPr lang="fr-CH" sz="2000" dirty="0" smtClean="0">
                <a:solidFill>
                  <a:prstClr val="black"/>
                </a:solidFill>
              </a:rPr>
              <a:t> to </a:t>
            </a:r>
            <a:r>
              <a:rPr lang="fr-CH" sz="2000" dirty="0" err="1" smtClean="0">
                <a:solidFill>
                  <a:prstClr val="black"/>
                </a:solidFill>
              </a:rPr>
              <a:t>beam</a:t>
            </a:r>
            <a:r>
              <a:rPr lang="fr-CH" sz="2000" dirty="0" smtClean="0">
                <a:solidFill>
                  <a:prstClr val="black"/>
                </a:solidFill>
              </a:rPr>
              <a:t> life time. </a:t>
            </a:r>
          </a:p>
          <a:p>
            <a:r>
              <a:rPr lang="fr-CH" sz="2000" dirty="0" smtClean="0">
                <a:solidFill>
                  <a:prstClr val="black"/>
                </a:solidFill>
              </a:rPr>
              <a:t>The </a:t>
            </a:r>
            <a:r>
              <a:rPr lang="fr-CH" sz="2000" dirty="0" err="1" smtClean="0">
                <a:solidFill>
                  <a:prstClr val="black"/>
                </a:solidFill>
              </a:rPr>
              <a:t>injected</a:t>
            </a:r>
            <a:r>
              <a:rPr lang="fr-CH" sz="2000" dirty="0" smtClean="0">
                <a:solidFill>
                  <a:prstClr val="black"/>
                </a:solidFill>
              </a:rPr>
              <a:t> e+ and e- are not </a:t>
            </a:r>
            <a:r>
              <a:rPr lang="fr-CH" sz="2000" dirty="0" err="1" smtClean="0">
                <a:solidFill>
                  <a:prstClr val="black"/>
                </a:solidFill>
              </a:rPr>
              <a:t>polarized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asymptotic</a:t>
            </a:r>
            <a:r>
              <a:rPr lang="fr-CH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is</a:t>
            </a:r>
            <a:r>
              <a:rPr lang="fr-CH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reduced</a:t>
            </a:r>
            <a:r>
              <a:rPr lang="fr-CH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. </a:t>
            </a:r>
            <a:endParaRPr lang="fr-CH" sz="2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1" y="2679763"/>
            <a:ext cx="6940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prstClr val="black"/>
                </a:solidFill>
              </a:rPr>
              <a:t>Assume </a:t>
            </a:r>
            <a:r>
              <a:rPr lang="fr-CH" sz="2000" dirty="0" err="1" smtClean="0">
                <a:solidFill>
                  <a:prstClr val="black"/>
                </a:solidFill>
              </a:rPr>
              <a:t>here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that</a:t>
            </a:r>
            <a:r>
              <a:rPr lang="fr-CH" sz="2000" dirty="0" smtClean="0">
                <a:solidFill>
                  <a:prstClr val="black"/>
                </a:solidFill>
              </a:rPr>
              <a:t> machine has been </a:t>
            </a:r>
            <a:r>
              <a:rPr lang="fr-CH" sz="2000" dirty="0" err="1" smtClean="0">
                <a:solidFill>
                  <a:prstClr val="black"/>
                </a:solidFill>
              </a:rPr>
              <a:t>well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corrected</a:t>
            </a:r>
            <a:r>
              <a:rPr lang="fr-CH" sz="2000" dirty="0" smtClean="0">
                <a:solidFill>
                  <a:prstClr val="black"/>
                </a:solidFill>
              </a:rPr>
              <a:t> and </a:t>
            </a:r>
            <a:r>
              <a:rPr lang="fr-CH" sz="2000" dirty="0" err="1" smtClean="0">
                <a:solidFill>
                  <a:prstClr val="black"/>
                </a:solidFill>
              </a:rPr>
              <a:t>beams</a:t>
            </a:r>
            <a:endParaRPr lang="fr-CH" sz="2000" dirty="0" smtClean="0">
              <a:solidFill>
                <a:prstClr val="black"/>
              </a:solidFill>
            </a:endParaRPr>
          </a:p>
          <a:p>
            <a:r>
              <a:rPr lang="fr-CH" sz="2000" dirty="0" smtClean="0">
                <a:solidFill>
                  <a:prstClr val="black"/>
                </a:solidFill>
              </a:rPr>
              <a:t>(no collisions, no injection) </a:t>
            </a:r>
            <a:r>
              <a:rPr lang="fr-CH" sz="2000" dirty="0" err="1" smtClean="0">
                <a:solidFill>
                  <a:prstClr val="black"/>
                </a:solidFill>
              </a:rPr>
              <a:t>can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be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polarized</a:t>
            </a:r>
            <a:r>
              <a:rPr lang="fr-CH" sz="2000" dirty="0" smtClean="0">
                <a:solidFill>
                  <a:prstClr val="black"/>
                </a:solidFill>
              </a:rPr>
              <a:t> to </a:t>
            </a:r>
            <a:r>
              <a:rPr lang="fr-CH" sz="2000" dirty="0" err="1" smtClean="0">
                <a:solidFill>
                  <a:prstClr val="black"/>
                </a:solidFill>
              </a:rPr>
              <a:t>nearly</a:t>
            </a:r>
            <a:r>
              <a:rPr lang="fr-CH" sz="2000" dirty="0" smtClean="0">
                <a:solidFill>
                  <a:prstClr val="black"/>
                </a:solidFill>
              </a:rPr>
              <a:t> maximum. </a:t>
            </a:r>
          </a:p>
          <a:p>
            <a:r>
              <a:rPr lang="fr-CH" sz="2000" dirty="0" smtClean="0">
                <a:solidFill>
                  <a:prstClr val="black"/>
                </a:solidFill>
              </a:rPr>
              <a:t>(</a:t>
            </a:r>
            <a:r>
              <a:rPr lang="fr-CH" sz="2000" b="1" i="1" dirty="0" err="1" smtClean="0">
                <a:solidFill>
                  <a:srgbClr val="00B050"/>
                </a:solidFill>
              </a:rPr>
              <a:t>Eliana</a:t>
            </a:r>
            <a:r>
              <a:rPr lang="fr-CH" sz="2000" b="1" i="1" dirty="0" smtClean="0">
                <a:solidFill>
                  <a:srgbClr val="00B050"/>
                </a:solidFill>
              </a:rPr>
              <a:t> </a:t>
            </a:r>
            <a:r>
              <a:rPr lang="fr-CH" sz="2000" b="1" i="1" dirty="0" err="1" smtClean="0">
                <a:solidFill>
                  <a:srgbClr val="00B050"/>
                </a:solidFill>
              </a:rPr>
              <a:t>Gianfelice</a:t>
            </a:r>
            <a:r>
              <a:rPr lang="fr-CH" sz="2000" b="1" i="1" dirty="0" smtClean="0">
                <a:solidFill>
                  <a:srgbClr val="00B050"/>
                </a:solidFill>
              </a:rPr>
              <a:t> in Rome talk</a:t>
            </a:r>
            <a:r>
              <a:rPr lang="fr-CH" sz="2000" dirty="0" smtClean="0">
                <a:solidFill>
                  <a:prstClr val="black"/>
                </a:solidFill>
              </a:rPr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4" y="3597864"/>
            <a:ext cx="5907955" cy="128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44209" y="3921900"/>
            <a:ext cx="2782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prstClr val="black"/>
                </a:solidFill>
              </a:rPr>
              <a:t>(</a:t>
            </a:r>
            <a:r>
              <a:rPr lang="fr-CH" sz="2000" dirty="0" err="1" smtClean="0">
                <a:solidFill>
                  <a:prstClr val="black"/>
                </a:solidFill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</a:rPr>
              <a:t> time </a:t>
            </a:r>
            <a:r>
              <a:rPr lang="fr-CH" sz="2000" dirty="0" err="1" smtClean="0">
                <a:solidFill>
                  <a:prstClr val="black"/>
                </a:solidFill>
              </a:rPr>
              <a:t>is</a:t>
            </a:r>
            <a:r>
              <a:rPr lang="fr-CH" sz="2000" dirty="0" smtClean="0">
                <a:solidFill>
                  <a:prstClr val="black"/>
                </a:solidFill>
              </a:rPr>
              <a:t> 26h)</a:t>
            </a:r>
          </a:p>
        </p:txBody>
      </p:sp>
    </p:spTree>
    <p:extLst>
      <p:ext uri="{BB962C8B-B14F-4D97-AF65-F5344CB8AC3E}">
        <p14:creationId xmlns:p14="http://schemas.microsoft.com/office/powerpoint/2010/main" val="177840189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4788" y="6465"/>
            <a:ext cx="67625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prstClr val="black"/>
                </a:solidFill>
              </a:rPr>
              <a:t>We</a:t>
            </a:r>
            <a:r>
              <a:rPr lang="fr-CH" sz="2000" dirty="0" smtClean="0">
                <a:solidFill>
                  <a:prstClr val="black"/>
                </a:solidFill>
              </a:rPr>
              <a:t> have </a:t>
            </a:r>
            <a:r>
              <a:rPr lang="fr-CH" sz="2000" dirty="0" err="1" smtClean="0">
                <a:solidFill>
                  <a:prstClr val="black"/>
                </a:solidFill>
              </a:rPr>
              <a:t>simulated</a:t>
            </a:r>
            <a:r>
              <a:rPr lang="fr-CH" sz="2000" dirty="0" smtClean="0">
                <a:solidFill>
                  <a:prstClr val="black"/>
                </a:solidFill>
              </a:rPr>
              <a:t> the </a:t>
            </a:r>
            <a:r>
              <a:rPr lang="fr-CH" sz="2000" dirty="0" err="1" smtClean="0">
                <a:solidFill>
                  <a:prstClr val="black"/>
                </a:solidFill>
              </a:rPr>
              <a:t>simultaneous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effect</a:t>
            </a:r>
            <a:r>
              <a:rPr lang="fr-CH" sz="2000" dirty="0" smtClean="0">
                <a:solidFill>
                  <a:prstClr val="black"/>
                </a:solidFill>
              </a:rPr>
              <a:t> of </a:t>
            </a:r>
          </a:p>
          <a:p>
            <a:r>
              <a:rPr lang="fr-CH" sz="2000" dirty="0" smtClean="0">
                <a:solidFill>
                  <a:prstClr val="black"/>
                </a:solidFill>
              </a:rPr>
              <a:t>-- </a:t>
            </a:r>
            <a:r>
              <a:rPr lang="fr-CH" sz="2000" dirty="0" err="1" smtClean="0">
                <a:solidFill>
                  <a:prstClr val="black"/>
                </a:solidFill>
              </a:rPr>
              <a:t>natural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endParaRPr lang="fr-CH" sz="2000" dirty="0">
              <a:solidFill>
                <a:prstClr val="black"/>
              </a:solidFill>
            </a:endParaRPr>
          </a:p>
          <a:p>
            <a:r>
              <a:rPr lang="fr-CH" sz="2000" dirty="0" smtClean="0">
                <a:solidFill>
                  <a:prstClr val="black"/>
                </a:solidFill>
              </a:rPr>
              <a:t>-- </a:t>
            </a:r>
            <a:r>
              <a:rPr lang="fr-CH" sz="2000" dirty="0" err="1" smtClean="0">
                <a:solidFill>
                  <a:prstClr val="black"/>
                </a:solidFill>
              </a:rPr>
              <a:t>beam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consumption</a:t>
            </a:r>
            <a:r>
              <a:rPr lang="fr-CH" sz="2000" dirty="0" smtClean="0">
                <a:solidFill>
                  <a:prstClr val="black"/>
                </a:solidFill>
              </a:rPr>
              <a:t> by </a:t>
            </a:r>
            <a:r>
              <a:rPr lang="fr-CH" sz="2000" dirty="0" err="1" smtClean="0">
                <a:solidFill>
                  <a:prstClr val="black"/>
                </a:solidFill>
              </a:rPr>
              <a:t>e+e</a:t>
            </a:r>
            <a:r>
              <a:rPr lang="fr-CH" sz="2000" dirty="0" smtClean="0">
                <a:solidFill>
                  <a:prstClr val="black"/>
                </a:solidFill>
              </a:rPr>
              <a:t>- interactions </a:t>
            </a:r>
          </a:p>
          <a:p>
            <a:r>
              <a:rPr lang="fr-CH" sz="2000" dirty="0" smtClean="0">
                <a:solidFill>
                  <a:prstClr val="black"/>
                </a:solidFill>
              </a:rPr>
              <a:t>-- </a:t>
            </a:r>
            <a:r>
              <a:rPr lang="fr-CH" sz="2000" dirty="0" err="1" smtClean="0">
                <a:solidFill>
                  <a:prstClr val="black"/>
                </a:solidFill>
              </a:rPr>
              <a:t>replenishment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with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unpolarized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beams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</a:p>
          <a:p>
            <a:r>
              <a:rPr lang="fr-CH" sz="2000" dirty="0" err="1" smtClean="0">
                <a:solidFill>
                  <a:prstClr val="black"/>
                </a:solidFill>
              </a:rPr>
              <a:t>assuming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b="1" i="1" dirty="0" err="1" smtClean="0">
                <a:solidFill>
                  <a:prstClr val="black"/>
                </a:solidFill>
              </a:rPr>
              <a:t>optimistically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dirty="0" smtClean="0">
                <a:solidFill>
                  <a:prstClr val="black"/>
                </a:solidFill>
              </a:rPr>
              <a:t>a maximal 90% </a:t>
            </a:r>
            <a:r>
              <a:rPr lang="fr-CH" sz="2000" dirty="0" err="1" smtClean="0">
                <a:solidFill>
                  <a:prstClr val="black"/>
                </a:solidFill>
              </a:rPr>
              <a:t>asymptotic</a:t>
            </a:r>
            <a:r>
              <a:rPr lang="fr-CH" sz="2000" dirty="0" smtClean="0">
                <a:solidFill>
                  <a:prstClr val="black"/>
                </a:solidFill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</a:rPr>
              <a:t>polarization</a:t>
            </a:r>
            <a:endParaRPr lang="fr-CH" sz="2000" dirty="0" smtClean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1" y="1707654"/>
            <a:ext cx="2844881" cy="70788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prstClr val="black"/>
                </a:solidFill>
              </a:rPr>
              <a:t>Running at full </a:t>
            </a:r>
            <a:r>
              <a:rPr lang="fr-CH" sz="2000" dirty="0" err="1" smtClean="0">
                <a:solidFill>
                  <a:prstClr val="black"/>
                </a:solidFill>
              </a:rPr>
              <a:t>luminosity</a:t>
            </a:r>
            <a:endParaRPr lang="fr-CH" sz="2000" dirty="0" smtClean="0">
              <a:solidFill>
                <a:prstClr val="black"/>
              </a:solidFill>
            </a:endParaRPr>
          </a:p>
          <a:p>
            <a:r>
              <a:rPr lang="fr-CH" sz="2000" dirty="0" err="1" smtClean="0">
                <a:solidFill>
                  <a:prstClr val="black"/>
                </a:solidFill>
              </a:rPr>
              <a:t>P_max</a:t>
            </a:r>
            <a:r>
              <a:rPr lang="fr-CH" sz="2000" dirty="0" smtClean="0">
                <a:solidFill>
                  <a:prstClr val="black"/>
                </a:solidFill>
              </a:rPr>
              <a:t>=0.03! </a:t>
            </a:r>
            <a:r>
              <a:rPr lang="fr-CH" sz="2000" dirty="0" err="1" smtClean="0">
                <a:solidFill>
                  <a:prstClr val="black"/>
                </a:solidFill>
              </a:rPr>
              <a:t>P_eff</a:t>
            </a:r>
            <a:r>
              <a:rPr lang="fr-CH" sz="2000" dirty="0" smtClean="0">
                <a:solidFill>
                  <a:prstClr val="black"/>
                </a:solidFill>
              </a:rPr>
              <a:t>=0.03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5856" y="1707654"/>
            <a:ext cx="2710294" cy="70788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000">
                <a:latin typeface="+mj-lt"/>
              </a:defRPr>
            </a:lvl1pPr>
          </a:lstStyle>
          <a:p>
            <a:r>
              <a:rPr lang="fr-CH" dirty="0">
                <a:solidFill>
                  <a:prstClr val="black"/>
                </a:solidFill>
              </a:rPr>
              <a:t>Running at 10% </a:t>
            </a:r>
            <a:r>
              <a:rPr lang="fr-CH" dirty="0" err="1" smtClean="0">
                <a:solidFill>
                  <a:prstClr val="black"/>
                </a:solidFill>
              </a:rPr>
              <a:t>Lumi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 err="1">
                <a:solidFill>
                  <a:prstClr val="black"/>
                </a:solidFill>
              </a:rPr>
              <a:t>P_max</a:t>
            </a:r>
            <a:r>
              <a:rPr lang="fr-CH" dirty="0">
                <a:solidFill>
                  <a:prstClr val="black"/>
                </a:solidFill>
              </a:rPr>
              <a:t>=0.24, </a:t>
            </a:r>
            <a:r>
              <a:rPr lang="fr-CH" dirty="0" err="1">
                <a:solidFill>
                  <a:prstClr val="black"/>
                </a:solidFill>
              </a:rPr>
              <a:t>P_eff</a:t>
            </a:r>
            <a:r>
              <a:rPr lang="fr-CH" dirty="0">
                <a:solidFill>
                  <a:prstClr val="black"/>
                </a:solidFill>
              </a:rPr>
              <a:t>=0.21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80" t="37689" r="17815" b="14481"/>
          <a:stretch/>
        </p:blipFill>
        <p:spPr bwMode="auto">
          <a:xfrm>
            <a:off x="3347864" y="2459166"/>
            <a:ext cx="2520280" cy="205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28184" y="1707654"/>
            <a:ext cx="2580450" cy="70788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000">
                <a:latin typeface="+mj-lt"/>
              </a:defRPr>
            </a:lvl1pPr>
          </a:lstStyle>
          <a:p>
            <a:r>
              <a:rPr lang="fr-CH" dirty="0">
                <a:solidFill>
                  <a:prstClr val="black"/>
                </a:solidFill>
              </a:rPr>
              <a:t>Running at 1% </a:t>
            </a:r>
            <a:r>
              <a:rPr lang="fr-CH" dirty="0" err="1" smtClean="0">
                <a:solidFill>
                  <a:prstClr val="black"/>
                </a:solidFill>
              </a:rPr>
              <a:t>Lumi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 err="1" smtClean="0">
                <a:solidFill>
                  <a:prstClr val="black"/>
                </a:solidFill>
              </a:rPr>
              <a:t>P_max</a:t>
            </a:r>
            <a:r>
              <a:rPr lang="fr-CH" dirty="0" smtClean="0">
                <a:solidFill>
                  <a:prstClr val="black"/>
                </a:solidFill>
              </a:rPr>
              <a:t>=0.66, </a:t>
            </a:r>
            <a:r>
              <a:rPr lang="fr-CH" dirty="0" err="1">
                <a:solidFill>
                  <a:prstClr val="black"/>
                </a:solidFill>
              </a:rPr>
              <a:t>P_eff</a:t>
            </a:r>
            <a:r>
              <a:rPr lang="fr-CH" dirty="0">
                <a:solidFill>
                  <a:prstClr val="black"/>
                </a:solidFill>
              </a:rPr>
              <a:t>=0.5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1" t="38817" r="17620" b="15898"/>
          <a:stretch/>
        </p:blipFill>
        <p:spPr bwMode="auto">
          <a:xfrm>
            <a:off x="6165068" y="2517744"/>
            <a:ext cx="2643566" cy="192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0" t="38361" r="17837" b="15385"/>
          <a:stretch/>
        </p:blipFill>
        <p:spPr bwMode="auto">
          <a:xfrm>
            <a:off x="404787" y="2459167"/>
            <a:ext cx="2511029" cy="198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-36512" y="1716655"/>
            <a:ext cx="9180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06987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435092"/>
              </p:ext>
            </p:extLst>
          </p:nvPr>
        </p:nvGraphicFramePr>
        <p:xfrm>
          <a:off x="2321751" y="141480"/>
          <a:ext cx="4455494" cy="3493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3769"/>
                <a:gridCol w="712879"/>
                <a:gridCol w="1247538"/>
                <a:gridCol w="1122785"/>
                <a:gridCol w="748523"/>
              </a:tblGrid>
              <a:tr h="588746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Lumi</a:t>
                      </a:r>
                      <a:r>
                        <a:rPr lang="fr-CH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CH" sz="14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loss</a:t>
                      </a:r>
                      <a:r>
                        <a:rPr lang="fr-CH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factor            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 dirty="0">
                          <a:effectLst/>
                        </a:rPr>
                        <a:t>L.10^34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dirty="0" smtClean="0">
                          <a:effectLst/>
                        </a:rPr>
                        <a:t>Figure of </a:t>
                      </a:r>
                      <a:r>
                        <a:rPr lang="fr-CH" sz="1400" b="1" u="none" strike="noStrike" dirty="0" err="1" smtClean="0">
                          <a:effectLst/>
                        </a:rPr>
                        <a:t>merit</a:t>
                      </a:r>
                      <a:r>
                        <a:rPr lang="fr-CH" sz="1400" b="1" u="none" strike="noStrike" dirty="0" smtClean="0">
                          <a:effectLst/>
                        </a:rPr>
                        <a:t>: </a:t>
                      </a:r>
                      <a:r>
                        <a:rPr lang="fr-CH" sz="1400" b="1" u="none" strike="noStrike" dirty="0" err="1" smtClean="0">
                          <a:effectLst/>
                        </a:rPr>
                        <a:t>sum</a:t>
                      </a:r>
                      <a:r>
                        <a:rPr lang="fr-CH" sz="1400" b="1" u="none" strike="noStrike" dirty="0" smtClean="0">
                          <a:effectLst/>
                        </a:rPr>
                        <a:t>(P</a:t>
                      </a:r>
                      <a:r>
                        <a:rPr lang="fr-CH" sz="1400" b="1" u="none" strike="noStrike" baseline="30000" dirty="0" smtClean="0">
                          <a:effectLst/>
                        </a:rPr>
                        <a:t>2</a:t>
                      </a:r>
                      <a:r>
                        <a:rPr lang="fr-CH" sz="1400" b="1" u="none" strike="noStrike" dirty="0" smtClean="0">
                          <a:effectLst/>
                        </a:rPr>
                        <a:t>L</a:t>
                      </a:r>
                      <a:r>
                        <a:rPr lang="fr-CH" sz="1400" b="1" u="none" strike="noStrike" dirty="0">
                          <a:effectLst/>
                        </a:rPr>
                        <a:t>)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 dirty="0" err="1" smtClean="0">
                          <a:effectLst/>
                        </a:rPr>
                        <a:t>Peff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 dirty="0" err="1">
                          <a:effectLst/>
                        </a:rPr>
                        <a:t>Pmax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1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220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0.195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0.03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0.03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2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110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0.367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0.059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0.06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55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0.627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0.1078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0.11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6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37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0.805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0.149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0.16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8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 smtClean="0">
                          <a:effectLst/>
                        </a:rPr>
                        <a:t>27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0.924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0.184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0.2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10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>
                          <a:effectLst/>
                        </a:rPr>
                        <a:t>22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1.003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0.214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0.24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12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>
                          <a:effectLst/>
                        </a:rPr>
                        <a:t>18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1.053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0.24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0.27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15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 smtClean="0">
                          <a:effectLst/>
                        </a:rPr>
                        <a:t>15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1.09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0.27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0.32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u="none" strike="noStrike" dirty="0">
                          <a:effectLst/>
                        </a:rPr>
                        <a:t>18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 smtClean="0">
                          <a:effectLst/>
                        </a:rPr>
                        <a:t>12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u="none" strike="noStrike" dirty="0">
                          <a:effectLst/>
                        </a:rPr>
                        <a:t>1.101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>
                          <a:effectLst/>
                        </a:rPr>
                        <a:t>0.3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>
                          <a:effectLst/>
                        </a:rPr>
                        <a:t>0.35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solidFill>
                      <a:srgbClr val="FFC000"/>
                    </a:solidFill>
                  </a:tcPr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22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>
                          <a:effectLst/>
                        </a:rPr>
                        <a:t>10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1.088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0.33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26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 smtClean="0">
                          <a:effectLst/>
                        </a:rPr>
                        <a:t>8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1.059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0.354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0.43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30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 smtClean="0">
                          <a:effectLst/>
                        </a:rPr>
                        <a:t>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1.023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0.37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0.46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  <a:tr h="210894"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40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 smtClean="0">
                          <a:effectLst/>
                        </a:rPr>
                        <a:t>5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u="none" strike="noStrike" dirty="0">
                          <a:effectLst/>
                        </a:rPr>
                        <a:t>0.92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>
                          <a:effectLst/>
                        </a:rPr>
                        <a:t>0.41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u="none" strike="noStrike" dirty="0">
                          <a:effectLst/>
                        </a:rPr>
                        <a:t>0.52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571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1550" y="3801691"/>
            <a:ext cx="7523278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O</a:t>
            </a:r>
            <a:r>
              <a:rPr lang="fr-CH" dirty="0" smtClean="0">
                <a:solidFill>
                  <a:prstClr val="black"/>
                </a:solidFill>
              </a:rPr>
              <a:t>ptimum </a:t>
            </a:r>
            <a:r>
              <a:rPr lang="fr-CH" dirty="0" err="1" smtClean="0">
                <a:solidFill>
                  <a:prstClr val="black"/>
                </a:solidFill>
              </a:rPr>
              <a:t>around</a:t>
            </a:r>
            <a:r>
              <a:rPr lang="fr-CH" dirty="0" smtClean="0">
                <a:solidFill>
                  <a:prstClr val="black"/>
                </a:solidFill>
              </a:rPr>
              <a:t> a </a:t>
            </a:r>
            <a:r>
              <a:rPr lang="fr-CH" dirty="0" err="1" smtClean="0">
                <a:solidFill>
                  <a:prstClr val="black"/>
                </a:solidFill>
              </a:rPr>
              <a:t>reduction</a:t>
            </a:r>
            <a:r>
              <a:rPr lang="fr-CH" dirty="0" smtClean="0">
                <a:solidFill>
                  <a:prstClr val="black"/>
                </a:solidFill>
              </a:rPr>
              <a:t> of </a:t>
            </a:r>
            <a:r>
              <a:rPr lang="fr-CH" dirty="0" err="1" smtClean="0">
                <a:solidFill>
                  <a:prstClr val="black"/>
                </a:solidFill>
              </a:rPr>
              <a:t>luminosity</a:t>
            </a:r>
            <a:r>
              <a:rPr lang="fr-CH" dirty="0" smtClean="0">
                <a:solidFill>
                  <a:prstClr val="black"/>
                </a:solidFill>
              </a:rPr>
              <a:t> by a factor 18. </a:t>
            </a:r>
          </a:p>
          <a:p>
            <a:endParaRPr lang="fr-CH" dirty="0" smtClean="0">
              <a:solidFill>
                <a:prstClr val="black"/>
              </a:solidFill>
            </a:endParaRPr>
          </a:p>
          <a:p>
            <a:r>
              <a:rPr lang="fr-CH" dirty="0" smtClean="0">
                <a:solidFill>
                  <a:prstClr val="black"/>
                </a:solidFill>
              </a:rPr>
              <a:t>This </a:t>
            </a:r>
            <a:r>
              <a:rPr lang="fr-CH" dirty="0" err="1" smtClean="0">
                <a:solidFill>
                  <a:prstClr val="black"/>
                </a:solidFill>
              </a:rPr>
              <a:t>is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still</a:t>
            </a:r>
            <a:r>
              <a:rPr lang="fr-CH" dirty="0" smtClean="0">
                <a:solidFill>
                  <a:prstClr val="black"/>
                </a:solidFill>
              </a:rPr>
              <a:t> a </a:t>
            </a:r>
            <a:r>
              <a:rPr lang="fr-CH" dirty="0" err="1" smtClean="0">
                <a:solidFill>
                  <a:prstClr val="black"/>
                </a:solidFill>
              </a:rPr>
              <a:t>luminosity</a:t>
            </a:r>
            <a:r>
              <a:rPr lang="fr-CH" dirty="0" smtClean="0">
                <a:solidFill>
                  <a:prstClr val="black"/>
                </a:solidFill>
              </a:rPr>
              <a:t> of ~10</a:t>
            </a:r>
            <a:r>
              <a:rPr lang="fr-CH" baseline="30000" dirty="0" smtClean="0">
                <a:solidFill>
                  <a:prstClr val="black"/>
                </a:solidFill>
              </a:rPr>
              <a:t>35</a:t>
            </a:r>
            <a:r>
              <a:rPr lang="fr-CH" dirty="0" smtClean="0">
                <a:solidFill>
                  <a:prstClr val="black"/>
                </a:solidFill>
              </a:rPr>
              <a:t> per IP… and </a:t>
            </a:r>
            <a:r>
              <a:rPr lang="fr-CH" dirty="0">
                <a:solidFill>
                  <a:prstClr val="black"/>
                </a:solidFill>
              </a:rPr>
              <a:t>t</a:t>
            </a:r>
            <a:r>
              <a:rPr lang="fr-CH" dirty="0" smtClean="0">
                <a:solidFill>
                  <a:prstClr val="black"/>
                </a:solidFill>
              </a:rPr>
              <a:t>he effective </a:t>
            </a:r>
            <a:r>
              <a:rPr lang="fr-CH" dirty="0" err="1" smtClean="0">
                <a:solidFill>
                  <a:prstClr val="black"/>
                </a:solidFill>
              </a:rPr>
              <a:t>polarization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is</a:t>
            </a:r>
            <a:r>
              <a:rPr lang="fr-CH" dirty="0" smtClean="0">
                <a:solidFill>
                  <a:prstClr val="black"/>
                </a:solidFill>
              </a:rPr>
              <a:t> 30%. </a:t>
            </a:r>
          </a:p>
          <a:p>
            <a:r>
              <a:rPr lang="fr-CH" dirty="0" smtClean="0">
                <a:solidFill>
                  <a:prstClr val="black"/>
                </a:solidFill>
              </a:rPr>
              <a:t>This </a:t>
            </a:r>
            <a:r>
              <a:rPr lang="fr-CH" dirty="0" err="1" smtClean="0">
                <a:solidFill>
                  <a:prstClr val="black"/>
                </a:solidFill>
              </a:rPr>
              <a:t>is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equivalent</a:t>
            </a:r>
            <a:r>
              <a:rPr lang="fr-CH" dirty="0" smtClean="0">
                <a:solidFill>
                  <a:prstClr val="black"/>
                </a:solidFill>
              </a:rPr>
              <a:t> to a 100% </a:t>
            </a:r>
            <a:r>
              <a:rPr lang="fr-CH" dirty="0" err="1" smtClean="0">
                <a:solidFill>
                  <a:prstClr val="black"/>
                </a:solidFill>
              </a:rPr>
              <a:t>polarization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expt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with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luminosity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reduced</a:t>
            </a:r>
            <a:r>
              <a:rPr lang="fr-CH" dirty="0" smtClean="0">
                <a:solidFill>
                  <a:prstClr val="black"/>
                </a:solidFill>
              </a:rPr>
              <a:t> by 180.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1286635" y="2558618"/>
            <a:ext cx="504056" cy="1620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662" y="423525"/>
            <a:ext cx="2096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prstClr val="black"/>
                </a:solidFill>
                <a:sym typeface="Symbol"/>
              </a:rPr>
              <a:t></a:t>
            </a:r>
            <a:r>
              <a:rPr lang="fr-CH" sz="1600" dirty="0" smtClean="0">
                <a:solidFill>
                  <a:prstClr val="black"/>
                </a:solidFill>
              </a:rPr>
              <a:t> A</a:t>
            </a:r>
            <a:r>
              <a:rPr lang="fr-CH" sz="1600" baseline="-25000" dirty="0" smtClean="0">
                <a:solidFill>
                  <a:prstClr val="black"/>
                </a:solidFill>
              </a:rPr>
              <a:t>LR</a:t>
            </a:r>
            <a:r>
              <a:rPr lang="fr-CH" sz="1600" dirty="0" smtClean="0">
                <a:solidFill>
                  <a:prstClr val="black"/>
                </a:solidFill>
              </a:rPr>
              <a:t> </a:t>
            </a:r>
            <a:r>
              <a:rPr lang="fr-CH" sz="1600" dirty="0" err="1">
                <a:solidFill>
                  <a:prstClr val="black"/>
                </a:solidFill>
              </a:rPr>
              <a:t>scales</a:t>
            </a:r>
            <a:r>
              <a:rPr lang="fr-CH" sz="1600" dirty="0">
                <a:solidFill>
                  <a:prstClr val="black"/>
                </a:solidFill>
              </a:rPr>
              <a:t> as 1/</a:t>
            </a:r>
            <a:r>
              <a:rPr lang="fr-CH" sz="1600" dirty="0">
                <a:solidFill>
                  <a:prstClr val="black"/>
                </a:solidFill>
                <a:sym typeface="Symbol"/>
              </a:rPr>
              <a:t>(</a:t>
            </a:r>
            <a:r>
              <a:rPr lang="fr-CH" sz="1600" dirty="0">
                <a:solidFill>
                  <a:prstClr val="black"/>
                </a:solidFill>
              </a:rPr>
              <a:t>P</a:t>
            </a:r>
            <a:r>
              <a:rPr lang="fr-CH" sz="1600" baseline="30000" dirty="0">
                <a:solidFill>
                  <a:prstClr val="black"/>
                </a:solidFill>
              </a:rPr>
              <a:t>2</a:t>
            </a:r>
            <a:r>
              <a:rPr lang="fr-CH" sz="1600" dirty="0">
                <a:solidFill>
                  <a:prstClr val="black"/>
                </a:solidFill>
              </a:rPr>
              <a:t>L)</a:t>
            </a:r>
            <a:endParaRPr lang="fr-CH" sz="1600" dirty="0" smtClean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76745" y="141481"/>
            <a:ext cx="4545505" cy="3510390"/>
          </a:xfrm>
          <a:prstGeom prst="rect">
            <a:avLst/>
          </a:prstGeom>
          <a:noFill/>
          <a:ln w="57150" cmpd="thinThick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29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9432-11BF-49FA-90B4-BAC68EADB12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02/11/2017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29" y="1039416"/>
            <a:ext cx="3367595" cy="102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13" y="2143125"/>
            <a:ext cx="2738227" cy="116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74757"/>
            <a:ext cx="4185465" cy="6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886" y="2048067"/>
            <a:ext cx="2790310" cy="1168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3" y="3929388"/>
            <a:ext cx="8147102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tune at the Z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: 103.5    </a:t>
            </a:r>
          </a:p>
          <a:p>
            <a:r>
              <a:rPr lang="fr-CH" sz="2000" dirty="0" smtClean="0">
                <a:latin typeface="+mj-lt"/>
              </a:rPr>
              <a:t>The scan points 101.5 / 103.5 / 105.5 are </a:t>
            </a:r>
            <a:r>
              <a:rPr lang="fr-CH" sz="2000" dirty="0" err="1" smtClean="0">
                <a:latin typeface="+mj-lt"/>
              </a:rPr>
              <a:t>perfect</a:t>
            </a:r>
            <a:r>
              <a:rPr lang="fr-CH" sz="2000" dirty="0" smtClean="0">
                <a:latin typeface="+mj-lt"/>
              </a:rPr>
              <a:t> optimum for Z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meast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scan points at 100.5 and </a:t>
            </a:r>
            <a:r>
              <a:rPr lang="fr-CH" sz="2000" dirty="0" smtClean="0">
                <a:latin typeface="+mj-lt"/>
              </a:rPr>
              <a:t>106.5 and 107.5 </a:t>
            </a:r>
            <a:r>
              <a:rPr lang="fr-CH" sz="2000" dirty="0" smtClean="0">
                <a:latin typeface="+mj-lt"/>
              </a:rPr>
              <a:t>are good for </a:t>
            </a:r>
            <a:r>
              <a:rPr lang="fr-CH" sz="2000" dirty="0" smtClean="0">
                <a:latin typeface="+mj-lt"/>
                <a:sym typeface="Symbol"/>
              </a:rPr>
              <a:t></a:t>
            </a:r>
            <a:r>
              <a:rPr lang="fr-CH" sz="2000" baseline="-25000" dirty="0" smtClean="0">
                <a:latin typeface="+mj-lt"/>
                <a:sym typeface="Symbol"/>
              </a:rPr>
              <a:t>QED </a:t>
            </a:r>
            <a:r>
              <a:rPr lang="fr-CH" sz="2000" dirty="0" err="1" smtClean="0">
                <a:latin typeface="+mj-lt"/>
                <a:sym typeface="Symbol"/>
              </a:rPr>
              <a:t>measurement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Spin tune for W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 smtClean="0">
                <a:latin typeface="+mj-lt"/>
              </a:rPr>
              <a:t>179.5 </a:t>
            </a:r>
            <a:r>
              <a:rPr lang="fr-CH" sz="2000" dirty="0" smtClean="0">
                <a:latin typeface="+mj-lt"/>
              </a:rPr>
              <a:t>-- 183.5 </a:t>
            </a:r>
          </a:p>
        </p:txBody>
      </p:sp>
      <p:pic>
        <p:nvPicPr>
          <p:cNvPr id="1032" name="Picture 8" descr="http://gluon.particle.kth.se/SH2203/collision_lab/lep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9" y="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1041" y="1077748"/>
            <a:ext cx="2459135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=310 minutes</a:t>
            </a:r>
          </a:p>
          <a:p>
            <a:r>
              <a:rPr lang="fr-CH" sz="2000" dirty="0">
                <a:latin typeface="+mj-lt"/>
              </a:rPr>
              <a:t>a</a:t>
            </a:r>
            <a:r>
              <a:rPr lang="fr-CH" sz="2000" dirty="0" smtClean="0">
                <a:latin typeface="+mj-lt"/>
              </a:rPr>
              <a:t>t 45.6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in LEP</a:t>
            </a:r>
          </a:p>
          <a:p>
            <a:r>
              <a:rPr lang="fr-CH" sz="2000" dirty="0" smtClean="0">
                <a:latin typeface="+mj-lt"/>
              </a:rPr>
              <a:t>250 </a:t>
            </a:r>
            <a:r>
              <a:rPr lang="fr-CH" sz="2000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 in FCC-</a:t>
            </a:r>
            <a:r>
              <a:rPr lang="fr-CH" sz="2000" dirty="0" err="1" smtClean="0">
                <a:latin typeface="+mj-lt"/>
              </a:rPr>
              <a:t>eeZ</a:t>
            </a:r>
            <a:r>
              <a:rPr lang="fr-CH" sz="2000" dirty="0" smtClean="0">
                <a:latin typeface="+mj-lt"/>
              </a:rPr>
              <a:t>!</a:t>
            </a:r>
          </a:p>
          <a:p>
            <a:r>
              <a:rPr lang="fr-CH" sz="2000" dirty="0" smtClean="0">
                <a:latin typeface="+mj-lt"/>
              </a:rPr>
              <a:t>14 </a:t>
            </a:r>
            <a:r>
              <a:rPr lang="fr-CH" sz="2000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 at WW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76001" y="0"/>
            <a:ext cx="580761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LEP (1989-2000)  first observation of P</a:t>
            </a:r>
            <a:r>
              <a:rPr lang="fr-CH" sz="2000" baseline="-25000" dirty="0" smtClean="0">
                <a:latin typeface="+mj-lt"/>
                <a:sym typeface="Symbol"/>
              </a:rPr>
              <a:t></a:t>
            </a:r>
            <a:r>
              <a:rPr lang="fr-CH" sz="2000" dirty="0" smtClean="0">
                <a:latin typeface="+mj-lt"/>
              </a:rPr>
              <a:t>  in 1990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first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smtClean="0">
                <a:latin typeface="+mj-lt"/>
              </a:rPr>
              <a:t>1991</a:t>
            </a:r>
          </a:p>
          <a:p>
            <a:r>
              <a:rPr lang="fr-CH" sz="2000" dirty="0" err="1" smtClean="0">
                <a:latin typeface="+mj-lt"/>
              </a:rPr>
              <a:t>Systematic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campaigns</a:t>
            </a:r>
            <a:r>
              <a:rPr lang="fr-CH" sz="2000" dirty="0" smtClean="0">
                <a:latin typeface="+mj-lt"/>
              </a:rPr>
              <a:t> for Z scan in 1993, 1995</a:t>
            </a:r>
            <a:endParaRPr lang="fr-CH" sz="20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7196" y="2632329"/>
            <a:ext cx="1627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orbit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imperfections</a:t>
            </a:r>
            <a:endParaRPr lang="en-GB" sz="2000" dirty="0" smtClean="0"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5401087" y="2566986"/>
            <a:ext cx="919096" cy="590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04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6763290"/>
                  </p:ext>
                </p:extLst>
              </p:nvPr>
            </p:nvGraphicFramePr>
            <p:xfrm>
              <a:off x="0" y="37281"/>
              <a:ext cx="9092487" cy="4893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4036"/>
                    <a:gridCol w="1275375"/>
                    <a:gridCol w="1027424"/>
                    <a:gridCol w="1394647"/>
                    <a:gridCol w="1606080"/>
                    <a:gridCol w="1499773"/>
                    <a:gridCol w="1505152"/>
                  </a:tblGrid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000" dirty="0" smtClean="0">
                              <a:solidFill>
                                <a:schemeClr val="tx2"/>
                              </a:solidFill>
                            </a:rPr>
                            <a:t>observable</a:t>
                          </a:r>
                          <a:endParaRPr lang="fr-CH" sz="1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500" dirty="0" err="1" smtClean="0">
                              <a:solidFill>
                                <a:schemeClr val="tx2"/>
                              </a:solidFill>
                            </a:rPr>
                            <a:t>Physics</a:t>
                          </a:r>
                          <a:endParaRPr lang="fr-CH" sz="15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Present</a:t>
                          </a:r>
                          <a:r>
                            <a:rPr lang="fr-CH" sz="12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endParaRPr lang="fr-CH" sz="1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smtClean="0">
                              <a:solidFill>
                                <a:srgbClr val="0000FF"/>
                              </a:solidFill>
                            </a:rPr>
                            <a:t>stat</a:t>
                          </a:r>
                        </a:p>
                        <a:p>
                          <a:r>
                            <a:rPr lang="fr-CH" sz="1400" dirty="0" err="1" smtClean="0">
                              <a:solidFill>
                                <a:srgbClr val="FF0000"/>
                              </a:solidFill>
                            </a:rPr>
                            <a:t>Syst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baseline="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 key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Challenge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Z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9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lang="fr-CH" sz="11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91187.5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0.005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>
                              <a:sym typeface="Symbol"/>
                            </a:rPr>
                            <a:t>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Z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 (T)</a:t>
                          </a:r>
                        </a:p>
                        <a:p>
                          <a:r>
                            <a:rPr lang="fr-CH" sz="12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(no !)</a:t>
                          </a:r>
                          <a:endParaRPr lang="fr-CH" sz="12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2495.2 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0.008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23045">
                    <a:tc>
                      <a:txBody>
                        <a:bodyPr/>
                        <a:lstStyle/>
                        <a:p>
                          <a:pPr lv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400" b="1" i="1" dirty="0" smtClean="0">
                                    <a:latin typeface="Cambria Math"/>
                                  </a:rPr>
                                  <m:t>𝑹</m:t>
                                </m:r>
                                <m:r>
                                  <a:rPr lang="fr-CH" sz="1400" b="1" i="1" baseline="-25000" dirty="0" err="1" smtClean="0">
                                    <a:latin typeface="Cambria Math"/>
                                  </a:rPr>
                                  <m:t>𝒍</m:t>
                                </m:r>
                                <m:r>
                                  <a:rPr lang="fr-CH" sz="1400" b="1" i="1" baseline="-25000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fr-CH" sz="1400" b="1" i="1" baseline="0" dirty="0" smtClean="0">
                                    <a:latin typeface="Cambria Math"/>
                                    <a:sym typeface="Symbol"/>
                                  </a:rPr>
                                  <m:t></m:t>
                                </m:r>
                                <m:box>
                                  <m:boxPr>
                                    <m:ctrlPr>
                                      <a:rPr lang="fr-CH" sz="1400" b="1" i="1" baseline="0" dirty="0" smtClean="0">
                                        <a:latin typeface="Cambria Math"/>
                                        <a:sym typeface="Symbol"/>
                                      </a:rPr>
                                    </m:ctrlPr>
                                  </m:boxPr>
                                  <m:e>
                                    <m:f>
                                      <m:fPr>
                                        <m:ctrlPr>
                                          <a:rPr lang="fr-CH" sz="1400" b="1" i="1" baseline="0" dirty="0" smtClean="0">
                                            <a:latin typeface="Cambria Math"/>
                                            <a:sym typeface="Symbol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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𝒉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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𝒍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box>
                              </m:oMath>
                            </m:oMathPara>
                          </a14:m>
                          <a:endParaRPr lang="fr-CH" sz="1400" b="1" baseline="-250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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s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20.767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(25)</a:t>
                          </a:r>
                          <a:endParaRPr lang="fr-CH" sz="1400" b="0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0.0001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 (2-20)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</a:t>
                          </a:r>
                          <a:r>
                            <a:rPr lang="fr-CH" sz="1400" baseline="0" dirty="0" smtClean="0"/>
                            <a:t>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49505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N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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err="1" smtClean="0"/>
                            <a:t>Unitarity</a:t>
                          </a:r>
                          <a:r>
                            <a:rPr lang="fr-CH" sz="1200" b="1" baseline="0" dirty="0" smtClean="0"/>
                            <a:t> of PMNS, </a:t>
                          </a:r>
                          <a:r>
                            <a:rPr lang="fr-CH" sz="1200" b="1" baseline="0" dirty="0" err="1" smtClean="0"/>
                            <a:t>sterile</a:t>
                          </a:r>
                          <a:r>
                            <a:rPr lang="fr-CH" sz="1200" b="1" baseline="0" dirty="0" smtClean="0"/>
                            <a:t> 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’s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2.984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0.008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Peak</a:t>
                          </a:r>
                        </a:p>
                        <a:p>
                          <a:r>
                            <a:rPr lang="fr-CH" sz="1400" dirty="0" smtClean="0"/>
                            <a:t>Z+</a:t>
                          </a:r>
                          <a:r>
                            <a:rPr lang="fr-CH" sz="1400" dirty="0" smtClean="0">
                              <a:sym typeface="Symbol"/>
                            </a:rPr>
                            <a:t>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(161</a:t>
                          </a:r>
                          <a:r>
                            <a:rPr lang="fr-CH" sz="1200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dirty="0" err="1" smtClean="0">
                              <a:sym typeface="Symbol"/>
                            </a:rPr>
                            <a:t>GeV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)</a:t>
                          </a:r>
                          <a:r>
                            <a:rPr lang="fr-CH" sz="12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0.00008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(40)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0.001 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-&gt;</a:t>
                          </a:r>
                          <a:r>
                            <a:rPr lang="fr-CH" sz="1400" dirty="0" err="1" smtClean="0"/>
                            <a:t>lumi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meast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aseline="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QED corrections to </a:t>
                          </a:r>
                          <a:r>
                            <a:rPr lang="fr-CH" sz="1400" b="1" dirty="0" err="1" smtClean="0">
                              <a:solidFill>
                                <a:schemeClr val="tx2"/>
                              </a:solidFill>
                            </a:rPr>
                            <a:t>Bhabha</a:t>
                          </a:r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 scat.</a:t>
                          </a:r>
                          <a:endParaRPr lang="fr-CH" sz="14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  <a:tr h="26978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R</a:t>
                          </a:r>
                          <a:r>
                            <a:rPr lang="fr-CH" sz="1500" b="1" baseline="-25000" dirty="0" smtClean="0"/>
                            <a:t>b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0.21629 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(66)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0.000003 (20-60)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r>
                            <a:rPr lang="fr-CH" sz="1400" dirty="0" smtClean="0"/>
                            <a:t>, </a:t>
                          </a:r>
                          <a:r>
                            <a:rPr lang="fr-CH" sz="1400" dirty="0" err="1" smtClean="0"/>
                            <a:t>small</a:t>
                          </a:r>
                          <a:r>
                            <a:rPr lang="fr-CH" sz="1400" baseline="0" dirty="0" smtClean="0"/>
                            <a:t> IP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Hem. </a:t>
                          </a:r>
                          <a:r>
                            <a:rPr lang="fr-CH" sz="1400" baseline="0" dirty="0" err="1" smtClean="0"/>
                            <a:t>correlations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A</a:t>
                          </a:r>
                          <a:r>
                            <a:rPr lang="fr-CH" sz="1500" b="1" baseline="-25000" dirty="0" smtClean="0"/>
                            <a:t>LR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0.23098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(26)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,</a:t>
                          </a:r>
                          <a:r>
                            <a:rPr lang="fr-CH" sz="1400" baseline="0" dirty="0" smtClean="0"/>
                            <a:t> </a:t>
                          </a:r>
                        </a:p>
                        <a:p>
                          <a:r>
                            <a:rPr lang="fr-CH" sz="1400" b="1" baseline="0" dirty="0" smtClean="0">
                              <a:solidFill>
                                <a:srgbClr val="C00000"/>
                              </a:solidFill>
                            </a:rPr>
                            <a:t>Long.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="1" dirty="0" err="1" smtClean="0">
                              <a:solidFill>
                                <a:srgbClr val="C00000"/>
                              </a:solidFill>
                            </a:rPr>
                            <a:t>polarized</a:t>
                          </a:r>
                          <a:endParaRPr lang="fr-CH" sz="14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1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4 </a:t>
                          </a:r>
                          <a:r>
                            <a:rPr lang="fr-CH" sz="1400" dirty="0" err="1" smtClean="0"/>
                            <a:t>bunch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scheme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Design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experiment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A</a:t>
                          </a:r>
                          <a:r>
                            <a:rPr lang="fr-CH" sz="1500" b="1" baseline="-25000" dirty="0" err="1" smtClean="0"/>
                            <a:t>FB</a:t>
                          </a:r>
                          <a:r>
                            <a:rPr lang="fr-CH" sz="1500" b="1" baseline="30000" dirty="0" err="1" smtClean="0">
                              <a:sym typeface="Symbol"/>
                            </a:rPr>
                            <a:t>lept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0.23099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(53)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W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2,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(T, S,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U) 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80385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(161 </a:t>
                          </a:r>
                          <a:r>
                            <a:rPr lang="fr-CH" sz="1400" dirty="0" err="1" smtClean="0"/>
                            <a:t>GeV</a:t>
                          </a:r>
                          <a:r>
                            <a:rPr lang="fr-CH" sz="1400" dirty="0" smtClean="0"/>
                            <a:t>)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0.3 MeV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&lt;0.5 MeV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</a:t>
                          </a:r>
                          <a:r>
                            <a:rPr lang="fr-CH" sz="1400" dirty="0" err="1" smtClean="0"/>
                            <a:t>corections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m</a:t>
                          </a:r>
                          <a:r>
                            <a:rPr lang="fr-CH" sz="1500" b="1" baseline="-25000" dirty="0" err="1" smtClean="0"/>
                            <a:t>top</a:t>
                          </a:r>
                          <a:endParaRPr lang="fr-CH" sz="1500" b="1" baseline="-25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173200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900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~10 MeV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dirty="0" smtClean="0"/>
                            <a:t> 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Theory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limit</a:t>
                          </a:r>
                          <a:r>
                            <a:rPr lang="fr-CH" sz="1400" baseline="0" dirty="0" smtClean="0"/>
                            <a:t> at 50 MeV?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6763290"/>
                  </p:ext>
                </p:extLst>
              </p:nvPr>
            </p:nvGraphicFramePr>
            <p:xfrm>
              <a:off x="0" y="37281"/>
              <a:ext cx="9092487" cy="4893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84036"/>
                    <a:gridCol w="1275375"/>
                    <a:gridCol w="1027424"/>
                    <a:gridCol w="1394647"/>
                    <a:gridCol w="1606080"/>
                    <a:gridCol w="1499773"/>
                    <a:gridCol w="1505152"/>
                  </a:tblGrid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000" dirty="0" smtClean="0">
                              <a:solidFill>
                                <a:schemeClr val="tx2"/>
                              </a:solidFill>
                            </a:rPr>
                            <a:t>observable</a:t>
                          </a:r>
                          <a:endParaRPr lang="fr-CH" sz="1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500" dirty="0" err="1" smtClean="0">
                              <a:solidFill>
                                <a:schemeClr val="tx2"/>
                              </a:solidFill>
                            </a:rPr>
                            <a:t>Physics</a:t>
                          </a:r>
                          <a:endParaRPr lang="fr-CH" sz="15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Present</a:t>
                          </a:r>
                          <a:r>
                            <a:rPr lang="fr-CH" sz="12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2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endParaRPr lang="fr-CH" sz="12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smtClean="0">
                              <a:solidFill>
                                <a:srgbClr val="0000FF"/>
                              </a:solidFill>
                            </a:rPr>
                            <a:t>stat</a:t>
                          </a:r>
                        </a:p>
                        <a:p>
                          <a:r>
                            <a:rPr lang="fr-CH" sz="1400" dirty="0" err="1" smtClean="0">
                              <a:solidFill>
                                <a:srgbClr val="FF0000"/>
                              </a:solidFill>
                            </a:rPr>
                            <a:t>Syst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err="1" smtClean="0">
                              <a:solidFill>
                                <a:schemeClr val="tx2"/>
                              </a:solidFill>
                            </a:rPr>
                            <a:t>Precision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FCC-</a:t>
                          </a:r>
                          <a:r>
                            <a:rPr lang="fr-CH" sz="1400" baseline="0" dirty="0" err="1" smtClean="0">
                              <a:solidFill>
                                <a:schemeClr val="tx2"/>
                              </a:solidFill>
                            </a:rPr>
                            <a:t>ee</a:t>
                          </a:r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baseline="0" dirty="0" smtClean="0">
                              <a:solidFill>
                                <a:schemeClr val="tx2"/>
                              </a:solidFill>
                            </a:rPr>
                            <a:t>key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Challenge</a:t>
                          </a:r>
                          <a:endParaRPr lang="fr-CH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 anchor="ctr">
                        <a:solidFill>
                          <a:srgbClr val="EDF6F9"/>
                        </a:solidFill>
                      </a:tcPr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Z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9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lang="fr-CH" sz="11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91187.5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0.005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37975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>
                              <a:sym typeface="Symbol"/>
                            </a:rPr>
                            <a:t>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Z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 (T)</a:t>
                          </a:r>
                        </a:p>
                        <a:p>
                          <a:r>
                            <a:rPr lang="fr-CH" sz="12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(no !)</a:t>
                          </a:r>
                          <a:endParaRPr lang="fr-CH" sz="12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2495.2 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0.008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230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34290" marB="34290">
                        <a:blipFill rotWithShape="1">
                          <a:blip r:embed="rId2"/>
                          <a:stretch>
                            <a:fillRect t="-307059" r="-1056589" b="-55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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s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20.767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(25)</a:t>
                          </a:r>
                          <a:endParaRPr lang="fr-CH" sz="1400" b="0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0.0001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 (2-20)</a:t>
                          </a:r>
                          <a:endParaRPr lang="fr-CH" sz="1400" b="1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</a:t>
                          </a:r>
                          <a:r>
                            <a:rPr lang="fr-CH" sz="1400" baseline="0" dirty="0" smtClean="0"/>
                            <a:t> corrections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495300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N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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err="1" smtClean="0"/>
                            <a:t>Unitarity</a:t>
                          </a:r>
                          <a:r>
                            <a:rPr lang="fr-CH" sz="1200" b="1" baseline="0" dirty="0" smtClean="0"/>
                            <a:t> of PMNS, </a:t>
                          </a:r>
                          <a:r>
                            <a:rPr lang="fr-CH" sz="1200" b="1" baseline="0" dirty="0" err="1" smtClean="0"/>
                            <a:t>sterile</a:t>
                          </a:r>
                          <a:r>
                            <a:rPr lang="fr-CH" sz="1200" b="1" baseline="0" dirty="0" smtClean="0"/>
                            <a:t> 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’s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2.984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0.008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smtClean="0"/>
                            <a:t>Peak</a:t>
                          </a:r>
                          <a:endParaRPr lang="fr-CH" sz="1400" dirty="0" smtClean="0"/>
                        </a:p>
                        <a:p>
                          <a:r>
                            <a:rPr lang="fr-CH" sz="1400" dirty="0" smtClean="0"/>
                            <a:t>Z+</a:t>
                          </a:r>
                          <a:r>
                            <a:rPr lang="fr-CH" sz="1400" dirty="0" smtClean="0">
                              <a:sym typeface="Symbol"/>
                            </a:rPr>
                            <a:t>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(161</a:t>
                          </a:r>
                          <a:r>
                            <a:rPr lang="fr-CH" sz="1200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dirty="0" err="1" smtClean="0">
                              <a:sym typeface="Symbol"/>
                            </a:rPr>
                            <a:t>GeV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)</a:t>
                          </a:r>
                          <a:r>
                            <a:rPr lang="fr-CH" sz="12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0.00008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(40)</a:t>
                          </a:r>
                          <a:endParaRPr lang="fr-CH" sz="1400" b="1" i="0" u="none" strike="noStrike" kern="1200" baseline="0" dirty="0" smtClean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0.001 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-&gt;</a:t>
                          </a:r>
                          <a:r>
                            <a:rPr lang="fr-CH" sz="1400" dirty="0" err="1" smtClean="0"/>
                            <a:t>lumi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meast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aseline="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QED corrections to </a:t>
                          </a:r>
                          <a:r>
                            <a:rPr lang="fr-CH" sz="1400" b="1" dirty="0" err="1" smtClean="0">
                              <a:solidFill>
                                <a:schemeClr val="tx2"/>
                              </a:solidFill>
                            </a:rPr>
                            <a:t>Bhabha</a:t>
                          </a:r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 scat.</a:t>
                          </a:r>
                          <a:endParaRPr lang="fr-CH" sz="14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R</a:t>
                          </a:r>
                          <a:r>
                            <a:rPr lang="fr-CH" sz="1500" b="1" baseline="-25000" dirty="0" smtClean="0"/>
                            <a:t>b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0.21629 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(66)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0.000003 (20-60)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Statistics</a:t>
                          </a:r>
                          <a:r>
                            <a:rPr lang="fr-CH" sz="1400" dirty="0" smtClean="0"/>
                            <a:t>, </a:t>
                          </a:r>
                          <a:r>
                            <a:rPr lang="fr-CH" sz="1400" dirty="0" err="1" smtClean="0"/>
                            <a:t>small</a:t>
                          </a:r>
                          <a:r>
                            <a:rPr lang="fr-CH" sz="1400" baseline="0" dirty="0" smtClean="0"/>
                            <a:t> IP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Hem. </a:t>
                          </a:r>
                          <a:r>
                            <a:rPr lang="fr-CH" sz="1400" baseline="0" dirty="0" err="1" smtClean="0"/>
                            <a:t>correlations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A</a:t>
                          </a:r>
                          <a:r>
                            <a:rPr lang="fr-CH" sz="1500" b="1" baseline="-25000" dirty="0" smtClean="0"/>
                            <a:t>LR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0.23098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(26)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,</a:t>
                          </a:r>
                          <a:r>
                            <a:rPr lang="fr-CH" sz="1400" baseline="0" dirty="0" smtClean="0"/>
                            <a:t> 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="1" baseline="0" dirty="0" smtClean="0">
                              <a:solidFill>
                                <a:srgbClr val="C00000"/>
                              </a:solidFill>
                            </a:rPr>
                            <a:t>Long.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="1" dirty="0" err="1" smtClean="0">
                              <a:solidFill>
                                <a:srgbClr val="C00000"/>
                              </a:solidFill>
                            </a:rPr>
                            <a:t>polarized</a:t>
                          </a:r>
                          <a:endParaRPr lang="fr-CH" sz="14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1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  <a:endParaRPr lang="fr-CH" sz="1400" b="1" kern="1200" dirty="0" smtClean="0">
                            <a:solidFill>
                              <a:srgbClr val="0000FF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4 </a:t>
                          </a:r>
                          <a:r>
                            <a:rPr lang="fr-CH" sz="1400" dirty="0" err="1" smtClean="0"/>
                            <a:t>bunch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scheme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Design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experiment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A</a:t>
                          </a:r>
                          <a:r>
                            <a:rPr lang="fr-CH" sz="1500" b="1" baseline="-25000" dirty="0" err="1" smtClean="0"/>
                            <a:t>FB</a:t>
                          </a:r>
                          <a:r>
                            <a:rPr lang="fr-CH" sz="1500" b="1" baseline="30000" dirty="0" err="1" smtClean="0">
                              <a:sym typeface="Symbol"/>
                            </a:rPr>
                            <a:t>lept</a:t>
                          </a:r>
                          <a:endParaRPr lang="fr-CH" sz="15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0.23099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(53)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W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2,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(T, S,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U) </a:t>
                          </a:r>
                          <a:endParaRPr lang="fr-CH" sz="1200" b="1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80385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(161 </a:t>
                          </a:r>
                          <a:r>
                            <a:rPr lang="fr-CH" sz="1400" dirty="0" err="1" smtClean="0"/>
                            <a:t>GeV</a:t>
                          </a:r>
                          <a:r>
                            <a:rPr lang="fr-CH" sz="1400" dirty="0" smtClean="0"/>
                            <a:t>)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0.3 MeV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&lt;0.5 MeV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QED </a:t>
                          </a:r>
                          <a:r>
                            <a:rPr lang="fr-CH" sz="1400" dirty="0" err="1" smtClean="0"/>
                            <a:t>corections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  <a:tr h="500441">
                    <a:tc>
                      <a:txBody>
                        <a:bodyPr/>
                        <a:lstStyle/>
                        <a:p>
                          <a:r>
                            <a:rPr lang="fr-CH" sz="1500" b="1" dirty="0" err="1" smtClean="0"/>
                            <a:t>m</a:t>
                          </a:r>
                          <a:r>
                            <a:rPr lang="fr-CH" sz="1500" b="1" baseline="-25000" dirty="0" err="1" smtClean="0"/>
                            <a:t>top</a:t>
                          </a:r>
                          <a:endParaRPr lang="fr-CH" sz="1500" b="1" baseline="-25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173200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900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~10 </a:t>
                          </a: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MeV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dirty="0" smtClean="0"/>
                            <a:t> 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Theory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limit</a:t>
                          </a:r>
                          <a:r>
                            <a:rPr lang="fr-CH" sz="1400" baseline="0" dirty="0" smtClean="0"/>
                            <a:t> at </a:t>
                          </a:r>
                          <a:r>
                            <a:rPr lang="fr-CH" sz="1400" baseline="0" dirty="0" smtClean="0"/>
                            <a:t>50 </a:t>
                          </a:r>
                          <a:r>
                            <a:rPr lang="fr-CH" sz="1400" baseline="0" dirty="0" smtClean="0"/>
                            <a:t>MeV?</a:t>
                          </a:r>
                          <a:endParaRPr lang="fr-CH" sz="1400" dirty="0"/>
                        </a:p>
                      </a:txBody>
                      <a:tcPr marT="34290" marB="34290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EDE5-CFD7-439F-8F1B-588D8418A74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81990" y="546526"/>
            <a:ext cx="306034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81990" y="3426845"/>
            <a:ext cx="3105345" cy="14851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546525"/>
            <a:ext cx="791580" cy="10351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2909287"/>
            <a:ext cx="791580" cy="5175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426845"/>
            <a:ext cx="791580" cy="5175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3921900"/>
            <a:ext cx="791580" cy="5175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086834" y="2909287"/>
            <a:ext cx="1395155" cy="5175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9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Text Box 2"/>
          <p:cNvSpPr txBox="1">
            <a:spLocks noChangeArrowheads="1"/>
          </p:cNvSpPr>
          <p:nvPr/>
        </p:nvSpPr>
        <p:spPr bwMode="auto">
          <a:xfrm>
            <a:off x="-3068" y="0"/>
            <a:ext cx="2571537" cy="22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 err="1">
                <a:solidFill>
                  <a:srgbClr val="000000"/>
                </a:solidFill>
              </a:rPr>
              <a:t>Measuring</a:t>
            </a:r>
            <a:r>
              <a:rPr lang="fr-CH" sz="1600" b="1" dirty="0">
                <a:solidFill>
                  <a:srgbClr val="000000"/>
                </a:solidFill>
              </a:rPr>
              <a:t> sin</a:t>
            </a:r>
            <a:r>
              <a:rPr lang="fr-CH" sz="1600" b="1" baseline="30000" dirty="0">
                <a:solidFill>
                  <a:srgbClr val="000000"/>
                </a:solidFill>
              </a:rPr>
              <a:t>2</a:t>
            </a:r>
            <a:r>
              <a:rPr lang="fr-CH" sz="1600" b="1" dirty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fr-CH" sz="1600" b="1" baseline="-25000" dirty="0">
                <a:solidFill>
                  <a:srgbClr val="000000"/>
                </a:solidFill>
              </a:rPr>
              <a:t>W</a:t>
            </a:r>
            <a:r>
              <a:rPr lang="fr-CH" sz="1600" b="1" baseline="30000" dirty="0">
                <a:solidFill>
                  <a:srgbClr val="000000"/>
                </a:solidFill>
              </a:rPr>
              <a:t>eff</a:t>
            </a:r>
            <a:r>
              <a:rPr lang="fr-CH" sz="1600" b="1" dirty="0">
                <a:solidFill>
                  <a:srgbClr val="000000"/>
                </a:solidFill>
              </a:rPr>
              <a:t> (</a:t>
            </a:r>
            <a:r>
              <a:rPr lang="fr-CH" sz="1600" b="1" dirty="0" err="1">
                <a:solidFill>
                  <a:srgbClr val="000000"/>
                </a:solidFill>
              </a:rPr>
              <a:t>m</a:t>
            </a:r>
            <a:r>
              <a:rPr lang="fr-CH" sz="1600" b="1" baseline="-25000" dirty="0" err="1">
                <a:solidFill>
                  <a:srgbClr val="000000"/>
                </a:solidFill>
              </a:rPr>
              <a:t>Z</a:t>
            </a:r>
            <a:r>
              <a:rPr lang="fr-CH" sz="1600" b="1" dirty="0">
                <a:solidFill>
                  <a:srgbClr val="000000"/>
                </a:solidFill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>
                <a:solidFill>
                  <a:srgbClr val="000000"/>
                </a:solidFill>
              </a:rPr>
              <a:t>sin</a:t>
            </a:r>
            <a:r>
              <a:rPr lang="fr-CH" sz="1600" b="1" baseline="30000" dirty="0">
                <a:solidFill>
                  <a:srgbClr val="000000"/>
                </a:solidFill>
              </a:rPr>
              <a:t>2</a:t>
            </a:r>
            <a:r>
              <a:rPr lang="fr-CH" sz="1600" b="1" dirty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fr-CH" sz="1600" b="1" baseline="-25000" dirty="0">
                <a:solidFill>
                  <a:srgbClr val="000000"/>
                </a:solidFill>
              </a:rPr>
              <a:t>W</a:t>
            </a:r>
            <a:r>
              <a:rPr lang="fr-CH" sz="1600" b="1" baseline="30000" dirty="0">
                <a:solidFill>
                  <a:srgbClr val="000000"/>
                </a:solidFill>
              </a:rPr>
              <a:t>eff </a:t>
            </a:r>
            <a:r>
              <a:rPr lang="fr-CH" sz="1600" b="1" dirty="0">
                <a:solidFill>
                  <a:srgbClr val="000000"/>
                </a:solidFill>
                <a:sym typeface="Symbol" pitchFamily="18" charset="2"/>
              </a:rPr>
              <a:t> ¼ (1- </a:t>
            </a:r>
            <a:r>
              <a:rPr lang="fr-CH" sz="1600" b="1" dirty="0" err="1">
                <a:solidFill>
                  <a:srgbClr val="000000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000000"/>
                </a:solidFill>
                <a:sym typeface="Symbol" pitchFamily="18" charset="2"/>
              </a:rPr>
              <a:t>V</a:t>
            </a:r>
            <a:r>
              <a:rPr lang="fr-CH" sz="1600" b="1" dirty="0">
                <a:solidFill>
                  <a:srgbClr val="000000"/>
                </a:solidFill>
                <a:sym typeface="Symbol" pitchFamily="18" charset="2"/>
              </a:rPr>
              <a:t>/</a:t>
            </a:r>
            <a:r>
              <a:rPr lang="fr-CH" sz="1600" b="1" dirty="0" err="1">
                <a:solidFill>
                  <a:srgbClr val="000000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000000"/>
                </a:solidFill>
                <a:sym typeface="Symbol" pitchFamily="18" charset="2"/>
              </a:rPr>
              <a:t>A</a:t>
            </a:r>
            <a:r>
              <a:rPr lang="fr-CH" sz="1600" b="1" dirty="0">
                <a:solidFill>
                  <a:srgbClr val="000000"/>
                </a:solidFill>
                <a:sym typeface="Symbol" pitchFamily="18" charset="2"/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>
                <a:solidFill>
                  <a:srgbClr val="000000"/>
                </a:solidFill>
                <a:sym typeface="Symbol" pitchFamily="18" charset="2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 err="1">
                <a:solidFill>
                  <a:srgbClr val="000000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000000"/>
                </a:solidFill>
                <a:sym typeface="Symbol" pitchFamily="18" charset="2"/>
              </a:rPr>
              <a:t>V</a:t>
            </a:r>
            <a:r>
              <a:rPr lang="fr-CH" sz="1600" b="1" baseline="-250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H" sz="1600" b="1" dirty="0">
                <a:solidFill>
                  <a:srgbClr val="000000"/>
                </a:solidFill>
                <a:sym typeface="Symbol" pitchFamily="18" charset="2"/>
              </a:rPr>
              <a:t>= </a:t>
            </a:r>
            <a:r>
              <a:rPr lang="fr-CH" sz="1600" b="1" dirty="0" err="1">
                <a:solidFill>
                  <a:srgbClr val="000000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000000"/>
                </a:solidFill>
                <a:sym typeface="Symbol" pitchFamily="18" charset="2"/>
              </a:rPr>
              <a:t>L</a:t>
            </a:r>
            <a:r>
              <a:rPr lang="fr-CH" sz="1600" b="1" baseline="-250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H" sz="1600" b="1" dirty="0">
                <a:solidFill>
                  <a:srgbClr val="000000"/>
                </a:solidFill>
                <a:sym typeface="Symbol" pitchFamily="18" charset="2"/>
              </a:rPr>
              <a:t>+ </a:t>
            </a:r>
            <a:r>
              <a:rPr lang="fr-CH" sz="1600" b="1" dirty="0" err="1">
                <a:solidFill>
                  <a:srgbClr val="000000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000000"/>
                </a:solidFill>
                <a:sym typeface="Symbol" pitchFamily="18" charset="2"/>
              </a:rPr>
              <a:t>R</a:t>
            </a:r>
            <a:endParaRPr lang="fr-CH" sz="1600" b="1" baseline="-25000" dirty="0">
              <a:solidFill>
                <a:srgbClr val="000000"/>
              </a:solidFill>
              <a:sym typeface="Symbol" pitchFamily="18" charset="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 baseline="-25000" dirty="0">
              <a:solidFill>
                <a:srgbClr val="FFFFCC"/>
              </a:solidFill>
              <a:sym typeface="Symbol" pitchFamily="18" charset="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 err="1">
                <a:solidFill>
                  <a:srgbClr val="FFFFCC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FFFFCC"/>
                </a:solidFill>
                <a:sym typeface="Symbol" pitchFamily="18" charset="2"/>
              </a:rPr>
              <a:t>A</a:t>
            </a:r>
            <a:r>
              <a:rPr lang="fr-CH" sz="1600" b="1" baseline="-25000" dirty="0">
                <a:solidFill>
                  <a:srgbClr val="FFFFCC"/>
                </a:solidFill>
                <a:sym typeface="Symbol" pitchFamily="18" charset="2"/>
              </a:rPr>
              <a:t> </a:t>
            </a:r>
            <a:r>
              <a:rPr lang="fr-CH" sz="1600" b="1" dirty="0">
                <a:solidFill>
                  <a:srgbClr val="FFFFCC"/>
                </a:solidFill>
                <a:sym typeface="Symbol" pitchFamily="18" charset="2"/>
              </a:rPr>
              <a:t>= </a:t>
            </a:r>
            <a:r>
              <a:rPr lang="fr-CH" sz="1600" b="1" dirty="0" err="1">
                <a:solidFill>
                  <a:srgbClr val="FFFFCC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FFFFCC"/>
                </a:solidFill>
                <a:sym typeface="Symbol" pitchFamily="18" charset="2"/>
              </a:rPr>
              <a:t>L</a:t>
            </a:r>
            <a:r>
              <a:rPr lang="fr-CH" sz="1600" b="1" baseline="-25000" dirty="0">
                <a:solidFill>
                  <a:srgbClr val="FFFFCC"/>
                </a:solidFill>
                <a:sym typeface="Symbol" pitchFamily="18" charset="2"/>
              </a:rPr>
              <a:t> </a:t>
            </a:r>
            <a:r>
              <a:rPr lang="fr-CH" sz="1600" b="1" dirty="0">
                <a:solidFill>
                  <a:srgbClr val="FFFFCC"/>
                </a:solidFill>
                <a:sym typeface="Symbol" pitchFamily="18" charset="2"/>
              </a:rPr>
              <a:t>- </a:t>
            </a:r>
            <a:r>
              <a:rPr lang="fr-CH" sz="1600" b="1" dirty="0" err="1">
                <a:solidFill>
                  <a:srgbClr val="FFFFCC"/>
                </a:solidFill>
                <a:sym typeface="Symbol" pitchFamily="18" charset="2"/>
              </a:rPr>
              <a:t>g</a:t>
            </a:r>
            <a:r>
              <a:rPr lang="fr-CH" sz="1600" b="1" baseline="-25000" dirty="0" err="1">
                <a:solidFill>
                  <a:srgbClr val="FFFFCC"/>
                </a:solidFill>
                <a:sym typeface="Symbol" pitchFamily="18" charset="2"/>
              </a:rPr>
              <a:t>R</a:t>
            </a:r>
            <a:endParaRPr lang="fr-CH" sz="1600" b="1" baseline="-25000" dirty="0">
              <a:solidFill>
                <a:srgbClr val="FFFFCC"/>
              </a:solidFill>
              <a:sym typeface="Symbol" pitchFamily="18" charset="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 dirty="0">
              <a:solidFill>
                <a:srgbClr val="FFFFCC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b="1" dirty="0">
              <a:solidFill>
                <a:srgbClr val="FFFFCC"/>
              </a:solidFill>
            </a:endParaRPr>
          </a:p>
        </p:txBody>
      </p:sp>
      <p:pic>
        <p:nvPicPr>
          <p:cNvPr id="617475" name="Picture 3" descr="R:\alain\electroweak\talk-blois\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9584" y="6465"/>
            <a:ext cx="4983162" cy="5143500"/>
          </a:xfrm>
          <a:prstGeom prst="rect">
            <a:avLst/>
          </a:prstGeom>
          <a:noFill/>
        </p:spPr>
      </p:pic>
      <p:pic>
        <p:nvPicPr>
          <p:cNvPr id="6174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3" y="1421606"/>
            <a:ext cx="3848100" cy="3700463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181156" y="2433251"/>
                <a:ext cx="7816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i="1">
                              <a:solidFill>
                                <a:srgbClr val="FFFFCC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CH" i="1">
                                  <a:solidFill>
                                    <a:srgbClr val="FFFFCC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CH" i="1">
                                  <a:solidFill>
                                    <a:srgbClr val="FFFFCC"/>
                                  </a:solidFill>
                                  <a:latin typeface="Cambria Math"/>
                                </a:rPr>
                                <m:t>𝑔</m:t>
                              </m:r>
                              <m:r>
                                <a:rPr lang="fr-CH" i="1" baseline="30000">
                                  <a:solidFill>
                                    <a:srgbClr val="FFFFCC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CH" i="1">
                                  <a:solidFill>
                                    <a:srgbClr val="FFFFCC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sub>
                            <m:sup/>
                          </m:sSubSup>
                        </m:e>
                      </m:d>
                    </m:oMath>
                  </m:oMathPara>
                </a14:m>
                <a:endParaRPr lang="fr-CH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1155" y="3244334"/>
                <a:ext cx="78168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568469" y="1113829"/>
            <a:ext cx="1277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smtClean="0">
                <a:solidFill>
                  <a:prstClr val="black"/>
                </a:solidFill>
                <a:latin typeface="Calibri"/>
              </a:rPr>
              <a:t>arXiv:0509008 </a:t>
            </a:r>
            <a:endParaRPr lang="fr-CH" sz="1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147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6" y="212153"/>
            <a:ext cx="6308598" cy="429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48861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91225662"/>
                  </p:ext>
                </p:extLst>
              </p:nvPr>
            </p:nvGraphicFramePr>
            <p:xfrm>
              <a:off x="926595" y="208988"/>
              <a:ext cx="7650850" cy="2880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0170"/>
                    <a:gridCol w="1755195"/>
                    <a:gridCol w="1305145"/>
                    <a:gridCol w="1530170"/>
                    <a:gridCol w="1530170"/>
                  </a:tblGrid>
                  <a:tr h="48006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 @ FCC-</a:t>
                          </a:r>
                          <a:r>
                            <a:rPr lang="fr-CH" sz="1400" dirty="0" err="1" smtClean="0"/>
                            <a:t>ee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 </a:t>
                          </a:r>
                          <a:r>
                            <a:rPr lang="fr-CH" sz="1400" baseline="0" dirty="0" smtClean="0"/>
                            <a:t>@ ILC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 </a:t>
                          </a:r>
                          <a:r>
                            <a:rPr lang="fr-CH" sz="1400" baseline="0" dirty="0" smtClean="0"/>
                            <a:t>@ FCC-</a:t>
                          </a:r>
                          <a:r>
                            <a:rPr lang="fr-CH" sz="1400" baseline="0" dirty="0" err="1" smtClean="0"/>
                            <a:t>ee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visible</a:t>
                          </a:r>
                          <a:r>
                            <a:rPr lang="fr-CH" sz="1400" baseline="0" dirty="0" smtClean="0"/>
                            <a:t> Z </a:t>
                          </a:r>
                          <a:r>
                            <a:rPr lang="fr-CH" sz="1400" baseline="0" dirty="0" err="1" smtClean="0"/>
                            <a:t>decays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10</a:t>
                          </a:r>
                          <a:r>
                            <a:rPr lang="fr-CH" sz="1400" baseline="30000" dirty="0" smtClean="0"/>
                            <a:t>12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visible Z </a:t>
                          </a:r>
                          <a:r>
                            <a:rPr lang="fr-CH" sz="1400" dirty="0" err="1" smtClean="0"/>
                            <a:t>decays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10</a:t>
                          </a:r>
                          <a:r>
                            <a:rPr lang="fr-CH" sz="1400" baseline="30000" dirty="0" smtClean="0"/>
                            <a:t>9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5.10</a:t>
                          </a:r>
                          <a:r>
                            <a:rPr lang="en-US" sz="1400" baseline="30000" dirty="0" smtClean="0"/>
                            <a:t>10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muon pairs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 10</a:t>
                          </a:r>
                          <a:r>
                            <a:rPr lang="fr-CH" sz="1400" baseline="30000" dirty="0" smtClean="0"/>
                            <a:t>11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beam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polarization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90%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30%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 (stat)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aseline="0" dirty="0" smtClean="0"/>
                            <a:t>3 10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</a:t>
                          </a:r>
                          <a:r>
                            <a:rPr lang="fr-CH" sz="1400" dirty="0" smtClean="0"/>
                            <a:t>  (stat)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4.2 10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4.5 10</a:t>
                          </a:r>
                          <a:r>
                            <a:rPr lang="en-US" sz="1400" baseline="30000" dirty="0" smtClean="0"/>
                            <a:t>-5</a:t>
                          </a:r>
                          <a:endParaRPr lang="en-US" sz="1400" baseline="30000" dirty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 </a:t>
                          </a:r>
                          <a:r>
                            <a:rPr lang="fr-CH" sz="1400" dirty="0" err="1" smtClean="0">
                              <a:sym typeface="Symbol"/>
                            </a:rPr>
                            <a:t>E</a:t>
                          </a:r>
                          <a:r>
                            <a:rPr lang="fr-CH" sz="1400" baseline="-25000" dirty="0" err="1" smtClean="0">
                              <a:sym typeface="Symbol"/>
                            </a:rPr>
                            <a:t>cm</a:t>
                          </a:r>
                          <a:r>
                            <a:rPr lang="fr-CH" sz="1400" baseline="-2500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400" baseline="0" dirty="0" smtClean="0">
                              <a:sym typeface="Symbol"/>
                            </a:rPr>
                            <a:t>(MeV)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0.1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2.2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?</a:t>
                          </a:r>
                          <a:endParaRPr lang="en-US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 (E</a:t>
                          </a:r>
                          <a:r>
                            <a:rPr lang="fr-CH" sz="1400" baseline="-25000" dirty="0" smtClean="0"/>
                            <a:t>CM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dirty="0" smtClean="0"/>
                            <a:t>)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/>
                            <a:t>9.2</a:t>
                          </a:r>
                          <a:r>
                            <a:rPr lang="fr-CH" sz="1400" baseline="0" dirty="0" smtClean="0"/>
                            <a:t> 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</a:t>
                          </a:r>
                          <a:r>
                            <a:rPr lang="fr-CH" sz="1400" dirty="0" smtClean="0"/>
                            <a:t>  (E</a:t>
                          </a:r>
                          <a:r>
                            <a:rPr lang="fr-CH" sz="1400" baseline="-25000" dirty="0" smtClean="0"/>
                            <a:t>CM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dirty="0" smtClean="0"/>
                            <a:t>)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/>
                            <a:t>4.1 10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dirty="0" smtClean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1.0 10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</a:t>
                          </a:r>
                          <a:r>
                            <a:rPr lang="fr-CH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5.9 10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ym typeface="Symbol"/>
                            </a:rPr>
                            <a:t>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fr-CH" sz="1400" dirty="0" smtClean="0">
                                  <a:sym typeface="Symbol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fr-CH" sz="1400" baseline="30000" dirty="0" smtClean="0">
                                  <a:sym typeface="Symbol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fr-CH" sz="1400" dirty="0" smtClean="0">
                                  <a:sym typeface="Symbol"/>
                                </a:rPr>
                                <m:t></m:t>
                              </m:r>
                              <m:r>
                                <m:rPr>
                                  <m:nor/>
                                </m:rPr>
                                <a:rPr lang="fr-CH" sz="1400" baseline="30000" dirty="0" smtClean="0">
                                  <a:sym typeface="Symbol"/>
                                </a:rPr>
                                <m:t>lept</m:t>
                              </m:r>
                              <m:r>
                                <m:rPr>
                                  <m:nor/>
                                </m:rPr>
                                <a:rPr lang="fr-CH" sz="1400" baseline="-25000" dirty="0" smtClean="0">
                                  <a:sym typeface="Symbol"/>
                                </a:rPr>
                                <m:t>W</m:t>
                              </m:r>
                            </m:oMath>
                          </a14:m>
                          <a:r>
                            <a:rPr lang="en-US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5.9 </a:t>
                          </a:r>
                          <a:r>
                            <a:rPr lang="fr-CH" sz="1400" baseline="0" dirty="0" smtClean="0"/>
                            <a:t>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7.5 </a:t>
                          </a:r>
                          <a:r>
                            <a:rPr lang="fr-CH" sz="1400" baseline="0" dirty="0" smtClean="0"/>
                            <a:t>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6 10</a:t>
                          </a:r>
                          <a:r>
                            <a:rPr lang="fr-CH" sz="1400" baseline="30000" dirty="0" smtClean="0"/>
                            <a:t>-6  </a:t>
                          </a:r>
                          <a:r>
                            <a:rPr lang="fr-CH" sz="1400" baseline="0" dirty="0" smtClean="0">
                              <a:solidFill>
                                <a:srgbClr val="FF0000"/>
                              </a:solidFill>
                            </a:rPr>
                            <a:t>+?</a:t>
                          </a:r>
                          <a:endParaRPr lang="en-US" sz="1400" baseline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1636155"/>
                  </p:ext>
                </p:extLst>
              </p:nvPr>
            </p:nvGraphicFramePr>
            <p:xfrm>
              <a:off x="926595" y="278650"/>
              <a:ext cx="7650850" cy="3774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0170"/>
                    <a:gridCol w="1755195"/>
                    <a:gridCol w="1305145"/>
                    <a:gridCol w="1530170"/>
                    <a:gridCol w="153017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 @ FCC-</a:t>
                          </a:r>
                          <a:r>
                            <a:rPr lang="fr-CH" dirty="0" err="1" smtClean="0"/>
                            <a:t>ee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 </a:t>
                          </a:r>
                          <a:r>
                            <a:rPr lang="fr-CH" baseline="0" dirty="0" smtClean="0"/>
                            <a:t>@ ILC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 </a:t>
                          </a:r>
                          <a:r>
                            <a:rPr lang="fr-CH" baseline="0" dirty="0" smtClean="0"/>
                            <a:t>@ FCC-</a:t>
                          </a:r>
                          <a:r>
                            <a:rPr lang="fr-CH" baseline="0" dirty="0" err="1" smtClean="0"/>
                            <a:t>ee</a:t>
                          </a:r>
                          <a:endParaRPr lang="en-US" dirty="0" smtClean="0"/>
                        </a:p>
                        <a:p>
                          <a:endParaRPr 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visible</a:t>
                          </a:r>
                          <a:r>
                            <a:rPr lang="fr-CH" baseline="0" dirty="0" smtClean="0"/>
                            <a:t> Z </a:t>
                          </a:r>
                          <a:r>
                            <a:rPr lang="fr-CH" baseline="0" dirty="0" err="1" smtClean="0"/>
                            <a:t>decays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10</a:t>
                          </a:r>
                          <a:r>
                            <a:rPr lang="fr-CH" baseline="30000" dirty="0" smtClean="0"/>
                            <a:t>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visible Z </a:t>
                          </a:r>
                          <a:r>
                            <a:rPr lang="fr-CH" dirty="0" err="1" smtClean="0"/>
                            <a:t>decays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10</a:t>
                          </a:r>
                          <a:r>
                            <a:rPr lang="fr-CH" baseline="30000" dirty="0" smtClean="0"/>
                            <a:t>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5.10</a:t>
                          </a:r>
                          <a:r>
                            <a:rPr lang="en-US" baseline="30000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muon pairs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 10</a:t>
                          </a:r>
                          <a:r>
                            <a:rPr lang="fr-CH" baseline="30000" dirty="0" smtClean="0"/>
                            <a:t>11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beam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polarization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90%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30%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 (stat)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baseline="0" dirty="0" smtClean="0"/>
                            <a:t>3 10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</a:t>
                          </a:r>
                          <a:r>
                            <a:rPr lang="fr-CH" dirty="0" smtClean="0"/>
                            <a:t>  (stat)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4.2 10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4.5 10</a:t>
                          </a:r>
                          <a:r>
                            <a:rPr lang="en-US" baseline="30000" dirty="0" smtClean="0"/>
                            <a:t>-5</a:t>
                          </a:r>
                          <a:endParaRPr lang="en-US" baseline="30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 </a:t>
                          </a:r>
                          <a:r>
                            <a:rPr lang="fr-CH" dirty="0" err="1" smtClean="0">
                              <a:sym typeface="Symbol"/>
                            </a:rPr>
                            <a:t>E</a:t>
                          </a:r>
                          <a:r>
                            <a:rPr lang="fr-CH" baseline="-25000" dirty="0" err="1" smtClean="0">
                              <a:sym typeface="Symbol"/>
                            </a:rPr>
                            <a:t>cm</a:t>
                          </a:r>
                          <a:r>
                            <a:rPr lang="fr-CH" baseline="-25000" dirty="0" smtClean="0">
                              <a:sym typeface="Symbol"/>
                            </a:rPr>
                            <a:t> </a:t>
                          </a:r>
                          <a:r>
                            <a:rPr lang="fr-CH" baseline="0" dirty="0" smtClean="0">
                              <a:sym typeface="Symbol"/>
                            </a:rPr>
                            <a:t>(MeV)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0.1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2.2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?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 (E</a:t>
                          </a:r>
                          <a:r>
                            <a:rPr lang="fr-CH" baseline="-25000" dirty="0" smtClean="0"/>
                            <a:t>CM</a:t>
                          </a:r>
                          <a:r>
                            <a:rPr lang="fr-CH" baseline="0" dirty="0" smtClean="0"/>
                            <a:t> </a:t>
                          </a:r>
                          <a:r>
                            <a:rPr lang="fr-CH" dirty="0" smtClean="0"/>
                            <a:t>)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/>
                            <a:t>9.2</a:t>
                          </a:r>
                          <a:r>
                            <a:rPr lang="fr-CH" baseline="0" dirty="0" smtClean="0"/>
                            <a:t> 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</a:t>
                          </a:r>
                          <a:r>
                            <a:rPr lang="fr-CH" dirty="0" smtClean="0"/>
                            <a:t>  (E</a:t>
                          </a:r>
                          <a:r>
                            <a:rPr lang="fr-CH" baseline="-25000" dirty="0" smtClean="0"/>
                            <a:t>CM</a:t>
                          </a:r>
                          <a:r>
                            <a:rPr lang="fr-CH" baseline="0" dirty="0" smtClean="0"/>
                            <a:t> </a:t>
                          </a:r>
                          <a:r>
                            <a:rPr lang="fr-CH" dirty="0" smtClean="0"/>
                            <a:t>)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/>
                            <a:t>4.1 10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1.0 10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</a:t>
                          </a:r>
                          <a:r>
                            <a:rPr lang="fr-CH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5.9 10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922951" r="-40039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5.9 </a:t>
                          </a:r>
                          <a:r>
                            <a:rPr lang="fr-CH" baseline="0" dirty="0" smtClean="0"/>
                            <a:t>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7.5 </a:t>
                          </a:r>
                          <a:r>
                            <a:rPr lang="fr-CH" baseline="0" dirty="0" smtClean="0"/>
                            <a:t>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6 10</a:t>
                          </a:r>
                          <a:r>
                            <a:rPr lang="fr-CH" baseline="30000" dirty="0" smtClean="0"/>
                            <a:t>-6  </a:t>
                          </a:r>
                          <a:r>
                            <a:rPr lang="fr-CH" baseline="0" dirty="0" smtClean="0">
                              <a:solidFill>
                                <a:srgbClr val="FF0000"/>
                              </a:solidFill>
                            </a:rPr>
                            <a:t>+?</a:t>
                          </a:r>
                          <a:endParaRPr lang="en-US" baseline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Rectangle 3"/>
          <p:cNvSpPr/>
          <p:nvPr/>
        </p:nvSpPr>
        <p:spPr>
          <a:xfrm>
            <a:off x="135028" y="4019200"/>
            <a:ext cx="91174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All  </a:t>
            </a:r>
            <a:r>
              <a:rPr lang="fr-CH" dirty="0" err="1"/>
              <a:t>exceeds</a:t>
            </a:r>
            <a:r>
              <a:rPr lang="fr-CH" dirty="0"/>
              <a:t> the </a:t>
            </a:r>
            <a:r>
              <a:rPr lang="fr-CH" dirty="0" err="1"/>
              <a:t>theoretical</a:t>
            </a:r>
            <a:r>
              <a:rPr lang="fr-CH" dirty="0"/>
              <a:t> </a:t>
            </a:r>
            <a:r>
              <a:rPr lang="fr-CH" dirty="0" err="1"/>
              <a:t>precision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>
                <a:sym typeface="Symbol"/>
              </a:rPr>
              <a:t>(</a:t>
            </a:r>
            <a:r>
              <a:rPr lang="fr-CH" dirty="0" err="1">
                <a:sym typeface="Symbol"/>
              </a:rPr>
              <a:t>m</a:t>
            </a:r>
            <a:r>
              <a:rPr lang="fr-CH" baseline="-25000" dirty="0" err="1">
                <a:sym typeface="Symbol"/>
              </a:rPr>
              <a:t>Z</a:t>
            </a:r>
            <a:r>
              <a:rPr lang="fr-CH" dirty="0">
                <a:sym typeface="Symbol"/>
              </a:rPr>
              <a:t>) </a:t>
            </a:r>
            <a:r>
              <a:rPr lang="fr-CH" dirty="0" smtClean="0">
                <a:sym typeface="Symbol"/>
              </a:rPr>
              <a:t>(310</a:t>
            </a:r>
            <a:r>
              <a:rPr lang="fr-CH" baseline="30000" dirty="0" smtClean="0">
                <a:sym typeface="Symbol"/>
              </a:rPr>
              <a:t>-5</a:t>
            </a:r>
            <a:r>
              <a:rPr lang="fr-CH" dirty="0" smtClean="0">
                <a:sym typeface="Symbol"/>
              </a:rPr>
              <a:t>) or </a:t>
            </a:r>
            <a:r>
              <a:rPr lang="fr-CH" dirty="0">
                <a:sym typeface="Symbol"/>
              </a:rPr>
              <a:t>the </a:t>
            </a:r>
            <a:r>
              <a:rPr lang="fr-CH" dirty="0" err="1">
                <a:sym typeface="Symbol"/>
              </a:rPr>
              <a:t>comparison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with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m</a:t>
            </a:r>
            <a:r>
              <a:rPr lang="fr-CH" baseline="-25000" dirty="0" smtClean="0">
                <a:sym typeface="Symbol"/>
              </a:rPr>
              <a:t>W</a:t>
            </a:r>
            <a:r>
              <a:rPr lang="fr-CH" dirty="0" smtClean="0">
                <a:sym typeface="Symbol"/>
              </a:rPr>
              <a:t> (500keV)</a:t>
            </a:r>
            <a:r>
              <a:rPr lang="fr-CH" baseline="-25000" dirty="0" smtClean="0">
                <a:sym typeface="Symbol"/>
              </a:rPr>
              <a:t> </a:t>
            </a:r>
            <a:endParaRPr lang="fr-CH" dirty="0"/>
          </a:p>
          <a:p>
            <a:endParaRPr lang="fr-CH" b="1" dirty="0" smtClean="0">
              <a:solidFill>
                <a:srgbClr val="0070C0"/>
              </a:solidFill>
            </a:endParaRPr>
          </a:p>
          <a:p>
            <a:r>
              <a:rPr lang="fr-CH" b="1" dirty="0" smtClean="0">
                <a:solidFill>
                  <a:srgbClr val="0070C0"/>
                </a:solidFill>
              </a:rPr>
              <a:t>But </a:t>
            </a:r>
            <a:r>
              <a:rPr lang="fr-CH" b="1" dirty="0" err="1">
                <a:solidFill>
                  <a:srgbClr val="0070C0"/>
                </a:solidFill>
              </a:rPr>
              <a:t>this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precision</a:t>
            </a:r>
            <a:r>
              <a:rPr lang="fr-CH" b="1" dirty="0">
                <a:solidFill>
                  <a:srgbClr val="0070C0"/>
                </a:solidFill>
              </a:rPr>
              <a:t> on 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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sin</a:t>
            </a:r>
            <a:r>
              <a:rPr lang="fr-CH" b="1" baseline="30000" dirty="0">
                <a:solidFill>
                  <a:srgbClr val="0070C0"/>
                </a:solidFill>
                <a:sym typeface="Symbol"/>
              </a:rPr>
              <a:t>2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</a:t>
            </a:r>
            <a:r>
              <a:rPr lang="fr-CH" b="1" baseline="30000" dirty="0">
                <a:solidFill>
                  <a:srgbClr val="0070C0"/>
                </a:solidFill>
                <a:latin typeface="Script MT Bold"/>
                <a:sym typeface="Symbol"/>
              </a:rPr>
              <a:t>lept</a:t>
            </a:r>
            <a:r>
              <a:rPr lang="fr-CH" b="1" baseline="-25000" dirty="0">
                <a:solidFill>
                  <a:srgbClr val="0070C0"/>
                </a:solidFill>
                <a:sym typeface="Symbol"/>
              </a:rPr>
              <a:t>W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can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only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be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exploited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at FCC-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ee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!</a:t>
            </a:r>
            <a:endParaRPr lang="fr-CH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8876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4" y="3213072"/>
            <a:ext cx="7866623" cy="185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99" y="31352"/>
            <a:ext cx="5333961" cy="324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23" y="310249"/>
            <a:ext cx="3862148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forward</a:t>
            </a:r>
            <a:r>
              <a:rPr lang="fr-CH" dirty="0" smtClean="0"/>
              <a:t> </a:t>
            </a:r>
            <a:r>
              <a:rPr lang="fr-CH" dirty="0" err="1" smtClean="0"/>
              <a:t>backward</a:t>
            </a:r>
            <a:r>
              <a:rPr lang="fr-CH" dirty="0" smtClean="0"/>
              <a:t> tau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asymmetry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clean. </a:t>
            </a:r>
          </a:p>
          <a:p>
            <a:r>
              <a:rPr lang="fr-CH" dirty="0" err="1" smtClean="0"/>
              <a:t>Dependence</a:t>
            </a:r>
            <a:r>
              <a:rPr lang="fr-CH" dirty="0" smtClean="0"/>
              <a:t> on E</a:t>
            </a:r>
            <a:r>
              <a:rPr lang="fr-CH" baseline="-25000" dirty="0" smtClean="0"/>
              <a:t>CM </a:t>
            </a:r>
            <a:r>
              <a:rPr lang="fr-CH" dirty="0" err="1" smtClean="0"/>
              <a:t>same</a:t>
            </a:r>
            <a:r>
              <a:rPr lang="fr-CH" dirty="0" smtClean="0"/>
              <a:t> as A</a:t>
            </a:r>
            <a:r>
              <a:rPr lang="fr-CH" baseline="-25000" dirty="0" smtClean="0"/>
              <a:t>LR </a:t>
            </a:r>
            <a:r>
              <a:rPr lang="fr-CH" dirty="0" smtClean="0"/>
              <a:t> </a:t>
            </a:r>
            <a:r>
              <a:rPr lang="fr-CH" dirty="0" err="1" smtClean="0"/>
              <a:t>negl</a:t>
            </a:r>
            <a:r>
              <a:rPr lang="fr-CH" dirty="0" smtClean="0"/>
              <a:t>. </a:t>
            </a:r>
            <a:endParaRPr lang="fr-CH" baseline="-25000" dirty="0" smtClean="0"/>
          </a:p>
          <a:p>
            <a:r>
              <a:rPr lang="fr-CH" dirty="0" smtClean="0"/>
              <a:t>At FCC-</a:t>
            </a:r>
            <a:r>
              <a:rPr lang="fr-CH" dirty="0" err="1" smtClean="0"/>
              <a:t>ee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ALEPH data 160 pb</a:t>
            </a:r>
            <a:r>
              <a:rPr lang="fr-CH" baseline="30000" dirty="0" smtClean="0"/>
              <a:t>-1 </a:t>
            </a:r>
            <a:r>
              <a:rPr lang="fr-CH" dirty="0" smtClean="0"/>
              <a:t> (80 s @ FCC-</a:t>
            </a:r>
            <a:r>
              <a:rPr lang="fr-CH" dirty="0" err="1" smtClean="0"/>
              <a:t>ee</a:t>
            </a:r>
            <a:r>
              <a:rPr lang="fr-CH" dirty="0" smtClean="0"/>
              <a:t> !)</a:t>
            </a:r>
            <a:endParaRPr lang="fr-CH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71342" y="1862922"/>
            <a:ext cx="3742884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syst</a:t>
            </a:r>
            <a:r>
              <a:rPr lang="fr-CH" dirty="0" smtClean="0"/>
              <a:t>. </a:t>
            </a:r>
            <a:r>
              <a:rPr lang="fr-CH" dirty="0" err="1" smtClean="0"/>
              <a:t>level</a:t>
            </a:r>
            <a:r>
              <a:rPr lang="fr-CH" dirty="0" smtClean="0"/>
              <a:t> of 6 10</a:t>
            </a:r>
            <a:r>
              <a:rPr lang="fr-CH" baseline="30000" dirty="0" smtClean="0"/>
              <a:t>-5</a:t>
            </a:r>
            <a:r>
              <a:rPr lang="fr-CH" dirty="0" smtClean="0"/>
              <a:t>on sin</a:t>
            </a:r>
            <a:r>
              <a:rPr lang="fr-CH" baseline="30000" dirty="0" smtClean="0"/>
              <a:t>2</a:t>
            </a:r>
            <a:r>
              <a:rPr lang="fr-CH" dirty="0" smtClean="0">
                <a:sym typeface="Symbol"/>
              </a:rPr>
              <a:t></a:t>
            </a:r>
            <a:r>
              <a:rPr lang="fr-CH" baseline="30000" dirty="0" smtClean="0">
                <a:sym typeface="Symbol"/>
              </a:rPr>
              <a:t>eff</a:t>
            </a:r>
            <a:r>
              <a:rPr lang="fr-CH" baseline="-25000" dirty="0" smtClean="0">
                <a:sym typeface="Symbol"/>
              </a:rPr>
              <a:t>W</a:t>
            </a:r>
            <a:endParaRPr lang="fr-CH" dirty="0" smtClean="0"/>
          </a:p>
          <a:p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smtClean="0"/>
              <a:t> possible </a:t>
            </a:r>
          </a:p>
          <a:p>
            <a:r>
              <a:rPr lang="fr-CH" dirty="0"/>
              <a:t>b</a:t>
            </a:r>
            <a:r>
              <a:rPr lang="fr-CH" dirty="0" smtClean="0"/>
              <a:t>y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dedicated</a:t>
            </a:r>
            <a:r>
              <a:rPr lang="fr-CH" dirty="0" smtClean="0"/>
              <a:t> </a:t>
            </a:r>
            <a:r>
              <a:rPr lang="fr-CH" dirty="0" err="1" smtClean="0"/>
              <a:t>selection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e.g</a:t>
            </a:r>
            <a:r>
              <a:rPr lang="fr-CH" dirty="0" smtClean="0"/>
              <a:t>. tau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smtClean="0">
                <a:sym typeface="Symbol"/>
              </a:rPr>
              <a:t></a:t>
            </a:r>
            <a:r>
              <a:rPr lang="fr-CH" dirty="0" smtClean="0">
                <a:sym typeface="Wingdings" panose="05000000000000000000" pitchFamily="2" charset="2"/>
              </a:rPr>
              <a:t> v  to </a:t>
            </a:r>
            <a:r>
              <a:rPr lang="fr-CH" dirty="0" err="1" smtClean="0">
                <a:sym typeface="Wingdings" panose="05000000000000000000" pitchFamily="2" charset="2"/>
              </a:rPr>
              <a:t>avoid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had</a:t>
            </a:r>
            <a:r>
              <a:rPr lang="fr-CH" dirty="0" smtClean="0">
                <a:sym typeface="Wingdings" panose="05000000000000000000" pitchFamily="2" charset="2"/>
              </a:rPr>
              <a:t>. model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3480033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526" y="231490"/>
            <a:ext cx="8602163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 smtClean="0">
                <a:solidFill>
                  <a:srgbClr val="0070C0"/>
                </a:solidFill>
              </a:rPr>
              <a:t>Concluding</a:t>
            </a:r>
            <a:r>
              <a:rPr lang="fr-CH" sz="2000" b="1" dirty="0" smtClean="0">
                <a:solidFill>
                  <a:srgbClr val="0070C0"/>
                </a:solidFill>
              </a:rPr>
              <a:t> </a:t>
            </a:r>
            <a:r>
              <a:rPr lang="fr-CH" sz="2000" b="1" dirty="0" err="1" smtClean="0">
                <a:solidFill>
                  <a:srgbClr val="0070C0"/>
                </a:solidFill>
              </a:rPr>
              <a:t>remarks</a:t>
            </a:r>
            <a:endParaRPr lang="fr-CH" dirty="0"/>
          </a:p>
          <a:p>
            <a:pPr marL="342900" indent="-342900">
              <a:buAutoNum type="arabicPeriod"/>
            </a:pPr>
            <a:r>
              <a:rPr lang="fr-CH" dirty="0" smtClean="0"/>
              <a:t>There are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strong</a:t>
            </a:r>
            <a:r>
              <a:rPr lang="fr-CH" dirty="0" smtClean="0"/>
              <a:t> arguments for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calibration </a:t>
            </a:r>
            <a:r>
              <a:rPr lang="fr-CH" dirty="0" err="1" smtClean="0"/>
              <a:t>with</a:t>
            </a:r>
            <a:r>
              <a:rPr lang="fr-CH" dirty="0" smtClean="0"/>
              <a:t> transverse </a:t>
            </a:r>
          </a:p>
          <a:p>
            <a:r>
              <a:rPr lang="fr-CH" dirty="0"/>
              <a:t> </a:t>
            </a:r>
            <a:r>
              <a:rPr lang="fr-CH" dirty="0" smtClean="0"/>
              <a:t>      </a:t>
            </a:r>
            <a:r>
              <a:rPr lang="fr-CH" dirty="0" err="1" smtClean="0"/>
              <a:t>polarization</a:t>
            </a:r>
            <a:r>
              <a:rPr lang="fr-CH" dirty="0" smtClean="0"/>
              <a:t> at the Z </a:t>
            </a:r>
            <a:r>
              <a:rPr lang="fr-CH" dirty="0" err="1" smtClean="0"/>
              <a:t>peak</a:t>
            </a:r>
            <a:r>
              <a:rPr lang="fr-CH" dirty="0" smtClean="0"/>
              <a:t> and W </a:t>
            </a:r>
            <a:r>
              <a:rPr lang="fr-CH" dirty="0" err="1" smtClean="0"/>
              <a:t>threshold</a:t>
            </a:r>
            <a:r>
              <a:rPr lang="fr-CH" dirty="0" smtClean="0"/>
              <a:t>. </a:t>
            </a:r>
          </a:p>
          <a:p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2.   </a:t>
            </a:r>
            <a:r>
              <a:rPr lang="fr-CH" dirty="0" err="1" smtClean="0"/>
              <a:t>Given</a:t>
            </a:r>
            <a:r>
              <a:rPr lang="fr-CH" dirty="0" smtClean="0"/>
              <a:t> the </a:t>
            </a:r>
            <a:r>
              <a:rPr lang="fr-CH" dirty="0" err="1" smtClean="0"/>
              <a:t>likely</a:t>
            </a:r>
            <a:r>
              <a:rPr lang="fr-CH" dirty="0" smtClean="0"/>
              <a:t> </a:t>
            </a:r>
            <a:r>
              <a:rPr lang="fr-CH" dirty="0" err="1" smtClean="0"/>
              <a:t>loss</a:t>
            </a:r>
            <a:r>
              <a:rPr lang="fr-CH" dirty="0" smtClean="0"/>
              <a:t> in </a:t>
            </a:r>
            <a:r>
              <a:rPr lang="fr-CH" dirty="0" err="1" smtClean="0"/>
              <a:t>luminosity</a:t>
            </a:r>
            <a:r>
              <a:rPr lang="fr-CH" dirty="0" smtClean="0"/>
              <a:t>, and the </a:t>
            </a:r>
            <a:r>
              <a:rPr lang="fr-CH" dirty="0" err="1" smtClean="0"/>
              <a:t>intrinsic</a:t>
            </a:r>
            <a:r>
              <a:rPr lang="fr-CH" dirty="0" smtClean="0"/>
              <a:t> </a:t>
            </a:r>
            <a:r>
              <a:rPr lang="fr-CH" dirty="0" err="1" smtClean="0"/>
              <a:t>uncertainties</a:t>
            </a:r>
            <a:r>
              <a:rPr lang="fr-CH" dirty="0" smtClean="0"/>
              <a:t> in the extraction of </a:t>
            </a:r>
          </a:p>
          <a:p>
            <a:r>
              <a:rPr lang="fr-CH" dirty="0" smtClean="0"/>
              <a:t>        the </a:t>
            </a:r>
            <a:r>
              <a:rPr lang="fr-CH" dirty="0" err="1" smtClean="0"/>
              <a:t>weak</a:t>
            </a:r>
            <a:r>
              <a:rPr lang="fr-CH" dirty="0" smtClean="0"/>
              <a:t> </a:t>
            </a:r>
            <a:r>
              <a:rPr lang="fr-CH" dirty="0" err="1" smtClean="0"/>
              <a:t>couplings</a:t>
            </a:r>
            <a:r>
              <a:rPr lang="fr-CH" dirty="0" smtClean="0"/>
              <a:t>, the case for longitudinal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limited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b="1" dirty="0" err="1"/>
              <a:t>We</a:t>
            </a:r>
            <a:r>
              <a:rPr lang="fr-CH" b="1" dirty="0"/>
              <a:t> have </a:t>
            </a:r>
            <a:r>
              <a:rPr lang="fr-CH" b="1" dirty="0" err="1"/>
              <a:t>concluded</a:t>
            </a:r>
            <a:r>
              <a:rPr lang="fr-CH" b="1" dirty="0"/>
              <a:t> </a:t>
            </a:r>
            <a:r>
              <a:rPr lang="fr-CH" b="1" dirty="0" err="1"/>
              <a:t>that</a:t>
            </a:r>
            <a:r>
              <a:rPr lang="fr-CH" b="1" dirty="0"/>
              <a:t> first </a:t>
            </a:r>
            <a:r>
              <a:rPr lang="fr-CH" b="1" dirty="0" err="1"/>
              <a:t>priority</a:t>
            </a:r>
            <a:r>
              <a:rPr lang="fr-CH" b="1" dirty="0"/>
              <a:t> </a:t>
            </a:r>
            <a:r>
              <a:rPr lang="fr-CH" b="1" dirty="0" err="1"/>
              <a:t>is</a:t>
            </a:r>
            <a:r>
              <a:rPr lang="fr-CH" b="1" dirty="0"/>
              <a:t> to </a:t>
            </a:r>
            <a:r>
              <a:rPr lang="fr-CH" b="1" dirty="0" err="1"/>
              <a:t>achieve</a:t>
            </a:r>
            <a:r>
              <a:rPr lang="fr-CH" b="1" dirty="0"/>
              <a:t> transverse </a:t>
            </a:r>
            <a:r>
              <a:rPr lang="fr-CH" b="1" dirty="0" err="1"/>
              <a:t>polarization</a:t>
            </a:r>
            <a:r>
              <a:rPr lang="fr-CH" b="1" dirty="0"/>
              <a:t> </a:t>
            </a:r>
          </a:p>
          <a:p>
            <a:r>
              <a:rPr lang="fr-CH" dirty="0"/>
              <a:t>in a </a:t>
            </a:r>
            <a:r>
              <a:rPr lang="fr-CH" dirty="0" err="1"/>
              <a:t>way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allows</a:t>
            </a:r>
            <a:r>
              <a:rPr lang="fr-CH" dirty="0"/>
              <a:t> </a:t>
            </a:r>
            <a:r>
              <a:rPr lang="fr-CH" dirty="0" err="1"/>
              <a:t>continuous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calibration by </a:t>
            </a:r>
            <a:r>
              <a:rPr lang="fr-CH" dirty="0" err="1"/>
              <a:t>resoenant</a:t>
            </a:r>
            <a:r>
              <a:rPr lang="fr-CH" dirty="0"/>
              <a:t> </a:t>
            </a:r>
            <a:r>
              <a:rPr lang="fr-CH" dirty="0" err="1"/>
              <a:t>depolarization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   </a:t>
            </a:r>
            <a:r>
              <a:rPr lang="fr-CH" dirty="0"/>
              <a:t>-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/>
              <a:t>is</a:t>
            </a:r>
            <a:r>
              <a:rPr lang="fr-CH" dirty="0"/>
              <a:t> all possible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very</a:t>
            </a:r>
            <a:r>
              <a:rPr lang="fr-CH" dirty="0" smtClean="0"/>
              <a:t> high </a:t>
            </a:r>
            <a:r>
              <a:rPr lang="fr-CH" dirty="0" err="1" smtClean="0"/>
              <a:t>precision</a:t>
            </a:r>
            <a:r>
              <a:rPr lang="fr-CH" dirty="0" smtClean="0"/>
              <a:t>, </a:t>
            </a:r>
            <a:r>
              <a:rPr lang="fr-CH" dirty="0" err="1" smtClean="0"/>
              <a:t>both</a:t>
            </a:r>
            <a:r>
              <a:rPr lang="fr-CH" dirty="0" smtClean="0"/>
              <a:t> at the Z and the W. </a:t>
            </a:r>
          </a:p>
          <a:p>
            <a:r>
              <a:rPr lang="fr-CH" dirty="0" smtClean="0"/>
              <a:t>     calibration at </a:t>
            </a:r>
            <a:r>
              <a:rPr lang="fr-CH" dirty="0" err="1" smtClean="0"/>
              <a:t>higher</a:t>
            </a:r>
            <a:r>
              <a:rPr lang="fr-CH" dirty="0" smtClean="0"/>
              <a:t> </a:t>
            </a:r>
            <a:r>
              <a:rPr lang="fr-CH" dirty="0" err="1" smtClean="0"/>
              <a:t>energies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made </a:t>
            </a:r>
            <a:r>
              <a:rPr lang="fr-CH" dirty="0" err="1" smtClean="0"/>
              <a:t>from</a:t>
            </a:r>
            <a:r>
              <a:rPr lang="fr-CH" dirty="0" smtClean="0"/>
              <a:t> the data </a:t>
            </a:r>
            <a:r>
              <a:rPr lang="fr-CH" dirty="0" err="1" smtClean="0"/>
              <a:t>themselves</a:t>
            </a:r>
            <a:r>
              <a:rPr lang="fr-CH" dirty="0" smtClean="0"/>
              <a:t> at </a:t>
            </a:r>
            <a:r>
              <a:rPr lang="fr-CH" dirty="0" err="1" smtClean="0"/>
              <a:t>sufficient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.</a:t>
            </a:r>
            <a:endParaRPr lang="fr-CH" dirty="0"/>
          </a:p>
          <a:p>
            <a:r>
              <a:rPr lang="fr-CH" dirty="0"/>
              <a:t> 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</a:t>
            </a:r>
            <a:r>
              <a:rPr lang="fr-CH" dirty="0"/>
              <a:t>- the question of the </a:t>
            </a:r>
            <a:r>
              <a:rPr lang="fr-CH" dirty="0" err="1"/>
              <a:t>residual</a:t>
            </a:r>
            <a:r>
              <a:rPr lang="fr-CH" dirty="0"/>
              <a:t> </a:t>
            </a:r>
            <a:r>
              <a:rPr lang="fr-CH" dirty="0" err="1"/>
              <a:t>systematic</a:t>
            </a:r>
            <a:r>
              <a:rPr lang="fr-CH" dirty="0"/>
              <a:t> </a:t>
            </a:r>
            <a:r>
              <a:rPr lang="fr-CH" dirty="0" err="1"/>
              <a:t>error</a:t>
            </a:r>
            <a:r>
              <a:rPr lang="fr-CH" dirty="0"/>
              <a:t> </a:t>
            </a:r>
            <a:r>
              <a:rPr lang="fr-CH" dirty="0" err="1"/>
              <a:t>requires</a:t>
            </a:r>
            <a:r>
              <a:rPr lang="fr-CH" dirty="0"/>
              <a:t> </a:t>
            </a:r>
            <a:r>
              <a:rPr lang="fr-CH" dirty="0" err="1"/>
              <a:t>further</a:t>
            </a:r>
            <a:r>
              <a:rPr lang="fr-CH" dirty="0"/>
              <a:t> </a:t>
            </a:r>
            <a:r>
              <a:rPr lang="fr-CH" dirty="0" err="1"/>
              <a:t>studies</a:t>
            </a:r>
            <a:r>
              <a:rPr lang="fr-CH" dirty="0"/>
              <a:t> of the </a:t>
            </a:r>
          </a:p>
          <a:p>
            <a:r>
              <a:rPr lang="fr-CH" dirty="0"/>
              <a:t>      </a:t>
            </a:r>
            <a:r>
              <a:rPr lang="fr-CH" dirty="0" err="1"/>
              <a:t>relationship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and center-of-mass </a:t>
            </a:r>
            <a:r>
              <a:rPr lang="fr-CH" dirty="0" err="1" smtClean="0"/>
              <a:t>energy</a:t>
            </a:r>
            <a:r>
              <a:rPr lang="fr-CH" dirty="0"/>
              <a:t>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     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aim</a:t>
            </a:r>
            <a:r>
              <a:rPr lang="fr-CH" dirty="0" smtClean="0"/>
              <a:t> of </a:t>
            </a:r>
            <a:r>
              <a:rPr lang="fr-CH" dirty="0" err="1" smtClean="0"/>
              <a:t>achieving</a:t>
            </a:r>
            <a:r>
              <a:rPr lang="fr-CH" dirty="0" smtClean="0"/>
              <a:t>  a </a:t>
            </a:r>
            <a:r>
              <a:rPr lang="fr-CH" dirty="0" err="1" smtClean="0"/>
              <a:t>precision</a:t>
            </a:r>
            <a:r>
              <a:rPr lang="fr-CH" dirty="0" smtClean="0"/>
              <a:t> of O(100 </a:t>
            </a:r>
            <a:r>
              <a:rPr lang="fr-CH" dirty="0" err="1" smtClean="0"/>
              <a:t>keV</a:t>
            </a:r>
            <a:r>
              <a:rPr lang="fr-CH" dirty="0" smtClean="0"/>
              <a:t>) on E_CM </a:t>
            </a:r>
            <a:endParaRPr lang="fr-CH" dirty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49471672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6865" y="2121637"/>
            <a:ext cx="114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spares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80507780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531" y="310249"/>
            <a:ext cx="8604407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fr-CH" sz="3200" b="1" dirty="0" smtClean="0">
                <a:solidFill>
                  <a:schemeClr val="accent1">
                    <a:lumMod val="75000"/>
                  </a:schemeClr>
                </a:solidFill>
              </a:rPr>
              <a:t>ongitudinal </a:t>
            </a:r>
            <a:r>
              <a:rPr lang="fr-CH" sz="3200" b="1" dirty="0" err="1" smtClean="0">
                <a:solidFill>
                  <a:schemeClr val="accent1">
                    <a:lumMod val="75000"/>
                  </a:schemeClr>
                </a:solidFill>
              </a:rPr>
              <a:t>polarization</a:t>
            </a:r>
            <a:r>
              <a:rPr lang="fr-CH" sz="3200" b="1" dirty="0" smtClean="0">
                <a:solidFill>
                  <a:schemeClr val="accent1">
                    <a:lumMod val="75000"/>
                  </a:schemeClr>
                </a:solidFill>
              </a:rPr>
              <a:t> at FCC-Z?</a:t>
            </a:r>
          </a:p>
          <a:p>
            <a:endParaRPr lang="fr-CH" sz="2000" dirty="0" smtClean="0"/>
          </a:p>
          <a:p>
            <a:r>
              <a:rPr lang="fr-CH" dirty="0" smtClean="0"/>
              <a:t>Main </a:t>
            </a:r>
            <a:r>
              <a:rPr lang="fr-CH" dirty="0" err="1" smtClean="0"/>
              <a:t>interest</a:t>
            </a:r>
            <a:r>
              <a:rPr lang="fr-CH" dirty="0" smtClean="0"/>
              <a:t>: </a:t>
            </a:r>
            <a:r>
              <a:rPr lang="fr-CH" dirty="0" err="1" smtClean="0"/>
              <a:t>measure</a:t>
            </a:r>
            <a:r>
              <a:rPr lang="fr-CH" dirty="0" smtClean="0"/>
              <a:t> EW </a:t>
            </a:r>
            <a:r>
              <a:rPr lang="fr-CH" dirty="0" err="1" smtClean="0"/>
              <a:t>couplings</a:t>
            </a:r>
            <a:r>
              <a:rPr lang="fr-CH" dirty="0" smtClean="0"/>
              <a:t> at the Z </a:t>
            </a:r>
            <a:r>
              <a:rPr lang="fr-CH" dirty="0" err="1" smtClean="0"/>
              <a:t>peak</a:t>
            </a:r>
            <a:r>
              <a:rPr lang="fr-CH" dirty="0" smtClean="0"/>
              <a:t> </a:t>
            </a:r>
            <a:r>
              <a:rPr lang="fr-CH" dirty="0" err="1" smtClean="0"/>
              <a:t>most</a:t>
            </a:r>
            <a:r>
              <a:rPr lang="fr-CH" dirty="0" smtClean="0"/>
              <a:t> of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</a:t>
            </a:r>
          </a:p>
          <a:p>
            <a:r>
              <a:rPr lang="fr-CH" dirty="0" smtClean="0"/>
              <a:t>of  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sin</a:t>
            </a:r>
            <a:r>
              <a:rPr lang="fr-CH" b="1" baseline="30000" dirty="0">
                <a:solidFill>
                  <a:srgbClr val="FF0000"/>
                </a:solidFill>
                <a:sym typeface="Symbol"/>
              </a:rPr>
              <a:t>2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</a:t>
            </a:r>
            <a:r>
              <a:rPr lang="fr-CH" b="1" baseline="30000" dirty="0" smtClean="0">
                <a:solidFill>
                  <a:srgbClr val="FF0000"/>
                </a:solidFill>
                <a:latin typeface="Script MT Bold"/>
                <a:sym typeface="Symbol"/>
              </a:rPr>
              <a:t>lept</a:t>
            </a:r>
            <a:r>
              <a:rPr lang="fr-CH" b="1" baseline="-25000" dirty="0" smtClean="0">
                <a:solidFill>
                  <a:srgbClr val="FF0000"/>
                </a:solidFill>
                <a:latin typeface="+mj-lt"/>
                <a:sym typeface="Symbol"/>
              </a:rPr>
              <a:t>W</a:t>
            </a:r>
            <a:r>
              <a:rPr lang="fr-CH" baseline="-25000" dirty="0" smtClean="0">
                <a:latin typeface="+mj-lt"/>
                <a:sym typeface="Symbol"/>
              </a:rPr>
              <a:t> </a:t>
            </a:r>
            <a:r>
              <a:rPr lang="fr-CH" dirty="0" smtClean="0">
                <a:latin typeface="+mj-lt"/>
                <a:sym typeface="Symbol"/>
              </a:rPr>
              <a:t>= e</a:t>
            </a:r>
            <a:r>
              <a:rPr lang="fr-CH" baseline="30000" dirty="0" smtClean="0">
                <a:latin typeface="+mj-lt"/>
                <a:sym typeface="Symbol"/>
              </a:rPr>
              <a:t>2</a:t>
            </a:r>
            <a:r>
              <a:rPr lang="fr-CH" dirty="0" smtClean="0">
                <a:latin typeface="+mj-lt"/>
                <a:sym typeface="Symbol"/>
              </a:rPr>
              <a:t>/g</a:t>
            </a:r>
            <a:r>
              <a:rPr lang="fr-CH" baseline="30000" dirty="0" smtClean="0">
                <a:latin typeface="+mj-lt"/>
                <a:sym typeface="Symbol"/>
              </a:rPr>
              <a:t>2  </a:t>
            </a:r>
            <a:r>
              <a:rPr lang="fr-CH" dirty="0" smtClean="0">
                <a:latin typeface="+mj-lt"/>
                <a:sym typeface="Symbol"/>
              </a:rPr>
              <a:t>(</a:t>
            </a:r>
            <a:r>
              <a:rPr lang="fr-CH" dirty="0" err="1" smtClean="0">
                <a:latin typeface="+mj-lt"/>
                <a:sym typeface="Symbol"/>
              </a:rPr>
              <a:t>m</a:t>
            </a:r>
            <a:r>
              <a:rPr lang="fr-CH" baseline="-25000" dirty="0" err="1" smtClean="0">
                <a:latin typeface="+mj-lt"/>
                <a:sym typeface="Symbol"/>
              </a:rPr>
              <a:t>z</a:t>
            </a:r>
            <a:r>
              <a:rPr lang="fr-CH" dirty="0" smtClean="0">
                <a:latin typeface="+mj-lt"/>
                <a:sym typeface="Symbol"/>
              </a:rPr>
              <a:t>)   </a:t>
            </a:r>
          </a:p>
          <a:p>
            <a:r>
              <a:rPr lang="fr-CH" dirty="0" smtClean="0">
                <a:latin typeface="+mj-lt"/>
                <a:sym typeface="Symbol"/>
              </a:rPr>
              <a:t>(-- not to </a:t>
            </a:r>
            <a:r>
              <a:rPr lang="fr-CH" dirty="0" err="1" smtClean="0">
                <a:latin typeface="+mj-lt"/>
                <a:sym typeface="Symbol"/>
              </a:rPr>
              <a:t>be</a:t>
            </a:r>
            <a:r>
              <a:rPr lang="fr-CH" dirty="0" smtClean="0">
                <a:latin typeface="+mj-lt"/>
                <a:sym typeface="Symbol"/>
              </a:rPr>
              <a:t> </a:t>
            </a:r>
            <a:r>
              <a:rPr lang="fr-CH" dirty="0" err="1" smtClean="0">
                <a:latin typeface="+mj-lt"/>
                <a:sym typeface="Symbol"/>
              </a:rPr>
              <a:t>confused</a:t>
            </a:r>
            <a:r>
              <a:rPr lang="fr-CH" dirty="0" smtClean="0">
                <a:latin typeface="+mj-lt"/>
                <a:sym typeface="Symbol"/>
              </a:rPr>
              <a:t> </a:t>
            </a:r>
            <a:r>
              <a:rPr lang="fr-CH" dirty="0" err="1" smtClean="0">
                <a:latin typeface="+mj-lt"/>
                <a:sym typeface="Symbol"/>
              </a:rPr>
              <a:t>with</a:t>
            </a:r>
            <a:r>
              <a:rPr lang="fr-CH" dirty="0" smtClean="0">
                <a:latin typeface="+mj-lt"/>
                <a:sym typeface="Symbol"/>
              </a:rPr>
              <a:t> --  sin</a:t>
            </a:r>
            <a:r>
              <a:rPr lang="fr-CH" baseline="30000" dirty="0" smtClean="0">
                <a:latin typeface="+mj-lt"/>
                <a:sym typeface="Symbol"/>
              </a:rPr>
              <a:t>2</a:t>
            </a:r>
            <a:r>
              <a:rPr lang="fr-CH" dirty="0" smtClean="0">
                <a:latin typeface="+mj-lt"/>
                <a:sym typeface="Symbol"/>
              </a:rPr>
              <a:t></a:t>
            </a:r>
            <a:r>
              <a:rPr lang="fr-CH" baseline="-25000" dirty="0" smtClean="0">
                <a:latin typeface="+mj-lt"/>
                <a:sym typeface="Symbol"/>
              </a:rPr>
              <a:t>W  </a:t>
            </a:r>
            <a:r>
              <a:rPr lang="fr-CH" dirty="0" smtClean="0">
                <a:latin typeface="+mj-lt"/>
                <a:sym typeface="Symbol"/>
              </a:rPr>
              <a:t>= 1-</a:t>
            </a:r>
            <a:r>
              <a:rPr lang="fr-CH" dirty="0" smtClean="0">
                <a:sym typeface="Symbol"/>
              </a:rPr>
              <a:t> m</a:t>
            </a:r>
            <a:r>
              <a:rPr lang="fr-CH" baseline="-25000" dirty="0" smtClean="0">
                <a:sym typeface="Symbol"/>
              </a:rPr>
              <a:t>w</a:t>
            </a:r>
            <a:r>
              <a:rPr lang="fr-CH" baseline="30000" dirty="0" smtClean="0">
                <a:sym typeface="Symbol"/>
              </a:rPr>
              <a:t>2</a:t>
            </a:r>
            <a:r>
              <a:rPr lang="fr-CH" dirty="0" smtClean="0">
                <a:sym typeface="Symbol"/>
              </a:rPr>
              <a:t>/m</a:t>
            </a:r>
            <a:r>
              <a:rPr lang="fr-CH" baseline="-25000" dirty="0" smtClean="0">
                <a:sym typeface="Symbol"/>
              </a:rPr>
              <a:t>z</a:t>
            </a:r>
            <a:r>
              <a:rPr lang="fr-CH" baseline="30000" dirty="0" smtClean="0">
                <a:sym typeface="Symbol"/>
              </a:rPr>
              <a:t>2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Useful</a:t>
            </a:r>
            <a:r>
              <a:rPr lang="fr-CH" dirty="0" smtClean="0"/>
              <a:t> </a:t>
            </a:r>
            <a:r>
              <a:rPr lang="fr-CH" dirty="0" err="1"/>
              <a:t>r</a:t>
            </a:r>
            <a:r>
              <a:rPr lang="fr-CH" dirty="0" err="1" smtClean="0"/>
              <a:t>eferences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past</a:t>
            </a:r>
            <a:r>
              <a:rPr lang="fr-CH" dirty="0" smtClean="0"/>
              <a:t>: </a:t>
            </a:r>
          </a:p>
          <a:p>
            <a:r>
              <a:rPr lang="fr-CH" dirty="0" smtClean="0"/>
              <a:t>«</a:t>
            </a:r>
            <a:r>
              <a:rPr lang="fr-CH" dirty="0" err="1" smtClean="0"/>
              <a:t>polarization</a:t>
            </a:r>
            <a:r>
              <a:rPr lang="fr-CH" dirty="0" smtClean="0"/>
              <a:t> at LEP» CERN Yellow Report  88-02</a:t>
            </a:r>
            <a:endParaRPr lang="fr-CH" dirty="0"/>
          </a:p>
          <a:p>
            <a:r>
              <a:rPr lang="fr-CH" dirty="0" err="1"/>
              <a:t>Precision</a:t>
            </a:r>
            <a:r>
              <a:rPr lang="fr-CH" dirty="0"/>
              <a:t> </a:t>
            </a:r>
            <a:r>
              <a:rPr lang="fr-CH" dirty="0" err="1"/>
              <a:t>Electroweak</a:t>
            </a:r>
            <a:r>
              <a:rPr lang="fr-CH" dirty="0"/>
              <a:t> </a:t>
            </a:r>
            <a:r>
              <a:rPr lang="fr-CH" dirty="0" err="1" smtClean="0"/>
              <a:t>Measurements</a:t>
            </a:r>
            <a:r>
              <a:rPr lang="fr-CH" dirty="0"/>
              <a:t> </a:t>
            </a:r>
            <a:r>
              <a:rPr lang="fr-CH" dirty="0" smtClean="0"/>
              <a:t>on </a:t>
            </a:r>
            <a:r>
              <a:rPr lang="fr-CH" dirty="0"/>
              <a:t>the Z </a:t>
            </a:r>
            <a:r>
              <a:rPr lang="fr-CH" dirty="0" err="1" smtClean="0"/>
              <a:t>Resonance</a:t>
            </a:r>
            <a:r>
              <a:rPr lang="fr-CH" dirty="0"/>
              <a:t> </a:t>
            </a:r>
            <a:r>
              <a:rPr lang="fr-CH" dirty="0" smtClean="0"/>
              <a:t> </a:t>
            </a:r>
          </a:p>
          <a:p>
            <a:r>
              <a:rPr lang="fr-CH" dirty="0" smtClean="0"/>
              <a:t>Phys.Rept.427:257-454,2006  </a:t>
            </a:r>
            <a:r>
              <a:rPr lang="fr-CH" dirty="0" smtClean="0">
                <a:hlinkClick r:id="rId2"/>
              </a:rPr>
              <a:t>http</a:t>
            </a:r>
            <a:r>
              <a:rPr lang="fr-CH" dirty="0">
                <a:hlinkClick r:id="rId2"/>
              </a:rPr>
              <a:t>://</a:t>
            </a:r>
            <a:r>
              <a:rPr lang="fr-CH" dirty="0" smtClean="0">
                <a:hlinkClick r:id="rId2"/>
              </a:rPr>
              <a:t>arxiv.org/abs/hep-ex/0509008v3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GigaZ</a:t>
            </a:r>
            <a:r>
              <a:rPr lang="fr-CH" dirty="0" smtClean="0"/>
              <a:t> @ ILC by K. </a:t>
            </a:r>
            <a:r>
              <a:rPr lang="fr-CH" dirty="0" err="1" smtClean="0"/>
              <a:t>Moenig</a:t>
            </a:r>
            <a:r>
              <a:rPr lang="fr-CH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61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451" name="Picture 3" descr="R:\alain\electroweak\talk-blois\41.jpg"/>
          <p:cNvPicPr>
            <a:picLocks noChangeAspect="1" noChangeArrowheads="1"/>
          </p:cNvPicPr>
          <p:nvPr/>
        </p:nvPicPr>
        <p:blipFill>
          <a:blip r:embed="rId2" cstate="print"/>
          <a:srcRect t="20200" r="2876"/>
          <a:stretch>
            <a:fillRect/>
          </a:stretch>
        </p:blipFill>
        <p:spPr bwMode="auto">
          <a:xfrm>
            <a:off x="22226" y="0"/>
            <a:ext cx="5897563" cy="5143500"/>
          </a:xfrm>
          <a:prstGeom prst="rect">
            <a:avLst/>
          </a:prstGeom>
          <a:noFill/>
        </p:spPr>
      </p:pic>
      <p:sp>
        <p:nvSpPr>
          <p:cNvPr id="616453" name="Rectangle 5"/>
          <p:cNvSpPr>
            <a:spLocks noChangeArrowheads="1"/>
          </p:cNvSpPr>
          <p:nvPr/>
        </p:nvSpPr>
        <p:spPr bwMode="auto">
          <a:xfrm>
            <a:off x="536576" y="3254961"/>
            <a:ext cx="5254625" cy="338554"/>
          </a:xfrm>
          <a:prstGeom prst="rect">
            <a:avLst/>
          </a:prstGeom>
          <a:noFill/>
          <a:ln w="57150" cmpd="thinThick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FFFFCC"/>
              </a:solidFill>
            </a:endParaRPr>
          </a:p>
        </p:txBody>
      </p:sp>
      <p:sp>
        <p:nvSpPr>
          <p:cNvPr id="616454" name="Text Box 6"/>
          <p:cNvSpPr txBox="1">
            <a:spLocks noChangeArrowheads="1"/>
          </p:cNvSpPr>
          <p:nvPr/>
        </p:nvSpPr>
        <p:spPr bwMode="auto">
          <a:xfrm>
            <a:off x="6054254" y="394098"/>
            <a:ext cx="285526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400" b="1">
                <a:solidFill>
                  <a:srgbClr val="FFFFCC"/>
                </a:solidFill>
              </a:rPr>
              <a:t>relations to the well measured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>
                <a:solidFill>
                  <a:srgbClr val="FFFFCC"/>
                </a:solidFill>
              </a:rPr>
              <a:t> </a:t>
            </a:r>
            <a:r>
              <a:rPr lang="fr-CH" sz="2400" b="1">
                <a:solidFill>
                  <a:srgbClr val="FFFFCC"/>
                </a:solidFill>
              </a:rPr>
              <a:t>G</a:t>
            </a:r>
            <a:r>
              <a:rPr lang="fr-CH" sz="2400" b="1" baseline="-25000">
                <a:solidFill>
                  <a:srgbClr val="FFFFCC"/>
                </a:solidFill>
              </a:rPr>
              <a:t>F</a:t>
            </a:r>
            <a:r>
              <a:rPr lang="fr-CH" sz="2400" b="1">
                <a:solidFill>
                  <a:srgbClr val="FFFFCC"/>
                </a:solidFill>
              </a:rPr>
              <a:t> m</a:t>
            </a:r>
            <a:r>
              <a:rPr lang="fr-CH" sz="2400" b="1" baseline="-25000">
                <a:solidFill>
                  <a:srgbClr val="FFFFCC"/>
                </a:solidFill>
              </a:rPr>
              <a:t>Z </a:t>
            </a:r>
            <a:r>
              <a:rPr lang="fr-CH" sz="2400" b="1">
                <a:solidFill>
                  <a:srgbClr val="FFFFCC"/>
                </a:solidFill>
                <a:latin typeface="Symbol" pitchFamily="18" charset="2"/>
              </a:rPr>
              <a:t>a</a:t>
            </a:r>
            <a:r>
              <a:rPr lang="fr-CH" sz="2400" b="1" baseline="-25000">
                <a:solidFill>
                  <a:srgbClr val="FFFFCC"/>
                </a:solidFill>
              </a:rPr>
              <a:t>QED</a:t>
            </a:r>
            <a:endParaRPr lang="en-GB" sz="2400" b="1">
              <a:solidFill>
                <a:srgbClr val="FFFFCC"/>
              </a:solidFill>
            </a:endParaRPr>
          </a:p>
        </p:txBody>
      </p:sp>
      <p:sp>
        <p:nvSpPr>
          <p:cNvPr id="616455" name="Text Box 7"/>
          <p:cNvSpPr txBox="1">
            <a:spLocks noChangeArrowheads="1"/>
          </p:cNvSpPr>
          <p:nvPr/>
        </p:nvSpPr>
        <p:spPr bwMode="auto">
          <a:xfrm>
            <a:off x="6294438" y="1420416"/>
            <a:ext cx="2587568" cy="74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>
                <a:solidFill>
                  <a:srgbClr val="FF7C80"/>
                </a:solidFill>
                <a:latin typeface="Symbol" pitchFamily="18" charset="2"/>
              </a:rPr>
              <a:t>Dr </a:t>
            </a:r>
            <a:r>
              <a:rPr lang="fr-CH" sz="1600" b="1">
                <a:solidFill>
                  <a:srgbClr val="FF7C80"/>
                </a:solidFill>
              </a:rPr>
              <a:t>= </a:t>
            </a:r>
            <a:r>
              <a:rPr lang="fr-CH" sz="1600" b="1">
                <a:solidFill>
                  <a:srgbClr val="FF7C80"/>
                </a:solidFill>
                <a:latin typeface="Symbol" pitchFamily="18" charset="2"/>
              </a:rPr>
              <a:t>a /p  (</a:t>
            </a:r>
            <a:r>
              <a:rPr lang="fr-CH" sz="1600" b="1">
                <a:solidFill>
                  <a:srgbClr val="FF7C80"/>
                </a:solidFill>
              </a:rPr>
              <a:t>m</a:t>
            </a:r>
            <a:r>
              <a:rPr lang="fr-CH" sz="1600" b="1" baseline="-25000">
                <a:solidFill>
                  <a:srgbClr val="FF7C80"/>
                </a:solidFill>
              </a:rPr>
              <a:t>top</a:t>
            </a:r>
            <a:r>
              <a:rPr lang="fr-CH" sz="1600" b="1">
                <a:solidFill>
                  <a:srgbClr val="FF7C80"/>
                </a:solidFill>
              </a:rPr>
              <a:t>/m</a:t>
            </a:r>
            <a:r>
              <a:rPr lang="fr-CH" sz="1600" b="1" baseline="-25000">
                <a:solidFill>
                  <a:srgbClr val="FF7C80"/>
                </a:solidFill>
              </a:rPr>
              <a:t>Z</a:t>
            </a:r>
            <a:r>
              <a:rPr lang="fr-CH" sz="1600" b="1">
                <a:solidFill>
                  <a:srgbClr val="FF7C80"/>
                </a:solidFill>
              </a:rPr>
              <a:t>)</a:t>
            </a:r>
            <a:r>
              <a:rPr lang="fr-CH" sz="1600" b="1" baseline="30000">
                <a:solidFill>
                  <a:srgbClr val="FF7C80"/>
                </a:solidFill>
              </a:rPr>
              <a:t>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baseline="30000">
                <a:solidFill>
                  <a:srgbClr val="FF7C8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baseline="30000">
                <a:solidFill>
                  <a:srgbClr val="FF7C80"/>
                </a:solidFill>
              </a:rPr>
              <a:t>      </a:t>
            </a:r>
            <a:r>
              <a:rPr lang="fr-CH" sz="1600" b="1">
                <a:solidFill>
                  <a:srgbClr val="FF7C80"/>
                </a:solidFill>
              </a:rPr>
              <a:t>- </a:t>
            </a:r>
            <a:r>
              <a:rPr lang="fr-CH" sz="1600" b="1">
                <a:solidFill>
                  <a:srgbClr val="FF7C80"/>
                </a:solidFill>
                <a:latin typeface="Symbol" pitchFamily="18" charset="2"/>
              </a:rPr>
              <a:t>a /4p  </a:t>
            </a:r>
            <a:r>
              <a:rPr lang="fr-CH" sz="1600" b="1">
                <a:solidFill>
                  <a:srgbClr val="FF7C80"/>
                </a:solidFill>
              </a:rPr>
              <a:t>log </a:t>
            </a:r>
            <a:r>
              <a:rPr lang="fr-CH" sz="1600" b="1">
                <a:solidFill>
                  <a:srgbClr val="FF7C80"/>
                </a:solidFill>
                <a:latin typeface="Symbol" pitchFamily="18" charset="2"/>
              </a:rPr>
              <a:t>(</a:t>
            </a:r>
            <a:r>
              <a:rPr lang="fr-CH" sz="1600" b="1">
                <a:solidFill>
                  <a:srgbClr val="FF7C80"/>
                </a:solidFill>
              </a:rPr>
              <a:t>m</a:t>
            </a:r>
            <a:r>
              <a:rPr lang="fr-CH" sz="1600" b="1" baseline="-25000">
                <a:solidFill>
                  <a:srgbClr val="FF7C80"/>
                </a:solidFill>
              </a:rPr>
              <a:t>h</a:t>
            </a:r>
            <a:r>
              <a:rPr lang="fr-CH" sz="1600" b="1">
                <a:solidFill>
                  <a:srgbClr val="FF7C80"/>
                </a:solidFill>
              </a:rPr>
              <a:t>/m</a:t>
            </a:r>
            <a:r>
              <a:rPr lang="fr-CH" sz="1600" b="1" baseline="-25000">
                <a:solidFill>
                  <a:srgbClr val="FF7C80"/>
                </a:solidFill>
              </a:rPr>
              <a:t>Z</a:t>
            </a:r>
            <a:r>
              <a:rPr lang="fr-CH" sz="1600" b="1">
                <a:solidFill>
                  <a:srgbClr val="FF7C80"/>
                </a:solidFill>
              </a:rPr>
              <a:t>)</a:t>
            </a:r>
            <a:r>
              <a:rPr lang="fr-CH" sz="1600" b="1" baseline="30000">
                <a:solidFill>
                  <a:srgbClr val="FF7C80"/>
                </a:solidFill>
              </a:rPr>
              <a:t>2</a:t>
            </a:r>
            <a:r>
              <a:rPr lang="fr-CH" sz="1600" b="1">
                <a:solidFill>
                  <a:srgbClr val="FFFFCC"/>
                </a:solidFill>
              </a:rPr>
              <a:t> </a:t>
            </a:r>
            <a:endParaRPr lang="en-GB" sz="1600" b="1">
              <a:solidFill>
                <a:srgbClr val="FFFFCC"/>
              </a:solidFill>
            </a:endParaRPr>
          </a:p>
        </p:txBody>
      </p:sp>
      <p:sp>
        <p:nvSpPr>
          <p:cNvPr id="616456" name="Text Box 8"/>
          <p:cNvSpPr txBox="1">
            <a:spLocks noChangeArrowheads="1"/>
          </p:cNvSpPr>
          <p:nvPr/>
        </p:nvSpPr>
        <p:spPr bwMode="auto">
          <a:xfrm>
            <a:off x="6511926" y="897731"/>
            <a:ext cx="16626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>
                <a:solidFill>
                  <a:srgbClr val="FFFFCC"/>
                </a:solidFill>
              </a:rPr>
              <a:t>at first order:</a:t>
            </a:r>
            <a:endParaRPr lang="en-GB" sz="1600" b="1">
              <a:solidFill>
                <a:srgbClr val="FFFFCC"/>
              </a:solidFill>
            </a:endParaRPr>
          </a:p>
        </p:txBody>
      </p:sp>
      <p:sp>
        <p:nvSpPr>
          <p:cNvPr id="616458" name="Text Box 10"/>
          <p:cNvSpPr txBox="1">
            <a:spLocks noChangeArrowheads="1"/>
          </p:cNvSpPr>
          <p:nvPr/>
        </p:nvSpPr>
        <p:spPr bwMode="auto">
          <a:xfrm>
            <a:off x="5886451" y="2324100"/>
            <a:ext cx="33004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>
                <a:solidFill>
                  <a:srgbClr val="3399FF"/>
                </a:solidFill>
                <a:latin typeface="Symbol" pitchFamily="18" charset="2"/>
              </a:rPr>
              <a:t>e</a:t>
            </a:r>
            <a:r>
              <a:rPr lang="fr-CH" sz="1600" b="1" baseline="-25000">
                <a:solidFill>
                  <a:srgbClr val="3399FF"/>
                </a:solidFill>
                <a:latin typeface="Symbol" pitchFamily="18" charset="2"/>
              </a:rPr>
              <a:t>3  </a:t>
            </a:r>
            <a:r>
              <a:rPr lang="fr-CH" sz="1600" b="1">
                <a:solidFill>
                  <a:srgbClr val="3399FF"/>
                </a:solidFill>
              </a:rPr>
              <a:t>= cos</a:t>
            </a:r>
            <a:r>
              <a:rPr lang="fr-CH" sz="1600" b="1" baseline="30000">
                <a:solidFill>
                  <a:srgbClr val="3399FF"/>
                </a:solidFill>
              </a:rPr>
              <a:t>2</a:t>
            </a:r>
            <a:r>
              <a:rPr lang="fr-CH" sz="1600" b="1">
                <a:solidFill>
                  <a:srgbClr val="3399FF"/>
                </a:solidFill>
                <a:latin typeface="Symbol" pitchFamily="18" charset="2"/>
              </a:rPr>
              <a:t>q</a:t>
            </a:r>
            <a:r>
              <a:rPr lang="fr-CH" sz="1600" b="1" baseline="-25000">
                <a:solidFill>
                  <a:srgbClr val="3399FF"/>
                </a:solidFill>
              </a:rPr>
              <a:t>w</a:t>
            </a:r>
            <a:r>
              <a:rPr lang="fr-CH" sz="1600" b="1">
                <a:solidFill>
                  <a:srgbClr val="3399FF"/>
                </a:solidFill>
              </a:rPr>
              <a:t> </a:t>
            </a:r>
            <a:r>
              <a:rPr lang="fr-CH" sz="1600" b="1">
                <a:solidFill>
                  <a:srgbClr val="3399FF"/>
                </a:solidFill>
                <a:latin typeface="Symbol" pitchFamily="18" charset="2"/>
              </a:rPr>
              <a:t>a /9p  </a:t>
            </a:r>
            <a:r>
              <a:rPr lang="fr-CH" sz="1600" b="1">
                <a:solidFill>
                  <a:srgbClr val="3399FF"/>
                </a:solidFill>
              </a:rPr>
              <a:t>log </a:t>
            </a:r>
            <a:r>
              <a:rPr lang="fr-CH" sz="1600" b="1">
                <a:solidFill>
                  <a:srgbClr val="3399FF"/>
                </a:solidFill>
                <a:latin typeface="Symbol" pitchFamily="18" charset="2"/>
              </a:rPr>
              <a:t>(</a:t>
            </a:r>
            <a:r>
              <a:rPr lang="fr-CH" sz="1600" b="1">
                <a:solidFill>
                  <a:srgbClr val="3399FF"/>
                </a:solidFill>
              </a:rPr>
              <a:t>m</a:t>
            </a:r>
            <a:r>
              <a:rPr lang="fr-CH" sz="1600" b="1" baseline="-25000">
                <a:solidFill>
                  <a:srgbClr val="3399FF"/>
                </a:solidFill>
              </a:rPr>
              <a:t>h</a:t>
            </a:r>
            <a:r>
              <a:rPr lang="fr-CH" sz="1600" b="1">
                <a:solidFill>
                  <a:srgbClr val="3399FF"/>
                </a:solidFill>
              </a:rPr>
              <a:t>/m</a:t>
            </a:r>
            <a:r>
              <a:rPr lang="fr-CH" sz="1600" b="1" baseline="-25000">
                <a:solidFill>
                  <a:srgbClr val="3399FF"/>
                </a:solidFill>
              </a:rPr>
              <a:t>Z</a:t>
            </a:r>
            <a:r>
              <a:rPr lang="fr-CH" sz="1600" b="1">
                <a:solidFill>
                  <a:srgbClr val="3399FF"/>
                </a:solidFill>
              </a:rPr>
              <a:t>)</a:t>
            </a:r>
            <a:r>
              <a:rPr lang="fr-CH" sz="1600" b="1" baseline="30000">
                <a:solidFill>
                  <a:srgbClr val="3399FF"/>
                </a:solidFill>
              </a:rPr>
              <a:t>2</a:t>
            </a:r>
            <a:r>
              <a:rPr lang="fr-CH" sz="1600" b="1">
                <a:solidFill>
                  <a:srgbClr val="FFFFCC"/>
                </a:solidFill>
              </a:rPr>
              <a:t>  </a:t>
            </a:r>
            <a:endParaRPr lang="en-GB" sz="1600" b="1">
              <a:solidFill>
                <a:srgbClr val="FFFFCC"/>
              </a:solidFill>
            </a:endParaRPr>
          </a:p>
        </p:txBody>
      </p:sp>
      <p:sp>
        <p:nvSpPr>
          <p:cNvPr id="616459" name="Text Box 11"/>
          <p:cNvSpPr txBox="1">
            <a:spLocks noChangeArrowheads="1"/>
          </p:cNvSpPr>
          <p:nvPr/>
        </p:nvSpPr>
        <p:spPr bwMode="auto">
          <a:xfrm>
            <a:off x="6280151" y="2922985"/>
            <a:ext cx="27190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>
                <a:solidFill>
                  <a:srgbClr val="00CC66"/>
                </a:solidFill>
                <a:latin typeface="Symbol" pitchFamily="18" charset="2"/>
              </a:rPr>
              <a:t>d</a:t>
            </a:r>
            <a:r>
              <a:rPr lang="fr-CH" sz="1600" b="1" baseline="-25000">
                <a:solidFill>
                  <a:srgbClr val="00CC66"/>
                </a:solidFill>
                <a:latin typeface="Symbol" pitchFamily="18" charset="2"/>
              </a:rPr>
              <a:t>n</a:t>
            </a:r>
            <a:r>
              <a:rPr lang="fr-CH" sz="1600" b="1" baseline="-25000">
                <a:solidFill>
                  <a:srgbClr val="00CC66"/>
                </a:solidFill>
              </a:rPr>
              <a:t>b</a:t>
            </a:r>
            <a:r>
              <a:rPr lang="fr-CH" sz="1600" b="1">
                <a:solidFill>
                  <a:srgbClr val="00CC66"/>
                </a:solidFill>
                <a:latin typeface="Symbol" pitchFamily="18" charset="2"/>
              </a:rPr>
              <a:t> </a:t>
            </a:r>
            <a:r>
              <a:rPr lang="fr-CH" sz="1600" b="1">
                <a:solidFill>
                  <a:srgbClr val="00CC66"/>
                </a:solidFill>
              </a:rPr>
              <a:t>=20/13 </a:t>
            </a:r>
            <a:r>
              <a:rPr lang="fr-CH" sz="1600" b="1">
                <a:solidFill>
                  <a:srgbClr val="00CC66"/>
                </a:solidFill>
                <a:latin typeface="Symbol" pitchFamily="18" charset="2"/>
              </a:rPr>
              <a:t>a /p  (</a:t>
            </a:r>
            <a:r>
              <a:rPr lang="fr-CH" sz="1600" b="1">
                <a:solidFill>
                  <a:srgbClr val="00CC66"/>
                </a:solidFill>
              </a:rPr>
              <a:t>m</a:t>
            </a:r>
            <a:r>
              <a:rPr lang="fr-CH" sz="1600" b="1" baseline="-25000">
                <a:solidFill>
                  <a:srgbClr val="00CC66"/>
                </a:solidFill>
              </a:rPr>
              <a:t>top</a:t>
            </a:r>
            <a:r>
              <a:rPr lang="fr-CH" sz="1600" b="1">
                <a:solidFill>
                  <a:srgbClr val="00CC66"/>
                </a:solidFill>
              </a:rPr>
              <a:t>/m</a:t>
            </a:r>
            <a:r>
              <a:rPr lang="fr-CH" sz="1600" b="1" baseline="-25000">
                <a:solidFill>
                  <a:srgbClr val="00CC66"/>
                </a:solidFill>
              </a:rPr>
              <a:t>Z</a:t>
            </a:r>
            <a:r>
              <a:rPr lang="fr-CH" sz="1600" b="1">
                <a:solidFill>
                  <a:srgbClr val="00CC66"/>
                </a:solidFill>
              </a:rPr>
              <a:t>)</a:t>
            </a:r>
            <a:r>
              <a:rPr lang="fr-CH" sz="1600" b="1" baseline="30000">
                <a:solidFill>
                  <a:srgbClr val="00CC66"/>
                </a:solidFill>
              </a:rPr>
              <a:t>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b="1">
              <a:solidFill>
                <a:srgbClr val="FFFFCC"/>
              </a:solidFill>
            </a:endParaRPr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>
            <a:off x="6062663" y="3477816"/>
            <a:ext cx="326724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 err="1">
                <a:solidFill>
                  <a:srgbClr val="FFFFCC"/>
                </a:solidFill>
              </a:rPr>
              <a:t>complete</a:t>
            </a:r>
            <a:r>
              <a:rPr lang="fr-CH" sz="1600" b="1" dirty="0">
                <a:solidFill>
                  <a:srgbClr val="FFFFCC"/>
                </a:solidFill>
              </a:rPr>
              <a:t> </a:t>
            </a:r>
            <a:r>
              <a:rPr lang="fr-CH" sz="1600" b="1" dirty="0" err="1">
                <a:solidFill>
                  <a:srgbClr val="FFFFCC"/>
                </a:solidFill>
              </a:rPr>
              <a:t>formulae</a:t>
            </a:r>
            <a:r>
              <a:rPr lang="fr-CH" sz="1600" b="1" dirty="0">
                <a:solidFill>
                  <a:srgbClr val="FFFFCC"/>
                </a:solidFill>
              </a:rPr>
              <a:t> </a:t>
            </a:r>
            <a:r>
              <a:rPr lang="fr-CH" sz="1600" b="1" dirty="0" err="1">
                <a:solidFill>
                  <a:srgbClr val="FFFFCC"/>
                </a:solidFill>
              </a:rPr>
              <a:t>at</a:t>
            </a:r>
            <a:r>
              <a:rPr lang="fr-CH" sz="1600" b="1" dirty="0">
                <a:solidFill>
                  <a:srgbClr val="FFFFCC"/>
                </a:solidFill>
              </a:rPr>
              <a:t> 2d </a:t>
            </a:r>
            <a:r>
              <a:rPr lang="fr-CH" sz="1600" b="1" dirty="0" err="1">
                <a:solidFill>
                  <a:srgbClr val="FFFFCC"/>
                </a:solidFill>
              </a:rPr>
              <a:t>order</a:t>
            </a:r>
            <a:endParaRPr lang="fr-CH" sz="1600" b="1" dirty="0">
              <a:solidFill>
                <a:srgbClr val="FFFF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 err="1">
                <a:solidFill>
                  <a:srgbClr val="FFFFCC"/>
                </a:solidFill>
              </a:rPr>
              <a:t>including</a:t>
            </a:r>
            <a:r>
              <a:rPr lang="fr-CH" sz="1600" b="1" dirty="0">
                <a:solidFill>
                  <a:srgbClr val="FFFFCC"/>
                </a:solidFill>
              </a:rPr>
              <a:t> </a:t>
            </a:r>
            <a:r>
              <a:rPr lang="fr-CH" sz="1600" b="1" dirty="0" err="1">
                <a:solidFill>
                  <a:srgbClr val="FFFFCC"/>
                </a:solidFill>
              </a:rPr>
              <a:t>strong</a:t>
            </a:r>
            <a:r>
              <a:rPr lang="fr-CH" sz="1600" b="1" dirty="0">
                <a:solidFill>
                  <a:srgbClr val="FFFFCC"/>
                </a:solidFill>
              </a:rPr>
              <a:t> corrections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>
                <a:solidFill>
                  <a:srgbClr val="FFFFCC"/>
                </a:solidFill>
              </a:rPr>
              <a:t>are </a:t>
            </a:r>
            <a:r>
              <a:rPr lang="fr-CH" sz="1600" b="1" dirty="0" err="1">
                <a:solidFill>
                  <a:srgbClr val="FFFFCC"/>
                </a:solidFill>
              </a:rPr>
              <a:t>available</a:t>
            </a:r>
            <a:r>
              <a:rPr lang="fr-CH" sz="1600" b="1" dirty="0">
                <a:solidFill>
                  <a:srgbClr val="FFFFCC"/>
                </a:solidFill>
              </a:rPr>
              <a:t> in </a:t>
            </a:r>
            <a:r>
              <a:rPr lang="fr-CH" sz="1600" b="1" dirty="0" err="1">
                <a:solidFill>
                  <a:srgbClr val="FFFFCC"/>
                </a:solidFill>
              </a:rPr>
              <a:t>fitting</a:t>
            </a:r>
            <a:r>
              <a:rPr lang="fr-CH" sz="1600" b="1" dirty="0">
                <a:solidFill>
                  <a:srgbClr val="FFFFCC"/>
                </a:solidFill>
              </a:rPr>
              <a:t> codes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 dirty="0">
              <a:solidFill>
                <a:srgbClr val="FFFF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 err="1">
                <a:solidFill>
                  <a:srgbClr val="FFFFCC"/>
                </a:solidFill>
              </a:rPr>
              <a:t>e.g</a:t>
            </a:r>
            <a:r>
              <a:rPr lang="fr-CH" sz="1600" b="1" dirty="0">
                <a:solidFill>
                  <a:srgbClr val="FFFFCC"/>
                </a:solidFill>
              </a:rPr>
              <a:t>. ZFITTER </a:t>
            </a:r>
            <a:r>
              <a:rPr lang="fr-CH" sz="1600" b="1" dirty="0" smtClean="0">
                <a:solidFill>
                  <a:srgbClr val="FFFFCC"/>
                </a:solidFill>
              </a:rPr>
              <a:t>, GFITTER</a:t>
            </a:r>
            <a:endParaRPr lang="en-GB" sz="1600" b="1" dirty="0">
              <a:solidFill>
                <a:srgbClr val="FFFFCC"/>
              </a:solidFill>
            </a:endParaRPr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>
            <a:off x="6599238" y="0"/>
            <a:ext cx="14093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b="1">
                <a:solidFill>
                  <a:srgbClr val="FFFFCC"/>
                </a:solidFill>
              </a:rPr>
              <a:t>EWRCs</a:t>
            </a:r>
            <a:endParaRPr lang="en-GB" sz="2800" b="1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0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581" y="344002"/>
            <a:ext cx="5027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Extracting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physics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from</a:t>
            </a:r>
            <a:r>
              <a:rPr lang="fr-CH" sz="2800" b="1" dirty="0" smtClean="0"/>
              <a:t> </a:t>
            </a:r>
            <a:r>
              <a:rPr lang="fr-CH" sz="2800" b="1" dirty="0">
                <a:solidFill>
                  <a:srgbClr val="FF0000"/>
                </a:solidFill>
                <a:sym typeface="Symbol"/>
              </a:rPr>
              <a:t>sin</a:t>
            </a:r>
            <a:r>
              <a:rPr lang="fr-CH" sz="2800" b="1" baseline="30000" dirty="0">
                <a:solidFill>
                  <a:srgbClr val="FF0000"/>
                </a:solidFill>
                <a:sym typeface="Symbol"/>
              </a:rPr>
              <a:t>2</a:t>
            </a:r>
            <a:r>
              <a:rPr lang="fr-CH" sz="2800" b="1" dirty="0">
                <a:solidFill>
                  <a:srgbClr val="FF0000"/>
                </a:solidFill>
                <a:sym typeface="Symbol"/>
              </a:rPr>
              <a:t></a:t>
            </a:r>
            <a:r>
              <a:rPr lang="fr-CH" sz="2800" b="1" baseline="30000" dirty="0" smtClean="0">
                <a:solidFill>
                  <a:srgbClr val="FF0000"/>
                </a:solidFill>
                <a:latin typeface="Script MT Bold"/>
                <a:sym typeface="Symbol"/>
              </a:rPr>
              <a:t>lept</a:t>
            </a:r>
            <a:r>
              <a:rPr lang="fr-CH" sz="2800" b="1" baseline="-25000" dirty="0" smtClean="0">
                <a:solidFill>
                  <a:srgbClr val="FF0000"/>
                </a:solidFill>
                <a:sym typeface="Symbol"/>
              </a:rPr>
              <a:t>W</a:t>
            </a:r>
          </a:p>
          <a:p>
            <a:endParaRPr lang="fr-CH" b="1" baseline="-25000" dirty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3" name="Picture 3" descr="R:\alain\electroweak\talk-blois\41.jpg"/>
          <p:cNvPicPr>
            <a:picLocks noChangeAspect="1" noChangeArrowheads="1"/>
          </p:cNvPicPr>
          <p:nvPr/>
        </p:nvPicPr>
        <p:blipFill rotWithShape="1">
          <a:blip r:embed="rId2" cstate="print"/>
          <a:srcRect l="9225" t="30126" r="-48" b="57951"/>
          <a:stretch/>
        </p:blipFill>
        <p:spPr bwMode="auto">
          <a:xfrm>
            <a:off x="881591" y="1225751"/>
            <a:ext cx="5514951" cy="7684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16606" y="1994219"/>
            <a:ext cx="7695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002060"/>
                </a:solidFill>
              </a:rPr>
              <a:t>Uncertainties</a:t>
            </a:r>
            <a:r>
              <a:rPr lang="fr-CH" dirty="0" smtClean="0">
                <a:solidFill>
                  <a:srgbClr val="002060"/>
                </a:solidFill>
              </a:rPr>
              <a:t> in </a:t>
            </a:r>
            <a:r>
              <a:rPr lang="fr-CH" dirty="0" err="1" smtClean="0">
                <a:solidFill>
                  <a:srgbClr val="002060"/>
                </a:solidFill>
              </a:rPr>
              <a:t>m</a:t>
            </a:r>
            <a:r>
              <a:rPr lang="fr-CH" baseline="-25000" dirty="0" err="1" smtClean="0">
                <a:solidFill>
                  <a:srgbClr val="002060"/>
                </a:solidFill>
              </a:rPr>
              <a:t>top</a:t>
            </a:r>
            <a:r>
              <a:rPr lang="fr-CH" baseline="-25000" dirty="0" smtClean="0">
                <a:solidFill>
                  <a:srgbClr val="002060"/>
                </a:solidFill>
              </a:rPr>
              <a:t> 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  <a:sym typeface="Symbol"/>
              </a:rPr>
              <a:t>(</a:t>
            </a:r>
            <a:r>
              <a:rPr lang="en-US" dirty="0" err="1" smtClean="0">
                <a:solidFill>
                  <a:srgbClr val="002060"/>
                </a:solidFill>
                <a:sym typeface="Symbol"/>
              </a:rPr>
              <a:t>m</a:t>
            </a:r>
            <a:r>
              <a:rPr lang="en-US" baseline="-25000" dirty="0" err="1" smtClean="0">
                <a:solidFill>
                  <a:srgbClr val="002060"/>
                </a:solidFill>
                <a:sym typeface="Symbol"/>
              </a:rPr>
              <a:t>z</a:t>
            </a:r>
            <a:r>
              <a:rPr lang="en-US" dirty="0" smtClean="0">
                <a:solidFill>
                  <a:srgbClr val="002060"/>
                </a:solidFill>
                <a:sym typeface="Symbol"/>
              </a:rPr>
              <a:t>) , </a:t>
            </a:r>
            <a:r>
              <a:rPr lang="en-US" dirty="0" err="1" smtClean="0">
                <a:solidFill>
                  <a:srgbClr val="002060"/>
                </a:solidFill>
                <a:sym typeface="Symbol"/>
              </a:rPr>
              <a:t>m</a:t>
            </a:r>
            <a:r>
              <a:rPr lang="en-US" baseline="-25000" dirty="0" err="1" smtClean="0">
                <a:solidFill>
                  <a:srgbClr val="002060"/>
                </a:solidFill>
                <a:sym typeface="Symbol"/>
              </a:rPr>
              <a:t>H</a:t>
            </a:r>
            <a:r>
              <a:rPr lang="en-US" dirty="0" smtClean="0">
                <a:solidFill>
                  <a:srgbClr val="002060"/>
                </a:solidFill>
                <a:sym typeface="Symbol"/>
              </a:rPr>
              <a:t> , </a:t>
            </a:r>
            <a:r>
              <a:rPr lang="en-US" dirty="0" err="1" smtClean="0">
                <a:solidFill>
                  <a:srgbClr val="002060"/>
                </a:solidFill>
                <a:sym typeface="Symbol"/>
              </a:rPr>
              <a:t>etc</a:t>
            </a:r>
            <a:r>
              <a:rPr lang="en-US" dirty="0" smtClean="0">
                <a:solidFill>
                  <a:srgbClr val="002060"/>
                </a:solidFill>
                <a:sym typeface="Symbol"/>
              </a:rPr>
              <a:t>…. </a:t>
            </a:r>
          </a:p>
          <a:p>
            <a:r>
              <a:rPr lang="en-US" b="1" dirty="0" smtClean="0">
                <a:solidFill>
                  <a:srgbClr val="002060"/>
                </a:solidFill>
                <a:sym typeface="Symbol"/>
              </a:rPr>
              <a:t></a:t>
            </a:r>
            <a:r>
              <a:rPr lang="fr-CH" b="1" dirty="0">
                <a:solidFill>
                  <a:srgbClr val="002060"/>
                </a:solidFill>
                <a:sym typeface="Symbol"/>
              </a:rPr>
              <a:t>sin</a:t>
            </a:r>
            <a:r>
              <a:rPr lang="fr-CH" b="1" baseline="30000" dirty="0">
                <a:solidFill>
                  <a:srgbClr val="002060"/>
                </a:solidFill>
                <a:sym typeface="Symbol"/>
              </a:rPr>
              <a:t>2</a:t>
            </a:r>
            <a:r>
              <a:rPr lang="fr-CH" b="1" dirty="0">
                <a:solidFill>
                  <a:srgbClr val="002060"/>
                </a:solidFill>
                <a:sym typeface="Symbol"/>
              </a:rPr>
              <a:t></a:t>
            </a:r>
            <a:r>
              <a:rPr lang="fr-CH" b="1" baseline="30000" dirty="0" smtClean="0">
                <a:solidFill>
                  <a:srgbClr val="002060"/>
                </a:solidFill>
                <a:latin typeface="Script MT Bold"/>
                <a:sym typeface="Symbol"/>
              </a:rPr>
              <a:t>lept</a:t>
            </a:r>
            <a:r>
              <a:rPr lang="fr-CH" b="1" baseline="-25000" dirty="0" smtClean="0">
                <a:solidFill>
                  <a:srgbClr val="002060"/>
                </a:solidFill>
                <a:sym typeface="Symbol"/>
              </a:rPr>
              <a:t>W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  </a:t>
            </a:r>
            <a:r>
              <a:rPr lang="en-US" b="1" dirty="0" smtClean="0">
                <a:solidFill>
                  <a:srgbClr val="002060"/>
                </a:solidFill>
                <a:sym typeface="Symbol"/>
              </a:rPr>
              <a:t>~  </a:t>
            </a:r>
            <a:r>
              <a:rPr lang="en-US" b="1" dirty="0">
                <a:solidFill>
                  <a:srgbClr val="002060"/>
                </a:solidFill>
                <a:sym typeface="Symbol"/>
              </a:rPr>
              <a:t>(</a:t>
            </a:r>
            <a:r>
              <a:rPr lang="en-US" b="1" dirty="0" err="1">
                <a:solidFill>
                  <a:srgbClr val="002060"/>
                </a:solidFill>
                <a:sym typeface="Symbol"/>
              </a:rPr>
              <a:t>m</a:t>
            </a:r>
            <a:r>
              <a:rPr lang="en-US" b="1" baseline="-25000" dirty="0" err="1">
                <a:solidFill>
                  <a:srgbClr val="002060"/>
                </a:solidFill>
                <a:sym typeface="Symbol"/>
              </a:rPr>
              <a:t>z</a:t>
            </a:r>
            <a:r>
              <a:rPr lang="en-US" b="1" dirty="0" smtClean="0">
                <a:solidFill>
                  <a:srgbClr val="002060"/>
                </a:solidFill>
                <a:sym typeface="Symbol"/>
              </a:rPr>
              <a:t>) /3           =   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10</a:t>
            </a:r>
            <a:r>
              <a:rPr lang="fr-CH" b="1" baseline="30000" dirty="0" smtClean="0">
                <a:solidFill>
                  <a:srgbClr val="002060"/>
                </a:solidFill>
                <a:sym typeface="Symbol"/>
              </a:rPr>
              <a:t>-5  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   if </a:t>
            </a:r>
            <a:r>
              <a:rPr lang="fr-CH" b="1" dirty="0" err="1" smtClean="0">
                <a:solidFill>
                  <a:srgbClr val="002060"/>
                </a:solidFill>
                <a:sym typeface="Symbol"/>
              </a:rPr>
              <a:t>we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  <a:sym typeface="Symbol"/>
              </a:rPr>
              <a:t>can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  <a:sym typeface="Symbol"/>
              </a:rPr>
              <a:t>reduce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en-US" b="1" dirty="0">
                <a:solidFill>
                  <a:srgbClr val="002060"/>
                </a:solidFill>
                <a:sym typeface="Symbol"/>
              </a:rPr>
              <a:t>(</a:t>
            </a:r>
            <a:r>
              <a:rPr lang="en-US" b="1" dirty="0" err="1">
                <a:solidFill>
                  <a:srgbClr val="002060"/>
                </a:solidFill>
                <a:sym typeface="Symbol"/>
              </a:rPr>
              <a:t>m</a:t>
            </a:r>
            <a:r>
              <a:rPr lang="en-US" b="1" baseline="-25000" dirty="0" err="1">
                <a:solidFill>
                  <a:srgbClr val="002060"/>
                </a:solidFill>
                <a:sym typeface="Symbol"/>
              </a:rPr>
              <a:t>z</a:t>
            </a:r>
            <a:r>
              <a:rPr lang="en-US" b="1" dirty="0" smtClean="0">
                <a:solidFill>
                  <a:srgbClr val="002060"/>
                </a:solidFill>
                <a:sym typeface="Symbol"/>
              </a:rPr>
              <a:t>) (see P. </a:t>
            </a:r>
            <a:r>
              <a:rPr lang="en-US" b="1" dirty="0" err="1" smtClean="0">
                <a:solidFill>
                  <a:srgbClr val="002060"/>
                </a:solidFill>
                <a:sym typeface="Symbol"/>
              </a:rPr>
              <a:t>Janot</a:t>
            </a:r>
            <a:r>
              <a:rPr lang="en-US" b="1" dirty="0" smtClean="0">
                <a:solidFill>
                  <a:srgbClr val="002060"/>
                </a:solidFill>
                <a:sym typeface="Symbol"/>
              </a:rPr>
              <a:t>)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 </a:t>
            </a:r>
            <a:endParaRPr lang="fr-CH" dirty="0"/>
          </a:p>
          <a:p>
            <a:r>
              <a:rPr lang="en-US" b="1" dirty="0" smtClean="0">
                <a:solidFill>
                  <a:srgbClr val="002060"/>
                </a:solidFill>
                <a:sym typeface="Symbol"/>
              </a:rPr>
              <a:t>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16606" y="2605504"/>
                <a:ext cx="6985887" cy="17742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1" dirty="0">
                    <a:solidFill>
                      <a:srgbClr val="FF0000"/>
                    </a:solidFill>
                    <a:sym typeface="Symbol"/>
                  </a:rPr>
                  <a:t>2</a:t>
                </a:r>
                <a:r>
                  <a:rPr lang="fr-CH" b="1" dirty="0" smtClean="0">
                    <a:solidFill>
                      <a:srgbClr val="FF0000"/>
                    </a:solidFill>
                    <a:sym typeface="Symbol"/>
                  </a:rPr>
                  <a:t>. </a:t>
                </a:r>
                <a:r>
                  <a:rPr lang="fr-CH" b="1" dirty="0" err="1">
                    <a:solidFill>
                      <a:srgbClr val="FF0000"/>
                    </a:solidFill>
                    <a:sym typeface="Symbol"/>
                  </a:rPr>
                  <a:t>C</a:t>
                </a:r>
                <a:r>
                  <a:rPr lang="fr-CH" b="1" dirty="0" err="1" smtClean="0">
                    <a:solidFill>
                      <a:srgbClr val="FF0000"/>
                    </a:solidFill>
                    <a:sym typeface="Symbol"/>
                  </a:rPr>
                  <a:t>omparison</a:t>
                </a:r>
                <a:r>
                  <a:rPr lang="fr-CH" b="1" dirty="0" smtClean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fr-CH" b="1" dirty="0" err="1">
                    <a:solidFill>
                      <a:srgbClr val="FF0000"/>
                    </a:solidFill>
                    <a:sym typeface="Symbol"/>
                  </a:rPr>
                  <a:t>with</a:t>
                </a:r>
                <a:r>
                  <a:rPr lang="fr-CH" b="1" dirty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fr-CH" b="1" dirty="0" err="1" smtClean="0">
                    <a:solidFill>
                      <a:srgbClr val="FF0000"/>
                    </a:solidFill>
                    <a:sym typeface="Symbol"/>
                  </a:rPr>
                  <a:t>m</a:t>
                </a:r>
                <a:r>
                  <a:rPr lang="fr-CH" b="1" baseline="-25000" dirty="0" err="1" smtClean="0">
                    <a:solidFill>
                      <a:srgbClr val="FF0000"/>
                    </a:solidFill>
                    <a:sym typeface="Symbol"/>
                  </a:rPr>
                  <a:t>w</a:t>
                </a:r>
                <a:r>
                  <a:rPr lang="fr-CH" b="1" dirty="0" smtClean="0">
                    <a:solidFill>
                      <a:srgbClr val="FF0000"/>
                    </a:solidFill>
                    <a:sym typeface="Symbol"/>
                  </a:rPr>
                  <a:t>/</a:t>
                </a:r>
                <a:r>
                  <a:rPr lang="fr-CH" b="1" dirty="0" err="1" smtClean="0">
                    <a:solidFill>
                      <a:srgbClr val="FF0000"/>
                    </a:solidFill>
                    <a:sym typeface="Symbol"/>
                  </a:rPr>
                  <a:t>m</a:t>
                </a:r>
                <a:r>
                  <a:rPr lang="fr-CH" b="1" baseline="-25000" dirty="0" err="1" smtClean="0">
                    <a:solidFill>
                      <a:srgbClr val="FF0000"/>
                    </a:solidFill>
                    <a:sym typeface="Symbol"/>
                  </a:rPr>
                  <a:t>Z</a:t>
                </a:r>
                <a:r>
                  <a:rPr lang="fr-CH" b="1" dirty="0" smtClean="0">
                    <a:solidFill>
                      <a:srgbClr val="FF0000"/>
                    </a:solidFill>
                    <a:sym typeface="Symbol"/>
                  </a:rPr>
                  <a:t>   </a:t>
                </a:r>
                <a:r>
                  <a:rPr lang="fr-CH" dirty="0" smtClean="0"/>
                  <a:t> </a:t>
                </a:r>
              </a:p>
              <a:p>
                <a:r>
                  <a:rPr lang="fr-CH" dirty="0" smtClean="0"/>
                  <a:t>Compare </a:t>
                </a:r>
                <a:r>
                  <a:rPr lang="fr-CH" dirty="0" err="1" smtClean="0"/>
                  <a:t>above</a:t>
                </a:r>
                <a:r>
                  <a:rPr lang="fr-CH" dirty="0" smtClean="0"/>
                  <a:t> formula </a:t>
                </a:r>
                <a:r>
                  <a:rPr lang="fr-CH" dirty="0" err="1" smtClean="0"/>
                  <a:t>with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similar</a:t>
                </a:r>
                <a:r>
                  <a:rPr lang="fr-CH" dirty="0" smtClean="0"/>
                  <a:t> one: </a:t>
                </a:r>
              </a:p>
              <a:p>
                <a:endParaRPr lang="fr-CH" dirty="0"/>
              </a:p>
              <a:p>
                <a:r>
                  <a:rPr lang="fr-CH" dirty="0" smtClean="0"/>
                  <a:t>sin</a:t>
                </a:r>
                <a:r>
                  <a:rPr lang="fr-CH" baseline="30000" dirty="0" smtClean="0"/>
                  <a:t>2</a:t>
                </a:r>
                <a:r>
                  <a:rPr lang="fr-CH" dirty="0" smtClean="0">
                    <a:sym typeface="Symbol"/>
                  </a:rPr>
                  <a:t></a:t>
                </a:r>
                <a:r>
                  <a:rPr lang="fr-CH" baseline="-25000" dirty="0" smtClean="0">
                    <a:sym typeface="Symbol"/>
                  </a:rPr>
                  <a:t>W  </a:t>
                </a:r>
                <a:r>
                  <a:rPr lang="fr-CH" dirty="0" smtClean="0">
                    <a:sym typeface="Symbol"/>
                  </a:rPr>
                  <a:t>cos</a:t>
                </a:r>
                <a:r>
                  <a:rPr lang="fr-CH" baseline="30000" dirty="0" smtClean="0"/>
                  <a:t>2</a:t>
                </a:r>
                <a:r>
                  <a:rPr lang="fr-CH" dirty="0">
                    <a:sym typeface="Symbol"/>
                  </a:rPr>
                  <a:t></a:t>
                </a:r>
                <a:r>
                  <a:rPr lang="fr-CH" baseline="-25000" dirty="0">
                    <a:sym typeface="Symbol"/>
                  </a:rPr>
                  <a:t>W  </a:t>
                </a:r>
                <a:r>
                  <a:rPr lang="fr-CH" dirty="0" smtClean="0">
                    <a:sym typeface="Symbol"/>
                  </a:rPr>
                  <a:t>=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800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fr-CH" sz="2800" b="0" i="1" smtClean="0">
                            <a:latin typeface="Cambria Math"/>
                            <a:sym typeface="Symbol"/>
                          </a:rPr>
                          <m:t>1</m:t>
                        </m:r>
                      </m:num>
                      <m:den>
                        <m:r>
                          <a:rPr lang="fr-CH" sz="2800" b="0" i="1" smtClean="0">
                            <a:latin typeface="Cambria Math"/>
                            <a:sym typeface="Symbol"/>
                          </a:rPr>
                          <m:t>1−(                                                  ) </m:t>
                        </m:r>
                      </m:den>
                    </m:f>
                  </m:oMath>
                </a14:m>
                <a:endParaRPr lang="fr-CH" dirty="0"/>
              </a:p>
              <a:p>
                <a:endParaRPr lang="fr-CH" baseline="30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605" y="3474005"/>
                <a:ext cx="6985887" cy="1774268"/>
              </a:xfrm>
              <a:prstGeom prst="rect">
                <a:avLst/>
              </a:prstGeom>
              <a:blipFill rotWithShape="1">
                <a:blip r:embed="rId3"/>
                <a:stretch>
                  <a:fillRect l="-785" t="-171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 descr="R:\alain\electroweak\talk-blois\41.jpg"/>
          <p:cNvPicPr>
            <a:picLocks noChangeAspect="1" noChangeArrowheads="1"/>
          </p:cNvPicPr>
          <p:nvPr/>
        </p:nvPicPr>
        <p:blipFill rotWithShape="1">
          <a:blip r:embed="rId2" cstate="print"/>
          <a:srcRect l="37162" t="29849" r="38263" b="58228"/>
          <a:stretch/>
        </p:blipFill>
        <p:spPr bwMode="auto">
          <a:xfrm>
            <a:off x="2559039" y="3310812"/>
            <a:ext cx="1492228" cy="768468"/>
          </a:xfrm>
          <a:prstGeom prst="rect">
            <a:avLst/>
          </a:prstGeom>
          <a:noFill/>
        </p:spPr>
      </p:pic>
      <p:pic>
        <p:nvPicPr>
          <p:cNvPr id="8" name="Picture 3" descr="R:\alain\electroweak\talk-blois\41.jpg"/>
          <p:cNvPicPr>
            <a:picLocks noChangeAspect="1" noChangeArrowheads="1"/>
          </p:cNvPicPr>
          <p:nvPr/>
        </p:nvPicPr>
        <p:blipFill rotWithShape="1">
          <a:blip r:embed="rId2" cstate="print"/>
          <a:srcRect l="42179" t="92614" r="2876" b="775"/>
          <a:stretch/>
        </p:blipFill>
        <p:spPr bwMode="auto">
          <a:xfrm>
            <a:off x="4842030" y="3835548"/>
            <a:ext cx="2790310" cy="35638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54155" y="4225684"/>
            <a:ext cx="55614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002060"/>
                </a:solidFill>
              </a:rPr>
              <a:t>Where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it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can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be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seen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that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  <a:sym typeface="Symbol"/>
              </a:rPr>
              <a:t>(</a:t>
            </a:r>
            <a:r>
              <a:rPr lang="en-US" b="1" dirty="0" err="1">
                <a:solidFill>
                  <a:srgbClr val="002060"/>
                </a:solidFill>
                <a:sym typeface="Symbol"/>
              </a:rPr>
              <a:t>m</a:t>
            </a:r>
            <a:r>
              <a:rPr lang="en-US" b="1" baseline="-25000" dirty="0" err="1">
                <a:solidFill>
                  <a:srgbClr val="002060"/>
                </a:solidFill>
                <a:sym typeface="Symbol"/>
              </a:rPr>
              <a:t>z</a:t>
            </a:r>
            <a:r>
              <a:rPr lang="en-US" b="1" dirty="0">
                <a:solidFill>
                  <a:srgbClr val="002060"/>
                </a:solidFill>
                <a:sym typeface="Symbol"/>
              </a:rPr>
              <a:t>) </a:t>
            </a:r>
            <a:r>
              <a:rPr lang="en-US" dirty="0" smtClean="0">
                <a:solidFill>
                  <a:srgbClr val="002060"/>
                </a:solidFill>
                <a:sym typeface="Symbol"/>
              </a:rPr>
              <a:t> cancels in the relation.</a:t>
            </a:r>
          </a:p>
          <a:p>
            <a:r>
              <a:rPr lang="en-US" dirty="0" smtClean="0">
                <a:solidFill>
                  <a:srgbClr val="002060"/>
                </a:solidFill>
                <a:sym typeface="Symbol"/>
              </a:rPr>
              <a:t>The limiting error is the error on </a:t>
            </a:r>
            <a:r>
              <a:rPr lang="en-US" dirty="0" err="1" smtClean="0">
                <a:solidFill>
                  <a:srgbClr val="002060"/>
                </a:solidFill>
                <a:sym typeface="Symbol"/>
              </a:rPr>
              <a:t>m</a:t>
            </a:r>
            <a:r>
              <a:rPr lang="en-US" baseline="-25000" dirty="0" err="1" smtClean="0">
                <a:solidFill>
                  <a:srgbClr val="002060"/>
                </a:solidFill>
                <a:sym typeface="Symbol"/>
              </a:rPr>
              <a:t>W</a:t>
            </a:r>
            <a:r>
              <a:rPr lang="en-US" dirty="0" smtClean="0">
                <a:solidFill>
                  <a:srgbClr val="002060"/>
                </a:solidFill>
                <a:sym typeface="Symbol"/>
              </a:rPr>
              <a:t>.  </a:t>
            </a:r>
          </a:p>
          <a:p>
            <a:r>
              <a:rPr lang="en-US" dirty="0" smtClean="0">
                <a:solidFill>
                  <a:srgbClr val="002060"/>
                </a:solidFill>
                <a:sym typeface="Symbol"/>
              </a:rPr>
              <a:t>For </a:t>
            </a:r>
            <a:r>
              <a:rPr lang="en-US" b="1" dirty="0" smtClean="0">
                <a:solidFill>
                  <a:srgbClr val="002060"/>
                </a:solidFill>
                <a:sym typeface="Symbol"/>
              </a:rPr>
              <a:t></a:t>
            </a:r>
            <a:r>
              <a:rPr lang="en-US" b="1" dirty="0" err="1" smtClean="0">
                <a:solidFill>
                  <a:srgbClr val="002060"/>
                </a:solidFill>
                <a:sym typeface="Symbol"/>
              </a:rPr>
              <a:t>m</a:t>
            </a:r>
            <a:r>
              <a:rPr lang="en-US" b="1" baseline="-25000" dirty="0" err="1" smtClean="0">
                <a:solidFill>
                  <a:srgbClr val="002060"/>
                </a:solidFill>
                <a:sym typeface="Symbol"/>
              </a:rPr>
              <a:t>W</a:t>
            </a:r>
            <a:r>
              <a:rPr lang="en-US" b="1" dirty="0" smtClean="0">
                <a:solidFill>
                  <a:srgbClr val="002060"/>
                </a:solidFill>
                <a:sym typeface="Symbol"/>
              </a:rPr>
              <a:t>= 0.5 MeV this corresponds to </a:t>
            </a:r>
            <a:r>
              <a:rPr lang="en-US" b="1" dirty="0">
                <a:solidFill>
                  <a:srgbClr val="002060"/>
                </a:solidFill>
                <a:sym typeface="Symbol"/>
              </a:rPr>
              <a:t></a:t>
            </a:r>
            <a:r>
              <a:rPr lang="fr-CH" b="1" dirty="0">
                <a:solidFill>
                  <a:srgbClr val="002060"/>
                </a:solidFill>
                <a:sym typeface="Symbol"/>
              </a:rPr>
              <a:t>sin</a:t>
            </a:r>
            <a:r>
              <a:rPr lang="fr-CH" b="1" baseline="30000" dirty="0">
                <a:solidFill>
                  <a:srgbClr val="002060"/>
                </a:solidFill>
                <a:sym typeface="Symbol"/>
              </a:rPr>
              <a:t>2</a:t>
            </a:r>
            <a:r>
              <a:rPr lang="fr-CH" b="1" dirty="0">
                <a:solidFill>
                  <a:srgbClr val="002060"/>
                </a:solidFill>
                <a:sym typeface="Symbol"/>
              </a:rPr>
              <a:t></a:t>
            </a:r>
            <a:r>
              <a:rPr lang="fr-CH" b="1" baseline="30000" dirty="0">
                <a:solidFill>
                  <a:srgbClr val="002060"/>
                </a:solidFill>
                <a:latin typeface="Script MT Bold"/>
                <a:sym typeface="Symbol"/>
              </a:rPr>
              <a:t>lept</a:t>
            </a:r>
            <a:r>
              <a:rPr lang="fr-CH" b="1" baseline="-25000" dirty="0">
                <a:solidFill>
                  <a:srgbClr val="002060"/>
                </a:solidFill>
                <a:sym typeface="Symbol"/>
              </a:rPr>
              <a:t>W</a:t>
            </a:r>
            <a:r>
              <a:rPr lang="fr-CH" b="1" dirty="0">
                <a:solidFill>
                  <a:srgbClr val="002060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srgbClr val="002060"/>
                </a:solidFill>
                <a:sym typeface="Symbol"/>
              </a:rPr>
              <a:t>= 10</a:t>
            </a:r>
            <a:r>
              <a:rPr lang="fr-CH" b="1" baseline="30000" dirty="0" smtClean="0">
                <a:solidFill>
                  <a:srgbClr val="002060"/>
                </a:solidFill>
                <a:sym typeface="Symbol"/>
              </a:rPr>
              <a:t>-5</a:t>
            </a:r>
            <a:endParaRPr lang="fr-CH" dirty="0"/>
          </a:p>
        </p:txBody>
      </p:sp>
      <p:sp>
        <p:nvSpPr>
          <p:cNvPr id="14" name="TextBox 13"/>
          <p:cNvSpPr txBox="1"/>
          <p:nvPr/>
        </p:nvSpPr>
        <p:spPr>
          <a:xfrm>
            <a:off x="1151620" y="874917"/>
            <a:ext cx="30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  <a:sym typeface="Symbol"/>
              </a:rPr>
              <a:t>1. Direct </a:t>
            </a:r>
            <a:r>
              <a:rPr lang="fr-CH" b="1" dirty="0" err="1">
                <a:solidFill>
                  <a:srgbClr val="FF0000"/>
                </a:solidFill>
                <a:sym typeface="Symbol"/>
              </a:rPr>
              <a:t>comparison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FF0000"/>
                </a:solidFill>
                <a:sym typeface="Symbol"/>
              </a:rPr>
              <a:t>with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FF0000"/>
                </a:solidFill>
                <a:sym typeface="Symbol"/>
              </a:rPr>
              <a:t>m</a:t>
            </a:r>
            <a:r>
              <a:rPr lang="fr-CH" b="1" baseline="-25000" dirty="0" err="1">
                <a:solidFill>
                  <a:srgbClr val="FF0000"/>
                </a:solidFill>
                <a:sym typeface="Symbol"/>
              </a:rPr>
              <a:t>Z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 </a:t>
            </a:r>
            <a:r>
              <a:rPr lang="fr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1645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90" y="445264"/>
            <a:ext cx="60579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380692" y="1752896"/>
            <a:ext cx="68857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53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1540" y="647786"/>
                <a:ext cx="6563592" cy="2677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2400" b="1" dirty="0" smtClean="0"/>
                  <a:t>Assume for </a:t>
                </a:r>
                <a:r>
                  <a:rPr lang="fr-CH" sz="2400" b="1" dirty="0" err="1" smtClean="0"/>
                  <a:t>now</a:t>
                </a:r>
                <a:r>
                  <a:rPr lang="fr-CH" sz="2400" b="1" dirty="0" smtClean="0"/>
                  <a:t> ONE </a:t>
                </a:r>
                <a:r>
                  <a:rPr lang="fr-CH" sz="2400" b="1" dirty="0" err="1" smtClean="0"/>
                  <a:t>experiment</a:t>
                </a:r>
                <a:r>
                  <a:rPr lang="fr-CH" sz="2400" b="1" dirty="0" smtClean="0"/>
                  <a:t> at ECM=91.2 </a:t>
                </a:r>
              </a:p>
              <a:p>
                <a:endParaRPr lang="fr-CH" dirty="0" smtClean="0"/>
              </a:p>
              <a:p>
                <a:r>
                  <a:rPr lang="fr-CH" dirty="0" err="1" smtClean="0"/>
                  <a:t>Luminosity</a:t>
                </a:r>
                <a:r>
                  <a:rPr lang="fr-CH" dirty="0" smtClean="0"/>
                  <a:t> </a:t>
                </a:r>
                <a:r>
                  <a:rPr lang="fr-CH" dirty="0"/>
                  <a:t>«</a:t>
                </a:r>
                <a:r>
                  <a:rPr lang="fr-CH" dirty="0" err="1"/>
                  <a:t>baseline</a:t>
                </a:r>
                <a:r>
                  <a:rPr lang="fr-CH" dirty="0"/>
                  <a:t>» </a:t>
                </a:r>
                <a:r>
                  <a:rPr lang="fr-CH" dirty="0" err="1"/>
                  <a:t>with</a:t>
                </a:r>
                <a:r>
                  <a:rPr lang="fr-CH" dirty="0"/>
                  <a:t> beta*=1mm </a:t>
                </a:r>
                <a:r>
                  <a:rPr lang="fr-CH" dirty="0" smtClean="0"/>
                  <a:t>: 2.1 10</a:t>
                </a:r>
                <a:r>
                  <a:rPr lang="fr-CH" baseline="30000" dirty="0" smtClean="0"/>
                  <a:t>36</a:t>
                </a:r>
                <a:r>
                  <a:rPr lang="fr-CH" dirty="0" smtClean="0"/>
                  <a:t>/cm</a:t>
                </a:r>
                <a:r>
                  <a:rPr lang="fr-CH" baseline="30000" dirty="0" smtClean="0"/>
                  <a:t>2</a:t>
                </a:r>
                <a:r>
                  <a:rPr lang="fr-CH" dirty="0" smtClean="0"/>
                  <a:t>/s  = 2 pb</a:t>
                </a:r>
                <a:r>
                  <a:rPr lang="fr-CH" baseline="30000" dirty="0" smtClean="0"/>
                  <a:t>-1</a:t>
                </a:r>
                <a:r>
                  <a:rPr lang="fr-CH" dirty="0" smtClean="0"/>
                  <a:t>/s, </a:t>
                </a:r>
              </a:p>
              <a:p>
                <a:r>
                  <a:rPr lang="fr-CH" dirty="0" err="1" smtClean="0"/>
                  <a:t>Sigma_had</a:t>
                </a:r>
                <a:r>
                  <a:rPr lang="fr-CH" dirty="0" smtClean="0"/>
                  <a:t> = 31 10</a:t>
                </a:r>
                <a:r>
                  <a:rPr lang="fr-CH" baseline="30000" dirty="0" smtClean="0"/>
                  <a:t>-33</a:t>
                </a:r>
                <a:r>
                  <a:rPr lang="fr-CH" dirty="0" smtClean="0"/>
                  <a:t>cm</a:t>
                </a:r>
                <a:r>
                  <a:rPr lang="fr-CH" baseline="30000" dirty="0" smtClean="0"/>
                  <a:t>2  </a:t>
                </a:r>
                <a:r>
                  <a:rPr lang="fr-CH" dirty="0" smtClean="0">
                    <a:sym typeface="Wingdings" panose="05000000000000000000" pitchFamily="2" charset="2"/>
                  </a:rPr>
                  <a:t> 6.5 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11</a:t>
                </a:r>
                <a:r>
                  <a:rPr lang="fr-CH" dirty="0" smtClean="0">
                    <a:sym typeface="Wingdings" panose="05000000000000000000" pitchFamily="2" charset="2"/>
                  </a:rPr>
                  <a:t>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qq</a:t>
                </a:r>
                <a:r>
                  <a:rPr lang="fr-CH" dirty="0" smtClean="0">
                    <a:sym typeface="Wingdings" panose="05000000000000000000" pitchFamily="2" charset="2"/>
                  </a:rPr>
                  <a:t>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events</a:t>
                </a:r>
                <a:r>
                  <a:rPr lang="fr-CH" dirty="0" smtClean="0">
                    <a:sym typeface="Wingdings" panose="05000000000000000000" pitchFamily="2" charset="2"/>
                  </a:rPr>
                  <a:t>/10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7</a:t>
                </a:r>
                <a:r>
                  <a:rPr lang="fr-CH" dirty="0" smtClean="0">
                    <a:sym typeface="Wingdings" panose="05000000000000000000" pitchFamily="2" charset="2"/>
                  </a:rPr>
                  <a:t>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year</a:t>
                </a:r>
                <a:r>
                  <a:rPr lang="fr-CH" dirty="0" smtClean="0">
                    <a:sym typeface="Wingdings" panose="05000000000000000000" pitchFamily="2" charset="2"/>
                  </a:rPr>
                  <a:t>/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exp</a:t>
                </a:r>
                <a:r>
                  <a:rPr lang="fr-CH" dirty="0" smtClean="0">
                    <a:sym typeface="Wingdings" panose="05000000000000000000" pitchFamily="2" charset="2"/>
                  </a:rPr>
                  <a:t>.  </a:t>
                </a:r>
                <a:endParaRPr lang="fr-CH" dirty="0">
                  <a:sym typeface="Wingdings" panose="05000000000000000000" pitchFamily="2" charset="2"/>
                </a:endParaRPr>
              </a:p>
              <a:p>
                <a:endParaRPr lang="fr-CH" dirty="0" smtClean="0">
                  <a:sym typeface="Wingdings" panose="05000000000000000000" pitchFamily="2" charset="2"/>
                </a:endParaRPr>
              </a:p>
              <a:p>
                <a:r>
                  <a:rPr lang="fr-CH" dirty="0" err="1" smtClean="0">
                    <a:sym typeface="Wingdings" panose="05000000000000000000" pitchFamily="2" charset="2"/>
                  </a:rPr>
                  <a:t>Consider</a:t>
                </a:r>
                <a:r>
                  <a:rPr lang="fr-CH" dirty="0" smtClean="0">
                    <a:sym typeface="Wingdings" panose="05000000000000000000" pitchFamily="2" charset="2"/>
                  </a:rPr>
                  <a:t> 3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years</a:t>
                </a:r>
                <a:r>
                  <a:rPr lang="fr-CH" dirty="0" smtClean="0">
                    <a:sym typeface="Wingdings" panose="05000000000000000000" pitchFamily="2" charset="2"/>
                  </a:rPr>
                  <a:t> of 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7</a:t>
                </a:r>
                <a:r>
                  <a:rPr lang="fr-CH" dirty="0" smtClean="0">
                    <a:sym typeface="Wingdings" panose="05000000000000000000" pitchFamily="2" charset="2"/>
                  </a:rPr>
                  <a:t> s  </a:t>
                </a:r>
              </a:p>
              <a:p>
                <a:r>
                  <a:rPr lang="fr-CH" dirty="0">
                    <a:sym typeface="Wingdings" panose="05000000000000000000" pitchFamily="2" charset="2"/>
                  </a:rPr>
                  <a:t>2</a:t>
                </a:r>
                <a:r>
                  <a:rPr lang="fr-CH" dirty="0" smtClean="0">
                    <a:sym typeface="Wingdings" panose="05000000000000000000" pitchFamily="2" charset="2"/>
                  </a:rPr>
                  <a:t> 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12</a:t>
                </a:r>
                <a:r>
                  <a:rPr lang="fr-CH" dirty="0" smtClean="0">
                    <a:sym typeface="Wingdings" panose="05000000000000000000" pitchFamily="2" charset="2"/>
                  </a:rPr>
                  <a:t> Z</a:t>
                </a:r>
                <a:r>
                  <a:rPr lang="fr-CH" dirty="0" smtClean="0">
                    <a:sym typeface="Symbol"/>
                  </a:rPr>
                  <a:t></a:t>
                </a:r>
                <a:r>
                  <a:rPr lang="fr-CH" dirty="0" err="1" smtClean="0">
                    <a:sym typeface="Symbol"/>
                  </a:rPr>
                  <a:t>qq</a:t>
                </a:r>
                <a:r>
                  <a:rPr lang="fr-CH" dirty="0" smtClean="0">
                    <a:sym typeface="Symbol"/>
                  </a:rPr>
                  <a:t> 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events</a:t>
                </a:r>
                <a:r>
                  <a:rPr lang="fr-CH" dirty="0" smtClean="0">
                    <a:sym typeface="Wingdings" panose="05000000000000000000" pitchFamily="2" charset="2"/>
                  </a:rPr>
                  <a:t>  (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typical</a:t>
                </a:r>
                <a:r>
                  <a:rPr lang="fr-CH" dirty="0" smtClean="0">
                    <a:sym typeface="Wingdings" panose="05000000000000000000" pitchFamily="2" charset="2"/>
                  </a:rPr>
                  <a:t>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exp</a:t>
                </a:r>
                <a:r>
                  <a:rPr lang="fr-CH" dirty="0" smtClean="0">
                    <a:sym typeface="Wingdings" panose="05000000000000000000" pitchFamily="2" charset="2"/>
                  </a:rPr>
                  <a:t> at LEP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was</a:t>
                </a:r>
                <a:r>
                  <a:rPr lang="fr-CH" dirty="0" smtClean="0">
                    <a:sym typeface="Wingdings" panose="05000000000000000000" pitchFamily="2" charset="2"/>
                  </a:rPr>
                  <a:t> 4.10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6</a:t>
                </a:r>
                <a:r>
                  <a:rPr lang="fr-CH" dirty="0" smtClean="0">
                    <a:sym typeface="Wingdings" panose="05000000000000000000" pitchFamily="2" charset="2"/>
                  </a:rPr>
                  <a:t>)</a:t>
                </a:r>
              </a:p>
              <a:p>
                <a:r>
                  <a:rPr lang="fr-CH" dirty="0" smtClean="0">
                    <a:sym typeface="Wingdings" panose="05000000000000000000" pitchFamily="2" charset="2"/>
                  </a:rPr>
                  <a:t>4 10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11 </a:t>
                </a:r>
                <a:r>
                  <a:rPr lang="fr-CH" dirty="0">
                    <a:sym typeface="Wingdings" panose="05000000000000000000" pitchFamily="2" charset="2"/>
                  </a:rPr>
                  <a:t>Z</a:t>
                </a:r>
                <a:r>
                  <a:rPr lang="fr-CH" dirty="0" smtClean="0">
                    <a:sym typeface="Wingdings" panose="05000000000000000000" pitchFamily="2" charset="2"/>
                  </a:rPr>
                  <a:t></a:t>
                </a:r>
                <a:r>
                  <a:rPr lang="fr-CH" dirty="0" smtClean="0">
                    <a:sym typeface="Symbol"/>
                  </a:rPr>
                  <a:t></a:t>
                </a:r>
                <a:r>
                  <a:rPr lang="fr-CH" dirty="0" err="1" smtClean="0">
                    <a:sym typeface="Symbol"/>
                  </a:rPr>
                  <a:t>bb</a:t>
                </a:r>
                <a:endParaRPr lang="fr-CH" baseline="30000" dirty="0" smtClean="0">
                  <a:sym typeface="Wingdings" panose="05000000000000000000" pitchFamily="2" charset="2"/>
                </a:endParaRPr>
              </a:p>
              <a:p>
                <a:r>
                  <a:rPr lang="fr-CH" dirty="0" smtClean="0">
                    <a:sym typeface="Wingdings" panose="05000000000000000000" pitchFamily="2" charset="2"/>
                  </a:rPr>
                  <a:t>   10</a:t>
                </a:r>
                <a:r>
                  <a:rPr lang="fr-CH" baseline="30000" dirty="0" smtClean="0">
                    <a:sym typeface="Wingdings" panose="05000000000000000000" pitchFamily="2" charset="2"/>
                  </a:rPr>
                  <a:t>11</a:t>
                </a:r>
                <a:r>
                  <a:rPr lang="fr-CH" dirty="0" smtClean="0">
                    <a:sym typeface="Wingdings" panose="05000000000000000000" pitchFamily="2" charset="2"/>
                  </a:rPr>
                  <a:t> Z</a:t>
                </a:r>
                <a:r>
                  <a:rPr lang="fr-CH" dirty="0"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fr-CH" b="0" i="0" smtClean="0">
                        <a:latin typeface="Cambria Math"/>
                        <a:sym typeface="Symbol"/>
                      </a:rPr>
                      <m:t> </m:t>
                    </m:r>
                    <m:r>
                      <a:rPr lang="fr-CH" i="1" smtClean="0">
                        <a:latin typeface="Cambria Math"/>
                        <a:sym typeface="Symbol"/>
                      </a:rPr>
                      <m:t></m:t>
                    </m:r>
                  </m:oMath>
                </a14:m>
                <a:r>
                  <a:rPr lang="fr-CH" dirty="0">
                    <a:sym typeface="Wingdings" panose="05000000000000000000" pitchFamily="2" charset="2"/>
                  </a:rPr>
                  <a:t>,</a:t>
                </a:r>
                <a:r>
                  <a:rPr lang="fr-CH" dirty="0" smtClean="0">
                    <a:sym typeface="Wingdings" panose="05000000000000000000" pitchFamily="2" charset="2"/>
                  </a:rPr>
                  <a:t> </a:t>
                </a:r>
                <a:r>
                  <a:rPr lang="fr-CH" dirty="0" smtClean="0">
                    <a:sym typeface="Symbol"/>
                  </a:rPr>
                  <a:t> </a:t>
                </a:r>
                <a:r>
                  <a:rPr lang="fr-CH" dirty="0" err="1" smtClean="0">
                    <a:sym typeface="Wingdings" panose="05000000000000000000" pitchFamily="2" charset="2"/>
                  </a:rPr>
                  <a:t>each</a:t>
                </a:r>
                <a:endParaRPr lang="fr-CH" dirty="0" smtClean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40" y="863715"/>
                <a:ext cx="6563592" cy="2677656"/>
              </a:xfrm>
              <a:prstGeom prst="rect">
                <a:avLst/>
              </a:prstGeom>
              <a:blipFill rotWithShape="1">
                <a:blip r:embed="rId2"/>
                <a:stretch>
                  <a:fillRect l="-1487" t="-1822" b="-273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677591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1570" y="937391"/>
            <a:ext cx="815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Will </a:t>
            </a:r>
            <a:r>
              <a:rPr lang="fr-CH" b="1" dirty="0" err="1" smtClean="0"/>
              <a:t>consider</a:t>
            </a:r>
            <a:r>
              <a:rPr lang="fr-CH" b="1" dirty="0" smtClean="0"/>
              <a:t> </a:t>
            </a:r>
            <a:r>
              <a:rPr lang="fr-CH" b="1" dirty="0" err="1" smtClean="0"/>
              <a:t>today</a:t>
            </a:r>
            <a:r>
              <a:rPr lang="fr-CH" b="1" dirty="0" smtClean="0"/>
              <a:t> the contribution of the Center-of-mass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systematic</a:t>
            </a:r>
            <a:r>
              <a:rPr lang="fr-CH" b="1" dirty="0" smtClean="0"/>
              <a:t> </a:t>
            </a:r>
            <a:r>
              <a:rPr lang="fr-CH" b="1" dirty="0" err="1" smtClean="0"/>
              <a:t>errors</a:t>
            </a:r>
            <a:endParaRPr lang="fr-C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11560" y="1913878"/>
                <a:ext cx="624644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CH" b="1" dirty="0" err="1" smtClean="0">
                    <a:sym typeface="Symbol"/>
                  </a:rPr>
                  <a:t>Today</a:t>
                </a:r>
                <a:r>
                  <a:rPr lang="fr-CH" b="1" dirty="0">
                    <a:sym typeface="Symbol"/>
                  </a:rPr>
                  <a:t>: </a:t>
                </a:r>
                <a:r>
                  <a:rPr lang="fr-CH" b="1" dirty="0" err="1">
                    <a:sym typeface="Symbol"/>
                  </a:rPr>
                  <a:t>step</a:t>
                </a:r>
                <a:r>
                  <a:rPr lang="fr-CH" b="1" dirty="0">
                    <a:sym typeface="Symbol"/>
                  </a:rPr>
                  <a:t> I, compare</a:t>
                </a:r>
              </a:p>
              <a:p>
                <a:r>
                  <a:rPr lang="fr-CH" dirty="0">
                    <a:sym typeface="Symbol"/>
                  </a:rPr>
                  <a:t>ILC </a:t>
                </a:r>
                <a:r>
                  <a:rPr lang="fr-CH" dirty="0" err="1">
                    <a:sym typeface="Symbol"/>
                  </a:rPr>
                  <a:t>measurement</a:t>
                </a:r>
                <a:r>
                  <a:rPr lang="fr-CH" dirty="0">
                    <a:sym typeface="Symbol"/>
                  </a:rPr>
                  <a:t> of </a:t>
                </a:r>
                <a:r>
                  <a:rPr lang="fr-CH" dirty="0"/>
                  <a:t>A</a:t>
                </a:r>
                <a:r>
                  <a:rPr lang="fr-CH" baseline="-25000" dirty="0"/>
                  <a:t>LR</a:t>
                </a:r>
                <a:r>
                  <a:rPr lang="fr-CH" dirty="0"/>
                  <a:t> </a:t>
                </a:r>
                <a:r>
                  <a:rPr lang="fr-CH" dirty="0" err="1"/>
                  <a:t>with</a:t>
                </a:r>
                <a:r>
                  <a:rPr lang="fr-CH" dirty="0"/>
                  <a:t> 10</a:t>
                </a:r>
                <a:r>
                  <a:rPr lang="fr-CH" baseline="30000" dirty="0"/>
                  <a:t>9 </a:t>
                </a:r>
                <a:r>
                  <a:rPr lang="fr-CH" dirty="0"/>
                  <a:t>Z </a:t>
                </a:r>
                <a:r>
                  <a:rPr lang="fr-CH" dirty="0" smtClean="0"/>
                  <a:t>and </a:t>
                </a:r>
                <a:r>
                  <a:rPr lang="fr-CH" dirty="0" err="1"/>
                  <a:t>P</a:t>
                </a:r>
                <a:r>
                  <a:rPr lang="fr-CH" baseline="-25000" dirty="0" err="1"/>
                  <a:t>e</a:t>
                </a:r>
                <a:r>
                  <a:rPr lang="fr-CH" b="1" baseline="-25000" dirty="0"/>
                  <a:t>-</a:t>
                </a:r>
                <a:r>
                  <a:rPr lang="fr-CH" baseline="-25000" dirty="0"/>
                  <a:t> </a:t>
                </a:r>
                <a:r>
                  <a:rPr lang="fr-CH" dirty="0"/>
                  <a:t>=80%, </a:t>
                </a:r>
                <a:r>
                  <a:rPr lang="fr-CH" dirty="0" err="1"/>
                  <a:t>P</a:t>
                </a:r>
                <a:r>
                  <a:rPr lang="fr-CH" baseline="-25000" dirty="0" err="1"/>
                  <a:t>e</a:t>
                </a:r>
                <a:r>
                  <a:rPr lang="fr-CH" baseline="-25000" dirty="0"/>
                  <a:t>+ </a:t>
                </a:r>
                <a:r>
                  <a:rPr lang="fr-CH" dirty="0"/>
                  <a:t>=30</a:t>
                </a:r>
                <a:r>
                  <a:rPr lang="fr-CH" dirty="0" smtClean="0"/>
                  <a:t>%  </a:t>
                </a:r>
              </a:p>
              <a:p>
                <a:endParaRPr lang="fr-CH" dirty="0"/>
              </a:p>
              <a:p>
                <a:r>
                  <a:rPr lang="fr-CH" dirty="0"/>
                  <a:t>FCC-</a:t>
                </a:r>
                <a:r>
                  <a:rPr lang="fr-CH" dirty="0" err="1"/>
                  <a:t>ee</a:t>
                </a:r>
                <a:r>
                  <a:rPr lang="fr-CH" dirty="0"/>
                  <a:t> </a:t>
                </a:r>
                <a:r>
                  <a:rPr lang="fr-CH" dirty="0" err="1"/>
                  <a:t>measurement</a:t>
                </a:r>
                <a:r>
                  <a:rPr lang="fr-CH" dirty="0"/>
                  <a:t> of A</a:t>
                </a:r>
                <a:r>
                  <a:rPr lang="fr-CH" baseline="-25000" dirty="0"/>
                  <a:t>FB</a:t>
                </a:r>
                <a:r>
                  <a:rPr lang="fr-CH" baseline="30000" dirty="0">
                    <a:sym typeface="Symbol"/>
                  </a:rPr>
                  <a:t> </a:t>
                </a:r>
                <a:r>
                  <a:rPr lang="fr-CH" dirty="0" smtClean="0">
                    <a:sym typeface="Symbol"/>
                  </a:rPr>
                  <a:t>and  </a:t>
                </a:r>
                <a:r>
                  <a:rPr lang="fr-CH" dirty="0" err="1" smtClean="0">
                    <a:sym typeface="Symbol"/>
                  </a:rPr>
                  <a:t>A</a:t>
                </a:r>
                <a:r>
                  <a:rPr lang="fr-CH" baseline="-25000" dirty="0" err="1" smtClean="0">
                    <a:sym typeface="Symbol"/>
                  </a:rPr>
                  <a:t>FB</a:t>
                </a:r>
                <a:r>
                  <a:rPr lang="fr-CH" baseline="30000" dirty="0" err="1" smtClean="0">
                    <a:sym typeface="Symbol"/>
                  </a:rPr>
                  <a:t>Pol</a:t>
                </a:r>
                <a:r>
                  <a:rPr lang="fr-CH" baseline="30000" dirty="0" smtClean="0">
                    <a:sym typeface="Symbol"/>
                  </a:rPr>
                  <a:t> </a:t>
                </a:r>
                <a:r>
                  <a:rPr lang="fr-CH" dirty="0" smtClean="0">
                    <a:sym typeface="Symbol"/>
                  </a:rPr>
                  <a:t>(</a:t>
                </a:r>
                <a14:m>
                  <m:oMath xmlns:m="http://schemas.openxmlformats.org/officeDocument/2006/math">
                    <m:r>
                      <a:rPr lang="fr-CH" i="1" smtClean="0">
                        <a:latin typeface="Cambria Math"/>
                        <a:sym typeface="Symbol"/>
                      </a:rPr>
                      <m:t></m:t>
                    </m:r>
                  </m:oMath>
                </a14:m>
                <a:r>
                  <a:rPr lang="fr-CH" dirty="0" smtClean="0">
                    <a:sym typeface="Symbol"/>
                  </a:rPr>
                  <a:t>)  </a:t>
                </a:r>
                <a:r>
                  <a:rPr lang="fr-CH" dirty="0" err="1" smtClean="0">
                    <a:sym typeface="Symbol"/>
                  </a:rPr>
                  <a:t>with</a:t>
                </a:r>
                <a:r>
                  <a:rPr lang="fr-CH" dirty="0" smtClean="0">
                    <a:sym typeface="Symbol"/>
                  </a:rPr>
                  <a:t> 2.10</a:t>
                </a:r>
                <a:r>
                  <a:rPr lang="fr-CH" baseline="30000" dirty="0" smtClean="0">
                    <a:sym typeface="Symbol"/>
                  </a:rPr>
                  <a:t>12</a:t>
                </a:r>
                <a:r>
                  <a:rPr lang="fr-CH" dirty="0" smtClean="0">
                    <a:sym typeface="Symbol"/>
                  </a:rPr>
                  <a:t> </a:t>
                </a:r>
                <a:r>
                  <a:rPr lang="fr-CH" dirty="0">
                    <a:sym typeface="Symbol"/>
                  </a:rPr>
                  <a:t>Z </a:t>
                </a:r>
                <a:endParaRPr lang="fr-CH" sz="32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551837"/>
                <a:ext cx="6246440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780" t="-2538" b="-710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574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6526" y="141480"/>
                <a:ext cx="8788175" cy="64020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2800" b="1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Comparing</a:t>
                </a:r>
                <a:r>
                  <a:rPr lang="fr-CH" sz="28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A</a:t>
                </a:r>
                <a:r>
                  <a:rPr lang="fr-CH" sz="2800" b="1" baseline="-25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LR</a:t>
                </a:r>
                <a:r>
                  <a:rPr lang="fr-CH" sz="28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(P) and A</a:t>
                </a:r>
                <a:r>
                  <a:rPr lang="fr-CH" sz="2800" b="1" baseline="-25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FB </a:t>
                </a:r>
                <a:r>
                  <a:rPr lang="fr-CH" sz="28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(</a:t>
                </a:r>
                <a:r>
                  <a:rPr lang="fr-CH" sz="2800" b="1" dirty="0" smtClean="0">
                    <a:solidFill>
                      <a:schemeClr val="accent1">
                        <a:lumMod val="75000"/>
                      </a:schemeClr>
                    </a:solidFill>
                    <a:sym typeface="Symbol"/>
                  </a:rPr>
                  <a:t>)</a:t>
                </a:r>
                <a:endParaRPr lang="fr-CH" sz="2800" b="1" baseline="-250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fr-CH" sz="28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/>
                </a:r>
                <a:br>
                  <a:rPr lang="fr-CH" sz="28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</a:br>
                <a:r>
                  <a:rPr lang="fr-CH" dirty="0" err="1" smtClean="0"/>
                  <a:t>Both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measure</a:t>
                </a:r>
                <a:r>
                  <a:rPr lang="fr-CH" dirty="0" smtClean="0"/>
                  <a:t> the </a:t>
                </a:r>
                <a:r>
                  <a:rPr lang="fr-CH" dirty="0" err="1" smtClean="0"/>
                  <a:t>weak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mixing</a:t>
                </a:r>
                <a:r>
                  <a:rPr lang="fr-CH" dirty="0" smtClean="0"/>
                  <a:t> angle as </a:t>
                </a:r>
                <a:r>
                  <a:rPr lang="fr-CH" b="1" u="sng" dirty="0" err="1" smtClean="0"/>
                  <a:t>defined</a:t>
                </a:r>
                <a:r>
                  <a:rPr lang="fr-CH" b="1" dirty="0"/>
                  <a:t> </a:t>
                </a:r>
                <a:r>
                  <a:rPr lang="fr-CH" dirty="0" smtClean="0"/>
                  <a:t>by the relation   A</a:t>
                </a:r>
                <a:r>
                  <a:rPr lang="fr-CH" baseline="-25000" dirty="0" smtClean="0">
                    <a:latin typeface="Script MT Bold"/>
                  </a:rPr>
                  <a:t>l</a:t>
                </a:r>
                <a:r>
                  <a:rPr lang="fr-CH" dirty="0" smtClean="0"/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b="0" i="1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b="0" i="1" baseline="30000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𝐿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b="0" i="1" baseline="30000" smtClean="0">
                            <a:latin typeface="Cambria Math"/>
                          </a:rPr>
                          <m:t>2</m:t>
                        </m:r>
                        <m:r>
                          <a:rPr lang="fr-CH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b="0" i="1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b="0" i="1" baseline="30000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𝑅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b="0" i="1" baseline="30000" smtClean="0">
                            <a:latin typeface="Cambria Math"/>
                          </a:rPr>
                          <m:t>2</m:t>
                        </m:r>
                      </m:num>
                      <m:den>
                        <m:d>
                          <m:d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b="0" i="1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b="0" i="1" baseline="30000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𝐿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b="0" i="1" baseline="30000" smtClean="0">
                            <a:latin typeface="Cambria Math"/>
                          </a:rPr>
                          <m:t>2</m:t>
                        </m:r>
                        <m:r>
                          <a:rPr lang="fr-CH" b="0" i="1" smtClean="0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b="0" i="1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b="0" i="1" baseline="30000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𝑅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b="0" i="1" baseline="3000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CH" b="1" u="sng" baseline="30000" dirty="0" smtClean="0"/>
              </a:p>
              <a:p>
                <a:r>
                  <a:rPr lang="fr-CH" dirty="0" err="1" smtClean="0"/>
                  <a:t>with</a:t>
                </a:r>
                <a:r>
                  <a:rPr lang="fr-CH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CH" b="0" i="1" smtClean="0">
                                <a:latin typeface="Cambria Math"/>
                              </a:rPr>
                              <m:t>𝑔</m:t>
                            </m:r>
                            <m:r>
                              <a:rPr lang="fr-CH" b="0" i="1" baseline="30000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/>
                              </a:rPr>
                              <m:t>𝐿</m:t>
                            </m:r>
                          </m:sub>
                          <m:sup/>
                        </m:sSubSup>
                      </m:e>
                    </m:d>
                  </m:oMath>
                </a14:m>
                <a:r>
                  <a:rPr lang="fr-CH" dirty="0" smtClean="0"/>
                  <a:t> = ½ -</a:t>
                </a:r>
                <a:r>
                  <a:rPr lang="fr-CH" dirty="0" smtClean="0">
                    <a:sym typeface="Symbol"/>
                  </a:rPr>
                  <a:t>sin</a:t>
                </a:r>
                <a:r>
                  <a:rPr lang="fr-CH" baseline="30000" dirty="0" smtClean="0">
                    <a:sym typeface="Symbol"/>
                  </a:rPr>
                  <a:t>2</a:t>
                </a:r>
                <a:r>
                  <a:rPr lang="fr-CH" dirty="0" smtClean="0">
                    <a:sym typeface="Symbol"/>
                  </a:rPr>
                  <a:t></a:t>
                </a:r>
                <a:r>
                  <a:rPr lang="fr-CH" baseline="30000" dirty="0" smtClean="0">
                    <a:latin typeface="Script MT Bold"/>
                    <a:sym typeface="Symbol"/>
                  </a:rPr>
                  <a:t>lept</a:t>
                </a:r>
                <a:r>
                  <a:rPr lang="fr-CH" baseline="-25000" dirty="0" smtClean="0">
                    <a:sym typeface="Symbol"/>
                  </a:rPr>
                  <a:t>W  </a:t>
                </a:r>
                <a:r>
                  <a:rPr lang="fr-CH" dirty="0" smtClean="0">
                    <a:sym typeface="Symbol"/>
                  </a:rPr>
                  <a:t>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CH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CH" b="0" i="1" smtClean="0">
                                <a:latin typeface="Cambria Math"/>
                              </a:rPr>
                              <m:t>𝑔</m:t>
                            </m:r>
                            <m:r>
                              <a:rPr lang="fr-CH" b="0" i="1" baseline="30000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/>
                              </a:rPr>
                              <m:t>𝑅</m:t>
                            </m:r>
                          </m:sub>
                          <m:sup/>
                        </m:sSubSup>
                      </m:e>
                    </m:d>
                  </m:oMath>
                </a14:m>
                <a:r>
                  <a:rPr lang="fr-CH" dirty="0" smtClean="0"/>
                  <a:t> = -</a:t>
                </a:r>
                <a:r>
                  <a:rPr lang="fr-CH" dirty="0" smtClean="0">
                    <a:sym typeface="Symbol"/>
                  </a:rPr>
                  <a:t>sin</a:t>
                </a:r>
                <a:r>
                  <a:rPr lang="fr-CH" baseline="30000" dirty="0" smtClean="0">
                    <a:sym typeface="Symbol"/>
                  </a:rPr>
                  <a:t>2</a:t>
                </a:r>
                <a:r>
                  <a:rPr lang="fr-CH" dirty="0" smtClean="0">
                    <a:sym typeface="Symbol"/>
                  </a:rPr>
                  <a:t></a:t>
                </a:r>
                <a:r>
                  <a:rPr lang="fr-CH" baseline="30000" dirty="0" smtClean="0">
                    <a:latin typeface="Script MT Bold"/>
                    <a:sym typeface="Symbol"/>
                  </a:rPr>
                  <a:t>lept</a:t>
                </a:r>
                <a:r>
                  <a:rPr lang="fr-CH" baseline="-25000" dirty="0" smtClean="0">
                    <a:sym typeface="Symbol"/>
                  </a:rPr>
                  <a:t>W     </a:t>
                </a:r>
                <a:r>
                  <a:rPr lang="fr-CH" dirty="0" smtClean="0">
                    <a:sym typeface="Symbol"/>
                  </a:rPr>
                  <a:t>A</a:t>
                </a:r>
                <a:r>
                  <a:rPr lang="fr-CH" baseline="-25000" dirty="0" smtClean="0">
                    <a:latin typeface="Script MT Bold"/>
                    <a:sym typeface="Symbol"/>
                  </a:rPr>
                  <a:t>l  </a:t>
                </a:r>
                <a:r>
                  <a:rPr lang="fr-CH" dirty="0" smtClean="0">
                    <a:latin typeface="Script MT Bold"/>
                    <a:sym typeface="Symbol"/>
                  </a:rPr>
                  <a:t> </a:t>
                </a:r>
                <a:r>
                  <a:rPr lang="fr-CH" dirty="0" smtClean="0">
                    <a:latin typeface="+mj-lt"/>
                    <a:sym typeface="Symbol"/>
                  </a:rPr>
                  <a:t>8(1/4 -sin</a:t>
                </a:r>
                <a:r>
                  <a:rPr lang="fr-CH" baseline="30000" dirty="0" smtClean="0">
                    <a:latin typeface="+mj-lt"/>
                    <a:sym typeface="Symbol"/>
                  </a:rPr>
                  <a:t>2</a:t>
                </a:r>
                <a:r>
                  <a:rPr lang="fr-CH" dirty="0" smtClean="0">
                    <a:latin typeface="+mj-lt"/>
                    <a:sym typeface="Symbol"/>
                  </a:rPr>
                  <a:t></a:t>
                </a:r>
                <a:r>
                  <a:rPr lang="fr-CH" baseline="30000" dirty="0" smtClean="0">
                    <a:latin typeface="+mj-lt"/>
                    <a:sym typeface="Symbol"/>
                  </a:rPr>
                  <a:t>lept</a:t>
                </a:r>
                <a:r>
                  <a:rPr lang="fr-CH" baseline="-25000" dirty="0" smtClean="0">
                    <a:latin typeface="+mj-lt"/>
                    <a:sym typeface="Symbol"/>
                  </a:rPr>
                  <a:t>W </a:t>
                </a:r>
                <a:r>
                  <a:rPr lang="fr-CH" dirty="0" smtClean="0">
                    <a:latin typeface="+mj-lt"/>
                    <a:sym typeface="Symbol"/>
                  </a:rPr>
                  <a:t>)</a:t>
                </a:r>
              </a:p>
              <a:p>
                <a:endParaRPr lang="fr-CH" baseline="-25000" dirty="0">
                  <a:sym typeface="Symbol"/>
                </a:endParaRPr>
              </a:p>
              <a:p>
                <a:r>
                  <a:rPr lang="fr-CH" dirty="0" smtClean="0">
                    <a:sym typeface="Symbol"/>
                  </a:rPr>
                  <a:t>A</a:t>
                </a:r>
                <a:r>
                  <a:rPr lang="fr-CH" baseline="-25000" dirty="0" smtClean="0">
                    <a:sym typeface="Symbol"/>
                  </a:rPr>
                  <a:t>LR</a:t>
                </a:r>
                <a:r>
                  <a:rPr lang="fr-CH" dirty="0" smtClean="0">
                    <a:sym typeface="Symbol"/>
                  </a:rPr>
                  <a:t> = </a:t>
                </a:r>
                <a:r>
                  <a:rPr lang="fr-CH" dirty="0" err="1" smtClean="0">
                    <a:sym typeface="Symbol"/>
                  </a:rPr>
                  <a:t>A</a:t>
                </a:r>
                <a:r>
                  <a:rPr lang="fr-CH" baseline="-25000" dirty="0" err="1" smtClean="0">
                    <a:latin typeface="+mj-lt"/>
                    <a:sym typeface="Symbol"/>
                  </a:rPr>
                  <a:t>e</a:t>
                </a:r>
                <a:endParaRPr lang="fr-CH" dirty="0">
                  <a:latin typeface="+mj-lt"/>
                  <a:sym typeface="Symbol"/>
                </a:endParaRPr>
              </a:p>
              <a:p>
                <a:r>
                  <a:rPr lang="fr-CH" dirty="0" smtClean="0"/>
                  <a:t>A</a:t>
                </a:r>
                <a:r>
                  <a:rPr lang="fr-CH" baseline="-25000" dirty="0" smtClean="0"/>
                  <a:t>FB</a:t>
                </a:r>
                <a:r>
                  <a:rPr lang="fr-CH" baseline="30000" dirty="0" smtClean="0">
                    <a:sym typeface="Symbol"/>
                  </a:rPr>
                  <a:t></a:t>
                </a:r>
                <a:r>
                  <a:rPr lang="fr-CH" dirty="0" smtClean="0">
                    <a:sym typeface="Symbol"/>
                  </a:rPr>
                  <a:t>= ¾ </a:t>
                </a:r>
                <a:r>
                  <a:rPr lang="fr-CH" dirty="0" err="1" smtClean="0">
                    <a:sym typeface="Symbol"/>
                  </a:rPr>
                  <a:t>A</a:t>
                </a:r>
                <a:r>
                  <a:rPr lang="fr-CH" baseline="-25000" dirty="0" err="1" smtClean="0">
                    <a:sym typeface="Symbol"/>
                  </a:rPr>
                  <a:t>e</a:t>
                </a:r>
                <a:r>
                  <a:rPr lang="fr-CH" baseline="-25000" dirty="0" smtClean="0">
                    <a:sym typeface="Symbol"/>
                  </a:rPr>
                  <a:t> </a:t>
                </a:r>
                <a:r>
                  <a:rPr lang="fr-CH" dirty="0" smtClean="0">
                    <a:sym typeface="Symbol"/>
                  </a:rPr>
                  <a:t>A</a:t>
                </a:r>
                <a:r>
                  <a:rPr lang="fr-CH" baseline="-25000" dirty="0" smtClean="0">
                    <a:sym typeface="Symbol"/>
                  </a:rPr>
                  <a:t> </a:t>
                </a:r>
                <a:r>
                  <a:rPr lang="fr-CH" dirty="0" smtClean="0">
                    <a:sym typeface="Symbol"/>
                  </a:rPr>
                  <a:t>= ¾ A</a:t>
                </a:r>
                <a:r>
                  <a:rPr lang="fr-CH" baseline="-25000" dirty="0" smtClean="0">
                    <a:latin typeface="Script MT Bold"/>
                    <a:sym typeface="Symbol"/>
                  </a:rPr>
                  <a:t>l</a:t>
                </a:r>
                <a:r>
                  <a:rPr lang="fr-CH" baseline="30000" dirty="0" smtClean="0">
                    <a:latin typeface="Script MT Bold"/>
                    <a:sym typeface="Symbol"/>
                  </a:rPr>
                  <a:t>2</a:t>
                </a:r>
                <a:endParaRPr lang="fr-CH" dirty="0" smtClean="0"/>
              </a:p>
              <a:p>
                <a:endParaRPr lang="fr-CH" dirty="0" smtClean="0"/>
              </a:p>
              <a:p>
                <a:r>
                  <a:rPr lang="fr-CH" dirty="0" smtClean="0"/>
                  <a:t>-- </a:t>
                </a:r>
                <a:r>
                  <a:rPr lang="fr-CH" b="1" dirty="0" smtClean="0"/>
                  <a:t>A</a:t>
                </a:r>
                <a:r>
                  <a:rPr lang="fr-CH" b="1" baseline="-25000" dirty="0" smtClean="0"/>
                  <a:t>FB</a:t>
                </a:r>
                <a:r>
                  <a:rPr lang="fr-CH" b="1" baseline="30000" dirty="0" smtClean="0">
                    <a:sym typeface="Symbol"/>
                  </a:rPr>
                  <a:t></a:t>
                </a:r>
                <a:r>
                  <a:rPr lang="fr-CH" b="1" dirty="0" smtClean="0"/>
                  <a:t>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measured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using</a:t>
                </a:r>
                <a:r>
                  <a:rPr lang="fr-CH" dirty="0" smtClean="0"/>
                  <a:t> muon pairs   (5% of visible Z </a:t>
                </a:r>
                <a:r>
                  <a:rPr lang="fr-CH" dirty="0" err="1" smtClean="0"/>
                  <a:t>decays</a:t>
                </a:r>
                <a:r>
                  <a:rPr lang="fr-CH" dirty="0" smtClean="0"/>
                  <a:t>)  and </a:t>
                </a:r>
                <a:r>
                  <a:rPr lang="fr-CH" dirty="0" err="1" smtClean="0"/>
                  <a:t>unpolarized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beams</a:t>
                </a:r>
                <a:r>
                  <a:rPr lang="fr-CH" dirty="0" smtClean="0"/>
                  <a:t> </a:t>
                </a:r>
              </a:p>
              <a:p>
                <a:r>
                  <a:rPr lang="fr-CH" dirty="0" smtClean="0"/>
                  <a:t>-- </a:t>
                </a:r>
                <a:r>
                  <a:rPr lang="fr-CH" b="1" dirty="0" smtClean="0"/>
                  <a:t>A</a:t>
                </a:r>
                <a:r>
                  <a:rPr lang="fr-CH" b="1" baseline="-25000" dirty="0" smtClean="0"/>
                  <a:t>LR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measured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using</a:t>
                </a:r>
                <a:r>
                  <a:rPr lang="fr-CH" dirty="0" smtClean="0"/>
                  <a:t> all </a:t>
                </a:r>
                <a:r>
                  <a:rPr lang="fr-CH" dirty="0" err="1" smtClean="0"/>
                  <a:t>statistics</a:t>
                </a:r>
                <a:r>
                  <a:rPr lang="fr-CH" dirty="0" smtClean="0"/>
                  <a:t> of visible Z </a:t>
                </a:r>
                <a:r>
                  <a:rPr lang="fr-CH" dirty="0" err="1" smtClean="0"/>
                  <a:t>decays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with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beams</a:t>
                </a:r>
                <a:r>
                  <a:rPr lang="fr-CH" dirty="0" smtClean="0"/>
                  <a:t> of </a:t>
                </a:r>
              </a:p>
              <a:p>
                <a:r>
                  <a:rPr lang="fr-CH" dirty="0"/>
                  <a:t> </a:t>
                </a:r>
                <a:r>
                  <a:rPr lang="fr-CH" dirty="0" smtClean="0"/>
                  <a:t>         </a:t>
                </a:r>
                <a:r>
                  <a:rPr lang="fr-CH" dirty="0" err="1" smtClean="0"/>
                  <a:t>alternating</a:t>
                </a:r>
                <a:r>
                  <a:rPr lang="fr-CH" dirty="0" smtClean="0"/>
                  <a:t> longitudinal </a:t>
                </a:r>
                <a:r>
                  <a:rPr lang="fr-CH" dirty="0" err="1" smtClean="0"/>
                  <a:t>polarization</a:t>
                </a:r>
                <a:r>
                  <a:rPr lang="fr-CH" dirty="0" smtClean="0"/>
                  <a:t> </a:t>
                </a:r>
              </a:p>
              <a:p>
                <a:r>
                  <a:rPr lang="fr-CH" dirty="0"/>
                  <a:t> </a:t>
                </a:r>
                <a:r>
                  <a:rPr lang="fr-CH" dirty="0" smtClean="0"/>
                  <a:t>   </a:t>
                </a:r>
                <a:r>
                  <a:rPr lang="fr-CH" dirty="0" err="1" smtClean="0"/>
                  <a:t>both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with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very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small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experimental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systematics</a:t>
                </a:r>
                <a:r>
                  <a:rPr lang="fr-CH" dirty="0" smtClean="0"/>
                  <a:t> </a:t>
                </a:r>
                <a:endParaRPr lang="fr-CH" dirty="0"/>
              </a:p>
              <a:p>
                <a:endParaRPr lang="fr-CH" dirty="0"/>
              </a:p>
              <a:p>
                <a:r>
                  <a:rPr lang="fr-CH" dirty="0" smtClean="0"/>
                  <a:t>-- </a:t>
                </a:r>
                <a:r>
                  <a:rPr lang="fr-CH" b="1" dirty="0" err="1" smtClean="0">
                    <a:solidFill>
                      <a:srgbClr val="C00000"/>
                    </a:solidFill>
                  </a:rPr>
                  <a:t>parametric</a:t>
                </a:r>
                <a:r>
                  <a:rPr lang="fr-CH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fr-CH" b="1" dirty="0" err="1" smtClean="0">
                    <a:solidFill>
                      <a:srgbClr val="C00000"/>
                    </a:solidFill>
                  </a:rPr>
                  <a:t>sensitivity</a:t>
                </a:r>
                <a:r>
                  <a:rPr lang="fr-CH" dirty="0" smtClean="0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CH" b="0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fr-CH" dirty="0" smtClean="0"/>
                          <m:t>A</m:t>
                        </m:r>
                        <m:r>
                          <m:rPr>
                            <m:nor/>
                          </m:rPr>
                          <a:rPr lang="fr-CH" baseline="-25000" dirty="0" smtClean="0"/>
                          <m:t>FB</m:t>
                        </m:r>
                        <m:r>
                          <m:rPr>
                            <m:nor/>
                          </m:rPr>
                          <a:rPr lang="fr-CH" baseline="30000" dirty="0" smtClean="0">
                            <a:sym typeface="Symbol"/>
                          </a:rPr>
                          <m:t></m:t>
                        </m:r>
                      </m:num>
                      <m:den>
                        <m:r>
                          <a:rPr lang="fr-CH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fr-CH" dirty="0">
                            <a:sym typeface="Symbol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fr-CH" baseline="30000" dirty="0">
                            <a:sym typeface="Symbol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fr-CH" dirty="0">
                            <a:sym typeface="Symbol"/>
                          </a:rPr>
                          <m:t></m:t>
                        </m:r>
                        <m:r>
                          <m:rPr>
                            <m:nor/>
                          </m:rPr>
                          <a:rPr lang="fr-CH" baseline="30000" dirty="0">
                            <a:sym typeface="Symbol"/>
                          </a:rPr>
                          <m:t>lept</m:t>
                        </m:r>
                        <m:r>
                          <m:rPr>
                            <m:nor/>
                          </m:rPr>
                          <a:rPr lang="fr-CH" baseline="-25000" dirty="0">
                            <a:sym typeface="Symbol"/>
                          </a:rPr>
                          <m:t>W</m:t>
                        </m:r>
                      </m:den>
                    </m:f>
                  </m:oMath>
                </a14:m>
                <a:r>
                  <a:rPr lang="fr-CH" dirty="0" smtClean="0"/>
                  <a:t> = 1.73   </a:t>
                </a:r>
                <a:r>
                  <a:rPr lang="fr-CH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vs</a:t>
                </a:r>
                <a:r>
                  <a:rPr lang="fr-CH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CH" b="0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fr-CH" dirty="0" smtClean="0"/>
                          <m:t>A</m:t>
                        </m:r>
                        <m:r>
                          <m:rPr>
                            <m:nor/>
                          </m:rPr>
                          <a:rPr lang="fr-CH" baseline="-25000" dirty="0" smtClean="0"/>
                          <m:t>LR</m:t>
                        </m:r>
                      </m:num>
                      <m:den>
                        <m:r>
                          <a:rPr lang="fr-CH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fr-CH" dirty="0">
                            <a:sym typeface="Symbol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fr-CH" baseline="30000" dirty="0">
                            <a:sym typeface="Symbol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fr-CH" dirty="0">
                            <a:sym typeface="Symbol"/>
                          </a:rPr>
                          <m:t></m:t>
                        </m:r>
                        <m:r>
                          <m:rPr>
                            <m:nor/>
                          </m:rPr>
                          <a:rPr lang="fr-CH" baseline="30000" dirty="0">
                            <a:sym typeface="Symbol"/>
                          </a:rPr>
                          <m:t>lept</m:t>
                        </m:r>
                        <m:r>
                          <m:rPr>
                            <m:nor/>
                          </m:rPr>
                          <a:rPr lang="fr-CH" baseline="-25000" dirty="0">
                            <a:sym typeface="Symbol"/>
                          </a:rPr>
                          <m:t>W</m:t>
                        </m:r>
                      </m:den>
                    </m:f>
                  </m:oMath>
                </a14:m>
                <a:r>
                  <a:rPr lang="fr-CH" dirty="0" smtClean="0"/>
                  <a:t> = 7.9 </a:t>
                </a:r>
              </a:p>
              <a:p>
                <a:r>
                  <a:rPr lang="fr-CH" dirty="0"/>
                  <a:t> </a:t>
                </a:r>
                <a:r>
                  <a:rPr lang="fr-CH" dirty="0" smtClean="0"/>
                  <a:t>   </a:t>
                </a:r>
              </a:p>
              <a:p>
                <a:r>
                  <a:rPr lang="fr-CH" dirty="0" smtClean="0"/>
                  <a:t>-- </a:t>
                </a:r>
                <a:r>
                  <a:rPr lang="fr-CH" b="1" dirty="0" err="1" smtClean="0">
                    <a:solidFill>
                      <a:srgbClr val="C00000"/>
                    </a:solidFill>
                  </a:rPr>
                  <a:t>sensitivity</a:t>
                </a:r>
                <a:r>
                  <a:rPr lang="fr-CH" b="1" dirty="0" smtClean="0">
                    <a:solidFill>
                      <a:srgbClr val="C00000"/>
                    </a:solidFill>
                  </a:rPr>
                  <a:t> to center-of-mass </a:t>
                </a:r>
                <a:r>
                  <a:rPr lang="fr-CH" b="1" dirty="0" err="1" smtClean="0">
                    <a:solidFill>
                      <a:srgbClr val="C00000"/>
                    </a:solidFill>
                  </a:rPr>
                  <a:t>energy</a:t>
                </a:r>
                <a:r>
                  <a:rPr lang="fr-CH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fr-CH" dirty="0" smtClean="0"/>
                  <a:t>(w.r.t. </a:t>
                </a:r>
                <a:r>
                  <a:rPr lang="fr-CH" dirty="0" err="1" smtClean="0"/>
                  <a:t>m</a:t>
                </a:r>
                <a:r>
                  <a:rPr lang="fr-CH" baseline="-25000" dirty="0" err="1" smtClean="0"/>
                  <a:t>Z</a:t>
                </a:r>
                <a:r>
                  <a:rPr lang="fr-CH" dirty="0" smtClean="0"/>
                  <a:t> )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larger</a:t>
                </a:r>
                <a:r>
                  <a:rPr lang="fr-CH" dirty="0" smtClean="0"/>
                  <a:t> for A</a:t>
                </a:r>
                <a:r>
                  <a:rPr lang="fr-CH" baseline="-25000" dirty="0" smtClean="0"/>
                  <a:t>FB</a:t>
                </a:r>
                <a:r>
                  <a:rPr lang="fr-CH" baseline="30000" dirty="0" smtClean="0">
                    <a:sym typeface="Symbol"/>
                  </a:rPr>
                  <a:t></a:t>
                </a:r>
                <a:r>
                  <a:rPr lang="fr-CH" dirty="0" smtClean="0"/>
                  <a:t>   </a:t>
                </a:r>
              </a:p>
              <a:p>
                <a:r>
                  <a:rPr lang="fr-CH" dirty="0"/>
                  <a:t> </a:t>
                </a:r>
                <a:r>
                  <a:rPr lang="fr-CH" dirty="0" smtClean="0"/>
                  <a:t>        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CH" i="1" smtClean="0">
                            <a:latin typeface="Cambria Math"/>
                          </a:rPr>
                          <m:t>𝜕</m:t>
                        </m:r>
                        <m:r>
                          <m:rPr>
                            <m:nor/>
                          </m:rPr>
                          <a:rPr lang="fr-CH" dirty="0" smtClean="0"/>
                          <m:t>A</m:t>
                        </m:r>
                        <m:r>
                          <m:rPr>
                            <m:nor/>
                          </m:rPr>
                          <a:rPr lang="fr-CH" baseline="-25000" dirty="0" smtClean="0"/>
                          <m:t>FB</m:t>
                        </m:r>
                        <m:r>
                          <m:rPr>
                            <m:nor/>
                          </m:rPr>
                          <a:rPr lang="fr-CH" baseline="30000" dirty="0" smtClean="0">
                            <a:sym typeface="Symbol"/>
                          </a:rPr>
                          <m:t></m:t>
                        </m:r>
                      </m:num>
                      <m:den>
                        <m:r>
                          <a:rPr lang="fr-CH" i="1" smtClean="0">
                            <a:latin typeface="Cambria Math"/>
                          </a:rPr>
                          <m:t>𝜕</m:t>
                        </m:r>
                        <m:rad>
                          <m:radPr>
                            <m:degHide m:val="on"/>
                            <m:ctrlPr>
                              <a:rPr lang="fr-CH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CH" b="0" i="1" smtClean="0">
                                <a:latin typeface="Cambria Math"/>
                              </a:rPr>
                              <m:t>𝑠</m:t>
                            </m:r>
                          </m:e>
                        </m:rad>
                      </m:den>
                    </m:f>
                  </m:oMath>
                </a14:m>
                <a:r>
                  <a:rPr lang="fr-CH" dirty="0" smtClean="0"/>
                  <a:t> = 0.09/</a:t>
                </a:r>
                <a:r>
                  <a:rPr lang="fr-CH" dirty="0" err="1" smtClean="0"/>
                  <a:t>GeV</a:t>
                </a:r>
                <a:r>
                  <a:rPr lang="fr-CH" dirty="0" smtClean="0"/>
                  <a:t>  </a:t>
                </a:r>
                <a:r>
                  <a:rPr lang="fr-CH" b="1" dirty="0">
                    <a:solidFill>
                      <a:schemeClr val="accent6">
                        <a:lumMod val="75000"/>
                      </a:schemeClr>
                    </a:solidFill>
                  </a:rPr>
                  <a:t>vs </a:t>
                </a:r>
                <a:r>
                  <a:rPr lang="fr-CH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CH" i="1" smtClean="0">
                            <a:latin typeface="Cambria Math"/>
                          </a:rPr>
                          <m:t>𝜕</m:t>
                        </m:r>
                        <m:r>
                          <m:rPr>
                            <m:nor/>
                          </m:rPr>
                          <a:rPr lang="fr-CH" dirty="0" smtClean="0"/>
                          <m:t>A</m:t>
                        </m:r>
                        <m:r>
                          <m:rPr>
                            <m:nor/>
                          </m:rPr>
                          <a:rPr lang="fr-CH" baseline="-25000" dirty="0" smtClean="0"/>
                          <m:t>LR</m:t>
                        </m:r>
                      </m:num>
                      <m:den>
                        <m:r>
                          <a:rPr lang="fr-CH" i="1" smtClean="0">
                            <a:latin typeface="Cambria Math"/>
                          </a:rPr>
                          <m:t>𝜕</m:t>
                        </m:r>
                        <m:rad>
                          <m:radPr>
                            <m:degHide m:val="on"/>
                            <m:ctrlPr>
                              <a:rPr lang="fr-CH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CH" b="0" i="1" smtClean="0">
                                <a:latin typeface="Cambria Math"/>
                              </a:rPr>
                              <m:t>𝑠</m:t>
                            </m:r>
                          </m:e>
                        </m:rad>
                      </m:den>
                    </m:f>
                  </m:oMath>
                </a14:m>
                <a:r>
                  <a:rPr lang="fr-CH" dirty="0" smtClean="0"/>
                  <a:t> = 0.019/</a:t>
                </a:r>
                <a:r>
                  <a:rPr lang="fr-CH" dirty="0" err="1" smtClean="0"/>
                  <a:t>GeV</a:t>
                </a:r>
                <a:endParaRPr lang="fr-CH" dirty="0" smtClean="0"/>
              </a:p>
              <a:p>
                <a:r>
                  <a:rPr lang="en-US" dirty="0" smtClean="0"/>
                  <a:t>“an </a:t>
                </a:r>
                <a:r>
                  <a:rPr lang="en-US" dirty="0"/>
                  <a:t>80 MeV uncertainty in </a:t>
                </a:r>
                <a:r>
                  <a:rPr lang="en-US" dirty="0" err="1"/>
                  <a:t>Ecm</a:t>
                </a:r>
                <a:r>
                  <a:rPr lang="en-US" dirty="0"/>
                  <a:t> corresponds to a 1% error </a:t>
                </a:r>
                <a:r>
                  <a:rPr lang="en-US" dirty="0" smtClean="0"/>
                  <a:t>on</a:t>
                </a:r>
                <a:r>
                  <a:rPr lang="fr-CH" dirty="0" smtClean="0"/>
                  <a:t> A</a:t>
                </a:r>
                <a:r>
                  <a:rPr lang="fr-CH" baseline="-25000" dirty="0" smtClean="0"/>
                  <a:t>LR</a:t>
                </a:r>
                <a:r>
                  <a:rPr lang="fr-CH" dirty="0" smtClean="0"/>
                  <a:t>’’ (relative </a:t>
                </a:r>
                <a:r>
                  <a:rPr lang="fr-CH" dirty="0" err="1" smtClean="0"/>
                  <a:t>error</a:t>
                </a:r>
                <a:r>
                  <a:rPr lang="fr-CH" dirty="0" smtClean="0"/>
                  <a:t>)</a:t>
                </a:r>
                <a:endParaRPr lang="fr-CH" baseline="-25000" dirty="0" smtClean="0"/>
              </a:p>
              <a:p>
                <a:endParaRPr lang="fr-CH" dirty="0" smtClean="0"/>
              </a:p>
              <a:p>
                <a:r>
                  <a:rPr lang="fr-CH" dirty="0" smtClean="0"/>
                  <a:t>But of course A</a:t>
                </a:r>
                <a:r>
                  <a:rPr lang="fr-CH" baseline="-25000" dirty="0" smtClean="0"/>
                  <a:t>FB</a:t>
                </a:r>
                <a:r>
                  <a:rPr lang="fr-CH" baseline="30000" dirty="0" smtClean="0">
                    <a:sym typeface="Symbol"/>
                  </a:rPr>
                  <a:t>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benefits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from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much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larger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statistics</a:t>
                </a:r>
                <a:r>
                  <a:rPr lang="fr-CH" dirty="0" smtClean="0"/>
                  <a:t> and </a:t>
                </a:r>
                <a:r>
                  <a:rPr lang="fr-CH" dirty="0" err="1" smtClean="0"/>
                  <a:t>Ecm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precision</a:t>
                </a:r>
                <a:r>
                  <a:rPr lang="fr-CH" dirty="0" smtClean="0"/>
                  <a:t> of </a:t>
                </a:r>
                <a:r>
                  <a:rPr lang="fr-CH" dirty="0" err="1" smtClean="0"/>
                  <a:t>circular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collider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25" y="188640"/>
                <a:ext cx="8788175" cy="6402074"/>
              </a:xfrm>
              <a:prstGeom prst="rect">
                <a:avLst/>
              </a:prstGeom>
              <a:blipFill rotWithShape="1">
                <a:blip r:embed="rId2"/>
                <a:stretch>
                  <a:fillRect l="-1457" t="-1143" b="-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911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41" y="715294"/>
            <a:ext cx="5670630" cy="161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6766" y="272139"/>
            <a:ext cx="2775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Measurement</a:t>
            </a:r>
            <a:r>
              <a:rPr lang="fr-CH" sz="2400" b="1" dirty="0" smtClean="0"/>
              <a:t> of A</a:t>
            </a:r>
            <a:r>
              <a:rPr lang="fr-CH" sz="2400" b="1" baseline="-25000" dirty="0" smtClean="0"/>
              <a:t>LR</a:t>
            </a:r>
            <a:endParaRPr lang="fr-CH" sz="24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574" y="2315180"/>
            <a:ext cx="6255695" cy="135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131" y="4103721"/>
            <a:ext cx="3825425" cy="24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09395" y="4347647"/>
            <a:ext cx="64477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A</a:t>
            </a:r>
            <a:r>
              <a:rPr lang="fr-CH" baseline="-25000" dirty="0" smtClean="0">
                <a:sym typeface="Symbol"/>
              </a:rPr>
              <a:t>LR  </a:t>
            </a:r>
            <a:r>
              <a:rPr lang="fr-CH" dirty="0" smtClean="0">
                <a:sym typeface="Symbol"/>
              </a:rPr>
              <a:t>= 0.000045  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  5.10</a:t>
            </a:r>
            <a:r>
              <a:rPr lang="fr-CH" baseline="30000" dirty="0" smtClean="0">
                <a:sym typeface="Symbol"/>
              </a:rPr>
              <a:t>10</a:t>
            </a:r>
            <a:r>
              <a:rPr lang="fr-CH" dirty="0" smtClean="0">
                <a:sym typeface="Symbol"/>
              </a:rPr>
              <a:t> Z  and 30% </a:t>
            </a:r>
            <a:r>
              <a:rPr lang="fr-CH" dirty="0" err="1" smtClean="0">
                <a:sym typeface="Symbol"/>
              </a:rPr>
              <a:t>polarization</a:t>
            </a:r>
            <a:r>
              <a:rPr lang="fr-CH" dirty="0" smtClean="0">
                <a:sym typeface="Symbol"/>
              </a:rPr>
              <a:t> in collisions.</a:t>
            </a:r>
          </a:p>
          <a:p>
            <a:endParaRPr lang="fr-CH" dirty="0" smtClean="0">
              <a:sym typeface="Symbol"/>
            </a:endParaRPr>
          </a:p>
          <a:p>
            <a:r>
              <a:rPr lang="fr-CH" b="1" dirty="0" smtClean="0">
                <a:solidFill>
                  <a:srgbClr val="0000FF"/>
                </a:solidFill>
                <a:sym typeface="Symbol"/>
              </a:rPr>
              <a:t>sin</a:t>
            </a:r>
            <a:r>
              <a:rPr lang="fr-CH" b="1" baseline="30000" dirty="0" smtClean="0">
                <a:solidFill>
                  <a:srgbClr val="0000FF"/>
                </a:solidFill>
                <a:sym typeface="Symbol"/>
              </a:rPr>
              <a:t>2</a:t>
            </a:r>
            <a:r>
              <a:rPr lang="el-GR" b="1" dirty="0" smtClean="0">
                <a:solidFill>
                  <a:srgbClr val="0000FF"/>
                </a:solidFill>
                <a:sym typeface="Symbol"/>
              </a:rPr>
              <a:t>θ</a:t>
            </a:r>
            <a:r>
              <a:rPr lang="fr-CH" b="1" baseline="-25000" dirty="0" err="1" smtClean="0">
                <a:solidFill>
                  <a:srgbClr val="0000FF"/>
                </a:solidFill>
                <a:sym typeface="Symbol"/>
              </a:rPr>
              <a:t>W</a:t>
            </a:r>
            <a:r>
              <a:rPr lang="fr-CH" b="1" baseline="30000" dirty="0" err="1" smtClean="0">
                <a:solidFill>
                  <a:srgbClr val="0000FF"/>
                </a:solidFill>
                <a:sym typeface="Symbol"/>
              </a:rPr>
              <a:t>eff</a:t>
            </a:r>
            <a:r>
              <a:rPr lang="fr-CH" b="1" baseline="30000" dirty="0" smtClean="0">
                <a:solidFill>
                  <a:srgbClr val="0000FF"/>
                </a:solidFill>
                <a:sym typeface="Symbol"/>
              </a:rPr>
              <a:t>   </a:t>
            </a:r>
            <a:r>
              <a:rPr lang="fr-CH" b="1" dirty="0" smtClean="0">
                <a:solidFill>
                  <a:srgbClr val="0000FF"/>
                </a:solidFill>
                <a:sym typeface="Symbol"/>
              </a:rPr>
              <a:t>(stat) = O(2.10</a:t>
            </a:r>
            <a:r>
              <a:rPr lang="fr-CH" b="1" baseline="30000" dirty="0" smtClean="0">
                <a:solidFill>
                  <a:srgbClr val="0000FF"/>
                </a:solidFill>
                <a:sym typeface="Symbol"/>
              </a:rPr>
              <a:t>-6</a:t>
            </a:r>
            <a:r>
              <a:rPr lang="fr-CH" b="1" dirty="0" smtClean="0">
                <a:solidFill>
                  <a:srgbClr val="0000FF"/>
                </a:solidFill>
                <a:sym typeface="Symbol"/>
              </a:rPr>
              <a:t>)</a:t>
            </a:r>
          </a:p>
          <a:p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2366756" y="4078474"/>
            <a:ext cx="845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A</a:t>
            </a:r>
            <a:r>
              <a:rPr lang="fr-CH" baseline="-25000" dirty="0" smtClean="0">
                <a:sym typeface="Symbol"/>
              </a:rPr>
              <a:t>LR  </a:t>
            </a:r>
            <a:r>
              <a:rPr lang="fr-CH" dirty="0" smtClean="0">
                <a:sym typeface="Symbol"/>
              </a:rPr>
              <a:t>= </a:t>
            </a:r>
          </a:p>
          <a:p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521551" y="4225683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statistics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1466656" y="3685624"/>
            <a:ext cx="6989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Verifies</a:t>
            </a:r>
            <a:r>
              <a:rPr lang="fr-CH" b="1" dirty="0" smtClean="0"/>
              <a:t> </a:t>
            </a:r>
            <a:r>
              <a:rPr lang="fr-CH" b="1" dirty="0" err="1" smtClean="0"/>
              <a:t>polarimeter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experimentally</a:t>
            </a:r>
            <a:r>
              <a:rPr lang="fr-CH" b="1" dirty="0" smtClean="0"/>
              <a:t> </a:t>
            </a:r>
            <a:r>
              <a:rPr lang="fr-CH" b="1" dirty="0" err="1" smtClean="0"/>
              <a:t>measured</a:t>
            </a:r>
            <a:r>
              <a:rPr lang="fr-CH" b="1" dirty="0" smtClean="0"/>
              <a:t> cross-section ratios 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231205096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530" y="310249"/>
            <a:ext cx="8692380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fr-CH" sz="2800" b="1" dirty="0" smtClean="0">
                <a:solidFill>
                  <a:schemeClr val="accent1">
                    <a:lumMod val="75000"/>
                  </a:schemeClr>
                </a:solidFill>
              </a:rPr>
              <a:t>ill </a:t>
            </a:r>
            <a:r>
              <a:rPr lang="fr-CH" sz="2800" b="1" dirty="0" err="1" smtClean="0">
                <a:solidFill>
                  <a:schemeClr val="accent1">
                    <a:lumMod val="75000"/>
                  </a:schemeClr>
                </a:solidFill>
              </a:rPr>
              <a:t>consider</a:t>
            </a:r>
            <a:r>
              <a:rPr lang="fr-CH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1">
                    <a:lumMod val="75000"/>
                  </a:schemeClr>
                </a:solidFill>
              </a:rPr>
              <a:t>two</a:t>
            </a:r>
            <a:r>
              <a:rPr lang="fr-CH" sz="2800" b="1" dirty="0" smtClean="0">
                <a:solidFill>
                  <a:schemeClr val="accent1">
                    <a:lumMod val="75000"/>
                  </a:schemeClr>
                </a:solidFill>
              </a:rPr>
              <a:t> sources of </a:t>
            </a:r>
            <a:r>
              <a:rPr lang="fr-CH" sz="2800" b="1" dirty="0" err="1" smtClean="0">
                <a:solidFill>
                  <a:schemeClr val="accent1">
                    <a:lumMod val="75000"/>
                  </a:schemeClr>
                </a:solidFill>
              </a:rPr>
              <a:t>errors</a:t>
            </a:r>
            <a:r>
              <a:rPr lang="fr-CH" sz="28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r>
              <a:rPr lang="fr-CH" dirty="0"/>
              <a:t> </a:t>
            </a:r>
            <a:endParaRPr lang="fr-CH" sz="2000" b="1" dirty="0" smtClean="0"/>
          </a:p>
          <a:p>
            <a:r>
              <a:rPr lang="fr-CH" sz="2000" b="1" dirty="0" smtClean="0"/>
              <a:t>-- </a:t>
            </a:r>
            <a:r>
              <a:rPr lang="fr-CH" sz="2000" b="1" dirty="0" err="1" smtClean="0"/>
              <a:t>statistics</a:t>
            </a:r>
            <a:endParaRPr lang="fr-CH" sz="2000" b="1" dirty="0" smtClean="0"/>
          </a:p>
          <a:p>
            <a:r>
              <a:rPr lang="fr-CH" sz="2000" b="1" dirty="0" smtClean="0"/>
              <a:t>-- </a:t>
            </a:r>
            <a:r>
              <a:rPr lang="fr-CH" sz="2000" b="1" dirty="0" err="1" smtClean="0"/>
              <a:t>uncertainty</a:t>
            </a:r>
            <a:r>
              <a:rPr lang="fr-CH" sz="2000" b="1" dirty="0" smtClean="0"/>
              <a:t> on center-of-mass </a:t>
            </a:r>
            <a:r>
              <a:rPr lang="fr-CH" sz="2000" b="1" dirty="0" err="1" smtClean="0"/>
              <a:t>energy</a:t>
            </a:r>
            <a:r>
              <a:rPr lang="fr-CH" sz="2000" b="1" dirty="0" smtClean="0"/>
              <a:t> (relative to the  Z mass) </a:t>
            </a:r>
          </a:p>
          <a:p>
            <a:endParaRPr lang="fr-CH" sz="2000" b="1" dirty="0"/>
          </a:p>
          <a:p>
            <a:r>
              <a:rPr lang="fr-CH" sz="2000" b="1" dirty="0" smtClean="0"/>
              <a:t>main inputs </a:t>
            </a:r>
            <a:r>
              <a:rPr lang="fr-CH" sz="2000" b="1" dirty="0" err="1" smtClean="0"/>
              <a:t>taken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from</a:t>
            </a:r>
            <a:r>
              <a:rPr lang="fr-CH" sz="2000" b="1" dirty="0" smtClean="0"/>
              <a:t> </a:t>
            </a:r>
          </a:p>
          <a:p>
            <a:r>
              <a:rPr lang="en-US" sz="2000" b="1" dirty="0" err="1" smtClean="0">
                <a:hlinkClick r:id="rId2"/>
              </a:rPr>
              <a:t>arXiv:hep-ex</a:t>
            </a:r>
            <a:r>
              <a:rPr lang="en-US" sz="2000" b="1" dirty="0" smtClean="0">
                <a:hlinkClick r:id="rId2"/>
              </a:rPr>
              <a:t>/0509008v3</a:t>
            </a:r>
            <a:r>
              <a:rPr lang="en-US" sz="2000" b="1" dirty="0" smtClean="0"/>
              <a:t> precision measurements on the Z resonance </a:t>
            </a:r>
          </a:p>
          <a:p>
            <a:r>
              <a:rPr lang="en-US" sz="2000" b="1" dirty="0" smtClean="0"/>
              <a:t>Phys. Rep. 427:257-454,2006</a:t>
            </a:r>
          </a:p>
          <a:p>
            <a:endParaRPr lang="fr-CH" sz="2000" b="1" dirty="0"/>
          </a:p>
          <a:p>
            <a:r>
              <a:rPr lang="fr-CH" sz="2000" b="1" dirty="0" err="1" smtClean="0"/>
              <a:t>there</a:t>
            </a:r>
            <a:r>
              <a:rPr lang="fr-CH" sz="2000" b="1" dirty="0" smtClean="0"/>
              <a:t> are </a:t>
            </a:r>
            <a:r>
              <a:rPr lang="fr-CH" sz="2000" b="1" dirty="0" err="1" smtClean="0"/>
              <a:t>other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uncertainties</a:t>
            </a:r>
            <a:r>
              <a:rPr lang="fr-CH" sz="2000" b="1" dirty="0" smtClean="0"/>
              <a:t> but </a:t>
            </a:r>
            <a:r>
              <a:rPr lang="fr-CH" sz="2000" b="1" dirty="0" err="1" smtClean="0"/>
              <a:t>they</a:t>
            </a:r>
            <a:r>
              <a:rPr lang="fr-CH" sz="2000" b="1" dirty="0" smtClean="0"/>
              <a:t> are </a:t>
            </a:r>
            <a:r>
              <a:rPr lang="fr-CH" sz="2000" b="1" dirty="0" err="1" smtClean="0"/>
              <a:t>very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for A</a:t>
            </a:r>
            <a:r>
              <a:rPr lang="fr-CH" sz="2000" b="1" baseline="-25000" dirty="0" smtClean="0"/>
              <a:t>FB</a:t>
            </a:r>
            <a:endParaRPr lang="fr-CH" sz="2000" b="1" dirty="0" smtClean="0"/>
          </a:p>
          <a:p>
            <a:r>
              <a:rPr lang="fr-CH" sz="2000" b="1" dirty="0" smtClean="0"/>
              <a:t>This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a </a:t>
            </a:r>
            <a:r>
              <a:rPr lang="fr-CH" sz="2000" b="1" dirty="0" err="1" smtClean="0"/>
              <a:t>lower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limit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estimate</a:t>
            </a:r>
            <a:r>
              <a:rPr lang="fr-CH" sz="2000" b="1" dirty="0" smtClean="0"/>
              <a:t> for A</a:t>
            </a:r>
            <a:r>
              <a:rPr lang="fr-CH" sz="2000" b="1" baseline="-25000" dirty="0" smtClean="0"/>
              <a:t>LR  </a:t>
            </a:r>
            <a:r>
              <a:rPr lang="fr-CH" sz="2000" b="1" dirty="0" smtClean="0"/>
              <a:t>; the </a:t>
            </a:r>
            <a:r>
              <a:rPr lang="fr-CH" sz="2000" b="1" dirty="0" err="1" smtClean="0"/>
              <a:t>systematics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related</a:t>
            </a:r>
            <a:r>
              <a:rPr lang="fr-CH" sz="2000" b="1" dirty="0" smtClean="0"/>
              <a:t> to </a:t>
            </a:r>
            <a:r>
              <a:rPr lang="fr-CH" sz="2000" b="1" dirty="0" err="1" smtClean="0"/>
              <a:t>knowledge</a:t>
            </a:r>
            <a:r>
              <a:rPr lang="fr-CH" sz="2000" b="1" dirty="0" smtClean="0"/>
              <a:t> of </a:t>
            </a:r>
          </a:p>
          <a:p>
            <a:r>
              <a:rPr lang="fr-CH" sz="2000" b="1" dirty="0" smtClean="0"/>
              <a:t>the </a:t>
            </a:r>
            <a:r>
              <a:rPr lang="fr-CH" sz="2000" b="1" dirty="0" err="1" smtClean="0"/>
              <a:t>beam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polarization</a:t>
            </a:r>
            <a:r>
              <a:rPr lang="fr-CH" sz="2000" b="1" dirty="0" smtClean="0"/>
              <a:t> (80% for e-, 30% for e+) </a:t>
            </a:r>
            <a:r>
              <a:rPr lang="fr-CH" sz="2000" b="1" dirty="0" err="1" smtClean="0"/>
              <a:t>should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also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be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taken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into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account</a:t>
            </a:r>
            <a:endParaRPr lang="fr-CH" sz="2000" b="1" dirty="0"/>
          </a:p>
        </p:txBody>
      </p:sp>
    </p:spTree>
    <p:extLst>
      <p:ext uri="{BB962C8B-B14F-4D97-AF65-F5344CB8AC3E}">
        <p14:creationId xmlns:p14="http://schemas.microsoft.com/office/powerpoint/2010/main" val="378651980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6" y="212153"/>
            <a:ext cx="6308598" cy="429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65297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1636155"/>
                  </p:ext>
                </p:extLst>
              </p:nvPr>
            </p:nvGraphicFramePr>
            <p:xfrm>
              <a:off x="926595" y="208988"/>
              <a:ext cx="7650850" cy="2880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0170"/>
                    <a:gridCol w="1755195"/>
                    <a:gridCol w="1305145"/>
                    <a:gridCol w="1530170"/>
                    <a:gridCol w="1530170"/>
                  </a:tblGrid>
                  <a:tr h="48006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 @ FCC-</a:t>
                          </a:r>
                          <a:r>
                            <a:rPr lang="fr-CH" sz="1400" dirty="0" err="1" smtClean="0"/>
                            <a:t>ee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 </a:t>
                          </a:r>
                          <a:r>
                            <a:rPr lang="fr-CH" sz="1400" baseline="0" dirty="0" smtClean="0"/>
                            <a:t>@ ILC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 </a:t>
                          </a:r>
                          <a:r>
                            <a:rPr lang="fr-CH" sz="1400" baseline="0" dirty="0" smtClean="0"/>
                            <a:t>@ FCC-</a:t>
                          </a:r>
                          <a:r>
                            <a:rPr lang="fr-CH" sz="1400" baseline="0" dirty="0" err="1" smtClean="0"/>
                            <a:t>ee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visible</a:t>
                          </a:r>
                          <a:r>
                            <a:rPr lang="fr-CH" sz="1400" baseline="0" dirty="0" smtClean="0"/>
                            <a:t> Z </a:t>
                          </a:r>
                          <a:r>
                            <a:rPr lang="fr-CH" sz="1400" baseline="0" dirty="0" err="1" smtClean="0"/>
                            <a:t>decays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10</a:t>
                          </a:r>
                          <a:r>
                            <a:rPr lang="fr-CH" sz="1400" baseline="30000" dirty="0" smtClean="0"/>
                            <a:t>12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visible Z </a:t>
                          </a:r>
                          <a:r>
                            <a:rPr lang="fr-CH" sz="1400" dirty="0" err="1" smtClean="0"/>
                            <a:t>decays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10</a:t>
                          </a:r>
                          <a:r>
                            <a:rPr lang="fr-CH" sz="1400" baseline="30000" dirty="0" smtClean="0"/>
                            <a:t>9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5.10</a:t>
                          </a:r>
                          <a:r>
                            <a:rPr lang="en-US" sz="1400" baseline="30000" dirty="0" smtClean="0"/>
                            <a:t>10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muon pairs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 10</a:t>
                          </a:r>
                          <a:r>
                            <a:rPr lang="fr-CH" sz="1400" baseline="30000" dirty="0" smtClean="0"/>
                            <a:t>11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err="1" smtClean="0"/>
                            <a:t>beam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polarization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90%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30%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 (stat)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aseline="0" dirty="0" smtClean="0"/>
                            <a:t>3 10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</a:t>
                          </a:r>
                          <a:r>
                            <a:rPr lang="fr-CH" sz="1400" dirty="0" smtClean="0"/>
                            <a:t>  (stat)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4.2 10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4.5 10</a:t>
                          </a:r>
                          <a:r>
                            <a:rPr lang="en-US" sz="1400" baseline="30000" dirty="0" smtClean="0"/>
                            <a:t>-5</a:t>
                          </a:r>
                          <a:endParaRPr lang="en-US" sz="1400" baseline="30000" dirty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 </a:t>
                          </a:r>
                          <a:r>
                            <a:rPr lang="fr-CH" sz="1400" dirty="0" err="1" smtClean="0">
                              <a:sym typeface="Symbol"/>
                            </a:rPr>
                            <a:t>E</a:t>
                          </a:r>
                          <a:r>
                            <a:rPr lang="fr-CH" sz="1400" baseline="-25000" dirty="0" err="1" smtClean="0">
                              <a:sym typeface="Symbol"/>
                            </a:rPr>
                            <a:t>cm</a:t>
                          </a:r>
                          <a:r>
                            <a:rPr lang="fr-CH" sz="1400" baseline="-2500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400" baseline="0" dirty="0" smtClean="0">
                              <a:sym typeface="Symbol"/>
                            </a:rPr>
                            <a:t>(MeV)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0.1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2.2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?</a:t>
                          </a:r>
                          <a:endParaRPr lang="en-US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 (E</a:t>
                          </a:r>
                          <a:r>
                            <a:rPr lang="fr-CH" sz="1400" baseline="-25000" dirty="0" smtClean="0"/>
                            <a:t>CM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dirty="0" smtClean="0"/>
                            <a:t>)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/>
                            <a:t>9.2</a:t>
                          </a:r>
                          <a:r>
                            <a:rPr lang="fr-CH" sz="1400" baseline="0" dirty="0" smtClean="0"/>
                            <a:t> 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</a:t>
                          </a:r>
                          <a:r>
                            <a:rPr lang="fr-CH" sz="1400" dirty="0" smtClean="0"/>
                            <a:t>  (E</a:t>
                          </a:r>
                          <a:r>
                            <a:rPr lang="fr-CH" sz="1400" baseline="-25000" dirty="0" smtClean="0"/>
                            <a:t>CM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dirty="0" smtClean="0"/>
                            <a:t>)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 smtClean="0"/>
                            <a:t>4.1 10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 smtClean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dirty="0" smtClean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FB</a:t>
                          </a:r>
                          <a:r>
                            <a:rPr lang="fr-CH" sz="1400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1.0 10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>
                              <a:sym typeface="Symbol"/>
                            </a:rPr>
                            <a:t></a:t>
                          </a:r>
                          <a:r>
                            <a:rPr lang="fr-CH" sz="1400" dirty="0" smtClean="0"/>
                            <a:t>A</a:t>
                          </a:r>
                          <a:r>
                            <a:rPr lang="fr-CH" sz="1400" baseline="-25000" dirty="0" smtClean="0"/>
                            <a:t>LR</a:t>
                          </a:r>
                          <a:r>
                            <a:rPr lang="fr-CH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5.9 10</a:t>
                          </a:r>
                          <a:r>
                            <a:rPr lang="fr-CH" sz="1400" baseline="30000" dirty="0" smtClean="0"/>
                            <a:t>-5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</a:tr>
                  <a:tr h="2781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ym typeface="Symbol"/>
                            </a:rPr>
                            <a:t>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fr-CH" sz="1400" dirty="0" smtClean="0">
                                  <a:sym typeface="Symbol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fr-CH" sz="1400" baseline="30000" dirty="0" smtClean="0">
                                  <a:sym typeface="Symbol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fr-CH" sz="1400" dirty="0" smtClean="0">
                                  <a:sym typeface="Symbol"/>
                                </a:rPr>
                                <m:t></m:t>
                              </m:r>
                              <m:r>
                                <m:rPr>
                                  <m:nor/>
                                </m:rPr>
                                <a:rPr lang="fr-CH" sz="1400" baseline="30000" dirty="0" smtClean="0">
                                  <a:sym typeface="Symbol"/>
                                </a:rPr>
                                <m:t>lept</m:t>
                              </m:r>
                              <m:r>
                                <m:rPr>
                                  <m:nor/>
                                </m:rPr>
                                <a:rPr lang="fr-CH" sz="1400" baseline="-25000" dirty="0" smtClean="0">
                                  <a:sym typeface="Symbol"/>
                                </a:rPr>
                                <m:t>W</m:t>
                              </m:r>
                            </m:oMath>
                          </a14:m>
                          <a:r>
                            <a:rPr lang="en-US" sz="1400" dirty="0" smtClean="0"/>
                            <a:t> 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5.9 </a:t>
                          </a:r>
                          <a:r>
                            <a:rPr lang="fr-CH" sz="1400" baseline="0" dirty="0" smtClean="0"/>
                            <a:t>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 smtClean="0"/>
                            <a:t>7.5 </a:t>
                          </a:r>
                          <a:r>
                            <a:rPr lang="fr-CH" sz="1400" baseline="0" dirty="0" smtClean="0"/>
                            <a:t>10</a:t>
                          </a:r>
                          <a:r>
                            <a:rPr lang="fr-CH" sz="1400" baseline="30000" dirty="0" smtClean="0"/>
                            <a:t>-6</a:t>
                          </a:r>
                          <a:endParaRPr lang="en-US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6 10</a:t>
                          </a:r>
                          <a:r>
                            <a:rPr lang="fr-CH" sz="1400" baseline="30000" dirty="0" smtClean="0"/>
                            <a:t>-6  </a:t>
                          </a:r>
                          <a:r>
                            <a:rPr lang="fr-CH" sz="1400" baseline="0" dirty="0" smtClean="0">
                              <a:solidFill>
                                <a:srgbClr val="FF0000"/>
                              </a:solidFill>
                            </a:rPr>
                            <a:t>+?</a:t>
                          </a:r>
                          <a:endParaRPr lang="en-US" sz="1400" baseline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1636155"/>
                  </p:ext>
                </p:extLst>
              </p:nvPr>
            </p:nvGraphicFramePr>
            <p:xfrm>
              <a:off x="926595" y="278650"/>
              <a:ext cx="7650850" cy="3774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0170"/>
                    <a:gridCol w="1755195"/>
                    <a:gridCol w="1305145"/>
                    <a:gridCol w="1530170"/>
                    <a:gridCol w="153017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 @ FCC-</a:t>
                          </a:r>
                          <a:r>
                            <a:rPr lang="fr-CH" dirty="0" err="1" smtClean="0"/>
                            <a:t>ee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 </a:t>
                          </a:r>
                          <a:r>
                            <a:rPr lang="fr-CH" baseline="0" dirty="0" smtClean="0"/>
                            <a:t>@ ILC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 </a:t>
                          </a:r>
                          <a:r>
                            <a:rPr lang="fr-CH" baseline="0" dirty="0" smtClean="0"/>
                            <a:t>@ FCC-</a:t>
                          </a:r>
                          <a:r>
                            <a:rPr lang="fr-CH" baseline="0" dirty="0" err="1" smtClean="0"/>
                            <a:t>ee</a:t>
                          </a:r>
                          <a:endParaRPr lang="en-US" dirty="0" smtClean="0"/>
                        </a:p>
                        <a:p>
                          <a:endParaRPr 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visible</a:t>
                          </a:r>
                          <a:r>
                            <a:rPr lang="fr-CH" baseline="0" dirty="0" smtClean="0"/>
                            <a:t> Z </a:t>
                          </a:r>
                          <a:r>
                            <a:rPr lang="fr-CH" baseline="0" dirty="0" err="1" smtClean="0"/>
                            <a:t>decays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10</a:t>
                          </a:r>
                          <a:r>
                            <a:rPr lang="fr-CH" baseline="30000" dirty="0" smtClean="0"/>
                            <a:t>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visible Z </a:t>
                          </a:r>
                          <a:r>
                            <a:rPr lang="fr-CH" dirty="0" err="1" smtClean="0"/>
                            <a:t>decays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10</a:t>
                          </a:r>
                          <a:r>
                            <a:rPr lang="fr-CH" baseline="30000" dirty="0" smtClean="0"/>
                            <a:t>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5.10</a:t>
                          </a:r>
                          <a:r>
                            <a:rPr lang="en-US" baseline="30000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muon pairs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 10</a:t>
                          </a:r>
                          <a:r>
                            <a:rPr lang="fr-CH" baseline="30000" dirty="0" smtClean="0"/>
                            <a:t>11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beam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polarization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90%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30%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 (stat)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baseline="0" dirty="0" smtClean="0"/>
                            <a:t>3 10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</a:t>
                          </a:r>
                          <a:r>
                            <a:rPr lang="fr-CH" dirty="0" smtClean="0"/>
                            <a:t>  (stat)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4.2 10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4.5 10</a:t>
                          </a:r>
                          <a:r>
                            <a:rPr lang="en-US" baseline="30000" dirty="0" smtClean="0"/>
                            <a:t>-5</a:t>
                          </a:r>
                          <a:endParaRPr lang="en-US" baseline="300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 </a:t>
                          </a:r>
                          <a:r>
                            <a:rPr lang="fr-CH" dirty="0" err="1" smtClean="0">
                              <a:sym typeface="Symbol"/>
                            </a:rPr>
                            <a:t>E</a:t>
                          </a:r>
                          <a:r>
                            <a:rPr lang="fr-CH" baseline="-25000" dirty="0" err="1" smtClean="0">
                              <a:sym typeface="Symbol"/>
                            </a:rPr>
                            <a:t>cm</a:t>
                          </a:r>
                          <a:r>
                            <a:rPr lang="fr-CH" baseline="-25000" dirty="0" smtClean="0">
                              <a:sym typeface="Symbol"/>
                            </a:rPr>
                            <a:t> </a:t>
                          </a:r>
                          <a:r>
                            <a:rPr lang="fr-CH" baseline="0" dirty="0" smtClean="0">
                              <a:sym typeface="Symbol"/>
                            </a:rPr>
                            <a:t>(MeV)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0.1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2.2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?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 (E</a:t>
                          </a:r>
                          <a:r>
                            <a:rPr lang="fr-CH" baseline="-25000" dirty="0" smtClean="0"/>
                            <a:t>CM</a:t>
                          </a:r>
                          <a:r>
                            <a:rPr lang="fr-CH" baseline="0" dirty="0" smtClean="0"/>
                            <a:t> </a:t>
                          </a:r>
                          <a:r>
                            <a:rPr lang="fr-CH" dirty="0" smtClean="0"/>
                            <a:t>)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/>
                            <a:t>9.2</a:t>
                          </a:r>
                          <a:r>
                            <a:rPr lang="fr-CH" baseline="0" dirty="0" smtClean="0"/>
                            <a:t> 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</a:t>
                          </a:r>
                          <a:r>
                            <a:rPr lang="fr-CH" dirty="0" smtClean="0"/>
                            <a:t>  (E</a:t>
                          </a:r>
                          <a:r>
                            <a:rPr lang="fr-CH" baseline="-25000" dirty="0" smtClean="0"/>
                            <a:t>CM</a:t>
                          </a:r>
                          <a:r>
                            <a:rPr lang="fr-CH" baseline="0" dirty="0" smtClean="0"/>
                            <a:t> </a:t>
                          </a:r>
                          <a:r>
                            <a:rPr lang="fr-CH" dirty="0" smtClean="0"/>
                            <a:t>)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dirty="0" smtClean="0"/>
                            <a:t>4.1 10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FB</a:t>
                          </a:r>
                          <a:r>
                            <a:rPr lang="fr-CH" baseline="30000" dirty="0" smtClean="0">
                              <a:sym typeface="Symbol"/>
                            </a:rPr>
                            <a:t></a:t>
                          </a:r>
                          <a:r>
                            <a:rPr lang="fr-CH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1.0 10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>
                              <a:sym typeface="Symbol"/>
                            </a:rPr>
                            <a:t></a:t>
                          </a:r>
                          <a:r>
                            <a:rPr lang="fr-CH" dirty="0" smtClean="0"/>
                            <a:t>A</a:t>
                          </a:r>
                          <a:r>
                            <a:rPr lang="fr-CH" baseline="-25000" dirty="0" smtClean="0"/>
                            <a:t>LR</a:t>
                          </a:r>
                          <a:r>
                            <a:rPr lang="fr-CH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5.9 10</a:t>
                          </a:r>
                          <a:r>
                            <a:rPr lang="fr-CH" baseline="30000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922951" r="-40039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5.9 </a:t>
                          </a:r>
                          <a:r>
                            <a:rPr lang="fr-CH" baseline="0" dirty="0" smtClean="0"/>
                            <a:t>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7.5 </a:t>
                          </a:r>
                          <a:r>
                            <a:rPr lang="fr-CH" baseline="0" dirty="0" smtClean="0"/>
                            <a:t>10</a:t>
                          </a:r>
                          <a:r>
                            <a:rPr lang="fr-CH" baseline="30000" dirty="0" smtClean="0"/>
                            <a:t>-6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6 10</a:t>
                          </a:r>
                          <a:r>
                            <a:rPr lang="fr-CH" baseline="30000" dirty="0" smtClean="0"/>
                            <a:t>-6  </a:t>
                          </a:r>
                          <a:r>
                            <a:rPr lang="fr-CH" baseline="0" dirty="0" smtClean="0">
                              <a:solidFill>
                                <a:srgbClr val="FF0000"/>
                              </a:solidFill>
                            </a:rPr>
                            <a:t>+?</a:t>
                          </a:r>
                          <a:endParaRPr lang="en-US" baseline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Rectangle 3"/>
          <p:cNvSpPr/>
          <p:nvPr/>
        </p:nvSpPr>
        <p:spPr>
          <a:xfrm>
            <a:off x="135028" y="4019200"/>
            <a:ext cx="91174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All  </a:t>
            </a:r>
            <a:r>
              <a:rPr lang="fr-CH" dirty="0" err="1"/>
              <a:t>exceeds</a:t>
            </a:r>
            <a:r>
              <a:rPr lang="fr-CH" dirty="0"/>
              <a:t> the </a:t>
            </a:r>
            <a:r>
              <a:rPr lang="fr-CH" dirty="0" err="1"/>
              <a:t>theoretical</a:t>
            </a:r>
            <a:r>
              <a:rPr lang="fr-CH" dirty="0"/>
              <a:t> </a:t>
            </a:r>
            <a:r>
              <a:rPr lang="fr-CH" dirty="0" err="1"/>
              <a:t>precision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>
                <a:sym typeface="Symbol"/>
              </a:rPr>
              <a:t>(</a:t>
            </a:r>
            <a:r>
              <a:rPr lang="fr-CH" dirty="0" err="1">
                <a:sym typeface="Symbol"/>
              </a:rPr>
              <a:t>m</a:t>
            </a:r>
            <a:r>
              <a:rPr lang="fr-CH" baseline="-25000" dirty="0" err="1">
                <a:sym typeface="Symbol"/>
              </a:rPr>
              <a:t>Z</a:t>
            </a:r>
            <a:r>
              <a:rPr lang="fr-CH" dirty="0">
                <a:sym typeface="Symbol"/>
              </a:rPr>
              <a:t>) </a:t>
            </a:r>
            <a:r>
              <a:rPr lang="fr-CH" dirty="0" smtClean="0">
                <a:sym typeface="Symbol"/>
              </a:rPr>
              <a:t>(310</a:t>
            </a:r>
            <a:r>
              <a:rPr lang="fr-CH" baseline="30000" dirty="0" smtClean="0">
                <a:sym typeface="Symbol"/>
              </a:rPr>
              <a:t>-5</a:t>
            </a:r>
            <a:r>
              <a:rPr lang="fr-CH" dirty="0" smtClean="0">
                <a:sym typeface="Symbol"/>
              </a:rPr>
              <a:t>) or </a:t>
            </a:r>
            <a:r>
              <a:rPr lang="fr-CH" dirty="0">
                <a:sym typeface="Symbol"/>
              </a:rPr>
              <a:t>the </a:t>
            </a:r>
            <a:r>
              <a:rPr lang="fr-CH" dirty="0" err="1">
                <a:sym typeface="Symbol"/>
              </a:rPr>
              <a:t>comparison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with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m</a:t>
            </a:r>
            <a:r>
              <a:rPr lang="fr-CH" baseline="-25000" dirty="0" smtClean="0">
                <a:sym typeface="Symbol"/>
              </a:rPr>
              <a:t>W</a:t>
            </a:r>
            <a:r>
              <a:rPr lang="fr-CH" dirty="0" smtClean="0">
                <a:sym typeface="Symbol"/>
              </a:rPr>
              <a:t> (500keV)</a:t>
            </a:r>
            <a:r>
              <a:rPr lang="fr-CH" baseline="-25000" dirty="0" smtClean="0">
                <a:sym typeface="Symbol"/>
              </a:rPr>
              <a:t> </a:t>
            </a:r>
            <a:endParaRPr lang="fr-CH" dirty="0"/>
          </a:p>
          <a:p>
            <a:endParaRPr lang="fr-CH" b="1" dirty="0" smtClean="0">
              <a:solidFill>
                <a:srgbClr val="0070C0"/>
              </a:solidFill>
            </a:endParaRPr>
          </a:p>
          <a:p>
            <a:r>
              <a:rPr lang="fr-CH" b="1" dirty="0" smtClean="0">
                <a:solidFill>
                  <a:srgbClr val="0070C0"/>
                </a:solidFill>
              </a:rPr>
              <a:t>But </a:t>
            </a:r>
            <a:r>
              <a:rPr lang="fr-CH" b="1" dirty="0" err="1">
                <a:solidFill>
                  <a:srgbClr val="0070C0"/>
                </a:solidFill>
              </a:rPr>
              <a:t>this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precision</a:t>
            </a:r>
            <a:r>
              <a:rPr lang="fr-CH" b="1" dirty="0">
                <a:solidFill>
                  <a:srgbClr val="0070C0"/>
                </a:solidFill>
              </a:rPr>
              <a:t> on 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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sin</a:t>
            </a:r>
            <a:r>
              <a:rPr lang="fr-CH" b="1" baseline="30000" dirty="0">
                <a:solidFill>
                  <a:srgbClr val="0070C0"/>
                </a:solidFill>
                <a:sym typeface="Symbol"/>
              </a:rPr>
              <a:t>2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</a:t>
            </a:r>
            <a:r>
              <a:rPr lang="fr-CH" b="1" baseline="30000" dirty="0">
                <a:solidFill>
                  <a:srgbClr val="0070C0"/>
                </a:solidFill>
                <a:latin typeface="Script MT Bold"/>
                <a:sym typeface="Symbol"/>
              </a:rPr>
              <a:t>lept</a:t>
            </a:r>
            <a:r>
              <a:rPr lang="fr-CH" b="1" baseline="-25000" dirty="0">
                <a:solidFill>
                  <a:srgbClr val="0070C0"/>
                </a:solidFill>
                <a:sym typeface="Symbol"/>
              </a:rPr>
              <a:t>W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can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only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be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exploited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 at FCC-</a:t>
            </a:r>
            <a:r>
              <a:rPr lang="fr-CH" b="1" dirty="0" err="1">
                <a:solidFill>
                  <a:srgbClr val="0070C0"/>
                </a:solidFill>
                <a:sym typeface="Symbol"/>
              </a:rPr>
              <a:t>ee</a:t>
            </a:r>
            <a:r>
              <a:rPr lang="fr-CH" b="1" dirty="0">
                <a:solidFill>
                  <a:srgbClr val="0070C0"/>
                </a:solidFill>
                <a:sym typeface="Symbol"/>
              </a:rPr>
              <a:t>!</a:t>
            </a:r>
            <a:endParaRPr lang="fr-CH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79751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4" y="3213072"/>
            <a:ext cx="7866623" cy="185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99" y="31352"/>
            <a:ext cx="5333961" cy="324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23" y="310249"/>
            <a:ext cx="3862148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forward</a:t>
            </a:r>
            <a:r>
              <a:rPr lang="fr-CH" dirty="0" smtClean="0"/>
              <a:t> </a:t>
            </a:r>
            <a:r>
              <a:rPr lang="fr-CH" dirty="0" err="1" smtClean="0"/>
              <a:t>backward</a:t>
            </a:r>
            <a:r>
              <a:rPr lang="fr-CH" dirty="0" smtClean="0"/>
              <a:t> tau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asymmetry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clean. </a:t>
            </a:r>
          </a:p>
          <a:p>
            <a:r>
              <a:rPr lang="fr-CH" dirty="0" err="1" smtClean="0"/>
              <a:t>Dependence</a:t>
            </a:r>
            <a:r>
              <a:rPr lang="fr-CH" dirty="0" smtClean="0"/>
              <a:t> on E</a:t>
            </a:r>
            <a:r>
              <a:rPr lang="fr-CH" baseline="-25000" dirty="0" smtClean="0"/>
              <a:t>CM </a:t>
            </a:r>
            <a:r>
              <a:rPr lang="fr-CH" dirty="0" err="1" smtClean="0"/>
              <a:t>same</a:t>
            </a:r>
            <a:r>
              <a:rPr lang="fr-CH" dirty="0" smtClean="0"/>
              <a:t> as A</a:t>
            </a:r>
            <a:r>
              <a:rPr lang="fr-CH" baseline="-25000" dirty="0" smtClean="0"/>
              <a:t>LR </a:t>
            </a:r>
            <a:r>
              <a:rPr lang="fr-CH" dirty="0" smtClean="0"/>
              <a:t> </a:t>
            </a:r>
            <a:r>
              <a:rPr lang="fr-CH" dirty="0" err="1" smtClean="0"/>
              <a:t>negl</a:t>
            </a:r>
            <a:r>
              <a:rPr lang="fr-CH" dirty="0" smtClean="0"/>
              <a:t>. </a:t>
            </a:r>
            <a:endParaRPr lang="fr-CH" baseline="-25000" dirty="0" smtClean="0"/>
          </a:p>
          <a:p>
            <a:r>
              <a:rPr lang="fr-CH" dirty="0" smtClean="0"/>
              <a:t>At FCC-</a:t>
            </a:r>
            <a:r>
              <a:rPr lang="fr-CH" dirty="0" err="1" smtClean="0"/>
              <a:t>ee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ALEPH data 160 pb</a:t>
            </a:r>
            <a:r>
              <a:rPr lang="fr-CH" baseline="30000" dirty="0" smtClean="0"/>
              <a:t>-1 </a:t>
            </a:r>
            <a:r>
              <a:rPr lang="fr-CH" dirty="0" smtClean="0"/>
              <a:t> (80 s @ FCC-</a:t>
            </a:r>
            <a:r>
              <a:rPr lang="fr-CH" dirty="0" err="1" smtClean="0"/>
              <a:t>ee</a:t>
            </a:r>
            <a:r>
              <a:rPr lang="fr-CH" dirty="0" smtClean="0"/>
              <a:t> !)</a:t>
            </a:r>
            <a:endParaRPr lang="fr-CH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71342" y="1862922"/>
            <a:ext cx="3742884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syst</a:t>
            </a:r>
            <a:r>
              <a:rPr lang="fr-CH" dirty="0" smtClean="0"/>
              <a:t>. </a:t>
            </a:r>
            <a:r>
              <a:rPr lang="fr-CH" dirty="0" err="1" smtClean="0"/>
              <a:t>level</a:t>
            </a:r>
            <a:r>
              <a:rPr lang="fr-CH" dirty="0" smtClean="0"/>
              <a:t> of 6 10</a:t>
            </a:r>
            <a:r>
              <a:rPr lang="fr-CH" baseline="30000" dirty="0" smtClean="0"/>
              <a:t>-5</a:t>
            </a:r>
            <a:r>
              <a:rPr lang="fr-CH" dirty="0" smtClean="0"/>
              <a:t>on sin</a:t>
            </a:r>
            <a:r>
              <a:rPr lang="fr-CH" baseline="30000" dirty="0" smtClean="0"/>
              <a:t>2</a:t>
            </a:r>
            <a:r>
              <a:rPr lang="fr-CH" dirty="0" smtClean="0">
                <a:sym typeface="Symbol"/>
              </a:rPr>
              <a:t></a:t>
            </a:r>
            <a:r>
              <a:rPr lang="fr-CH" baseline="30000" dirty="0" smtClean="0">
                <a:sym typeface="Symbol"/>
              </a:rPr>
              <a:t>eff</a:t>
            </a:r>
            <a:r>
              <a:rPr lang="fr-CH" baseline="-25000" dirty="0" smtClean="0">
                <a:sym typeface="Symbol"/>
              </a:rPr>
              <a:t>W</a:t>
            </a:r>
            <a:endParaRPr lang="fr-CH" dirty="0" smtClean="0"/>
          </a:p>
          <a:p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smtClean="0"/>
              <a:t> possible </a:t>
            </a:r>
          </a:p>
          <a:p>
            <a:r>
              <a:rPr lang="fr-CH" dirty="0"/>
              <a:t>b</a:t>
            </a:r>
            <a:r>
              <a:rPr lang="fr-CH" dirty="0" smtClean="0"/>
              <a:t>y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dedicated</a:t>
            </a:r>
            <a:r>
              <a:rPr lang="fr-CH" dirty="0" smtClean="0"/>
              <a:t> </a:t>
            </a:r>
            <a:r>
              <a:rPr lang="fr-CH" dirty="0" err="1" smtClean="0"/>
              <a:t>selection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e.g</a:t>
            </a:r>
            <a:r>
              <a:rPr lang="fr-CH" dirty="0" smtClean="0"/>
              <a:t>. tau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smtClean="0">
                <a:sym typeface="Symbol"/>
              </a:rPr>
              <a:t></a:t>
            </a:r>
            <a:r>
              <a:rPr lang="fr-CH" dirty="0" smtClean="0">
                <a:sym typeface="Wingdings" panose="05000000000000000000" pitchFamily="2" charset="2"/>
              </a:rPr>
              <a:t> v  to </a:t>
            </a:r>
            <a:r>
              <a:rPr lang="fr-CH" dirty="0" err="1" smtClean="0">
                <a:sym typeface="Wingdings" panose="05000000000000000000" pitchFamily="2" charset="2"/>
              </a:rPr>
              <a:t>avoid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had</a:t>
            </a:r>
            <a:r>
              <a:rPr lang="fr-CH" dirty="0" smtClean="0">
                <a:sym typeface="Wingdings" panose="05000000000000000000" pitchFamily="2" charset="2"/>
              </a:rPr>
              <a:t>. model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13502135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-7515"/>
            <a:ext cx="662305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3581890" y="390676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2962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90" y="445264"/>
            <a:ext cx="60579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380692" y="1752896"/>
            <a:ext cx="68857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308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6" y="212153"/>
            <a:ext cx="6308598" cy="429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6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965" y="208988"/>
            <a:ext cx="307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through</a:t>
            </a:r>
            <a:r>
              <a:rPr lang="fr-CH" dirty="0" smtClean="0"/>
              <a:t> the observables</a:t>
            </a:r>
            <a:endParaRPr lang="fr-CH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20" y="2841780"/>
            <a:ext cx="2250742" cy="175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5" y="2578474"/>
            <a:ext cx="3998056" cy="81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53" y="3719377"/>
            <a:ext cx="3592206" cy="1035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6528" y="203169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Or </a:t>
            </a:r>
            <a:endParaRPr lang="fr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20096" y="556195"/>
                <a:ext cx="7517289" cy="2680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CH" dirty="0" smtClean="0"/>
                  <a:t>the </a:t>
                </a:r>
                <a:r>
                  <a:rPr lang="fr-CH" dirty="0" err="1"/>
                  <a:t>weak</a:t>
                </a:r>
                <a:r>
                  <a:rPr lang="fr-CH" dirty="0"/>
                  <a:t> </a:t>
                </a:r>
                <a:r>
                  <a:rPr lang="fr-CH" dirty="0" err="1"/>
                  <a:t>mixing</a:t>
                </a:r>
                <a:r>
                  <a:rPr lang="fr-CH" dirty="0"/>
                  <a:t> angle as </a:t>
                </a:r>
                <a:r>
                  <a:rPr lang="fr-CH" b="1" u="sng" dirty="0" err="1"/>
                  <a:t>defined</a:t>
                </a:r>
                <a:r>
                  <a:rPr lang="fr-CH" b="1" dirty="0"/>
                  <a:t> </a:t>
                </a:r>
                <a:r>
                  <a:rPr lang="fr-CH" dirty="0"/>
                  <a:t>by the relation   </a:t>
                </a:r>
                <a:endParaRPr lang="fr-CH" dirty="0" smtClean="0"/>
              </a:p>
              <a:p>
                <a:r>
                  <a:rPr lang="fr-CH" dirty="0" smtClean="0"/>
                  <a:t>A</a:t>
                </a:r>
                <a:r>
                  <a:rPr lang="fr-CH" baseline="-25000" dirty="0" smtClean="0">
                    <a:latin typeface="Script MT Bold"/>
                  </a:rPr>
                  <a:t>l</a:t>
                </a:r>
                <a:r>
                  <a:rPr lang="fr-CH" dirty="0" smtClean="0"/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CH" b="0" i="1" smtClean="0">
                            <a:latin typeface="Cambria Math"/>
                          </a:rPr>
                          <m:t>2</m:t>
                        </m:r>
                        <m:sSubSup>
                          <m:sSubSup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CH" i="1">
                                <a:latin typeface="Cambria Math"/>
                              </a:rPr>
                              <m:t>𝑔</m:t>
                            </m:r>
                            <m:r>
                              <a:rPr lang="fr-CH" i="1" baseline="3000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𝑉</m:t>
                            </m:r>
                          </m:sub>
                          <m:sup/>
                        </m:sSubSup>
                        <m:sSubSup>
                          <m:sSubSup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CH" i="1">
                                <a:latin typeface="Cambria Math"/>
                              </a:rPr>
                              <m:t>𝑔</m:t>
                            </m:r>
                            <m:r>
                              <a:rPr lang="fr-CH" i="1" baseline="3000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/>
                              </a:rPr>
                              <m:t>𝐴</m:t>
                            </m:r>
                          </m:sub>
                          <m:sup/>
                        </m:sSubSup>
                      </m:num>
                      <m:den>
                        <m:d>
                          <m:dPr>
                            <m:ctrlPr>
                              <a:rPr lang="fr-CH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i="1" baseline="3000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𝑉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i="1" baseline="30000">
                            <a:latin typeface="Cambria Math"/>
                          </a:rPr>
                          <m:t>2</m:t>
                        </m:r>
                        <m:r>
                          <a:rPr lang="fr-CH" i="1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fr-CH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i="1" baseline="3000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𝐴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i="1" baseline="3000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CH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CH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fr-CH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i="1" baseline="3000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i="1">
                                    <a:latin typeface="Cambria Math"/>
                                  </a:rPr>
                                  <m:t>𝐿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i="1" baseline="30000">
                            <a:latin typeface="Cambria Math"/>
                          </a:rPr>
                          <m:t>2</m:t>
                        </m:r>
                        <m:r>
                          <a:rPr lang="fr-CH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fr-CH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i="1" baseline="3000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i="1">
                                    <a:latin typeface="Cambria Math"/>
                                  </a:rPr>
                                  <m:t>𝑅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i="1" baseline="30000">
                            <a:latin typeface="Cambria Math"/>
                          </a:rPr>
                          <m:t>2</m:t>
                        </m:r>
                      </m:num>
                      <m:den>
                        <m:d>
                          <m:dPr>
                            <m:ctrlPr>
                              <a:rPr lang="fr-CH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i="1" baseline="3000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i="1">
                                    <a:latin typeface="Cambria Math"/>
                                  </a:rPr>
                                  <m:t>𝐿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i="1" baseline="30000">
                            <a:latin typeface="Cambria Math"/>
                          </a:rPr>
                          <m:t>2</m:t>
                        </m:r>
                        <m:r>
                          <a:rPr lang="fr-CH" i="1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fr-CH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CH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CH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fr-CH" i="1" baseline="3000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CH" i="1">
                                    <a:latin typeface="Cambria Math"/>
                                  </a:rPr>
                                  <m:t>𝑅</m:t>
                                </m:r>
                              </m:sub>
                              <m:sup/>
                            </m:sSubSup>
                          </m:e>
                        </m:d>
                        <m:r>
                          <a:rPr lang="fr-CH" i="1" baseline="3000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CH" b="1" u="sng" baseline="30000" dirty="0"/>
              </a:p>
              <a:p>
                <a:r>
                  <a:rPr lang="fr-CH" dirty="0" err="1"/>
                  <a:t>with</a:t>
                </a:r>
                <a:r>
                  <a:rPr lang="fr-CH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CH" i="1">
                                <a:latin typeface="Cambria Math"/>
                              </a:rPr>
                              <m:t>𝑔</m:t>
                            </m:r>
                            <m:r>
                              <a:rPr lang="fr-CH" i="1" baseline="3000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𝐿</m:t>
                            </m:r>
                          </m:sub>
                          <m:sup/>
                        </m:sSubSup>
                      </m:e>
                    </m:d>
                  </m:oMath>
                </a14:m>
                <a:r>
                  <a:rPr lang="fr-CH" dirty="0"/>
                  <a:t> = ½ -</a:t>
                </a:r>
                <a:r>
                  <a:rPr lang="fr-CH" dirty="0">
                    <a:sym typeface="Symbol"/>
                  </a:rPr>
                  <a:t>sin</a:t>
                </a:r>
                <a:r>
                  <a:rPr lang="fr-CH" baseline="30000" dirty="0">
                    <a:sym typeface="Symbol"/>
                  </a:rPr>
                  <a:t>2</a:t>
                </a:r>
                <a:r>
                  <a:rPr lang="fr-CH" dirty="0">
                    <a:sym typeface="Symbol"/>
                  </a:rPr>
                  <a:t></a:t>
                </a:r>
                <a:r>
                  <a:rPr lang="fr-CH" baseline="30000" dirty="0">
                    <a:latin typeface="Script MT Bold"/>
                    <a:sym typeface="Symbol"/>
                  </a:rPr>
                  <a:t>lept</a:t>
                </a:r>
                <a:r>
                  <a:rPr lang="fr-CH" baseline="-25000" dirty="0">
                    <a:sym typeface="Symbol"/>
                  </a:rPr>
                  <a:t>W  </a:t>
                </a:r>
                <a:r>
                  <a:rPr lang="fr-CH" dirty="0">
                    <a:sym typeface="Symbol"/>
                  </a:rPr>
                  <a:t>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CH" i="1">
                                <a:latin typeface="Cambria Math"/>
                              </a:rPr>
                              <m:t>𝑔</m:t>
                            </m:r>
                            <m:r>
                              <a:rPr lang="fr-CH" i="1" baseline="3000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𝑅</m:t>
                            </m:r>
                          </m:sub>
                          <m:sup/>
                        </m:sSubSup>
                      </m:e>
                    </m:d>
                  </m:oMath>
                </a14:m>
                <a:r>
                  <a:rPr lang="fr-CH" dirty="0"/>
                  <a:t> = -</a:t>
                </a:r>
                <a:r>
                  <a:rPr lang="fr-CH" dirty="0">
                    <a:sym typeface="Symbol"/>
                  </a:rPr>
                  <a:t>sin</a:t>
                </a:r>
                <a:r>
                  <a:rPr lang="fr-CH" baseline="30000" dirty="0">
                    <a:sym typeface="Symbol"/>
                  </a:rPr>
                  <a:t>2</a:t>
                </a:r>
                <a:r>
                  <a:rPr lang="fr-CH" dirty="0">
                    <a:sym typeface="Symbol"/>
                  </a:rPr>
                  <a:t></a:t>
                </a:r>
                <a:r>
                  <a:rPr lang="fr-CH" baseline="30000" dirty="0" smtClean="0">
                    <a:latin typeface="Script MT Bold"/>
                    <a:sym typeface="Symbol"/>
                  </a:rPr>
                  <a:t>lept</a:t>
                </a:r>
                <a:r>
                  <a:rPr lang="fr-CH" baseline="-25000" dirty="0" smtClean="0">
                    <a:sym typeface="Symbol"/>
                  </a:rPr>
                  <a:t>W       </a:t>
                </a:r>
              </a:p>
              <a:p>
                <a:r>
                  <a:rPr lang="fr-CH" dirty="0" smtClean="0">
                    <a:sym typeface="Symbol"/>
                  </a:rPr>
                  <a:t>A</a:t>
                </a:r>
                <a:r>
                  <a:rPr lang="fr-CH" baseline="-25000" dirty="0" smtClean="0">
                    <a:latin typeface="Script MT Bold"/>
                    <a:sym typeface="Symbol"/>
                  </a:rPr>
                  <a:t>l  </a:t>
                </a:r>
                <a:r>
                  <a:rPr lang="fr-CH" dirty="0">
                    <a:latin typeface="Script MT Bold"/>
                    <a:sym typeface="Symbol"/>
                  </a:rPr>
                  <a:t> </a:t>
                </a:r>
                <a:r>
                  <a:rPr lang="fr-CH" dirty="0">
                    <a:sym typeface="Symbol"/>
                  </a:rPr>
                  <a:t>8(1/4 -sin</a:t>
                </a:r>
                <a:r>
                  <a:rPr lang="fr-CH" baseline="30000" dirty="0">
                    <a:sym typeface="Symbol"/>
                  </a:rPr>
                  <a:t>2</a:t>
                </a:r>
                <a:r>
                  <a:rPr lang="fr-CH" dirty="0">
                    <a:sym typeface="Symbol"/>
                  </a:rPr>
                  <a:t></a:t>
                </a:r>
                <a:r>
                  <a:rPr lang="fr-CH" baseline="30000" dirty="0">
                    <a:sym typeface="Symbol"/>
                  </a:rPr>
                  <a:t>lept</a:t>
                </a:r>
                <a:r>
                  <a:rPr lang="fr-CH" baseline="-25000" dirty="0">
                    <a:sym typeface="Symbol"/>
                  </a:rPr>
                  <a:t>W </a:t>
                </a:r>
                <a:r>
                  <a:rPr lang="fr-CH" dirty="0" smtClean="0">
                    <a:sym typeface="Symbol"/>
                  </a:rPr>
                  <a:t>)   </a:t>
                </a:r>
                <a:r>
                  <a:rPr lang="fr-CH" dirty="0" err="1" smtClean="0">
                    <a:sym typeface="Symbol"/>
                  </a:rPr>
                  <a:t>very</a:t>
                </a:r>
                <a:r>
                  <a:rPr lang="fr-CH" dirty="0" smtClean="0">
                    <a:sym typeface="Symbol"/>
                  </a:rPr>
                  <a:t> sensitive to </a:t>
                </a:r>
                <a:r>
                  <a:rPr lang="fr-CH" dirty="0">
                    <a:sym typeface="Symbol"/>
                  </a:rPr>
                  <a:t>sin</a:t>
                </a:r>
                <a:r>
                  <a:rPr lang="fr-CH" baseline="30000" dirty="0">
                    <a:sym typeface="Symbol"/>
                  </a:rPr>
                  <a:t>2</a:t>
                </a:r>
                <a:r>
                  <a:rPr lang="fr-CH" dirty="0">
                    <a:sym typeface="Symbol"/>
                  </a:rPr>
                  <a:t></a:t>
                </a:r>
                <a:r>
                  <a:rPr lang="fr-CH" baseline="30000" dirty="0">
                    <a:sym typeface="Symbol"/>
                  </a:rPr>
                  <a:t>lept</a:t>
                </a:r>
                <a:r>
                  <a:rPr lang="fr-CH" baseline="-25000" dirty="0">
                    <a:sym typeface="Symbol"/>
                  </a:rPr>
                  <a:t>W </a:t>
                </a:r>
                <a:r>
                  <a:rPr lang="fr-CH" baseline="-25000" dirty="0" smtClean="0">
                    <a:sym typeface="Symbol"/>
                  </a:rPr>
                  <a:t> </a:t>
                </a:r>
                <a:r>
                  <a:rPr lang="fr-CH" dirty="0" smtClean="0">
                    <a:sym typeface="Symbol"/>
                  </a:rPr>
                  <a:t>!</a:t>
                </a:r>
                <a:endParaRPr lang="fr-CH" dirty="0">
                  <a:sym typeface="Symbol"/>
                </a:endParaRPr>
              </a:p>
              <a:p>
                <a:endParaRPr lang="fr-CH" baseline="-25000" dirty="0">
                  <a:sym typeface="Symbol"/>
                </a:endParaRPr>
              </a:p>
              <a:p>
                <a:r>
                  <a:rPr lang="fr-CH" dirty="0">
                    <a:sym typeface="Symbol"/>
                  </a:rPr>
                  <a:t>A</a:t>
                </a:r>
                <a:r>
                  <a:rPr lang="fr-CH" baseline="-25000" dirty="0">
                    <a:sym typeface="Symbol"/>
                  </a:rPr>
                  <a:t>LR</a:t>
                </a:r>
                <a:r>
                  <a:rPr lang="fr-CH" dirty="0">
                    <a:sym typeface="Symbol"/>
                  </a:rPr>
                  <a:t> = </a:t>
                </a:r>
                <a:r>
                  <a:rPr lang="fr-CH" dirty="0" err="1" smtClean="0">
                    <a:sym typeface="Symbol"/>
                  </a:rPr>
                  <a:t>A</a:t>
                </a:r>
                <a:r>
                  <a:rPr lang="fr-CH" baseline="-25000" dirty="0" err="1" smtClean="0">
                    <a:sym typeface="Symbol"/>
                  </a:rPr>
                  <a:t>e</a:t>
                </a:r>
                <a:r>
                  <a:rPr lang="fr-CH" baseline="-25000" dirty="0" smtClean="0">
                    <a:sym typeface="Symbol"/>
                  </a:rPr>
                  <a:t>   </a:t>
                </a:r>
                <a:r>
                  <a:rPr lang="fr-CH" dirty="0" smtClean="0">
                    <a:sym typeface="Symbol"/>
                  </a:rPr>
                  <a:t> </a:t>
                </a:r>
                <a:r>
                  <a:rPr lang="fr-CH" dirty="0" err="1" smtClean="0">
                    <a:sym typeface="Symbol"/>
                  </a:rPr>
                  <a:t>measured</a:t>
                </a:r>
                <a:r>
                  <a:rPr lang="fr-CH" dirty="0" smtClean="0">
                    <a:sym typeface="Symbol"/>
                  </a:rPr>
                  <a:t> </a:t>
                </a:r>
                <a:r>
                  <a:rPr lang="fr-CH" dirty="0" err="1" smtClean="0">
                    <a:sym typeface="Symbol"/>
                  </a:rPr>
                  <a:t>from</a:t>
                </a:r>
                <a:r>
                  <a:rPr lang="fr-CH" dirty="0" smtClean="0">
                    <a:sym typeface="Symbol"/>
                  </a:rPr>
                  <a:t> (</a:t>
                </a:r>
                <a:r>
                  <a:rPr lang="fr-CH" baseline="-25000" dirty="0" smtClean="0">
                    <a:sym typeface="Symbol"/>
                  </a:rPr>
                  <a:t>vis ,L - </a:t>
                </a:r>
                <a:r>
                  <a:rPr lang="fr-CH" dirty="0" smtClean="0">
                    <a:sym typeface="Symbol"/>
                  </a:rPr>
                  <a:t></a:t>
                </a:r>
                <a:r>
                  <a:rPr lang="fr-CH" baseline="-25000" dirty="0">
                    <a:sym typeface="Symbol"/>
                  </a:rPr>
                  <a:t>vis </a:t>
                </a:r>
                <a:r>
                  <a:rPr lang="fr-CH" baseline="-25000" dirty="0" smtClean="0">
                    <a:sym typeface="Symbol"/>
                  </a:rPr>
                  <a:t>,R </a:t>
                </a:r>
                <a:r>
                  <a:rPr lang="fr-CH" dirty="0" smtClean="0">
                    <a:sym typeface="Symbol"/>
                  </a:rPr>
                  <a:t>) /</a:t>
                </a:r>
                <a:r>
                  <a:rPr lang="fr-CH" dirty="0">
                    <a:sym typeface="Symbol"/>
                  </a:rPr>
                  <a:t> (</a:t>
                </a:r>
                <a:r>
                  <a:rPr lang="fr-CH" baseline="-25000" dirty="0">
                    <a:sym typeface="Symbol"/>
                  </a:rPr>
                  <a:t>vis ,L - </a:t>
                </a:r>
                <a:r>
                  <a:rPr lang="fr-CH" dirty="0">
                    <a:sym typeface="Symbol"/>
                  </a:rPr>
                  <a:t></a:t>
                </a:r>
                <a:r>
                  <a:rPr lang="fr-CH" baseline="-25000" dirty="0">
                    <a:sym typeface="Symbol"/>
                  </a:rPr>
                  <a:t>vis ,R </a:t>
                </a:r>
                <a:r>
                  <a:rPr lang="fr-CH" dirty="0" smtClean="0">
                    <a:sym typeface="Symbol"/>
                  </a:rPr>
                  <a:t>) </a:t>
                </a:r>
              </a:p>
              <a:p>
                <a:r>
                  <a:rPr lang="fr-CH" dirty="0" smtClean="0">
                    <a:sym typeface="Symbol"/>
                  </a:rPr>
                  <a:t>( total visible cross-section </a:t>
                </a:r>
                <a:r>
                  <a:rPr lang="fr-CH" dirty="0" err="1" smtClean="0">
                    <a:sym typeface="Symbol"/>
                  </a:rPr>
                  <a:t>had</a:t>
                </a:r>
                <a:r>
                  <a:rPr lang="fr-CH" dirty="0" smtClean="0">
                    <a:sym typeface="Symbol"/>
                  </a:rPr>
                  <a:t> +  +   (35 nb) for 100% </a:t>
                </a:r>
                <a:r>
                  <a:rPr lang="fr-CH" dirty="0" err="1" smtClean="0">
                    <a:sym typeface="Symbol"/>
                  </a:rPr>
                  <a:t>Left</a:t>
                </a:r>
                <a:r>
                  <a:rPr lang="fr-CH" dirty="0" smtClean="0">
                    <a:sym typeface="Symbol"/>
                  </a:rPr>
                  <a:t> </a:t>
                </a:r>
                <a:r>
                  <a:rPr lang="fr-CH" dirty="0" err="1" smtClean="0">
                    <a:sym typeface="Symbol"/>
                  </a:rPr>
                  <a:t>Polarization</a:t>
                </a:r>
                <a:r>
                  <a:rPr lang="fr-CH" dirty="0" smtClean="0">
                    <a:sym typeface="Symbol"/>
                  </a:rPr>
                  <a:t>  </a:t>
                </a:r>
                <a:endParaRPr lang="fr-CH" baseline="-25000" dirty="0" smtClean="0">
                  <a:sym typeface="Symbol"/>
                </a:endParaRPr>
              </a:p>
              <a:p>
                <a:endParaRPr lang="fr-CH" dirty="0">
                  <a:sym typeface="Symbol"/>
                </a:endParaRPr>
              </a:p>
              <a:p>
                <a:r>
                  <a:rPr lang="fr-CH" dirty="0"/>
                  <a:t>A</a:t>
                </a:r>
                <a:r>
                  <a:rPr lang="fr-CH" baseline="-25000" dirty="0"/>
                  <a:t>FB</a:t>
                </a:r>
                <a:r>
                  <a:rPr lang="fr-CH" baseline="30000" dirty="0">
                    <a:sym typeface="Symbol"/>
                  </a:rPr>
                  <a:t></a:t>
                </a:r>
                <a:r>
                  <a:rPr lang="fr-CH" dirty="0">
                    <a:sym typeface="Symbol"/>
                  </a:rPr>
                  <a:t>= ¾ </a:t>
                </a:r>
                <a:r>
                  <a:rPr lang="fr-CH" dirty="0" err="1">
                    <a:sym typeface="Symbol"/>
                  </a:rPr>
                  <a:t>A</a:t>
                </a:r>
                <a:r>
                  <a:rPr lang="fr-CH" baseline="-25000" dirty="0" err="1">
                    <a:sym typeface="Symbol"/>
                  </a:rPr>
                  <a:t>e</a:t>
                </a:r>
                <a:r>
                  <a:rPr lang="fr-CH" baseline="-25000" dirty="0">
                    <a:sym typeface="Symbol"/>
                  </a:rPr>
                  <a:t> </a:t>
                </a:r>
                <a:r>
                  <a:rPr lang="fr-CH" dirty="0">
                    <a:sym typeface="Symbol"/>
                  </a:rPr>
                  <a:t>A</a:t>
                </a:r>
                <a:r>
                  <a:rPr lang="fr-CH" baseline="-25000" dirty="0">
                    <a:sym typeface="Symbol"/>
                  </a:rPr>
                  <a:t> </a:t>
                </a:r>
                <a:r>
                  <a:rPr lang="fr-CH" dirty="0">
                    <a:sym typeface="Symbol"/>
                  </a:rPr>
                  <a:t>= ¾ A</a:t>
                </a:r>
                <a:r>
                  <a:rPr lang="fr-CH" baseline="-25000" dirty="0">
                    <a:latin typeface="Script MT Bold"/>
                    <a:sym typeface="Symbol"/>
                  </a:rPr>
                  <a:t>l</a:t>
                </a:r>
                <a:r>
                  <a:rPr lang="fr-CH" baseline="30000" dirty="0">
                    <a:latin typeface="Script MT Bold"/>
                    <a:sym typeface="Symbol"/>
                  </a:rPr>
                  <a:t>2</a:t>
                </a:r>
                <a:endParaRPr lang="fr-CH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95" y="741594"/>
                <a:ext cx="7517289" cy="2680990"/>
              </a:xfrm>
              <a:prstGeom prst="rect">
                <a:avLst/>
              </a:prstGeom>
              <a:blipFill rotWithShape="1">
                <a:blip r:embed="rId5"/>
                <a:stretch>
                  <a:fillRect l="-649" t="-1139" b="-2961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130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ontport">
  <a:themeElements>
    <a:clrScheme name="Contport 1">
      <a:dk1>
        <a:srgbClr val="5E574E"/>
      </a:dk1>
      <a:lt1>
        <a:srgbClr val="FFFFCC"/>
      </a:lt1>
      <a:dk2>
        <a:srgbClr val="000000"/>
      </a:dk2>
      <a:lt2>
        <a:srgbClr val="FFCC00"/>
      </a:lt2>
      <a:accent1>
        <a:srgbClr val="CC9900"/>
      </a:accent1>
      <a:accent2>
        <a:srgbClr val="FF6600"/>
      </a:accent2>
      <a:accent3>
        <a:srgbClr val="AAAAAA"/>
      </a:accent3>
      <a:accent4>
        <a:srgbClr val="DADAAE"/>
      </a:accent4>
      <a:accent5>
        <a:srgbClr val="E2CAAA"/>
      </a:accent5>
      <a:accent6>
        <a:srgbClr val="E75C00"/>
      </a:accent6>
      <a:hlink>
        <a:srgbClr val="FF0000"/>
      </a:hlink>
      <a:folHlink>
        <a:srgbClr val="FFFFCC"/>
      </a:folHlink>
    </a:clrScheme>
    <a:fontScheme name="Contport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8">
        <a:dk1>
          <a:srgbClr val="009999"/>
        </a:dk1>
        <a:lt1>
          <a:srgbClr val="FFCC00"/>
        </a:lt1>
        <a:dk2>
          <a:srgbClr val="339933"/>
        </a:dk2>
        <a:lt2>
          <a:srgbClr val="FFFF00"/>
        </a:lt2>
        <a:accent1>
          <a:srgbClr val="FF6600"/>
        </a:accent1>
        <a:accent2>
          <a:srgbClr val="FFCC00"/>
        </a:accent2>
        <a:accent3>
          <a:srgbClr val="ADCAAD"/>
        </a:accent3>
        <a:accent4>
          <a:srgbClr val="DAAE00"/>
        </a:accent4>
        <a:accent5>
          <a:srgbClr val="FFB8AA"/>
        </a:accent5>
        <a:accent6>
          <a:srgbClr val="E7B900"/>
        </a:accent6>
        <a:hlink>
          <a:srgbClr val="FFFFCC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j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21744</TotalTime>
  <Words>5759</Words>
  <Application>Microsoft Office PowerPoint</Application>
  <PresentationFormat>On-screen Show (16:9)</PresentationFormat>
  <Paragraphs>1293</Paragraphs>
  <Slides>90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5" baseType="lpstr">
      <vt:lpstr>Office Theme</vt:lpstr>
      <vt:lpstr>2_Contport</vt:lpstr>
      <vt:lpstr>1_Office Theme</vt:lpstr>
      <vt:lpstr>2_Office Theme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Opposite sign dispersion at IP</vt:lpstr>
      <vt:lpstr>Measure vertical dispersion at the 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Streak Camera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148</cp:revision>
  <cp:lastPrinted>2017-04-20T12:21:29Z</cp:lastPrinted>
  <dcterms:created xsi:type="dcterms:W3CDTF">2015-02-28T06:55:35Z</dcterms:created>
  <dcterms:modified xsi:type="dcterms:W3CDTF">2017-11-06T13:55:01Z</dcterms:modified>
</cp:coreProperties>
</file>