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19"/>
  </p:notesMasterIdLst>
  <p:sldIdLst>
    <p:sldId id="257" r:id="rId3"/>
    <p:sldId id="268" r:id="rId4"/>
    <p:sldId id="269" r:id="rId5"/>
    <p:sldId id="270" r:id="rId6"/>
    <p:sldId id="271" r:id="rId7"/>
    <p:sldId id="256" r:id="rId8"/>
    <p:sldId id="258" r:id="rId9"/>
    <p:sldId id="259" r:id="rId10"/>
    <p:sldId id="261" r:id="rId11"/>
    <p:sldId id="260" r:id="rId12"/>
    <p:sldId id="262" r:id="rId13"/>
    <p:sldId id="263" r:id="rId14"/>
    <p:sldId id="265" r:id="rId15"/>
    <p:sldId id="264" r:id="rId16"/>
    <p:sldId id="266" r:id="rId17"/>
    <p:sldId id="267" r:id="rId18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252" y="-5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1FA98-AB06-4475-88DC-EF4CFB019BBB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D53F6-3CC0-4286-8CEC-E42F31D30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0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B86AA-71E7-4E98-AE4D-D29FD22C48C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9987-5878-486E-BDAD-85A023D58A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6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35302"/>
            <a:ext cx="7772400" cy="19896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52134-DAEF-4BDB-952E-DE83EB5D8136}" type="datetimeFigureOut">
              <a:rPr lang="en-GB" altLang="en-US">
                <a:solidFill>
                  <a:prstClr val="black">
                    <a:tint val="75000"/>
                  </a:prstClr>
                </a:solidFill>
              </a:rPr>
              <a:pPr/>
              <a:t>16/11/2017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2FEC-BDD2-449E-B707-3DC037F973C7}" type="slidenum">
              <a:rPr lang="en-GB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1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38405" y="1"/>
            <a:ext cx="727075" cy="605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56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89A1-A151-44A6-91C2-AB9A6021B8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16.11.2017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05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2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35302"/>
            <a:ext cx="7772400" cy="19896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52134-DAEF-4BDB-952E-DE83EB5D8136}" type="datetimeFigureOut">
              <a:rPr lang="en-GB" altLang="en-US">
                <a:solidFill>
                  <a:prstClr val="black">
                    <a:tint val="75000"/>
                  </a:prstClr>
                </a:solidFill>
              </a:rPr>
              <a:pPr/>
              <a:t>16/11/2017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2FEC-BDD2-449E-B707-3DC037F973C7}" type="slidenum">
              <a:rPr lang="en-GB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59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9987-5878-486E-BDAD-85A023D58A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38399" y="1"/>
            <a:ext cx="727075" cy="605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206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89A1-A151-44A6-91C2-AB9A6021B8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16.11.2017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0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8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E223C-FEA1-407E-B2D1-B899734B9A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5317773"/>
            <a:ext cx="34640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36" y="27653"/>
            <a:ext cx="1355598" cy="47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21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E223C-FEA1-407E-B2D1-B899734B9A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5317773"/>
            <a:ext cx="34640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36" y="27653"/>
            <a:ext cx="1355598" cy="47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9194/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1" y="7183"/>
            <a:ext cx="6975774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prstClr val="black"/>
                </a:solidFill>
              </a:rPr>
              <a:t>FCC-</a:t>
            </a:r>
            <a:r>
              <a:rPr lang="en-GB" sz="3200" dirty="0" err="1">
                <a:solidFill>
                  <a:prstClr val="black"/>
                </a:solidFill>
              </a:rPr>
              <a:t>ee</a:t>
            </a:r>
            <a:r>
              <a:rPr lang="en-GB" sz="3200" dirty="0">
                <a:solidFill>
                  <a:prstClr val="black"/>
                </a:solidFill>
              </a:rPr>
              <a:t> beam polarization and </a:t>
            </a:r>
          </a:p>
          <a:p>
            <a:pPr algn="ctr"/>
            <a:r>
              <a:rPr lang="en-GB" sz="3200" dirty="0">
                <a:solidFill>
                  <a:prstClr val="black"/>
                </a:solidFill>
              </a:rPr>
              <a:t>Energy Calibration</a:t>
            </a:r>
          </a:p>
          <a:p>
            <a:pPr algn="ctr"/>
            <a:r>
              <a:rPr lang="en-GB" sz="3200" dirty="0">
                <a:solidFill>
                  <a:prstClr val="black"/>
                </a:solidFill>
              </a:rPr>
              <a:t>Workshop 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554" y="2457455"/>
            <a:ext cx="7895559" cy="25237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black"/>
                </a:solidFill>
              </a:rPr>
              <a:t>EPOL group: </a:t>
            </a:r>
          </a:p>
          <a:p>
            <a:r>
              <a:rPr lang="en-GB" sz="1400" dirty="0">
                <a:solidFill>
                  <a:prstClr val="black"/>
                </a:solidFill>
              </a:rPr>
              <a:t>K </a:t>
            </a:r>
            <a:r>
              <a:rPr lang="en-GB" sz="1400" dirty="0" err="1">
                <a:solidFill>
                  <a:prstClr val="black"/>
                </a:solidFill>
              </a:rPr>
              <a:t>Oide</a:t>
            </a:r>
            <a:r>
              <a:rPr lang="en-GB" sz="1400" dirty="0">
                <a:solidFill>
                  <a:prstClr val="black"/>
                </a:solidFill>
              </a:rPr>
              <a:t>  </a:t>
            </a:r>
            <a:r>
              <a:rPr lang="en-GB" sz="1400" dirty="0">
                <a:solidFill>
                  <a:prstClr val="black"/>
                </a:solidFill>
              </a:rPr>
              <a:t>CERN/KEK, </a:t>
            </a:r>
          </a:p>
          <a:p>
            <a:r>
              <a:rPr lang="en-GB" sz="1400" dirty="0">
                <a:solidFill>
                  <a:prstClr val="black"/>
                </a:solidFill>
              </a:rPr>
              <a:t>S. </a:t>
            </a:r>
            <a:r>
              <a:rPr lang="en-GB" sz="1400" dirty="0" err="1">
                <a:solidFill>
                  <a:prstClr val="black"/>
                </a:solidFill>
              </a:rPr>
              <a:t>Aumon</a:t>
            </a:r>
            <a:r>
              <a:rPr lang="en-GB" sz="1400" dirty="0">
                <a:solidFill>
                  <a:prstClr val="black"/>
                </a:solidFill>
              </a:rPr>
              <a:t>, P. </a:t>
            </a:r>
            <a:r>
              <a:rPr lang="en-GB" sz="1400" dirty="0" err="1">
                <a:solidFill>
                  <a:prstClr val="black"/>
                </a:solidFill>
              </a:rPr>
              <a:t>Janot</a:t>
            </a:r>
            <a:r>
              <a:rPr lang="en-GB" sz="1400" dirty="0">
                <a:solidFill>
                  <a:prstClr val="black"/>
                </a:solidFill>
              </a:rPr>
              <a:t> , D. El </a:t>
            </a:r>
            <a:r>
              <a:rPr lang="en-GB" sz="1400" dirty="0" err="1">
                <a:solidFill>
                  <a:prstClr val="black"/>
                </a:solidFill>
              </a:rPr>
              <a:t>Kechen</a:t>
            </a:r>
            <a:r>
              <a:rPr lang="en-GB" sz="1400" dirty="0">
                <a:solidFill>
                  <a:prstClr val="black"/>
                </a:solidFill>
              </a:rPr>
              <a:t>, T. </a:t>
            </a:r>
            <a:r>
              <a:rPr lang="en-GB" sz="1400" dirty="0" err="1">
                <a:solidFill>
                  <a:prstClr val="black"/>
                </a:solidFill>
              </a:rPr>
              <a:t>Lafevre</a:t>
            </a:r>
            <a:r>
              <a:rPr lang="en-GB" sz="1400" dirty="0">
                <a:solidFill>
                  <a:prstClr val="black"/>
                </a:solidFill>
              </a:rPr>
              <a:t>, A. </a:t>
            </a:r>
            <a:r>
              <a:rPr lang="en-GB" sz="1400" dirty="0">
                <a:solidFill>
                  <a:prstClr val="black"/>
                </a:solidFill>
              </a:rPr>
              <a:t>Milanese, </a:t>
            </a:r>
            <a:r>
              <a:rPr lang="en-GB" sz="1400" dirty="0">
                <a:solidFill>
                  <a:prstClr val="black"/>
                </a:solidFill>
              </a:rPr>
              <a:t>T. </a:t>
            </a:r>
            <a:r>
              <a:rPr lang="en-GB" sz="1400" dirty="0" err="1">
                <a:solidFill>
                  <a:prstClr val="black"/>
                </a:solidFill>
              </a:rPr>
              <a:t>Tydecks</a:t>
            </a:r>
            <a:r>
              <a:rPr lang="en-GB" sz="1400" dirty="0">
                <a:solidFill>
                  <a:prstClr val="black"/>
                </a:solidFill>
              </a:rPr>
              <a:t>,  J. </a:t>
            </a:r>
            <a:r>
              <a:rPr lang="en-GB" sz="1400" dirty="0" err="1">
                <a:solidFill>
                  <a:prstClr val="black"/>
                </a:solidFill>
              </a:rPr>
              <a:t>Wenninger</a:t>
            </a:r>
            <a:r>
              <a:rPr lang="en-GB" sz="1400" dirty="0">
                <a:solidFill>
                  <a:prstClr val="black"/>
                </a:solidFill>
              </a:rPr>
              <a:t>, F. Zimmermann, </a:t>
            </a:r>
            <a:r>
              <a:rPr lang="en-GB" sz="1400" dirty="0">
                <a:solidFill>
                  <a:prstClr val="black"/>
                </a:solidFill>
              </a:rPr>
              <a:t>CERN  </a:t>
            </a:r>
            <a:br>
              <a:rPr lang="en-GB" sz="1400" dirty="0">
                <a:solidFill>
                  <a:prstClr val="black"/>
                </a:solidFill>
              </a:rPr>
            </a:br>
            <a:r>
              <a:rPr lang="en-GB" sz="1400" dirty="0">
                <a:solidFill>
                  <a:prstClr val="black"/>
                </a:solidFill>
              </a:rPr>
              <a:t>W. </a:t>
            </a:r>
            <a:r>
              <a:rPr lang="en-GB" sz="1400" dirty="0" err="1">
                <a:solidFill>
                  <a:prstClr val="black"/>
                </a:solidFill>
              </a:rPr>
              <a:t>Hillert</a:t>
            </a:r>
            <a:r>
              <a:rPr lang="en-GB" sz="1400" dirty="0">
                <a:solidFill>
                  <a:prstClr val="black"/>
                </a:solidFill>
              </a:rPr>
              <a:t>, D Barber DESY, </a:t>
            </a:r>
          </a:p>
          <a:p>
            <a:r>
              <a:rPr lang="en-GB" sz="1400" dirty="0">
                <a:solidFill>
                  <a:prstClr val="black"/>
                </a:solidFill>
              </a:rPr>
              <a:t>D. Sagan, Cornell</a:t>
            </a:r>
            <a:r>
              <a:rPr lang="en-GB" sz="1400" dirty="0">
                <a:solidFill>
                  <a:prstClr val="black"/>
                </a:solidFill>
              </a:rPr>
              <a:t/>
            </a:r>
            <a:br>
              <a:rPr lang="en-GB" sz="1400" dirty="0">
                <a:solidFill>
                  <a:prstClr val="black"/>
                </a:solidFill>
              </a:rPr>
            </a:br>
            <a:r>
              <a:rPr lang="en-GB" sz="1400" dirty="0">
                <a:solidFill>
                  <a:prstClr val="black"/>
                </a:solidFill>
              </a:rPr>
              <a:t>G. Wilkinson, Oxford</a:t>
            </a:r>
          </a:p>
          <a:p>
            <a:r>
              <a:rPr lang="en-GB" sz="1400" dirty="0">
                <a:solidFill>
                  <a:prstClr val="black"/>
                </a:solidFill>
              </a:rPr>
              <a:t>E </a:t>
            </a:r>
            <a:r>
              <a:rPr lang="en-GB" sz="1400" dirty="0" err="1">
                <a:solidFill>
                  <a:prstClr val="black"/>
                </a:solidFill>
              </a:rPr>
              <a:t>Gianfelice</a:t>
            </a:r>
            <a:r>
              <a:rPr lang="en-GB" sz="1400" dirty="0">
                <a:solidFill>
                  <a:prstClr val="black"/>
                </a:solidFill>
              </a:rPr>
              <a:t>-Wendt, </a:t>
            </a:r>
            <a:r>
              <a:rPr lang="en-GB" sz="1400" dirty="0">
                <a:solidFill>
                  <a:prstClr val="black"/>
                </a:solidFill>
              </a:rPr>
              <a:t>FERMILAB</a:t>
            </a:r>
            <a:br>
              <a:rPr lang="en-GB" sz="1400" dirty="0">
                <a:solidFill>
                  <a:prstClr val="black"/>
                </a:solidFill>
              </a:rPr>
            </a:br>
            <a:r>
              <a:rPr lang="en-GB" sz="1400" dirty="0">
                <a:solidFill>
                  <a:prstClr val="black"/>
                </a:solidFill>
              </a:rPr>
              <a:t>A </a:t>
            </a:r>
            <a:r>
              <a:rPr lang="en-GB" sz="1400" dirty="0" err="1">
                <a:solidFill>
                  <a:prstClr val="black"/>
                </a:solidFill>
              </a:rPr>
              <a:t>Blondel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>
                <a:solidFill>
                  <a:prstClr val="black"/>
                </a:solidFill>
              </a:rPr>
              <a:t>, M </a:t>
            </a:r>
            <a:r>
              <a:rPr lang="en-GB" sz="1400" dirty="0" err="1">
                <a:solidFill>
                  <a:prstClr val="black"/>
                </a:solidFill>
              </a:rPr>
              <a:t>Koratzinos</a:t>
            </a:r>
            <a:r>
              <a:rPr lang="en-GB" sz="1400" dirty="0">
                <a:solidFill>
                  <a:prstClr val="black"/>
                </a:solidFill>
              </a:rPr>
              <a:t>, GENEVA</a:t>
            </a:r>
          </a:p>
          <a:p>
            <a:r>
              <a:rPr lang="en-GB" sz="1400" dirty="0">
                <a:solidFill>
                  <a:prstClr val="black"/>
                </a:solidFill>
              </a:rPr>
              <a:t>P. Azzurri (Pisa)</a:t>
            </a:r>
            <a:r>
              <a:rPr lang="en-GB" sz="1400" dirty="0">
                <a:solidFill>
                  <a:prstClr val="black"/>
                </a:solidFill>
              </a:rPr>
              <a:t/>
            </a:r>
            <a:br>
              <a:rPr lang="en-GB" sz="1400" dirty="0">
                <a:solidFill>
                  <a:prstClr val="black"/>
                </a:solidFill>
              </a:rPr>
            </a:br>
            <a:r>
              <a:rPr lang="en-GB" sz="1400" dirty="0">
                <a:solidFill>
                  <a:prstClr val="black"/>
                </a:solidFill>
              </a:rPr>
              <a:t>M </a:t>
            </a:r>
            <a:r>
              <a:rPr lang="en-GB" sz="1400" dirty="0" err="1">
                <a:solidFill>
                  <a:prstClr val="black"/>
                </a:solidFill>
              </a:rPr>
              <a:t>Hildreth</a:t>
            </a:r>
            <a:r>
              <a:rPr lang="en-GB" sz="1400" dirty="0">
                <a:solidFill>
                  <a:prstClr val="black"/>
                </a:solidFill>
              </a:rPr>
              <a:t>, </a:t>
            </a:r>
            <a:r>
              <a:rPr lang="en-GB" sz="1400" dirty="0">
                <a:solidFill>
                  <a:prstClr val="black"/>
                </a:solidFill>
              </a:rPr>
              <a:t>Notre-Dame </a:t>
            </a:r>
            <a:r>
              <a:rPr lang="en-GB" sz="1400" dirty="0">
                <a:solidFill>
                  <a:prstClr val="black"/>
                </a:solidFill>
              </a:rPr>
              <a:t>USA</a:t>
            </a:r>
            <a:r>
              <a:rPr lang="en-GB" sz="1400" dirty="0">
                <a:solidFill>
                  <a:prstClr val="black"/>
                </a:solidFill>
              </a:rPr>
              <a:t/>
            </a:r>
            <a:br>
              <a:rPr lang="en-GB" sz="1400" dirty="0">
                <a:solidFill>
                  <a:prstClr val="black"/>
                </a:solidFill>
              </a:rPr>
            </a:br>
            <a:r>
              <a:rPr lang="en-GB" sz="1400" dirty="0">
                <a:solidFill>
                  <a:prstClr val="black"/>
                </a:solidFill>
              </a:rPr>
              <a:t>I </a:t>
            </a:r>
            <a:r>
              <a:rPr lang="en-GB" sz="1400" dirty="0">
                <a:solidFill>
                  <a:prstClr val="black"/>
                </a:solidFill>
              </a:rPr>
              <a:t>Koop </a:t>
            </a:r>
            <a:r>
              <a:rPr lang="en-GB" sz="1400" dirty="0">
                <a:solidFill>
                  <a:prstClr val="black"/>
                </a:solidFill>
              </a:rPr>
              <a:t>, N </a:t>
            </a:r>
            <a:r>
              <a:rPr lang="en-GB" sz="1400" dirty="0" err="1">
                <a:solidFill>
                  <a:prstClr val="black"/>
                </a:solidFill>
              </a:rPr>
              <a:t>Muchnoi</a:t>
            </a:r>
            <a:r>
              <a:rPr lang="en-GB" sz="1400" dirty="0">
                <a:solidFill>
                  <a:prstClr val="black"/>
                </a:solidFill>
              </a:rPr>
              <a:t>, A </a:t>
            </a:r>
            <a:r>
              <a:rPr lang="en-GB" sz="1400" dirty="0" err="1">
                <a:solidFill>
                  <a:prstClr val="black"/>
                </a:solidFill>
              </a:rPr>
              <a:t>Bogomyagkov</a:t>
            </a:r>
            <a:r>
              <a:rPr lang="en-GB" sz="1400" dirty="0">
                <a:solidFill>
                  <a:prstClr val="black"/>
                </a:solidFill>
              </a:rPr>
              <a:t>, S. </a:t>
            </a:r>
            <a:r>
              <a:rPr lang="en-GB" sz="1400" dirty="0" err="1">
                <a:solidFill>
                  <a:prstClr val="black"/>
                </a:solidFill>
              </a:rPr>
              <a:t>Nikitin</a:t>
            </a:r>
            <a:r>
              <a:rPr lang="en-GB" sz="1400" dirty="0">
                <a:solidFill>
                  <a:prstClr val="black"/>
                </a:solidFill>
              </a:rPr>
              <a:t>, D. </a:t>
            </a:r>
            <a:r>
              <a:rPr lang="en-GB" sz="1400" dirty="0" err="1">
                <a:solidFill>
                  <a:prstClr val="black"/>
                </a:solidFill>
              </a:rPr>
              <a:t>Shatilov</a:t>
            </a:r>
            <a:r>
              <a:rPr lang="en-GB" sz="1400" dirty="0">
                <a:solidFill>
                  <a:prstClr val="black"/>
                </a:solidFill>
              </a:rPr>
              <a:t> BINP; NOVOSIBIRSK 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6755" y="1907394"/>
            <a:ext cx="3826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hlinkClick r:id="rId3"/>
              </a:rPr>
              <a:t>https://indico.cern.ch/event/669194</a:t>
            </a:r>
            <a:r>
              <a:rPr lang="en-GB" dirty="0">
                <a:solidFill>
                  <a:prstClr val="black"/>
                </a:solidFill>
                <a:hlinkClick r:id="rId3"/>
              </a:rPr>
              <a:t>/</a:t>
            </a:r>
            <a:r>
              <a:rPr lang="en-GB" dirty="0">
                <a:solidFill>
                  <a:prstClr val="black"/>
                </a:solidFill>
              </a:rPr>
              <a:t> 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5233764"/>
            <a:ext cx="72528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see</a:t>
            </a:r>
            <a:r>
              <a:rPr lang="fr-CH" b="1" dirty="0" smtClean="0"/>
              <a:t> </a:t>
            </a:r>
            <a:r>
              <a:rPr lang="fr-CH" b="1" dirty="0" err="1" smtClean="0"/>
              <a:t>my</a:t>
            </a:r>
            <a:r>
              <a:rPr lang="fr-CH" b="1" dirty="0" smtClean="0"/>
              <a:t> </a:t>
            </a:r>
            <a:r>
              <a:rPr lang="fr-CH" b="1" dirty="0" err="1" smtClean="0"/>
              <a:t>other</a:t>
            </a:r>
            <a:r>
              <a:rPr lang="fr-CH" b="1" dirty="0" smtClean="0"/>
              <a:t> slides and the workshop site for </a:t>
            </a:r>
            <a:r>
              <a:rPr lang="fr-CH" b="1" dirty="0" err="1" smtClean="0"/>
              <a:t>summary</a:t>
            </a:r>
            <a:r>
              <a:rPr lang="fr-CH" b="1" dirty="0" smtClean="0"/>
              <a:t> and </a:t>
            </a:r>
            <a:r>
              <a:rPr lang="fr-CH" b="1" dirty="0" err="1" smtClean="0"/>
              <a:t>complete</a:t>
            </a:r>
            <a:r>
              <a:rPr lang="fr-CH" b="1" dirty="0" smtClean="0"/>
              <a:t> info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71469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-9796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/>
              <a:t>Hardware </a:t>
            </a:r>
            <a:r>
              <a:rPr lang="fr-CH" dirty="0" err="1" smtClean="0"/>
              <a:t>requirements</a:t>
            </a:r>
            <a:r>
              <a:rPr lang="fr-CH" dirty="0" smtClean="0"/>
              <a:t>: </a:t>
            </a:r>
            <a:r>
              <a:rPr lang="fr-CH" dirty="0" err="1" smtClean="0"/>
              <a:t>wigglers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4552" y="1457346"/>
            <a:ext cx="8769448" cy="40934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Polarization</a:t>
            </a:r>
            <a:r>
              <a:rPr lang="fr-CH" b="1" dirty="0" smtClean="0"/>
              <a:t> </a:t>
            </a:r>
            <a:r>
              <a:rPr lang="fr-CH" b="1" dirty="0" err="1" smtClean="0"/>
              <a:t>wigglers</a:t>
            </a:r>
            <a:r>
              <a:rPr lang="fr-CH" b="1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</a:t>
            </a:r>
            <a:r>
              <a:rPr lang="fr-CH" sz="1600" b="1" dirty="0" smtClean="0"/>
              <a:t>8 </a:t>
            </a:r>
            <a:r>
              <a:rPr lang="fr-CH" sz="1600" b="1" dirty="0" err="1" smtClean="0"/>
              <a:t>units</a:t>
            </a:r>
            <a:r>
              <a:rPr lang="fr-CH" sz="1600" b="1" dirty="0" smtClean="0"/>
              <a:t> per </a:t>
            </a:r>
            <a:r>
              <a:rPr lang="fr-CH" sz="1600" b="1" dirty="0" err="1" smtClean="0"/>
              <a:t>beam</a:t>
            </a:r>
            <a:r>
              <a:rPr lang="fr-CH" sz="1600" b="1" dirty="0" smtClean="0"/>
              <a:t>, </a:t>
            </a:r>
            <a:r>
              <a:rPr lang="fr-CH" sz="1600" dirty="0" smtClean="0"/>
              <a:t>as </a:t>
            </a:r>
            <a:r>
              <a:rPr lang="fr-CH" sz="1600" dirty="0" err="1" smtClean="0"/>
              <a:t>specified</a:t>
            </a:r>
            <a:r>
              <a:rPr lang="fr-CH" sz="1600" dirty="0" smtClean="0"/>
              <a:t> by </a:t>
            </a:r>
            <a:r>
              <a:rPr lang="fr-CH" sz="1600" dirty="0" err="1" smtClean="0"/>
              <a:t>Eliana</a:t>
            </a:r>
            <a:r>
              <a:rPr lang="fr-CH" sz="1600" dirty="0" smtClean="0"/>
              <a:t> </a:t>
            </a:r>
            <a:r>
              <a:rPr lang="fr-CH" sz="1600" dirty="0" err="1" smtClean="0"/>
              <a:t>Gianfelice</a:t>
            </a:r>
            <a:r>
              <a:rPr lang="fr-CH" sz="1600" dirty="0" smtClean="0"/>
              <a:t> </a:t>
            </a:r>
          </a:p>
          <a:p>
            <a:r>
              <a:rPr lang="fr-CH" sz="1400" dirty="0" smtClean="0"/>
              <a:t>          B+=0.7 T  L+ = 43cm L-/L+ = B+/B- = 6 </a:t>
            </a:r>
          </a:p>
          <a:p>
            <a:r>
              <a:rPr lang="fr-CH" sz="1400" dirty="0"/>
              <a:t> </a:t>
            </a:r>
            <a:r>
              <a:rPr lang="fr-CH" sz="1400" dirty="0" smtClean="0"/>
              <a:t>        at </a:t>
            </a:r>
            <a:r>
              <a:rPr lang="fr-CH" sz="1400" dirty="0" err="1" smtClean="0"/>
              <a:t>Eb</a:t>
            </a:r>
            <a:r>
              <a:rPr lang="fr-CH" sz="1400" dirty="0" smtClean="0"/>
              <a:t>= 45.6 </a:t>
            </a:r>
            <a:r>
              <a:rPr lang="fr-CH" sz="1400" dirty="0" err="1" smtClean="0"/>
              <a:t>GeV</a:t>
            </a:r>
            <a:r>
              <a:rPr lang="fr-CH" sz="1400" dirty="0" smtClean="0"/>
              <a:t>  and B+= 0.67 T </a:t>
            </a:r>
          </a:p>
          <a:p>
            <a:r>
              <a:rPr lang="fr-CH" sz="1400" dirty="0" smtClean="0"/>
              <a:t>          =&gt;  P=10% in 1.8H </a:t>
            </a:r>
            <a:r>
              <a:rPr lang="fr-CH" sz="1400" dirty="0" smtClean="0">
                <a:sym typeface="Symbol"/>
              </a:rPr>
              <a:t></a:t>
            </a:r>
            <a:r>
              <a:rPr lang="fr-CH" sz="1400" baseline="-25000" dirty="0" err="1" smtClean="0">
                <a:sym typeface="Symbol"/>
              </a:rPr>
              <a:t>Eb</a:t>
            </a:r>
            <a:r>
              <a:rPr lang="fr-CH" sz="1400" dirty="0" smtClean="0">
                <a:sym typeface="Symbol"/>
              </a:rPr>
              <a:t> = 60 MeV  E</a:t>
            </a:r>
            <a:r>
              <a:rPr lang="fr-CH" sz="1400" baseline="-25000" dirty="0" smtClean="0">
                <a:sym typeface="Symbol"/>
              </a:rPr>
              <a:t>crit</a:t>
            </a:r>
            <a:r>
              <a:rPr lang="fr-CH" sz="1400" dirty="0" smtClean="0">
                <a:sym typeface="Symbol"/>
              </a:rPr>
              <a:t>=902 </a:t>
            </a:r>
            <a:r>
              <a:rPr lang="fr-CH" sz="1400" dirty="0" err="1" smtClean="0">
                <a:sym typeface="Symbol"/>
              </a:rPr>
              <a:t>keV</a:t>
            </a:r>
            <a:r>
              <a:rPr lang="fr-CH" sz="1400" dirty="0" smtClean="0">
                <a:sym typeface="Symbol"/>
              </a:rPr>
              <a:t> </a:t>
            </a:r>
          </a:p>
          <a:p>
            <a:r>
              <a:rPr lang="fr-CH" sz="1400" dirty="0" smtClean="0">
                <a:sym typeface="Symbol"/>
              </a:rPr>
              <a:t>         </a:t>
            </a:r>
          </a:p>
          <a:p>
            <a:endParaRPr lang="fr-CH" sz="1400" dirty="0">
              <a:sym typeface="Symbol"/>
            </a:endParaRPr>
          </a:p>
          <a:p>
            <a:endParaRPr lang="fr-CH" sz="1400" dirty="0" smtClean="0">
              <a:sym typeface="Symbol"/>
            </a:endParaRPr>
          </a:p>
          <a:p>
            <a:endParaRPr lang="fr-CH" sz="1400" dirty="0">
              <a:sym typeface="Symbol"/>
            </a:endParaRPr>
          </a:p>
          <a:p>
            <a:r>
              <a:rPr lang="fr-CH" sz="1400" dirty="0" smtClean="0">
                <a:sym typeface="Symbol"/>
              </a:rPr>
              <a:t>                                            </a:t>
            </a:r>
          </a:p>
          <a:p>
            <a:endParaRPr lang="fr-CH" sz="1400" dirty="0">
              <a:sym typeface="Symbol"/>
            </a:endParaRPr>
          </a:p>
          <a:p>
            <a:endParaRPr lang="fr-CH" sz="1400" dirty="0" smtClean="0">
              <a:sym typeface="Symbol"/>
            </a:endParaRPr>
          </a:p>
          <a:p>
            <a:r>
              <a:rPr lang="fr-CH" sz="1400" dirty="0">
                <a:sym typeface="Symbol"/>
              </a:rPr>
              <a:t> </a:t>
            </a:r>
            <a:r>
              <a:rPr lang="fr-CH" sz="1400" dirty="0" smtClean="0">
                <a:sym typeface="Symbol"/>
              </a:rPr>
              <a:t>                                                                                                        </a:t>
            </a:r>
            <a:r>
              <a:rPr lang="fr-CH" sz="1400" dirty="0">
                <a:sym typeface="Symbol"/>
              </a:rPr>
              <a:t> </a:t>
            </a:r>
            <a:r>
              <a:rPr lang="fr-CH" sz="1400" dirty="0" smtClean="0">
                <a:sym typeface="Symbol"/>
              </a:rPr>
              <a:t>      </a:t>
            </a:r>
            <a:r>
              <a:rPr lang="fr-CH" sz="1400" b="1" dirty="0" err="1" smtClean="0">
                <a:sym typeface="Symbol"/>
              </a:rPr>
              <a:t>placed</a:t>
            </a:r>
            <a:r>
              <a:rPr lang="fr-CH" sz="1400" b="1" dirty="0" smtClean="0">
                <a:sym typeface="Symbol"/>
              </a:rPr>
              <a:t> </a:t>
            </a:r>
            <a:r>
              <a:rPr lang="fr-CH" sz="1400" b="1" dirty="0" err="1" smtClean="0">
                <a:sym typeface="Symbol"/>
              </a:rPr>
              <a:t>e.g</a:t>
            </a:r>
            <a:r>
              <a:rPr lang="fr-CH" sz="1400" b="1" dirty="0" smtClean="0">
                <a:sym typeface="Symbol"/>
              </a:rPr>
              <a:t>. in dispersion-free straight section H and/or F </a:t>
            </a:r>
          </a:p>
          <a:p>
            <a:endParaRPr lang="fr-CH" sz="1400" dirty="0" smtClean="0">
              <a:sym typeface="Symbol"/>
            </a:endParaRPr>
          </a:p>
          <a:p>
            <a:endParaRPr lang="fr-CH" sz="1400" dirty="0">
              <a:sym typeface="Symbol"/>
            </a:endParaRPr>
          </a:p>
          <a:p>
            <a:endParaRPr lang="fr-CH" sz="1400" dirty="0" smtClean="0">
              <a:sym typeface="Symbol"/>
            </a:endParaRPr>
          </a:p>
          <a:p>
            <a:endParaRPr lang="fr-CH" sz="1400" dirty="0" smtClean="0">
              <a:sym typeface="Symbol"/>
            </a:endParaRPr>
          </a:p>
          <a:p>
            <a:r>
              <a:rPr lang="fr-CH" sz="1400" dirty="0" smtClean="0">
                <a:sym typeface="Symbol"/>
              </a:rPr>
              <a:t>        </a:t>
            </a:r>
            <a:endParaRPr lang="en-GB" sz="1400" baseline="-250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5" y="2957514"/>
            <a:ext cx="3838490" cy="251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ayout_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32" y="1403600"/>
            <a:ext cx="2687023" cy="28734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1545" y="757269"/>
            <a:ext cx="6216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Given</a:t>
            </a:r>
            <a:r>
              <a:rPr lang="fr-CH" dirty="0"/>
              <a:t> the long </a:t>
            </a:r>
            <a:r>
              <a:rPr lang="fr-CH" dirty="0" err="1"/>
              <a:t>polarization</a:t>
            </a:r>
            <a:r>
              <a:rPr lang="fr-CH" dirty="0"/>
              <a:t> time at Z, </a:t>
            </a:r>
            <a:r>
              <a:rPr lang="fr-CH" dirty="0" err="1"/>
              <a:t>wigglers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necessary</a:t>
            </a:r>
            <a:r>
              <a:rPr lang="fr-CH" dirty="0"/>
              <a:t>. </a:t>
            </a:r>
          </a:p>
          <a:p>
            <a:r>
              <a:rPr lang="fr-CH" dirty="0"/>
              <a:t>An agreement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reached</a:t>
            </a:r>
            <a:r>
              <a:rPr lang="fr-CH" dirty="0"/>
              <a:t> on a set of </a:t>
            </a:r>
            <a:r>
              <a:rPr lang="fr-CH" b="1" dirty="0"/>
              <a:t>8 </a:t>
            </a:r>
            <a:r>
              <a:rPr lang="fr-CH" b="1" dirty="0" err="1"/>
              <a:t>wiggler</a:t>
            </a:r>
            <a:r>
              <a:rPr lang="fr-CH" b="1" dirty="0"/>
              <a:t> </a:t>
            </a:r>
            <a:r>
              <a:rPr lang="fr-CH" b="1" dirty="0" err="1"/>
              <a:t>units</a:t>
            </a:r>
            <a:r>
              <a:rPr lang="fr-CH" b="1" dirty="0"/>
              <a:t> per </a:t>
            </a:r>
            <a:r>
              <a:rPr lang="fr-CH" b="1" dirty="0" err="1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4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-9796"/>
            <a:ext cx="72008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/>
              <a:t>Hardware </a:t>
            </a:r>
            <a:r>
              <a:rPr lang="fr-CH" dirty="0" err="1" smtClean="0"/>
              <a:t>requirements</a:t>
            </a:r>
            <a:r>
              <a:rPr lang="fr-CH" dirty="0" smtClean="0"/>
              <a:t>: </a:t>
            </a:r>
            <a:r>
              <a:rPr lang="fr-CH" dirty="0" err="1" smtClean="0"/>
              <a:t>polarimeters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6515" y="1100973"/>
            <a:ext cx="86018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Efficient </a:t>
            </a:r>
            <a:r>
              <a:rPr lang="fr-CH" dirty="0" err="1"/>
              <a:t>polarimeter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necessary</a:t>
            </a:r>
            <a:r>
              <a:rPr lang="fr-CH" dirty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2 </a:t>
            </a:r>
            <a:r>
              <a:rPr lang="fr-CH" b="1" dirty="0" err="1" smtClean="0"/>
              <a:t>Polarimeters</a:t>
            </a:r>
            <a:r>
              <a:rPr lang="fr-CH" b="1" dirty="0" smtClean="0"/>
              <a:t>, one for </a:t>
            </a:r>
            <a:r>
              <a:rPr lang="fr-CH" b="1" dirty="0" err="1" smtClean="0"/>
              <a:t>each</a:t>
            </a:r>
            <a:r>
              <a:rPr lang="fr-CH" b="1" dirty="0" smtClean="0"/>
              <a:t> </a:t>
            </a:r>
            <a:r>
              <a:rPr lang="fr-CH" b="1" dirty="0" err="1" smtClean="0"/>
              <a:t>beam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dirty="0" err="1" smtClean="0"/>
              <a:t>Backscattered</a:t>
            </a:r>
            <a:r>
              <a:rPr lang="fr-CH" dirty="0" smtClean="0"/>
              <a:t> Compton </a:t>
            </a:r>
            <a:r>
              <a:rPr lang="fr-CH" b="1" dirty="0" smtClean="0">
                <a:solidFill>
                  <a:srgbClr val="00B050"/>
                </a:solidFill>
                <a:sym typeface="Symbol"/>
              </a:rPr>
              <a:t></a:t>
            </a:r>
            <a:r>
              <a:rPr lang="fr-CH" dirty="0" smtClean="0">
                <a:sym typeface="Symbol"/>
              </a:rPr>
              <a:t> +e  </a:t>
            </a:r>
            <a:r>
              <a:rPr lang="fr-CH" b="1" dirty="0" smtClean="0">
                <a:solidFill>
                  <a:srgbClr val="FF0000"/>
                </a:solidFill>
                <a:sym typeface="Symbol"/>
              </a:rPr>
              <a:t></a:t>
            </a:r>
            <a:r>
              <a:rPr lang="fr-CH" dirty="0" smtClean="0">
                <a:sym typeface="Symbol"/>
              </a:rPr>
              <a:t> + e     </a:t>
            </a:r>
            <a:r>
              <a:rPr lang="fr-CH" b="1" dirty="0" smtClean="0">
                <a:solidFill>
                  <a:srgbClr val="00B050"/>
                </a:solidFill>
                <a:sym typeface="Symbol"/>
              </a:rPr>
              <a:t> </a:t>
            </a:r>
            <a:r>
              <a:rPr lang="fr-CH" b="1" dirty="0" err="1" smtClean="0">
                <a:solidFill>
                  <a:srgbClr val="00B050"/>
                </a:solidFill>
                <a:sym typeface="Symbol"/>
              </a:rPr>
              <a:t>from</a:t>
            </a:r>
            <a:r>
              <a:rPr lang="fr-CH" b="1" dirty="0" smtClean="0">
                <a:solidFill>
                  <a:srgbClr val="00B050"/>
                </a:solidFill>
                <a:sym typeface="Symbol"/>
              </a:rPr>
              <a:t> 532 nm (2.33 eV) laser </a:t>
            </a:r>
          </a:p>
          <a:p>
            <a:endParaRPr lang="fr-CH" dirty="0" smtClean="0">
              <a:sym typeface="Symbol"/>
            </a:endParaRPr>
          </a:p>
          <a:p>
            <a:r>
              <a:rPr lang="fr-CH" dirty="0" err="1" smtClean="0">
                <a:sym typeface="Symbol"/>
              </a:rPr>
              <a:t>Nickolai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Muchnoi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pointed</a:t>
            </a:r>
            <a:r>
              <a:rPr lang="fr-CH" dirty="0" smtClean="0">
                <a:sym typeface="Symbol"/>
              </a:rPr>
              <a:t> out </a:t>
            </a:r>
            <a:r>
              <a:rPr lang="fr-CH" dirty="0" err="1" smtClean="0">
                <a:sym typeface="Symbol"/>
              </a:rPr>
              <a:t>that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scattered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electron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contains</a:t>
            </a:r>
            <a:r>
              <a:rPr lang="fr-CH" dirty="0" smtClean="0">
                <a:sym typeface="Symbol"/>
              </a:rPr>
              <a:t> anti-</a:t>
            </a:r>
            <a:r>
              <a:rPr lang="fr-CH" dirty="0" err="1" smtClean="0">
                <a:sym typeface="Symbol"/>
              </a:rPr>
              <a:t>correlated</a:t>
            </a:r>
            <a:r>
              <a:rPr lang="fr-CH" dirty="0" smtClean="0">
                <a:sym typeface="Symbol"/>
              </a:rPr>
              <a:t> information</a:t>
            </a:r>
          </a:p>
          <a:p>
            <a:r>
              <a:rPr lang="fr-CH" dirty="0" smtClean="0">
                <a:sym typeface="Symbol"/>
              </a:rPr>
              <a:t>on e-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polarization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gives</a:t>
            </a:r>
            <a:r>
              <a:rPr lang="fr-CH" dirty="0" smtClean="0">
                <a:sym typeface="Symbol"/>
              </a:rPr>
              <a:t> information on 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energy</a:t>
            </a:r>
            <a:endParaRPr lang="fr-CH" dirty="0" smtClean="0">
              <a:sym typeface="Symbol"/>
            </a:endParaRPr>
          </a:p>
          <a:p>
            <a:endParaRPr lang="fr-CH" dirty="0" smtClean="0">
              <a:sym typeface="Symbol"/>
            </a:endParaRPr>
          </a:p>
          <a:p>
            <a:r>
              <a:rPr lang="fr-CH" dirty="0" err="1" smtClean="0">
                <a:sym typeface="Symbol"/>
              </a:rPr>
              <a:t>Practical</a:t>
            </a:r>
            <a:r>
              <a:rPr lang="fr-CH" dirty="0" smtClean="0">
                <a:sym typeface="Symbol"/>
              </a:rPr>
              <a:t> arrangement  </a:t>
            </a:r>
            <a:r>
              <a:rPr lang="fr-CH" dirty="0" err="1">
                <a:sym typeface="Symbol"/>
              </a:rPr>
              <a:t>similar</a:t>
            </a:r>
            <a:r>
              <a:rPr lang="fr-CH" dirty="0">
                <a:sym typeface="Symbol"/>
              </a:rPr>
              <a:t> to LEP for the </a:t>
            </a:r>
            <a:r>
              <a:rPr lang="fr-CH" dirty="0" err="1">
                <a:sym typeface="Symbol"/>
              </a:rPr>
              <a:t>detection</a:t>
            </a:r>
            <a:r>
              <a:rPr lang="fr-CH" dirty="0">
                <a:sym typeface="Symbol"/>
              </a:rPr>
              <a:t> of the </a:t>
            </a:r>
            <a:r>
              <a:rPr lang="fr-CH" dirty="0">
                <a:solidFill>
                  <a:srgbClr val="FF0000"/>
                </a:solidFill>
                <a:sym typeface="Symbol"/>
              </a:rPr>
              <a:t>photon</a:t>
            </a:r>
            <a:r>
              <a:rPr lang="fr-CH" dirty="0">
                <a:sym typeface="Symbol"/>
              </a:rPr>
              <a:t>, </a:t>
            </a:r>
            <a:endParaRPr lang="fr-CH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but </a:t>
            </a:r>
            <a:r>
              <a:rPr lang="fr-CH" dirty="0" err="1" smtClean="0">
                <a:sym typeface="Symbol"/>
              </a:rPr>
              <a:t>complemeted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</a:t>
            </a:r>
            <a:r>
              <a:rPr lang="fr-CH" dirty="0">
                <a:sym typeface="Symbol"/>
              </a:rPr>
              <a:t>an </a:t>
            </a:r>
            <a:r>
              <a:rPr lang="fr-CH" dirty="0" err="1">
                <a:sym typeface="Symbol"/>
              </a:rPr>
              <a:t>electron</a:t>
            </a:r>
            <a:r>
              <a:rPr lang="fr-CH" dirty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spectrometer</a:t>
            </a:r>
            <a:r>
              <a:rPr lang="fr-CH" dirty="0" smtClean="0">
                <a:sym typeface="Symbol"/>
              </a:rPr>
              <a:t> </a:t>
            </a:r>
            <a:endParaRPr lang="fr-CH" dirty="0">
              <a:sym typeface="Symbo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29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8" y="257211"/>
            <a:ext cx="6980063" cy="484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38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890441"/>
              </p:ext>
            </p:extLst>
          </p:nvPr>
        </p:nvGraphicFramePr>
        <p:xfrm>
          <a:off x="398515" y="1421391"/>
          <a:ext cx="8229599" cy="15761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6240"/>
                <a:gridCol w="818217"/>
                <a:gridCol w="770784"/>
                <a:gridCol w="569194"/>
                <a:gridCol w="569194"/>
                <a:gridCol w="569194"/>
                <a:gridCol w="569194"/>
                <a:gridCol w="569194"/>
                <a:gridCol w="569194"/>
                <a:gridCol w="569194"/>
              </a:tblGrid>
              <a:tr h="14328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laser (eV)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beam (GeV)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mc2(MeV)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 field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theta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true beam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2.33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45.6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0.511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0.013451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11300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24.119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0.002134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45.60005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nominal kappa = 4. E_laser.Ebeam_nom/mc2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1.627567296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true kappa  = 4. E_laser.Ebeam_true/mc2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1.627568924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nominal Emin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17.35445561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true </a:t>
                      </a:r>
                      <a:r>
                        <a:rPr lang="en-GB" sz="900" u="none" strike="noStrike" dirty="0" err="1">
                          <a:effectLst/>
                        </a:rPr>
                        <a:t>Emin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17.35446221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position of photons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nominal position of beam (m)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0.239182573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true position of beam (m)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0.239182334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2.39182E-07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nominal position of min (m)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0.628468308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  <a:tr h="14328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true position of min (m)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0.628468069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2.39182E-07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29" marR="5929" marT="4941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1570" y="558858"/>
            <a:ext cx="863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Using</a:t>
            </a:r>
            <a:r>
              <a:rPr lang="fr-CH" sz="1400" dirty="0" smtClean="0"/>
              <a:t> the dispersion </a:t>
            </a:r>
            <a:r>
              <a:rPr lang="fr-CH" sz="1400" dirty="0" err="1" smtClean="0"/>
              <a:t>suppressor</a:t>
            </a:r>
            <a:r>
              <a:rPr lang="fr-CH" sz="1400" dirty="0" smtClean="0"/>
              <a:t> </a:t>
            </a:r>
            <a:r>
              <a:rPr lang="fr-CH" sz="1400" dirty="0" err="1" smtClean="0"/>
              <a:t>dipole</a:t>
            </a:r>
            <a:r>
              <a:rPr lang="fr-CH" sz="1400" dirty="0" smtClean="0"/>
              <a:t>  </a:t>
            </a:r>
            <a:r>
              <a:rPr lang="fr-CH" sz="1400" dirty="0" err="1" smtClean="0"/>
              <a:t>with</a:t>
            </a:r>
            <a:r>
              <a:rPr lang="fr-CH" sz="1400" dirty="0" smtClean="0"/>
              <a:t>  a lever-arm of </a:t>
            </a:r>
            <a:r>
              <a:rPr lang="fr-CH" sz="1400" b="1" dirty="0" smtClean="0">
                <a:solidFill>
                  <a:srgbClr val="00B050"/>
                </a:solidFill>
              </a:rPr>
              <a:t>100m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end of the </a:t>
            </a:r>
            <a:r>
              <a:rPr lang="fr-CH" sz="1400" dirty="0" err="1" smtClean="0"/>
              <a:t>dipole</a:t>
            </a:r>
            <a:r>
              <a:rPr lang="fr-CH" sz="1400" dirty="0" smtClean="0"/>
              <a:t>, one </a:t>
            </a:r>
            <a:r>
              <a:rPr lang="fr-CH" sz="1400" dirty="0" err="1" smtClean="0"/>
              <a:t>finds</a:t>
            </a:r>
            <a:endParaRPr lang="fr-CH" sz="1400" dirty="0" smtClean="0"/>
          </a:p>
          <a:p>
            <a:r>
              <a:rPr lang="fr-CH" sz="1400" dirty="0" smtClean="0"/>
              <a:t>-- minimum </a:t>
            </a:r>
            <a:r>
              <a:rPr lang="fr-CH" sz="1400" dirty="0" err="1" smtClean="0"/>
              <a:t>compton</a:t>
            </a:r>
            <a:r>
              <a:rPr lang="fr-CH" sz="1400" dirty="0" smtClean="0"/>
              <a:t> </a:t>
            </a:r>
            <a:r>
              <a:rPr lang="fr-CH" sz="1400" dirty="0" err="1" smtClean="0"/>
              <a:t>scattering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at 45.6 </a:t>
            </a:r>
            <a:r>
              <a:rPr lang="fr-CH" sz="1400" dirty="0" err="1" smtClean="0"/>
              <a:t>GeV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17.354 </a:t>
            </a:r>
            <a:r>
              <a:rPr lang="fr-CH" sz="1400" dirty="0" err="1" smtClean="0"/>
              <a:t>GeV</a:t>
            </a:r>
            <a:endParaRPr lang="fr-CH" sz="1400" dirty="0" smtClean="0"/>
          </a:p>
          <a:p>
            <a:r>
              <a:rPr lang="fr-CH" sz="1400" dirty="0" smtClean="0"/>
              <a:t>-- distance </a:t>
            </a:r>
            <a:r>
              <a:rPr lang="fr-CH" sz="1400" dirty="0" err="1" smtClean="0"/>
              <a:t>from</a:t>
            </a:r>
            <a:r>
              <a:rPr lang="fr-CH" sz="1400" dirty="0" smtClean="0"/>
              <a:t> photon </a:t>
            </a:r>
            <a:r>
              <a:rPr lang="fr-CH" sz="1400" dirty="0" err="1" smtClean="0"/>
              <a:t>recoil</a:t>
            </a:r>
            <a:r>
              <a:rPr lang="fr-CH" sz="1400" dirty="0" smtClean="0"/>
              <a:t> to Emin </a:t>
            </a:r>
            <a:r>
              <a:rPr lang="fr-CH" sz="1400" dirty="0" err="1" smtClean="0"/>
              <a:t>electron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         0.628m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224414" y="0"/>
            <a:ext cx="589590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polarimeter-spectrometer</a:t>
            </a:r>
            <a:r>
              <a:rPr lang="fr-CH" dirty="0" smtClean="0"/>
              <a:t> </a:t>
            </a:r>
            <a:r>
              <a:rPr lang="fr-CH" dirty="0" err="1" smtClean="0"/>
              <a:t>situated</a:t>
            </a:r>
            <a:r>
              <a:rPr lang="fr-CH" dirty="0" smtClean="0"/>
              <a:t> 100m </a:t>
            </a:r>
            <a:r>
              <a:rPr lang="fr-CH" dirty="0" err="1" smtClean="0"/>
              <a:t>from</a:t>
            </a:r>
            <a:r>
              <a:rPr lang="fr-CH" dirty="0" smtClean="0"/>
              <a:t> end of </a:t>
            </a:r>
            <a:r>
              <a:rPr lang="fr-CH" dirty="0" err="1" smtClean="0"/>
              <a:t>dipole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932042" y="1837387"/>
            <a:ext cx="4163319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mouvement of </a:t>
            </a:r>
            <a:r>
              <a:rPr lang="fr-CH" dirty="0" err="1" smtClean="0"/>
              <a:t>beam</a:t>
            </a:r>
            <a:r>
              <a:rPr lang="fr-CH" dirty="0" smtClean="0"/>
              <a:t> and end point </a:t>
            </a:r>
          </a:p>
          <a:p>
            <a:r>
              <a:rPr lang="fr-CH" dirty="0" smtClean="0"/>
              <a:t>are the </a:t>
            </a:r>
            <a:r>
              <a:rPr lang="fr-CH" dirty="0" err="1" smtClean="0"/>
              <a:t>same</a:t>
            </a:r>
            <a:r>
              <a:rPr lang="fr-CH" dirty="0" smtClean="0"/>
              <a:t>:  </a:t>
            </a:r>
          </a:p>
          <a:p>
            <a:r>
              <a:rPr lang="fr-CH" dirty="0" smtClean="0"/>
              <a:t>0.24microns for  </a:t>
            </a:r>
            <a:r>
              <a:rPr lang="fr-CH" dirty="0">
                <a:sym typeface="Symbol"/>
              </a:rPr>
              <a:t></a:t>
            </a:r>
            <a:r>
              <a:rPr lang="fr-CH" dirty="0" err="1" smtClean="0"/>
              <a:t>Eb</a:t>
            </a:r>
            <a:r>
              <a:rPr lang="fr-CH" dirty="0" smtClean="0"/>
              <a:t>/</a:t>
            </a:r>
            <a:r>
              <a:rPr lang="fr-CH" dirty="0" err="1" smtClean="0"/>
              <a:t>Eb</a:t>
            </a:r>
            <a:r>
              <a:rPr lang="fr-CH" dirty="0" smtClean="0"/>
              <a:t>=10</a:t>
            </a:r>
            <a:r>
              <a:rPr lang="fr-CH" baseline="30000" dirty="0" smtClean="0"/>
              <a:t>-6  </a:t>
            </a:r>
            <a:r>
              <a:rPr lang="fr-CH" dirty="0" smtClean="0"/>
              <a:t>(</a:t>
            </a:r>
            <a:r>
              <a:rPr lang="fr-CH" dirty="0">
                <a:sym typeface="Symbol"/>
              </a:rPr>
              <a:t></a:t>
            </a:r>
            <a:r>
              <a:rPr lang="fr-CH" dirty="0" err="1" smtClean="0"/>
              <a:t>Eb</a:t>
            </a:r>
            <a:r>
              <a:rPr lang="fr-CH" dirty="0" smtClean="0"/>
              <a:t>=45keV)</a:t>
            </a:r>
            <a:endParaRPr lang="en-GB" baseline="30000" dirty="0"/>
          </a:p>
        </p:txBody>
      </p:sp>
      <p:sp>
        <p:nvSpPr>
          <p:cNvPr id="6" name="Right Arrow 5"/>
          <p:cNvSpPr/>
          <p:nvPr/>
        </p:nvSpPr>
        <p:spPr>
          <a:xfrm rot="15763222">
            <a:off x="8360613" y="1877227"/>
            <a:ext cx="315612" cy="1736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071650" y="3742151"/>
            <a:ext cx="6480720" cy="1040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760282" y="4062187"/>
            <a:ext cx="360040" cy="40004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6940302" y="3422115"/>
            <a:ext cx="0" cy="1680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068094" y="3422115"/>
            <a:ext cx="0" cy="1680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67594" y="4262209"/>
            <a:ext cx="72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744058" y="3901176"/>
            <a:ext cx="648072" cy="72008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215666" y="4162198"/>
            <a:ext cx="3600400" cy="2400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287674" y="4222205"/>
            <a:ext cx="3780420" cy="1200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>
            <a:off x="1287674" y="3502124"/>
            <a:ext cx="0" cy="1680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84218" y="4977127"/>
            <a:ext cx="1490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B050"/>
                </a:solidFill>
              </a:rPr>
              <a:t>recoil</a:t>
            </a:r>
            <a:r>
              <a:rPr lang="fr-CH" dirty="0" smtClean="0">
                <a:solidFill>
                  <a:srgbClr val="00B050"/>
                </a:solidFill>
              </a:rPr>
              <a:t> photon </a:t>
            </a:r>
          </a:p>
          <a:p>
            <a:pPr algn="ctr"/>
            <a:r>
              <a:rPr lang="fr-CH" dirty="0" smtClean="0">
                <a:solidFill>
                  <a:srgbClr val="00B050"/>
                </a:solidFill>
              </a:rPr>
              <a:t>spot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51579" y="5089683"/>
            <a:ext cx="1233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/>
              <a:t>beam</a:t>
            </a:r>
            <a:r>
              <a:rPr lang="fr-CH" dirty="0" smtClean="0"/>
              <a:t> spot </a:t>
            </a:r>
          </a:p>
          <a:p>
            <a:pPr algn="ctr"/>
            <a:r>
              <a:rPr lang="fr-CH" dirty="0" smtClean="0"/>
              <a:t>and BPM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1913787" y="4979061"/>
            <a:ext cx="2223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elliptic</a:t>
            </a:r>
            <a:r>
              <a:rPr lang="fr-CH" dirty="0" smtClean="0"/>
              <a:t> distribution </a:t>
            </a:r>
          </a:p>
          <a:p>
            <a:r>
              <a:rPr lang="fr-CH" dirty="0" smtClean="0"/>
              <a:t>of </a:t>
            </a:r>
            <a:r>
              <a:rPr lang="fr-CH" dirty="0" err="1" smtClean="0"/>
              <a:t>scattered</a:t>
            </a:r>
            <a:r>
              <a:rPr lang="fr-CH" dirty="0" smtClean="0"/>
              <a:t> </a:t>
            </a:r>
            <a:r>
              <a:rPr lang="fr-CH" dirty="0" err="1" smtClean="0"/>
              <a:t>electrons</a:t>
            </a:r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6877590" y="4203323"/>
            <a:ext cx="125424" cy="115786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7790504" y="3808498"/>
            <a:ext cx="1412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plane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742749" y="5063044"/>
            <a:ext cx="10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end point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1287674" y="3422116"/>
            <a:ext cx="56417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760282" y="30569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0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4816067" y="305691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239mm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1039983" y="305691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628mm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783618" y="3901176"/>
            <a:ext cx="0" cy="72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51571" y="39011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70mm</a:t>
            </a:r>
            <a:endParaRPr lang="en-GB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7862222" y="4262291"/>
            <a:ext cx="1245992" cy="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987824" y="3696985"/>
            <a:ext cx="0" cy="5452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7824" y="4342690"/>
            <a:ext cx="0" cy="3227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699793" y="3376949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</a:t>
            </a:r>
            <a:r>
              <a:rPr lang="fr-CH" dirty="0" smtClean="0"/>
              <a:t> 1mm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32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16606" y="10192"/>
            <a:ext cx="7345363" cy="63323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3200" dirty="0" smtClean="0"/>
              <a:t>Opposite sign dispersion at IP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1418167"/>
                <a:ext cx="5926138" cy="404283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sz="2000" dirty="0" smtClean="0"/>
                  <a:t>For FCC-</a:t>
                </a:r>
                <a:r>
                  <a:rPr lang="en-GB" sz="2000" dirty="0" err="1" smtClean="0"/>
                  <a:t>ee</a:t>
                </a:r>
                <a:r>
                  <a:rPr lang="en-GB" sz="2000" dirty="0" smtClean="0"/>
                  <a:t> at the Z we have:</a:t>
                </a:r>
              </a:p>
              <a:p>
                <a:r>
                  <a:rPr lang="en-GB" sz="2000" dirty="0"/>
                  <a:t>D</a:t>
                </a:r>
                <a:r>
                  <a:rPr lang="en-GB" sz="2000" dirty="0" smtClean="0"/>
                  <a:t>ispersion of e+ and e- beams at the IP is 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20um</a:t>
                </a:r>
                <a:r>
                  <a:rPr lang="en-GB" sz="2000" dirty="0" smtClean="0"/>
                  <a:t> (uncorrelated average) –the difference in dispersion matters in this calculation –</a:t>
                </a:r>
                <a:r>
                  <a:rPr lang="en-GB" sz="2000" dirty="0" err="1" smtClean="0"/>
                  <a:t>m’ply</a:t>
                </a:r>
                <a:r>
                  <a:rPr lang="en-GB" sz="2000" dirty="0" smtClean="0"/>
                  <a:t> by SQRT(2), so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sz="20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000" b="0" i="1" smtClean="0">
                        <a:latin typeface="Cambria Math"/>
                      </a:rPr>
                      <m:t>28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r>
                  <a:rPr lang="en-GB" sz="2000" dirty="0" err="1" smtClean="0"/>
                  <a:t>Sigma_y</a:t>
                </a:r>
                <a:r>
                  <a:rPr lang="en-GB" sz="2000" dirty="0" smtClean="0"/>
                  <a:t> is 30nm</a:t>
                </a:r>
              </a:p>
              <a:p>
                <a:r>
                  <a:rPr lang="en-GB" sz="2000" dirty="0" err="1" smtClean="0"/>
                  <a:t>Sigma_E</a:t>
                </a:r>
                <a:r>
                  <a:rPr lang="en-GB" sz="2000" dirty="0" smtClean="0"/>
                  <a:t> is 0.132%*45000MeV=60MeV</a:t>
                </a:r>
              </a:p>
              <a:p>
                <a:r>
                  <a:rPr lang="en-GB" sz="2000" dirty="0" err="1" smtClean="0"/>
                  <a:t>Delta_ECM</a:t>
                </a:r>
                <a:r>
                  <a:rPr lang="en-GB" sz="2000" dirty="0" smtClean="0"/>
                  <a:t> is therefore 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4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MeV</a:t>
                </a:r>
                <a:r>
                  <a:rPr lang="en-GB" sz="2000" dirty="0" smtClean="0"/>
                  <a:t> for a 10% offset</a:t>
                </a:r>
              </a:p>
              <a:p>
                <a:r>
                  <a:rPr lang="en-GB" sz="2000" dirty="0" smtClean="0"/>
                  <a:t>Note that we cannot perform Vernier scans like at LEP, we can only displace the two beams by ~10%sigma_y</a:t>
                </a:r>
              </a:p>
              <a:p>
                <a:r>
                  <a:rPr lang="en-GB" sz="2000" dirty="0" smtClean="0"/>
                  <a:t>Assume each Vernier scan accurate to 1% </a:t>
                </a:r>
                <a:r>
                  <a:rPr lang="en-GB" sz="2000" dirty="0" err="1" smtClean="0"/>
                  <a:t>sigma_y</a:t>
                </a:r>
                <a:endParaRPr lang="en-GB" sz="2000" dirty="0" smtClean="0"/>
              </a:p>
              <a:p>
                <a:r>
                  <a:rPr lang="en-GB" sz="2000" dirty="0" smtClean="0"/>
                  <a:t>We need 100 </a:t>
                </a:r>
                <a:r>
                  <a:rPr lang="en-GB" sz="2000" dirty="0" err="1" smtClean="0"/>
                  <a:t>vernier</a:t>
                </a:r>
                <a:r>
                  <a:rPr lang="en-GB" sz="2000" dirty="0" smtClean="0"/>
                  <a:t> scans to get an E</a:t>
                </a:r>
                <a:r>
                  <a:rPr lang="en-GB" sz="2000" baseline="-25000" dirty="0" smtClean="0"/>
                  <a:t>CM</a:t>
                </a:r>
                <a:r>
                  <a:rPr lang="en-GB" sz="2000" dirty="0" smtClean="0"/>
                  <a:t> accuracy of 40keV – suggestion: </a:t>
                </a:r>
                <a:r>
                  <a:rPr lang="en-GB" sz="2000" dirty="0" err="1" smtClean="0"/>
                  <a:t>vernier</a:t>
                </a:r>
                <a:r>
                  <a:rPr lang="en-GB" sz="2000" dirty="0" smtClean="0"/>
                  <a:t> scan every hour </a:t>
                </a:r>
              </a:p>
              <a:p>
                <a:endParaRPr lang="en-GB" sz="2000" dirty="0" smtClean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276350"/>
                <a:ext cx="5926138" cy="3638550"/>
              </a:xfrm>
              <a:blipFill rotWithShape="1">
                <a:blip r:embed="rId2"/>
                <a:stretch>
                  <a:fillRect l="-926" t="-2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11562" r="30656"/>
          <a:stretch/>
        </p:blipFill>
        <p:spPr bwMode="auto">
          <a:xfrm>
            <a:off x="251520" y="637253"/>
            <a:ext cx="3816424" cy="80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267" y="1037632"/>
            <a:ext cx="3380735" cy="2007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26504" y="1675271"/>
            <a:ext cx="1656184" cy="369332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FCC-</a:t>
            </a:r>
            <a:r>
              <a:rPr lang="en-GB" dirty="0" err="1" smtClean="0">
                <a:effectLst/>
              </a:rPr>
              <a:t>ee</a:t>
            </a:r>
            <a:r>
              <a:rPr lang="en-GB" dirty="0" smtClean="0">
                <a:effectLst/>
              </a:rPr>
              <a:t> 45GeV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77271" y="3048363"/>
            <a:ext cx="17604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effectLst/>
              </a:rPr>
              <a:t>Dima El </a:t>
            </a:r>
            <a:r>
              <a:rPr lang="en-GB" dirty="0" err="1" smtClean="0">
                <a:effectLst/>
              </a:rPr>
              <a:t>Khechen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76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9"/>
          <a:stretch/>
        </p:blipFill>
        <p:spPr bwMode="auto">
          <a:xfrm>
            <a:off x="42863" y="407228"/>
            <a:ext cx="5541395" cy="4632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97125" y="757267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600" b="1" dirty="0" err="1"/>
              <a:t>However</a:t>
            </a:r>
            <a:r>
              <a:rPr lang="fr-CH" sz="1600" b="1" dirty="0"/>
              <a:t>… </a:t>
            </a:r>
            <a:r>
              <a:rPr lang="fr-CH" sz="1600" b="1" dirty="0" err="1"/>
              <a:t>I.Kopp</a:t>
            </a:r>
            <a:r>
              <a:rPr lang="fr-CH" sz="1600" b="1" dirty="0"/>
              <a:t> has </a:t>
            </a:r>
            <a:r>
              <a:rPr lang="fr-CH" sz="1600" b="1" dirty="0" err="1"/>
              <a:t>reproduced</a:t>
            </a:r>
            <a:r>
              <a:rPr lang="fr-CH" sz="1600" b="1" dirty="0"/>
              <a:t> </a:t>
            </a:r>
            <a:r>
              <a:rPr lang="fr-CH" sz="1600" b="1" dirty="0" smtClean="0"/>
              <a:t>by </a:t>
            </a:r>
          </a:p>
          <a:p>
            <a:r>
              <a:rPr lang="fr-CH" sz="1600" b="1" dirty="0" smtClean="0"/>
              <a:t>simulation the </a:t>
            </a:r>
            <a:r>
              <a:rPr lang="fr-CH" sz="1600" b="1" dirty="0" err="1" smtClean="0"/>
              <a:t>depolarization</a:t>
            </a:r>
            <a:r>
              <a:rPr lang="fr-CH" sz="1600" b="1" dirty="0" smtClean="0"/>
              <a:t> for LEP, </a:t>
            </a:r>
          </a:p>
          <a:p>
            <a:r>
              <a:rPr lang="fr-CH" sz="1600" b="1" dirty="0" smtClean="0"/>
              <a:t>but </a:t>
            </a:r>
            <a:r>
              <a:rPr lang="fr-CH" sz="1600" b="1" dirty="0" err="1" smtClean="0"/>
              <a:t>with</a:t>
            </a:r>
            <a:r>
              <a:rPr lang="fr-CH" sz="1600" b="1" dirty="0" smtClean="0"/>
              <a:t> the </a:t>
            </a:r>
            <a:r>
              <a:rPr lang="fr-CH" sz="1600" b="1" dirty="0" err="1" smtClean="0"/>
              <a:t>very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low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Qs</a:t>
            </a:r>
            <a:r>
              <a:rPr lang="fr-CH" sz="1600" b="1" dirty="0" smtClean="0"/>
              <a:t> value at FCC-</a:t>
            </a:r>
            <a:r>
              <a:rPr lang="fr-CH" sz="1600" b="1" dirty="0" err="1" smtClean="0"/>
              <a:t>ee</a:t>
            </a:r>
            <a:r>
              <a:rPr lang="fr-CH" sz="1600" b="1" dirty="0" smtClean="0"/>
              <a:t> </a:t>
            </a:r>
          </a:p>
          <a:p>
            <a:r>
              <a:rPr lang="fr-CH" sz="1600" b="1" dirty="0" smtClean="0"/>
              <a:t>(and </a:t>
            </a:r>
            <a:r>
              <a:rPr lang="fr-CH" sz="1600" b="1" dirty="0" err="1" smtClean="0"/>
              <a:t>maybe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other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reasons</a:t>
            </a:r>
            <a:r>
              <a:rPr lang="fr-CH" sz="1600" b="1" dirty="0" smtClean="0"/>
              <a:t>?) </a:t>
            </a:r>
            <a:r>
              <a:rPr lang="fr-CH" sz="1600" b="1" dirty="0" err="1" smtClean="0"/>
              <a:t>could</a:t>
            </a:r>
            <a:r>
              <a:rPr lang="fr-CH" sz="1600" b="1" dirty="0" smtClean="0"/>
              <a:t> not </a:t>
            </a:r>
          </a:p>
          <a:p>
            <a:r>
              <a:rPr lang="fr-CH" sz="1600" b="1" dirty="0" err="1" smtClean="0"/>
              <a:t>simulate</a:t>
            </a:r>
            <a:r>
              <a:rPr lang="fr-CH" sz="1600" b="1" dirty="0" smtClean="0"/>
              <a:t> a </a:t>
            </a:r>
            <a:r>
              <a:rPr lang="fr-CH" sz="1600" b="1" dirty="0" err="1" smtClean="0"/>
              <a:t>depolarization</a:t>
            </a:r>
            <a:r>
              <a:rPr lang="fr-CH" sz="1600" b="1" dirty="0" smtClean="0"/>
              <a:t> for FCC-</a:t>
            </a:r>
            <a:r>
              <a:rPr lang="fr-CH" sz="1600" b="1" dirty="0" err="1" smtClean="0"/>
              <a:t>ee</a:t>
            </a:r>
            <a:r>
              <a:rPr lang="fr-CH" sz="1600" b="1" dirty="0" smtClean="0"/>
              <a:t>. </a:t>
            </a:r>
          </a:p>
          <a:p>
            <a:endParaRPr lang="fr-CH" sz="1600" b="1" dirty="0"/>
          </a:p>
          <a:p>
            <a:pPr marL="285750" indent="-285750">
              <a:buFont typeface="Wingdings" pitchFamily="2" charset="2"/>
              <a:buChar char="è"/>
            </a:pPr>
            <a:r>
              <a:rPr lang="fr-CH" sz="1600" b="1" dirty="0" err="1" smtClean="0">
                <a:sym typeface="Wingdings" panose="05000000000000000000" pitchFamily="2" charset="2"/>
              </a:rPr>
              <a:t>need</a:t>
            </a:r>
            <a:r>
              <a:rPr lang="fr-CH" sz="1600" b="1" dirty="0" smtClean="0">
                <a:sym typeface="Wingdings" panose="05000000000000000000" pitchFamily="2" charset="2"/>
              </a:rPr>
              <a:t> to </a:t>
            </a:r>
            <a:r>
              <a:rPr lang="fr-CH" sz="1600" b="1" dirty="0" err="1" smtClean="0">
                <a:sym typeface="Wingdings" panose="05000000000000000000" pitchFamily="2" charset="2"/>
              </a:rPr>
              <a:t>investigate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r>
              <a:rPr lang="fr-CH" sz="1600" b="1" dirty="0" err="1" smtClean="0">
                <a:sym typeface="Wingdings" panose="05000000000000000000" pitchFamily="2" charset="2"/>
              </a:rPr>
              <a:t>energy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r>
              <a:rPr lang="fr-CH" sz="1600" b="1" dirty="0" err="1" smtClean="0">
                <a:sym typeface="Wingdings" panose="05000000000000000000" pitchFamily="2" charset="2"/>
              </a:rPr>
              <a:t>sweep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sz="1600" b="1" dirty="0" err="1" smtClean="0">
                <a:sym typeface="Wingdings" panose="05000000000000000000" pitchFamily="2" charset="2"/>
              </a:rPr>
              <a:t>parameters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r>
              <a:rPr lang="fr-CH" sz="1600" b="1" dirty="0" err="1" smtClean="0">
                <a:sym typeface="Wingdings" panose="05000000000000000000" pitchFamily="2" charset="2"/>
              </a:rPr>
              <a:t>further</a:t>
            </a:r>
            <a:r>
              <a:rPr lang="fr-CH" sz="1600" b="1" dirty="0" smtClean="0">
                <a:sym typeface="Wingdings" panose="05000000000000000000" pitchFamily="2" charset="2"/>
              </a:rPr>
              <a:t>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2038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26795" y="207206"/>
            <a:ext cx="405572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searching</a:t>
            </a:r>
            <a:r>
              <a:rPr lang="fr-CH" b="1" dirty="0" smtClean="0"/>
              <a:t> for the right kicker </a:t>
            </a:r>
            <a:r>
              <a:rPr lang="fr-CH" b="1" dirty="0" err="1" smtClean="0"/>
              <a:t>parameters</a:t>
            </a:r>
            <a:endParaRPr lang="en-GB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783595" y="913580"/>
            <a:ext cx="6232832" cy="26481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Bench marking the code by LEP simulation </a:t>
            </a:r>
          </a:p>
          <a:p>
            <a:r>
              <a:rPr lang="en-US" sz="1600" dirty="0" smtClean="0"/>
              <a:t>at E=45.59 GeV</a:t>
            </a:r>
            <a:endParaRPr lang="ru-RU" sz="1600" dirty="0"/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3" y="1581844"/>
            <a:ext cx="4356582" cy="1880203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337085" y="913580"/>
            <a:ext cx="3806916" cy="5296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/>
              <a:t>LEP at E=45.59 GeV:   </a:t>
            </a:r>
          </a:p>
          <a:p>
            <a:r>
              <a:rPr lang="en-US" sz="1400" dirty="0" smtClean="0"/>
              <a:t>normal depolarizer and low Q_s. </a:t>
            </a:r>
            <a:endParaRPr lang="ru-RU" sz="1400" dirty="0"/>
          </a:p>
        </p:txBody>
      </p:sp>
      <p:cxnSp>
        <p:nvCxnSpPr>
          <p:cNvPr id="9" name="Прямая со стрелкой 7"/>
          <p:cNvCxnSpPr/>
          <p:nvPr/>
        </p:nvCxnSpPr>
        <p:spPr>
          <a:xfrm>
            <a:off x="6516088" y="3657589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10" y="1615274"/>
            <a:ext cx="4481990" cy="18741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40544" y="207206"/>
            <a:ext cx="1110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Ivan </a:t>
            </a:r>
            <a:r>
              <a:rPr lang="fr-CH" dirty="0" err="1" smtClean="0"/>
              <a:t>Koop</a:t>
            </a:r>
            <a:endParaRPr lang="en-GB" dirty="0"/>
          </a:p>
        </p:txBody>
      </p:sp>
      <p:cxnSp>
        <p:nvCxnSpPr>
          <p:cNvPr id="12" name="Прямая со стрелкой 7"/>
          <p:cNvCxnSpPr/>
          <p:nvPr/>
        </p:nvCxnSpPr>
        <p:spPr>
          <a:xfrm>
            <a:off x="1961710" y="3757600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31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9775" y="1"/>
            <a:ext cx="22044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Conclusions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0507" y="649750"/>
            <a:ext cx="7292894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had</a:t>
            </a:r>
            <a:r>
              <a:rPr lang="fr-CH" dirty="0" smtClean="0"/>
              <a:t> </a:t>
            </a:r>
            <a:r>
              <a:rPr lang="fr-CH" dirty="0" smtClean="0"/>
              <a:t>a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sucessful</a:t>
            </a:r>
            <a:r>
              <a:rPr lang="fr-CH" dirty="0" smtClean="0"/>
              <a:t> workshop and </a:t>
            </a:r>
            <a:r>
              <a:rPr lang="fr-CH" dirty="0" err="1" smtClean="0"/>
              <a:t>unveiled</a:t>
            </a:r>
            <a:r>
              <a:rPr lang="fr-CH" dirty="0" smtClean="0"/>
              <a:t> and </a:t>
            </a:r>
            <a:r>
              <a:rPr lang="fr-CH" dirty="0" err="1" smtClean="0"/>
              <a:t>number</a:t>
            </a:r>
            <a:r>
              <a:rPr lang="fr-CH" dirty="0" smtClean="0"/>
              <a:t> of aspects of </a:t>
            </a:r>
          </a:p>
          <a:p>
            <a:r>
              <a:rPr lang="fr-CH" dirty="0" smtClean="0"/>
              <a:t>the question of </a:t>
            </a:r>
            <a:r>
              <a:rPr lang="fr-CH" dirty="0" err="1" smtClean="0"/>
              <a:t>energy</a:t>
            </a:r>
            <a:r>
              <a:rPr lang="fr-CH" dirty="0" smtClean="0"/>
              <a:t> calibration </a:t>
            </a:r>
            <a:r>
              <a:rPr lang="fr-CH" dirty="0" err="1" smtClean="0"/>
              <a:t>that</a:t>
            </a:r>
            <a:r>
              <a:rPr lang="fr-CH" dirty="0" smtClean="0"/>
              <a:t> are of </a:t>
            </a:r>
            <a:r>
              <a:rPr lang="fr-CH" dirty="0" err="1" smtClean="0"/>
              <a:t>great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r>
              <a:rPr lang="fr-CH" dirty="0" smtClean="0"/>
              <a:t>.  </a:t>
            </a:r>
          </a:p>
          <a:p>
            <a:endParaRPr lang="fr-CH" dirty="0"/>
          </a:p>
          <a:p>
            <a:r>
              <a:rPr lang="fr-CH" dirty="0" err="1" smtClean="0"/>
              <a:t>Several</a:t>
            </a:r>
            <a:r>
              <a:rPr lang="fr-CH" dirty="0" smtClean="0"/>
              <a:t> good news </a:t>
            </a:r>
          </a:p>
          <a:p>
            <a:r>
              <a:rPr lang="fr-CH" dirty="0"/>
              <a:t> </a:t>
            </a:r>
            <a:r>
              <a:rPr lang="fr-CH" dirty="0" smtClean="0"/>
              <a:t>-- running </a:t>
            </a:r>
            <a:r>
              <a:rPr lang="fr-CH" dirty="0" smtClean="0"/>
              <a:t>scenario, pilot </a:t>
            </a:r>
            <a:r>
              <a:rPr lang="fr-CH" dirty="0" err="1" smtClean="0"/>
              <a:t>bunches</a:t>
            </a:r>
            <a:r>
              <a:rPr lang="fr-CH" dirty="0" smtClean="0"/>
              <a:t> </a:t>
            </a:r>
            <a:r>
              <a:rPr lang="fr-CH" dirty="0" err="1" smtClean="0"/>
              <a:t>Touschek</a:t>
            </a:r>
            <a:r>
              <a:rPr lang="fr-CH" dirty="0" smtClean="0"/>
              <a:t> </a:t>
            </a:r>
            <a:r>
              <a:rPr lang="fr-CH" dirty="0" err="1" smtClean="0"/>
              <a:t>limited</a:t>
            </a:r>
            <a:r>
              <a:rPr lang="fr-CH" dirty="0" smtClean="0"/>
              <a:t> to ~few 10</a:t>
            </a:r>
            <a:r>
              <a:rPr lang="fr-CH" baseline="30000" dirty="0" smtClean="0"/>
              <a:t>10</a:t>
            </a:r>
            <a:r>
              <a:rPr lang="fr-CH" dirty="0" smtClean="0"/>
              <a:t> e+- /</a:t>
            </a:r>
            <a:r>
              <a:rPr lang="fr-CH" dirty="0" err="1" smtClean="0"/>
              <a:t>bunch</a:t>
            </a:r>
            <a:endParaRPr lang="fr-CH" dirty="0" smtClean="0"/>
          </a:p>
          <a:p>
            <a:r>
              <a:rPr lang="fr-CH" dirty="0" smtClean="0"/>
              <a:t> -- </a:t>
            </a:r>
            <a:r>
              <a:rPr lang="fr-CH" dirty="0" err="1" smtClean="0"/>
              <a:t>wigglers</a:t>
            </a:r>
            <a:r>
              <a:rPr lang="fr-CH" dirty="0" smtClean="0"/>
              <a:t> (8 3-pole-units per </a:t>
            </a:r>
            <a:r>
              <a:rPr lang="fr-CH" dirty="0" err="1" smtClean="0"/>
              <a:t>beam</a:t>
            </a:r>
            <a:r>
              <a:rPr lang="fr-CH" dirty="0" smtClean="0"/>
              <a:t>)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polarimeter</a:t>
            </a:r>
            <a:r>
              <a:rPr lang="fr-CH" dirty="0" smtClean="0"/>
              <a:t>/</a:t>
            </a:r>
            <a:r>
              <a:rPr lang="fr-CH" dirty="0" err="1" smtClean="0"/>
              <a:t>spectrometer</a:t>
            </a:r>
            <a:r>
              <a:rPr lang="fr-CH" dirty="0" smtClean="0"/>
              <a:t> </a:t>
            </a:r>
            <a:r>
              <a:rPr lang="fr-CH" dirty="0" err="1" smtClean="0"/>
              <a:t>set-up</a:t>
            </a:r>
            <a:r>
              <a:rPr lang="fr-CH" dirty="0" smtClean="0"/>
              <a:t> (new)</a:t>
            </a:r>
            <a:endParaRPr lang="fr-CH" dirty="0" smtClean="0"/>
          </a:p>
          <a:p>
            <a:r>
              <a:rPr lang="fr-CH" dirty="0" smtClean="0"/>
              <a:t> --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levels</a:t>
            </a:r>
            <a:r>
              <a:rPr lang="fr-CH" dirty="0" smtClean="0"/>
              <a:t> at Z and W</a:t>
            </a:r>
          </a:p>
          <a:p>
            <a:r>
              <a:rPr lang="fr-CH" dirty="0"/>
              <a:t> </a:t>
            </a:r>
            <a:r>
              <a:rPr lang="fr-CH" dirty="0" smtClean="0"/>
              <a:t>-- direct </a:t>
            </a:r>
            <a:r>
              <a:rPr lang="fr-CH" dirty="0" err="1" smtClean="0"/>
              <a:t>measurements</a:t>
            </a:r>
            <a:r>
              <a:rPr lang="fr-CH" dirty="0" smtClean="0"/>
              <a:t> of </a:t>
            </a:r>
            <a:r>
              <a:rPr lang="fr-CH" dirty="0" err="1" smtClean="0"/>
              <a:t>energy</a:t>
            </a:r>
            <a:r>
              <a:rPr lang="fr-CH" dirty="0" smtClean="0"/>
              <a:t> spread and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asymmetries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smallness</a:t>
            </a:r>
            <a:r>
              <a:rPr lang="fr-CH" dirty="0" smtClean="0"/>
              <a:t> of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beamstrahlung</a:t>
            </a:r>
            <a:r>
              <a:rPr lang="fr-CH" dirty="0" smtClean="0"/>
              <a:t> and RF</a:t>
            </a:r>
          </a:p>
          <a:p>
            <a:r>
              <a:rPr lang="fr-CH" dirty="0"/>
              <a:t> </a:t>
            </a:r>
            <a:r>
              <a:rPr lang="fr-CH" dirty="0" smtClean="0"/>
              <a:t>-- etc. etc. </a:t>
            </a:r>
          </a:p>
          <a:p>
            <a:r>
              <a:rPr lang="fr-CH" dirty="0"/>
              <a:t> </a:t>
            </a:r>
            <a:r>
              <a:rPr lang="fr-CH" b="1" dirty="0" smtClean="0">
                <a:solidFill>
                  <a:srgbClr val="009242"/>
                </a:solidFill>
              </a:rPr>
              <a:t>-- </a:t>
            </a:r>
            <a:r>
              <a:rPr lang="fr-CH" b="1" dirty="0" err="1" smtClean="0">
                <a:solidFill>
                  <a:srgbClr val="009242"/>
                </a:solidFill>
              </a:rPr>
              <a:t>started</a:t>
            </a:r>
            <a:r>
              <a:rPr lang="fr-CH" b="1" dirty="0" smtClean="0">
                <a:solidFill>
                  <a:srgbClr val="009242"/>
                </a:solidFill>
              </a:rPr>
              <a:t> </a:t>
            </a:r>
            <a:r>
              <a:rPr lang="fr-CH" b="1" dirty="0" err="1" smtClean="0">
                <a:solidFill>
                  <a:srgbClr val="009242"/>
                </a:solidFill>
              </a:rPr>
              <a:t>writing</a:t>
            </a:r>
            <a:r>
              <a:rPr lang="fr-CH" b="1" dirty="0" smtClean="0">
                <a:solidFill>
                  <a:srgbClr val="009242"/>
                </a:solidFill>
              </a:rPr>
              <a:t> the CDR! 25 pages and </a:t>
            </a:r>
            <a:r>
              <a:rPr lang="fr-CH" b="1" dirty="0" err="1" smtClean="0">
                <a:solidFill>
                  <a:srgbClr val="009242"/>
                </a:solidFill>
              </a:rPr>
              <a:t>typing</a:t>
            </a:r>
            <a:r>
              <a:rPr lang="fr-CH" b="1" dirty="0" smtClean="0">
                <a:solidFill>
                  <a:srgbClr val="009242"/>
                </a:solidFill>
              </a:rPr>
              <a:t>!</a:t>
            </a:r>
          </a:p>
          <a:p>
            <a:r>
              <a:rPr lang="fr-CH" b="1" dirty="0" err="1" smtClean="0">
                <a:solidFill>
                  <a:srgbClr val="FF0000"/>
                </a:solidFill>
              </a:rPr>
              <a:t>some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difficulties</a:t>
            </a:r>
            <a:endParaRPr lang="fr-CH" b="1" dirty="0" smtClean="0">
              <a:solidFill>
                <a:srgbClr val="FF0000"/>
              </a:solidFill>
            </a:endParaRPr>
          </a:p>
          <a:p>
            <a:r>
              <a:rPr lang="fr-CH" u="sng" dirty="0" smtClean="0"/>
              <a:t>-- opposite </a:t>
            </a:r>
            <a:r>
              <a:rPr lang="fr-CH" u="sng" dirty="0" err="1" smtClean="0"/>
              <a:t>sign</a:t>
            </a:r>
            <a:r>
              <a:rPr lang="fr-CH" u="sng" dirty="0" smtClean="0"/>
              <a:t> vertical dispersion</a:t>
            </a:r>
          </a:p>
          <a:p>
            <a:r>
              <a:rPr lang="fr-CH" u="sng" dirty="0" smtClean="0"/>
              <a:t>-- possible </a:t>
            </a:r>
            <a:r>
              <a:rPr lang="fr-CH" u="sng" dirty="0" err="1" smtClean="0"/>
              <a:t>difficulty</a:t>
            </a:r>
            <a:r>
              <a:rPr lang="fr-CH" u="sng" dirty="0" smtClean="0"/>
              <a:t> </a:t>
            </a:r>
            <a:r>
              <a:rPr lang="fr-CH" u="sng" dirty="0" err="1" smtClean="0"/>
              <a:t>with</a:t>
            </a:r>
            <a:r>
              <a:rPr lang="fr-CH" u="sng" dirty="0" smtClean="0"/>
              <a:t> </a:t>
            </a:r>
            <a:r>
              <a:rPr lang="fr-CH" u="sng" dirty="0" err="1" smtClean="0"/>
              <a:t>depolarizer</a:t>
            </a:r>
            <a:r>
              <a:rPr lang="fr-CH" u="sng" dirty="0" smtClean="0"/>
              <a:t>. 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967155" y="3907617"/>
            <a:ext cx="2635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/>
              <a:t>THANK YOU!</a:t>
            </a:r>
            <a:endParaRPr lang="en-GB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174065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see</a:t>
            </a:r>
            <a:r>
              <a:rPr lang="fr-CH" dirty="0" smtClean="0"/>
              <a:t> all the slides for more information!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0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3" t="24783" r="1887"/>
          <a:stretch/>
        </p:blipFill>
        <p:spPr bwMode="auto">
          <a:xfrm>
            <a:off x="107505" y="0"/>
            <a:ext cx="8917226" cy="541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0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3" t="25144" r="9038" b="6256"/>
          <a:stretch/>
        </p:blipFill>
        <p:spPr bwMode="auto">
          <a:xfrm>
            <a:off x="-252536" y="73404"/>
            <a:ext cx="4608512" cy="392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3" t="24995" r="8213" b="14576"/>
          <a:stretch/>
        </p:blipFill>
        <p:spPr bwMode="auto">
          <a:xfrm>
            <a:off x="4625528" y="479681"/>
            <a:ext cx="4518472" cy="336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93" t="46949" r="4872" b="46949"/>
          <a:stretch/>
        </p:blipFill>
        <p:spPr bwMode="auto">
          <a:xfrm>
            <a:off x="4427968" y="3840055"/>
            <a:ext cx="4752544" cy="33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22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3476" y="13574"/>
            <a:ext cx="115704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Today</a:t>
            </a:r>
            <a:r>
              <a:rPr lang="fr-CH" sz="2800" b="1" dirty="0" smtClean="0"/>
              <a:t>:</a:t>
            </a:r>
            <a:endParaRPr lang="en-GB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2" t="24376" r="22021" b="7490"/>
          <a:stretch/>
        </p:blipFill>
        <p:spPr bwMode="auto">
          <a:xfrm>
            <a:off x="1403648" y="409228"/>
            <a:ext cx="6768752" cy="526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09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769268"/>
            <a:ext cx="490345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Following</a:t>
            </a:r>
            <a:r>
              <a:rPr lang="fr-CH" dirty="0" smtClean="0"/>
              <a:t> meetings </a:t>
            </a:r>
          </a:p>
          <a:p>
            <a:r>
              <a:rPr lang="fr-CH" dirty="0"/>
              <a:t> </a:t>
            </a:r>
            <a:r>
              <a:rPr lang="fr-CH" dirty="0" smtClean="0"/>
              <a:t>     -- 30 </a:t>
            </a:r>
            <a:r>
              <a:rPr lang="fr-CH" dirty="0" err="1" smtClean="0"/>
              <a:t>November</a:t>
            </a:r>
            <a:r>
              <a:rPr lang="fr-CH" dirty="0" smtClean="0"/>
              <a:t> (at 15:00!)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-- </a:t>
            </a:r>
            <a:r>
              <a:rPr lang="fr-CH" dirty="0" err="1" smtClean="0"/>
              <a:t>Oide</a:t>
            </a:r>
            <a:r>
              <a:rPr lang="fr-CH" dirty="0" smtClean="0"/>
              <a:t> et al Opposite </a:t>
            </a:r>
            <a:r>
              <a:rPr lang="fr-CH" dirty="0" err="1" smtClean="0"/>
              <a:t>sign</a:t>
            </a:r>
            <a:r>
              <a:rPr lang="fr-CH" dirty="0" smtClean="0"/>
              <a:t> dispersion</a:t>
            </a:r>
          </a:p>
          <a:p>
            <a:r>
              <a:rPr lang="fr-CH" dirty="0"/>
              <a:t> </a:t>
            </a:r>
            <a:r>
              <a:rPr lang="fr-CH" dirty="0" smtClean="0"/>
              <a:t>              -- D. </a:t>
            </a:r>
            <a:r>
              <a:rPr lang="fr-CH" dirty="0" err="1" smtClean="0"/>
              <a:t>Shatilov</a:t>
            </a:r>
            <a:r>
              <a:rPr lang="fr-CH" dirty="0" smtClean="0"/>
              <a:t>  </a:t>
            </a:r>
            <a:r>
              <a:rPr lang="fr-CH" dirty="0" err="1" smtClean="0"/>
              <a:t>beamstrahlung</a:t>
            </a:r>
            <a:r>
              <a:rPr lang="fr-CH" dirty="0" smtClean="0"/>
              <a:t> </a:t>
            </a:r>
            <a:r>
              <a:rPr lang="fr-CH" dirty="0" err="1" smtClean="0"/>
              <a:t>effects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--</a:t>
            </a:r>
          </a:p>
          <a:p>
            <a:r>
              <a:rPr lang="fr-CH" dirty="0"/>
              <a:t> </a:t>
            </a:r>
            <a:r>
              <a:rPr lang="fr-CH" dirty="0" smtClean="0"/>
              <a:t>              -- </a:t>
            </a:r>
          </a:p>
          <a:p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-- 14 </a:t>
            </a:r>
            <a:r>
              <a:rPr lang="fr-CH" dirty="0" err="1" smtClean="0"/>
              <a:t>December</a:t>
            </a:r>
            <a:r>
              <a:rPr lang="fr-CH" dirty="0" smtClean="0"/>
              <a:t> (16:00)</a:t>
            </a:r>
          </a:p>
          <a:p>
            <a:endParaRPr lang="fr-CH" dirty="0"/>
          </a:p>
          <a:p>
            <a:r>
              <a:rPr lang="fr-CH" dirty="0" smtClean="0"/>
              <a:t>      -- 11 </a:t>
            </a:r>
            <a:r>
              <a:rPr lang="fr-CH" dirty="0" err="1" smtClean="0"/>
              <a:t>January</a:t>
            </a:r>
            <a:r>
              <a:rPr lang="fr-CH" dirty="0" smtClean="0"/>
              <a:t> (15:00)</a:t>
            </a:r>
          </a:p>
          <a:p>
            <a:endParaRPr lang="fr-CH" dirty="0"/>
          </a:p>
          <a:p>
            <a:r>
              <a:rPr lang="fr-CH" dirty="0" smtClean="0"/>
              <a:t>etc… </a:t>
            </a:r>
          </a:p>
          <a:p>
            <a:endParaRPr lang="fr-CH" dirty="0"/>
          </a:p>
          <a:p>
            <a:r>
              <a:rPr lang="fr-CH" b="1" dirty="0" smtClean="0"/>
              <a:t>for the </a:t>
            </a:r>
            <a:r>
              <a:rPr lang="fr-CH" b="1" dirty="0" err="1" smtClean="0"/>
              <a:t>the</a:t>
            </a:r>
            <a:r>
              <a:rPr lang="fr-CH" b="1" dirty="0" smtClean="0"/>
              <a:t> FCC </a:t>
            </a:r>
            <a:r>
              <a:rPr lang="fr-CH" b="1" dirty="0" err="1" smtClean="0"/>
              <a:t>week</a:t>
            </a:r>
            <a:r>
              <a:rPr lang="fr-CH" b="1" dirty="0" smtClean="0"/>
              <a:t> in Amsterdam:</a:t>
            </a:r>
            <a:endParaRPr lang="fr-CH" b="1" dirty="0" smtClean="0"/>
          </a:p>
          <a:p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prepare</a:t>
            </a:r>
            <a:r>
              <a:rPr lang="fr-CH" dirty="0" smtClean="0"/>
              <a:t> a session </a:t>
            </a:r>
            <a:r>
              <a:rPr lang="fr-CH" dirty="0" err="1" smtClean="0"/>
              <a:t>with</a:t>
            </a:r>
            <a:r>
              <a:rPr lang="fr-CH" dirty="0" smtClean="0"/>
              <a:t> 4 </a:t>
            </a:r>
            <a:r>
              <a:rPr lang="fr-CH" dirty="0" err="1" smtClean="0"/>
              <a:t>talks</a:t>
            </a:r>
            <a:r>
              <a:rPr lang="fr-CH" dirty="0" smtClean="0"/>
              <a:t>  and </a:t>
            </a:r>
            <a:r>
              <a:rPr lang="fr-CH" b="1" dirty="0" smtClean="0">
                <a:solidFill>
                  <a:srgbClr val="FF0000"/>
                </a:solidFill>
              </a:rPr>
              <a:t>Posters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431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505" y="527368"/>
            <a:ext cx="918899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 smtClean="0"/>
          </a:p>
          <a:p>
            <a:pPr marL="342900" indent="-342900">
              <a:buAutoNum type="arabicPeriod"/>
            </a:pPr>
            <a:r>
              <a:rPr lang="fr-CH" b="1" dirty="0" smtClean="0"/>
              <a:t>Z </a:t>
            </a:r>
            <a:r>
              <a:rPr lang="fr-CH" b="1" dirty="0" err="1" smtClean="0"/>
              <a:t>peak</a:t>
            </a:r>
            <a:r>
              <a:rPr lang="fr-CH" b="1" dirty="0" smtClean="0"/>
              <a:t> 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precisely</a:t>
            </a:r>
            <a:r>
              <a:rPr lang="fr-CH" dirty="0" smtClean="0"/>
              <a:t> as </a:t>
            </a:r>
            <a:r>
              <a:rPr lang="fr-CH" dirty="0" err="1" smtClean="0"/>
              <a:t>function</a:t>
            </a:r>
            <a:r>
              <a:rPr lang="fr-CH" dirty="0" smtClean="0"/>
              <a:t> of E</a:t>
            </a:r>
            <a:r>
              <a:rPr lang="fr-CH" baseline="-25000" dirty="0" smtClean="0"/>
              <a:t>CM </a:t>
            </a:r>
            <a:r>
              <a:rPr lang="fr-CH" dirty="0" smtClean="0"/>
              <a:t> in the </a:t>
            </a:r>
            <a:r>
              <a:rPr lang="fr-CH" dirty="0" err="1" smtClean="0"/>
              <a:t>region</a:t>
            </a:r>
            <a:r>
              <a:rPr lang="fr-CH" dirty="0" smtClean="0"/>
              <a:t> of the Z </a:t>
            </a:r>
            <a:r>
              <a:rPr lang="fr-CH" dirty="0" err="1" smtClean="0"/>
              <a:t>peak</a:t>
            </a:r>
            <a:endParaRPr lang="fr-CH" dirty="0" smtClean="0"/>
          </a:p>
          <a:p>
            <a:r>
              <a:rPr lang="fr-CH" dirty="0" smtClean="0"/>
              <a:t>       --  </a:t>
            </a:r>
            <a:r>
              <a:rPr lang="fr-CH" dirty="0"/>
              <a:t>cross-section </a:t>
            </a:r>
            <a:r>
              <a:rPr lang="fr-CH" dirty="0" err="1"/>
              <a:t>e+e</a:t>
            </a:r>
            <a:r>
              <a:rPr lang="fr-CH" dirty="0"/>
              <a:t>- </a:t>
            </a:r>
            <a:r>
              <a:rPr lang="fr-CH" dirty="0">
                <a:sym typeface="Wingdings" panose="05000000000000000000" pitchFamily="2" charset="2"/>
              </a:rPr>
              <a:t> Z </a:t>
            </a:r>
            <a:r>
              <a:rPr lang="fr-CH" dirty="0" smtClean="0">
                <a:sym typeface="Wingdings" panose="05000000000000000000" pitchFamily="2" charset="2"/>
              </a:rPr>
              <a:t>X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-- muon </a:t>
            </a:r>
            <a:r>
              <a:rPr lang="fr-CH" dirty="0" err="1" smtClean="0">
                <a:sym typeface="Wingdings" panose="05000000000000000000" pitchFamily="2" charset="2"/>
              </a:rPr>
              <a:t>forward-backward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asymmetry</a:t>
            </a:r>
            <a:endParaRPr lang="fr-CH" dirty="0" smtClean="0">
              <a:sym typeface="Wingdings" panose="05000000000000000000" pitchFamily="2" charset="2"/>
            </a:endParaRP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b="1" dirty="0" err="1" smtClean="0">
                <a:sym typeface="Wingdings" panose="05000000000000000000" pitchFamily="2" charset="2"/>
              </a:rPr>
              <a:t>Physics</a:t>
            </a:r>
            <a:r>
              <a:rPr lang="fr-CH" b="1" dirty="0" smtClean="0">
                <a:sym typeface="Wingdings" panose="05000000000000000000" pitchFamily="2" charset="2"/>
              </a:rPr>
              <a:t> output: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 Z mass and </a:t>
            </a:r>
            <a:r>
              <a:rPr lang="fr-CH" dirty="0" err="1" smtClean="0">
                <a:sym typeface="Wingdings" panose="05000000000000000000" pitchFamily="2" charset="2"/>
              </a:rPr>
              <a:t>width</a:t>
            </a:r>
            <a:r>
              <a:rPr lang="fr-CH" dirty="0" smtClean="0">
                <a:sym typeface="Wingdings" panose="05000000000000000000" pitchFamily="2" charset="2"/>
              </a:rPr>
              <a:t>,  </a:t>
            </a:r>
            <a:r>
              <a:rPr lang="fr-CH" dirty="0" err="1" smtClean="0">
                <a:sym typeface="Wingdings" panose="05000000000000000000" pitchFamily="2" charset="2"/>
              </a:rPr>
              <a:t>from</a:t>
            </a:r>
            <a:r>
              <a:rPr lang="fr-CH" dirty="0" smtClean="0">
                <a:sym typeface="Wingdings" panose="05000000000000000000" pitchFamily="2" charset="2"/>
              </a:rPr>
              <a:t> cross-sections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dirty="0" err="1" smtClean="0">
                <a:sym typeface="Wingdings" panose="05000000000000000000" pitchFamily="2" charset="2"/>
              </a:rPr>
              <a:t>electroweak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mixing</a:t>
            </a:r>
            <a:r>
              <a:rPr lang="fr-CH" dirty="0" smtClean="0">
                <a:sym typeface="Wingdings" panose="05000000000000000000" pitchFamily="2" charset="2"/>
              </a:rPr>
              <a:t> angle </a:t>
            </a:r>
            <a:r>
              <a:rPr lang="fr-CH" dirty="0" smtClean="0">
                <a:solidFill>
                  <a:srgbClr val="000000"/>
                </a:solidFill>
              </a:rPr>
              <a:t>sin</a:t>
            </a:r>
            <a:r>
              <a:rPr lang="fr-CH" baseline="30000" dirty="0" smtClean="0">
                <a:solidFill>
                  <a:srgbClr val="000000"/>
                </a:solidFill>
              </a:rPr>
              <a:t>2</a:t>
            </a:r>
            <a:r>
              <a:rPr lang="fr-CH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fr-CH" baseline="-25000" dirty="0" smtClean="0">
                <a:solidFill>
                  <a:srgbClr val="000000"/>
                </a:solidFill>
              </a:rPr>
              <a:t>W</a:t>
            </a:r>
            <a:r>
              <a:rPr lang="fr-CH" baseline="30000" dirty="0" smtClean="0">
                <a:solidFill>
                  <a:srgbClr val="000000"/>
                </a:solidFill>
              </a:rPr>
              <a:t>eff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>
                <a:solidFill>
                  <a:srgbClr val="000000"/>
                </a:solidFill>
              </a:rPr>
              <a:t>(</a:t>
            </a:r>
            <a:r>
              <a:rPr lang="fr-CH" dirty="0" err="1">
                <a:solidFill>
                  <a:srgbClr val="000000"/>
                </a:solidFill>
              </a:rPr>
              <a:t>m</a:t>
            </a:r>
            <a:r>
              <a:rPr lang="fr-CH" baseline="-25000" dirty="0" err="1">
                <a:solidFill>
                  <a:srgbClr val="000000"/>
                </a:solidFill>
              </a:rPr>
              <a:t>Z</a:t>
            </a:r>
            <a:r>
              <a:rPr lang="fr-CH" dirty="0" smtClean="0">
                <a:solidFill>
                  <a:srgbClr val="000000"/>
                </a:solidFill>
              </a:rPr>
              <a:t>), QED </a:t>
            </a:r>
            <a:r>
              <a:rPr lang="fr-CH" dirty="0" err="1" smtClean="0">
                <a:solidFill>
                  <a:srgbClr val="000000"/>
                </a:solidFill>
              </a:rPr>
              <a:t>coupling</a:t>
            </a:r>
            <a:r>
              <a:rPr lang="fr-CH" dirty="0" smtClean="0">
                <a:solidFill>
                  <a:srgbClr val="000000"/>
                </a:solidFill>
              </a:rPr>
              <a:t>  </a:t>
            </a:r>
            <a:r>
              <a:rPr lang="fr-CH" dirty="0" smtClean="0">
                <a:solidFill>
                  <a:srgbClr val="000000"/>
                </a:solidFill>
                <a:sym typeface="Symbol"/>
              </a:rPr>
              <a:t></a:t>
            </a:r>
            <a:r>
              <a:rPr lang="fr-CH" baseline="-25000" dirty="0" smtClean="0">
                <a:solidFill>
                  <a:srgbClr val="000000"/>
                </a:solidFill>
                <a:sym typeface="Symbol"/>
              </a:rPr>
              <a:t>QED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>
                <a:solidFill>
                  <a:srgbClr val="000000"/>
                </a:solidFill>
              </a:rPr>
              <a:t>(</a:t>
            </a:r>
            <a:r>
              <a:rPr lang="fr-CH" dirty="0" err="1">
                <a:solidFill>
                  <a:srgbClr val="000000"/>
                </a:solidFill>
              </a:rPr>
              <a:t>m</a:t>
            </a:r>
            <a:r>
              <a:rPr lang="fr-CH" baseline="-25000" dirty="0" err="1">
                <a:solidFill>
                  <a:srgbClr val="000000"/>
                </a:solidFill>
              </a:rPr>
              <a:t>Z</a:t>
            </a:r>
            <a:r>
              <a:rPr lang="fr-CH" dirty="0" smtClean="0">
                <a:solidFill>
                  <a:srgbClr val="000000"/>
                </a:solidFill>
              </a:rPr>
              <a:t>) </a:t>
            </a:r>
            <a:r>
              <a:rPr lang="fr-CH" dirty="0" smtClean="0">
                <a:solidFill>
                  <a:srgbClr val="000000"/>
                </a:solidFill>
                <a:sym typeface="Wingdings" panose="05000000000000000000" pitchFamily="2" charset="2"/>
              </a:rPr>
              <a:t>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from</a:t>
            </a:r>
            <a:r>
              <a:rPr lang="fr-CH" dirty="0" smtClean="0">
                <a:solidFill>
                  <a:srgbClr val="000000"/>
                </a:solidFill>
              </a:rPr>
              <a:t> A</a:t>
            </a:r>
            <a:r>
              <a:rPr lang="fr-CH" baseline="-25000" dirty="0" smtClean="0">
                <a:solidFill>
                  <a:srgbClr val="000000"/>
                </a:solidFill>
              </a:rPr>
              <a:t>FB</a:t>
            </a:r>
            <a:r>
              <a:rPr lang="fr-CH" dirty="0" smtClean="0">
                <a:solidFill>
                  <a:srgbClr val="000000"/>
                </a:solidFill>
              </a:rPr>
              <a:t>(</a:t>
            </a:r>
            <a:r>
              <a:rPr lang="fr-CH" dirty="0" smtClean="0">
                <a:solidFill>
                  <a:srgbClr val="000000"/>
                </a:solidFill>
                <a:sym typeface="Symbol"/>
              </a:rPr>
              <a:t>)</a:t>
            </a:r>
            <a:endParaRPr lang="fr-CH" dirty="0">
              <a:solidFill>
                <a:srgbClr val="000000"/>
              </a:solidFill>
            </a:endParaRPr>
          </a:p>
          <a:p>
            <a:endParaRPr lang="fr-CH" dirty="0" smtClean="0"/>
          </a:p>
          <a:p>
            <a:r>
              <a:rPr lang="fr-CH" b="1" dirty="0"/>
              <a:t>C</a:t>
            </a:r>
            <a:r>
              <a:rPr lang="fr-CH" b="1" dirty="0" smtClean="0"/>
              <a:t>ombine high </a:t>
            </a:r>
            <a:r>
              <a:rPr lang="fr-CH" b="1" dirty="0" err="1" smtClean="0"/>
              <a:t>statistics</a:t>
            </a:r>
            <a:r>
              <a:rPr lang="fr-CH" b="1" dirty="0" smtClean="0"/>
              <a:t> (510</a:t>
            </a:r>
            <a:r>
              <a:rPr lang="fr-CH" b="1" baseline="30000" dirty="0" smtClean="0"/>
              <a:t>12</a:t>
            </a:r>
            <a:r>
              <a:rPr lang="fr-CH" b="1" dirty="0" smtClean="0"/>
              <a:t> Z) </a:t>
            </a:r>
            <a:r>
              <a:rPr lang="fr-CH" b="1" dirty="0" err="1" smtClean="0"/>
              <a:t>with</a:t>
            </a:r>
            <a:r>
              <a:rPr lang="fr-CH" b="1" dirty="0" smtClean="0"/>
              <a:t> high </a:t>
            </a:r>
            <a:r>
              <a:rPr lang="fr-CH" b="1" dirty="0" err="1" smtClean="0"/>
              <a:t>precision</a:t>
            </a:r>
            <a:r>
              <a:rPr lang="fr-CH" b="1" dirty="0" smtClean="0"/>
              <a:t> </a:t>
            </a:r>
            <a:r>
              <a:rPr lang="fr-CH" b="1" dirty="0" err="1" smtClean="0"/>
              <a:t>knowledge</a:t>
            </a:r>
            <a:r>
              <a:rPr lang="fr-CH" b="1" dirty="0" smtClean="0"/>
              <a:t> on E</a:t>
            </a:r>
            <a:r>
              <a:rPr lang="fr-CH" b="1" baseline="-25000" dirty="0" smtClean="0"/>
              <a:t>CM</a:t>
            </a:r>
            <a:r>
              <a:rPr lang="fr-CH" b="1" dirty="0"/>
              <a:t> </a:t>
            </a:r>
            <a:r>
              <a:rPr lang="fr-CH" b="1" dirty="0" smtClean="0"/>
              <a:t> -- </a:t>
            </a:r>
            <a:r>
              <a:rPr lang="fr-CH" b="1" dirty="0" err="1" smtClean="0"/>
              <a:t>aim</a:t>
            </a:r>
            <a:r>
              <a:rPr lang="fr-CH" b="1" dirty="0" smtClean="0"/>
              <a:t> at </a:t>
            </a:r>
            <a:r>
              <a:rPr lang="fr-CH" b="1" dirty="0" smtClean="0">
                <a:sym typeface="Symbol"/>
              </a:rPr>
              <a:t>E</a:t>
            </a:r>
            <a:r>
              <a:rPr lang="fr-CH" b="1" baseline="-25000" dirty="0" smtClean="0">
                <a:sym typeface="Symbol"/>
              </a:rPr>
              <a:t>CM</a:t>
            </a:r>
            <a:r>
              <a:rPr lang="fr-CH" b="1" dirty="0" smtClean="0">
                <a:sym typeface="Symbol"/>
              </a:rPr>
              <a:t>=100 </a:t>
            </a:r>
            <a:r>
              <a:rPr lang="fr-CH" b="1" dirty="0" err="1" smtClean="0">
                <a:sym typeface="Symbol"/>
              </a:rPr>
              <a:t>keV</a:t>
            </a:r>
            <a:endParaRPr lang="fr-CH" b="1" dirty="0" smtClean="0">
              <a:sym typeface="Symbol"/>
            </a:endParaRPr>
          </a:p>
          <a:p>
            <a:endParaRPr lang="fr-CH" b="1" dirty="0" smtClean="0">
              <a:sym typeface="Symbol"/>
            </a:endParaRPr>
          </a:p>
          <a:p>
            <a:r>
              <a:rPr lang="fr-CH" b="1" dirty="0" smtClean="0">
                <a:sym typeface="Symbol"/>
              </a:rPr>
              <a:t>For the Z </a:t>
            </a:r>
            <a:r>
              <a:rPr lang="fr-CH" b="1" dirty="0" err="1" smtClean="0">
                <a:sym typeface="Symbol"/>
              </a:rPr>
              <a:t>peak</a:t>
            </a:r>
            <a:r>
              <a:rPr lang="fr-CH" b="1" dirty="0" smtClean="0">
                <a:sym typeface="Symbol"/>
              </a:rPr>
              <a:t> cross-section and </a:t>
            </a:r>
            <a:r>
              <a:rPr lang="fr-CH" b="1" dirty="0" err="1" smtClean="0">
                <a:sym typeface="Symbol"/>
              </a:rPr>
              <a:t>width</a:t>
            </a:r>
            <a:r>
              <a:rPr lang="fr-CH" b="1" dirty="0" smtClean="0">
                <a:sym typeface="Symbol"/>
              </a:rPr>
              <a:t>, </a:t>
            </a:r>
            <a:r>
              <a:rPr lang="fr-CH" b="1" dirty="0" err="1" smtClean="0">
                <a:sym typeface="Symbol"/>
              </a:rPr>
              <a:t>require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energy</a:t>
            </a:r>
            <a:r>
              <a:rPr lang="fr-CH" b="1" dirty="0" smtClean="0">
                <a:sym typeface="Symbol"/>
              </a:rPr>
              <a:t> spread </a:t>
            </a:r>
            <a:r>
              <a:rPr lang="fr-CH" b="1" dirty="0" err="1" smtClean="0">
                <a:sym typeface="Symbol"/>
              </a:rPr>
              <a:t>uncertainty</a:t>
            </a:r>
            <a:r>
              <a:rPr lang="fr-CH" b="1" dirty="0" smtClean="0">
                <a:sym typeface="Symbol"/>
              </a:rPr>
              <a:t> </a:t>
            </a:r>
            <a:r>
              <a:rPr lang="fr-CH" b="1" baseline="-25000" dirty="0" smtClean="0">
                <a:sym typeface="Symbol"/>
              </a:rPr>
              <a:t>E</a:t>
            </a:r>
            <a:r>
              <a:rPr lang="fr-CH" b="1" dirty="0" smtClean="0">
                <a:sym typeface="Symbol"/>
              </a:rPr>
              <a:t>/</a:t>
            </a:r>
            <a:r>
              <a:rPr lang="fr-CH" b="1" baseline="-25000" dirty="0" smtClean="0">
                <a:sym typeface="Symbol"/>
              </a:rPr>
              <a:t>E </a:t>
            </a:r>
            <a:r>
              <a:rPr lang="fr-CH" b="1" dirty="0" smtClean="0">
                <a:sym typeface="Symbol"/>
              </a:rPr>
              <a:t>=0.2%</a:t>
            </a:r>
            <a:endParaRPr lang="fr-CH" b="1" baseline="-25000" dirty="0" smtClean="0">
              <a:sym typeface="Symbol"/>
            </a:endParaRPr>
          </a:p>
          <a:p>
            <a:endParaRPr lang="fr-CH" b="1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NB: at 2.10</a:t>
            </a:r>
            <a:r>
              <a:rPr lang="fr-CH" baseline="30000" dirty="0" smtClean="0">
                <a:sym typeface="Symbol"/>
              </a:rPr>
              <a:t>36</a:t>
            </a:r>
            <a:r>
              <a:rPr lang="fr-CH" dirty="0" smtClean="0">
                <a:sym typeface="Symbol"/>
              </a:rPr>
              <a:t>/cm</a:t>
            </a:r>
            <a:r>
              <a:rPr lang="fr-CH" baseline="30000" dirty="0" smtClean="0">
                <a:sym typeface="Symbol"/>
              </a:rPr>
              <a:t>2</a:t>
            </a:r>
            <a:r>
              <a:rPr lang="fr-CH" dirty="0" smtClean="0">
                <a:sym typeface="Symbol"/>
              </a:rPr>
              <a:t>/s , </a:t>
            </a:r>
            <a:r>
              <a:rPr lang="fr-CH" dirty="0">
                <a:sym typeface="Symbol"/>
              </a:rPr>
              <a:t>t</a:t>
            </a:r>
            <a:r>
              <a:rPr lang="fr-CH" dirty="0" smtClean="0">
                <a:sym typeface="Symbol"/>
              </a:rPr>
              <a:t>he full LEP </a:t>
            </a:r>
            <a:r>
              <a:rPr lang="fr-CH" dirty="0" err="1" smtClean="0">
                <a:sym typeface="Symbol"/>
              </a:rPr>
              <a:t>statistics</a:t>
            </a:r>
            <a:r>
              <a:rPr lang="fr-CH" dirty="0" smtClean="0">
                <a:sym typeface="Symbol"/>
              </a:rPr>
              <a:t> of 10</a:t>
            </a:r>
            <a:r>
              <a:rPr lang="fr-CH" baseline="30000" dirty="0" smtClean="0">
                <a:sym typeface="Symbol"/>
              </a:rPr>
              <a:t>6</a:t>
            </a:r>
            <a:r>
              <a:rPr lang="fr-CH" dirty="0" smtClean="0">
                <a:sym typeface="Symbol"/>
              </a:rPr>
              <a:t> muon pairs or 2.10</a:t>
            </a:r>
            <a:r>
              <a:rPr lang="fr-CH" baseline="30000" dirty="0" smtClean="0">
                <a:sym typeface="Symbol"/>
              </a:rPr>
              <a:t>7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Hadronic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decays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                                                          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repeated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every</a:t>
            </a:r>
            <a:r>
              <a:rPr lang="fr-CH" dirty="0" smtClean="0">
                <a:sym typeface="Symbol"/>
              </a:rPr>
              <a:t> 6 minutes in </a:t>
            </a:r>
            <a:r>
              <a:rPr lang="fr-CH" dirty="0" err="1" smtClean="0">
                <a:sym typeface="Symbol"/>
              </a:rPr>
              <a:t>each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experiment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(2.10</a:t>
            </a:r>
            <a:r>
              <a:rPr lang="fr-CH" baseline="30000" dirty="0" smtClean="0">
                <a:sym typeface="Symbol"/>
              </a:rPr>
              <a:t>36</a:t>
            </a:r>
            <a:r>
              <a:rPr lang="fr-CH" dirty="0" smtClean="0">
                <a:sym typeface="Symbol"/>
              </a:rPr>
              <a:t>/cm</a:t>
            </a:r>
            <a:r>
              <a:rPr lang="fr-CH" baseline="30000" dirty="0" smtClean="0">
                <a:sym typeface="Symbol"/>
              </a:rPr>
              <a:t>2</a:t>
            </a:r>
            <a:r>
              <a:rPr lang="fr-CH" dirty="0" smtClean="0">
                <a:sym typeface="Symbol"/>
              </a:rPr>
              <a:t>/s = 2/</a:t>
            </a:r>
            <a:r>
              <a:rPr lang="fr-CH" dirty="0" err="1" smtClean="0">
                <a:sym typeface="Symbol"/>
              </a:rPr>
              <a:t>pb</a:t>
            </a:r>
            <a:r>
              <a:rPr lang="fr-CH" dirty="0" smtClean="0">
                <a:sym typeface="Symbol"/>
              </a:rPr>
              <a:t>/s)</a:t>
            </a:r>
          </a:p>
          <a:p>
            <a:endParaRPr lang="fr-CH" dirty="0">
              <a:sym typeface="Symbol"/>
            </a:endParaRPr>
          </a:p>
          <a:p>
            <a:r>
              <a:rPr lang="fr-CH" b="1" dirty="0" smtClean="0"/>
              <a:t>A </a:t>
            </a:r>
            <a:r>
              <a:rPr lang="fr-CH" b="1" dirty="0" err="1" smtClean="0"/>
              <a:t>fantastic</a:t>
            </a:r>
            <a:r>
              <a:rPr lang="fr-CH" b="1" dirty="0" smtClean="0"/>
              <a:t> machine!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6695" y="57189"/>
            <a:ext cx="489364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fr-CH" dirty="0" err="1"/>
              <a:t>Requirements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physics</a:t>
            </a:r>
            <a:r>
              <a:rPr lang="fr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497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775" y="1657369"/>
            <a:ext cx="6191250" cy="364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1744" y="157203"/>
            <a:ext cx="3815403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fr-CH" dirty="0">
                <a:solidFill>
                  <a:prstClr val="black"/>
                </a:solidFill>
              </a:rPr>
              <a:t>A limitation: </a:t>
            </a:r>
            <a:r>
              <a:rPr lang="fr-CH" dirty="0" err="1">
                <a:solidFill>
                  <a:prstClr val="black"/>
                </a:solidFill>
              </a:rPr>
              <a:t>Touschek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effect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5" y="952127"/>
            <a:ext cx="83879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prstClr val="black"/>
                </a:solidFill>
              </a:rPr>
              <a:t>Oide-san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pointed</a:t>
            </a:r>
            <a:r>
              <a:rPr lang="fr-CH" dirty="0">
                <a:solidFill>
                  <a:prstClr val="black"/>
                </a:solidFill>
              </a:rPr>
              <a:t> out </a:t>
            </a:r>
            <a:r>
              <a:rPr lang="fr-CH" dirty="0" err="1">
                <a:solidFill>
                  <a:prstClr val="black"/>
                </a:solidFill>
              </a:rPr>
              <a:t>that</a:t>
            </a:r>
            <a:r>
              <a:rPr lang="fr-CH" dirty="0">
                <a:solidFill>
                  <a:prstClr val="black"/>
                </a:solidFill>
              </a:rPr>
              <a:t> the ‘pilot </a:t>
            </a:r>
            <a:r>
              <a:rPr lang="fr-CH" dirty="0" err="1">
                <a:solidFill>
                  <a:prstClr val="black"/>
                </a:solidFill>
              </a:rPr>
              <a:t>bunches</a:t>
            </a:r>
            <a:r>
              <a:rPr lang="fr-CH" dirty="0">
                <a:solidFill>
                  <a:prstClr val="black"/>
                </a:solidFill>
              </a:rPr>
              <a:t>’ </a:t>
            </a:r>
            <a:r>
              <a:rPr lang="fr-CH" dirty="0" err="1">
                <a:solidFill>
                  <a:prstClr val="black"/>
                </a:solidFill>
              </a:rPr>
              <a:t>would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lose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particles</a:t>
            </a:r>
            <a:r>
              <a:rPr lang="fr-CH" dirty="0">
                <a:solidFill>
                  <a:prstClr val="black"/>
                </a:solidFill>
              </a:rPr>
              <a:t> due to </a:t>
            </a:r>
            <a:r>
              <a:rPr lang="fr-CH" dirty="0" err="1">
                <a:solidFill>
                  <a:prstClr val="black"/>
                </a:solidFill>
              </a:rPr>
              <a:t>Touschek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effct</a:t>
            </a:r>
            <a:endParaRPr lang="fr-CH" dirty="0">
              <a:solidFill>
                <a:prstClr val="black"/>
              </a:solidFill>
            </a:endParaRPr>
          </a:p>
          <a:p>
            <a:endParaRPr lang="fr-CH" dirty="0">
              <a:solidFill>
                <a:prstClr val="black"/>
              </a:solidFill>
            </a:endParaRPr>
          </a:p>
          <a:p>
            <a:r>
              <a:rPr lang="fr-CH" dirty="0" err="1">
                <a:solidFill>
                  <a:prstClr val="black"/>
                </a:solidFill>
              </a:rPr>
              <a:t>Indeed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they</a:t>
            </a:r>
            <a:r>
              <a:rPr lang="fr-CH" dirty="0">
                <a:solidFill>
                  <a:prstClr val="black"/>
                </a:solidFill>
              </a:rPr>
              <a:t> have </a:t>
            </a:r>
            <a:r>
              <a:rPr lang="fr-CH" dirty="0" err="1">
                <a:solidFill>
                  <a:prstClr val="black"/>
                </a:solidFill>
              </a:rPr>
              <a:t>such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small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emittance</a:t>
            </a:r>
            <a:r>
              <a:rPr lang="fr-CH" dirty="0">
                <a:solidFill>
                  <a:prstClr val="black"/>
                </a:solidFill>
              </a:rPr>
              <a:t> </a:t>
            </a:r>
          </a:p>
          <a:p>
            <a:r>
              <a:rPr lang="fr-CH" dirty="0" err="1">
                <a:solidFill>
                  <a:prstClr val="black"/>
                </a:solidFill>
              </a:rPr>
              <a:t>that</a:t>
            </a:r>
            <a:r>
              <a:rPr lang="fr-CH" dirty="0">
                <a:solidFill>
                  <a:prstClr val="black"/>
                </a:solidFill>
              </a:rPr>
              <a:t> the </a:t>
            </a:r>
            <a:r>
              <a:rPr lang="fr-CH" dirty="0" err="1">
                <a:solidFill>
                  <a:prstClr val="black"/>
                </a:solidFill>
              </a:rPr>
              <a:t>bunch</a:t>
            </a:r>
            <a:r>
              <a:rPr lang="fr-CH" dirty="0">
                <a:solidFill>
                  <a:prstClr val="black"/>
                </a:solidFill>
              </a:rPr>
              <a:t> populations </a:t>
            </a:r>
            <a:r>
              <a:rPr lang="fr-CH" dirty="0" err="1">
                <a:solidFill>
                  <a:prstClr val="black"/>
                </a:solidFill>
              </a:rPr>
              <a:t>reduces</a:t>
            </a:r>
            <a:r>
              <a:rPr lang="fr-CH" dirty="0">
                <a:solidFill>
                  <a:prstClr val="black"/>
                </a:solidFill>
              </a:rPr>
              <a:t> </a:t>
            </a:r>
          </a:p>
          <a:p>
            <a:r>
              <a:rPr lang="fr-CH" dirty="0" err="1">
                <a:solidFill>
                  <a:prstClr val="black"/>
                </a:solidFill>
              </a:rPr>
              <a:t>fast</a:t>
            </a:r>
            <a:r>
              <a:rPr lang="fr-CH" dirty="0">
                <a:solidFill>
                  <a:prstClr val="black"/>
                </a:solidFill>
              </a:rPr>
              <a:t> if </a:t>
            </a:r>
            <a:r>
              <a:rPr lang="fr-CH" dirty="0" err="1">
                <a:solidFill>
                  <a:prstClr val="black"/>
                </a:solidFill>
              </a:rPr>
              <a:t>it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is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larger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that</a:t>
            </a:r>
            <a:r>
              <a:rPr lang="fr-CH" dirty="0">
                <a:solidFill>
                  <a:prstClr val="black"/>
                </a:solidFill>
              </a:rPr>
              <a:t> 4 10</a:t>
            </a:r>
            <a:r>
              <a:rPr lang="fr-CH" baseline="30000" dirty="0">
                <a:solidFill>
                  <a:prstClr val="black"/>
                </a:solidFill>
              </a:rPr>
              <a:t>10</a:t>
            </a:r>
            <a:r>
              <a:rPr lang="fr-CH" dirty="0">
                <a:solidFill>
                  <a:prstClr val="black"/>
                </a:solidFill>
              </a:rPr>
              <a:t> at the Z</a:t>
            </a:r>
          </a:p>
          <a:p>
            <a:endParaRPr lang="fr-CH" dirty="0">
              <a:solidFill>
                <a:prstClr val="black"/>
              </a:solidFill>
            </a:endParaRPr>
          </a:p>
          <a:p>
            <a:r>
              <a:rPr lang="fr-CH" dirty="0" err="1">
                <a:solidFill>
                  <a:prstClr val="black"/>
                </a:solidFill>
              </a:rPr>
              <a:t>this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is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less</a:t>
            </a:r>
            <a:r>
              <a:rPr lang="fr-CH" dirty="0">
                <a:solidFill>
                  <a:prstClr val="black"/>
                </a:solidFill>
              </a:rPr>
              <a:t> of an issue at the W</a:t>
            </a:r>
          </a:p>
          <a:p>
            <a:r>
              <a:rPr lang="fr-CH" dirty="0">
                <a:solidFill>
                  <a:prstClr val="black"/>
                </a:solidFill>
              </a:rPr>
              <a:t> and </a:t>
            </a:r>
            <a:r>
              <a:rPr lang="fr-CH" dirty="0" err="1">
                <a:solidFill>
                  <a:prstClr val="black"/>
                </a:solidFill>
              </a:rPr>
              <a:t>higher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>
                <a:solidFill>
                  <a:prstClr val="black"/>
                </a:solidFill>
              </a:rPr>
              <a:t>Tobias has </a:t>
            </a:r>
            <a:r>
              <a:rPr lang="fr-CH" dirty="0" err="1">
                <a:solidFill>
                  <a:prstClr val="black"/>
                </a:solidFill>
              </a:rPr>
              <a:t>calculated</a:t>
            </a:r>
            <a:r>
              <a:rPr lang="fr-CH" dirty="0">
                <a:solidFill>
                  <a:prstClr val="black"/>
                </a:solidFill>
              </a:rPr>
              <a:t> the </a:t>
            </a:r>
            <a:r>
              <a:rPr lang="fr-CH" dirty="0" err="1">
                <a:solidFill>
                  <a:prstClr val="black"/>
                </a:solidFill>
              </a:rPr>
              <a:t>effect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>
                <a:solidFill>
                  <a:prstClr val="black"/>
                </a:solidFill>
              </a:rPr>
              <a:t>(and </a:t>
            </a:r>
            <a:r>
              <a:rPr lang="fr-CH" dirty="0" err="1">
                <a:solidFill>
                  <a:prstClr val="black"/>
                </a:solidFill>
              </a:rPr>
              <a:t>written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it</a:t>
            </a:r>
            <a:r>
              <a:rPr lang="fr-CH" dirty="0">
                <a:solidFill>
                  <a:prstClr val="black"/>
                </a:solidFill>
              </a:rPr>
              <a:t> up in the CDR!)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1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15" y="2897201"/>
            <a:ext cx="3070386" cy="248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926" y="557243"/>
            <a:ext cx="560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Eliana</a:t>
            </a:r>
            <a:r>
              <a:rPr lang="fr-CH" dirty="0" smtClean="0"/>
              <a:t> and Ivan </a:t>
            </a:r>
            <a:r>
              <a:rPr lang="fr-CH" dirty="0" err="1" smtClean="0"/>
              <a:t>independently</a:t>
            </a:r>
            <a:r>
              <a:rPr lang="fr-CH" dirty="0" smtClean="0"/>
              <a:t> </a:t>
            </a:r>
            <a:r>
              <a:rPr lang="fr-CH" dirty="0" err="1" smtClean="0"/>
              <a:t>checked</a:t>
            </a:r>
            <a:r>
              <a:rPr lang="fr-CH" dirty="0" smtClean="0"/>
              <a:t> the possible </a:t>
            </a:r>
            <a:r>
              <a:rPr lang="fr-CH" dirty="0" err="1" smtClean="0"/>
              <a:t>effect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84295" y="-5722"/>
            <a:ext cx="177324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The </a:t>
            </a:r>
            <a:r>
              <a:rPr lang="fr-CH" sz="2400" b="1" dirty="0" err="1" smtClean="0"/>
              <a:t>Qs</a:t>
            </a:r>
            <a:r>
              <a:rPr lang="fr-CH" sz="2400" b="1" dirty="0" smtClean="0"/>
              <a:t> issue</a:t>
            </a:r>
            <a:endParaRPr lang="en-GB" sz="2400" b="1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024"/>
          <a:stretch/>
        </p:blipFill>
        <p:spPr bwMode="auto">
          <a:xfrm>
            <a:off x="2994657" y="3035312"/>
            <a:ext cx="3152518" cy="233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227" y="3135320"/>
            <a:ext cx="3059905" cy="18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3"/>
          <a:stretch/>
        </p:blipFill>
        <p:spPr bwMode="auto">
          <a:xfrm>
            <a:off x="3174129" y="968426"/>
            <a:ext cx="2761755" cy="205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1545" y="1357333"/>
            <a:ext cx="269285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at the W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Qs</a:t>
            </a:r>
            <a:r>
              <a:rPr lang="fr-CH" dirty="0" smtClean="0"/>
              <a:t> = 0.08 </a:t>
            </a:r>
            <a:r>
              <a:rPr lang="fr-CH" dirty="0" smtClean="0">
                <a:sym typeface="Wingdings" panose="05000000000000000000" pitchFamily="2" charset="2"/>
              </a:rPr>
              <a:t>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555006" y="3407561"/>
            <a:ext cx="1325171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1600" dirty="0" smtClean="0"/>
              <a:t>W, </a:t>
            </a:r>
            <a:r>
              <a:rPr lang="fr-CH" sz="1600" dirty="0" err="1" smtClean="0"/>
              <a:t>Qs</a:t>
            </a:r>
            <a:r>
              <a:rPr lang="fr-CH" sz="1600" dirty="0" smtClean="0"/>
              <a:t> = 0.024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61515" y="2595569"/>
            <a:ext cx="250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Eliana</a:t>
            </a:r>
            <a:r>
              <a:rPr lang="fr-CH" dirty="0" smtClean="0"/>
              <a:t>, at the Z </a:t>
            </a:r>
            <a:r>
              <a:rPr lang="fr-CH" dirty="0" err="1" smtClean="0"/>
              <a:t>Qs</a:t>
            </a:r>
            <a:r>
              <a:rPr lang="fr-CH" dirty="0" smtClean="0"/>
              <a:t>=0.025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507220" y="2625211"/>
            <a:ext cx="254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Ivan K, at 61GeV </a:t>
            </a:r>
            <a:r>
              <a:rPr lang="fr-CH" dirty="0" err="1" smtClean="0"/>
              <a:t>Qs</a:t>
            </a:r>
            <a:r>
              <a:rPr lang="fr-CH" dirty="0" smtClean="0"/>
              <a:t>=0.02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31740" y="5293390"/>
            <a:ext cx="45722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, </a:t>
            </a:r>
            <a:r>
              <a:rPr lang="fr-CH" dirty="0" err="1" smtClean="0"/>
              <a:t>smoother</a:t>
            </a:r>
            <a:r>
              <a:rPr lang="fr-CH" dirty="0" smtClean="0"/>
              <a:t> </a:t>
            </a:r>
            <a:r>
              <a:rPr lang="fr-CH" dirty="0" err="1" smtClean="0"/>
              <a:t>curves</a:t>
            </a:r>
            <a:r>
              <a:rPr lang="fr-CH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4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1135</Words>
  <Application>Microsoft Office PowerPoint</Application>
  <PresentationFormat>On-screen Show (16:10)</PresentationFormat>
  <Paragraphs>230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Opposite sign dispersion at IP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3</cp:revision>
  <dcterms:created xsi:type="dcterms:W3CDTF">2017-11-16T14:05:32Z</dcterms:created>
  <dcterms:modified xsi:type="dcterms:W3CDTF">2017-11-16T14:36:25Z</dcterms:modified>
</cp:coreProperties>
</file>