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1" r:id="rId6"/>
    <p:sldId id="262" r:id="rId7"/>
    <p:sldId id="263" r:id="rId8"/>
    <p:sldId id="264"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CB3B11C-9AC7-4BB9-ACEB-132BEE79DA67}" type="datetimeFigureOut">
              <a:rPr lang="ru-RU" smtClean="0"/>
              <a:t>16.11.2017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541303-832E-41BB-8B3D-854C568ABA1B}" type="slidenum">
              <a:rPr lang="ru-RU" smtClean="0"/>
              <a:t>‹#›</a:t>
            </a:fld>
            <a:endParaRPr lang="ru-RU"/>
          </a:p>
        </p:txBody>
      </p:sp>
    </p:spTree>
    <p:extLst>
      <p:ext uri="{BB962C8B-B14F-4D97-AF65-F5344CB8AC3E}">
        <p14:creationId xmlns:p14="http://schemas.microsoft.com/office/powerpoint/2010/main" val="64216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B541303-832E-41BB-8B3D-854C568ABA1B}" type="slidenum">
              <a:rPr lang="ru-RU" smtClean="0"/>
              <a:t>4</a:t>
            </a:fld>
            <a:endParaRPr lang="ru-RU"/>
          </a:p>
        </p:txBody>
      </p:sp>
    </p:spTree>
    <p:extLst>
      <p:ext uri="{BB962C8B-B14F-4D97-AF65-F5344CB8AC3E}">
        <p14:creationId xmlns:p14="http://schemas.microsoft.com/office/powerpoint/2010/main" val="68628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55BC4DB-D3BD-45BC-B9F0-768D56B5EDB2}" type="datetimeFigureOut">
              <a:rPr lang="ru-RU" smtClean="0"/>
              <a:t>16.11.2017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23212758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5BC4DB-D3BD-45BC-B9F0-768D56B5EDB2}" type="datetimeFigureOut">
              <a:rPr lang="ru-RU" smtClean="0"/>
              <a:t>16.11.2017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4019736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5BC4DB-D3BD-45BC-B9F0-768D56B5EDB2}" type="datetimeFigureOut">
              <a:rPr lang="ru-RU" smtClean="0"/>
              <a:t>16.11.2017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569044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55BC4DB-D3BD-45BC-B9F0-768D56B5EDB2}" type="datetimeFigureOut">
              <a:rPr lang="ru-RU" smtClean="0"/>
              <a:t>16.11.2017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445351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55BC4DB-D3BD-45BC-B9F0-768D56B5EDB2}" type="datetimeFigureOut">
              <a:rPr lang="ru-RU" smtClean="0"/>
              <a:t>16.11.2017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2736425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55BC4DB-D3BD-45BC-B9F0-768D56B5EDB2}" type="datetimeFigureOut">
              <a:rPr lang="ru-RU" smtClean="0"/>
              <a:t>16.11.2017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25477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55BC4DB-D3BD-45BC-B9F0-768D56B5EDB2}" type="datetimeFigureOut">
              <a:rPr lang="ru-RU" smtClean="0"/>
              <a:t>16.11.2017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1999646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55BC4DB-D3BD-45BC-B9F0-768D56B5EDB2}" type="datetimeFigureOut">
              <a:rPr lang="ru-RU" smtClean="0"/>
              <a:t>16.11.2017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2727727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55BC4DB-D3BD-45BC-B9F0-768D56B5EDB2}" type="datetimeFigureOut">
              <a:rPr lang="ru-RU" smtClean="0"/>
              <a:t>16.11.2017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2588404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55BC4DB-D3BD-45BC-B9F0-768D56B5EDB2}" type="datetimeFigureOut">
              <a:rPr lang="ru-RU" smtClean="0"/>
              <a:t>16.11.2017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9571474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55BC4DB-D3BD-45BC-B9F0-768D56B5EDB2}" type="datetimeFigureOut">
              <a:rPr lang="ru-RU" smtClean="0"/>
              <a:t>16.11.2017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DF3E5D-5184-4E6F-9D7C-DA2978DB8D6F}" type="slidenum">
              <a:rPr lang="ru-RU" smtClean="0"/>
              <a:t>‹#›</a:t>
            </a:fld>
            <a:endParaRPr lang="ru-RU"/>
          </a:p>
        </p:txBody>
      </p:sp>
    </p:spTree>
    <p:extLst>
      <p:ext uri="{BB962C8B-B14F-4D97-AF65-F5344CB8AC3E}">
        <p14:creationId xmlns:p14="http://schemas.microsoft.com/office/powerpoint/2010/main" val="2528673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5BC4DB-D3BD-45BC-B9F0-768D56B5EDB2}" type="datetimeFigureOut">
              <a:rPr lang="ru-RU" smtClean="0"/>
              <a:t>16.11.2017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DF3E5D-5184-4E6F-9D7C-DA2978DB8D6F}" type="slidenum">
              <a:rPr lang="ru-RU" smtClean="0"/>
              <a:t>‹#›</a:t>
            </a:fld>
            <a:endParaRPr lang="ru-RU"/>
          </a:p>
        </p:txBody>
      </p:sp>
    </p:spTree>
    <p:extLst>
      <p:ext uri="{BB962C8B-B14F-4D97-AF65-F5344CB8AC3E}">
        <p14:creationId xmlns:p14="http://schemas.microsoft.com/office/powerpoint/2010/main" val="4009413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7"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png"/></Relationships>
</file>

<file path=ppt/slides/_rels/slide6.xml.rels><?xml version="1.0" encoding="UTF-8" standalone="yes"?>
<Relationships xmlns="http://schemas.openxmlformats.org/package/2006/relationships"><Relationship Id="rId8" Type="http://schemas.openxmlformats.org/officeDocument/2006/relationships/image" Target="../media/image4.png"/><Relationship Id="rId7" Type="http://schemas.openxmlformats.org/officeDocument/2006/relationships/image" Target="../media/image31.png"/><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34.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6672"/>
            <a:ext cx="7772400" cy="3123779"/>
          </a:xfrm>
        </p:spPr>
        <p:txBody>
          <a:bodyPr>
            <a:normAutofit fontScale="90000"/>
          </a:bodyPr>
          <a:lstStyle/>
          <a:p>
            <a:r>
              <a:rPr lang="en-US" dirty="0" smtClean="0"/>
              <a:t>Resonant Depolarization Simulations for FCC-</a:t>
            </a:r>
            <a:r>
              <a:rPr lang="en-US" dirty="0" err="1" smtClean="0"/>
              <a:t>ee</a:t>
            </a:r>
            <a:r>
              <a:rPr lang="en-US" sz="5400" dirty="0" smtClean="0"/>
              <a:t/>
            </a:r>
            <a:br>
              <a:rPr lang="en-US" sz="5400" dirty="0" smtClean="0"/>
            </a:br>
            <a:r>
              <a:rPr lang="en-US" sz="5400" dirty="0" smtClean="0"/>
              <a:t/>
            </a:r>
            <a:br>
              <a:rPr lang="en-US" sz="5400" dirty="0" smtClean="0"/>
            </a:br>
            <a:r>
              <a:rPr lang="en-US" dirty="0" smtClean="0"/>
              <a:t>Ivan Koop, BINP, 630090 Novosibirsk</a:t>
            </a:r>
            <a:endParaRPr lang="ru-RU" dirty="0"/>
          </a:p>
        </p:txBody>
      </p:sp>
      <p:sp>
        <p:nvSpPr>
          <p:cNvPr id="3" name="Подзаголовок 2"/>
          <p:cNvSpPr>
            <a:spLocks noGrp="1"/>
          </p:cNvSpPr>
          <p:nvPr>
            <p:ph type="subTitle" idx="1"/>
          </p:nvPr>
        </p:nvSpPr>
        <p:spPr>
          <a:xfrm>
            <a:off x="0" y="4509120"/>
            <a:ext cx="9144000" cy="1152128"/>
          </a:xfrm>
        </p:spPr>
        <p:txBody>
          <a:bodyPr>
            <a:normAutofit/>
          </a:bodyPr>
          <a:lstStyle/>
          <a:p>
            <a:r>
              <a:rPr lang="en-US" sz="2800" dirty="0">
                <a:solidFill>
                  <a:schemeClr val="tx1"/>
                </a:solidFill>
              </a:rPr>
              <a:t>FCC-</a:t>
            </a:r>
            <a:r>
              <a:rPr lang="en-US" sz="2800" dirty="0" err="1">
                <a:solidFill>
                  <a:schemeClr val="tx1"/>
                </a:solidFill>
              </a:rPr>
              <a:t>ee</a:t>
            </a:r>
            <a:r>
              <a:rPr lang="en-US" sz="2800" dirty="0">
                <a:solidFill>
                  <a:schemeClr val="tx1"/>
                </a:solidFill>
              </a:rPr>
              <a:t> beam polarization and energy </a:t>
            </a:r>
            <a:r>
              <a:rPr lang="en-US" sz="2800" dirty="0" smtClean="0">
                <a:solidFill>
                  <a:schemeClr val="tx1"/>
                </a:solidFill>
              </a:rPr>
              <a:t>calibration meeting</a:t>
            </a:r>
          </a:p>
          <a:p>
            <a:r>
              <a:rPr lang="en-US" sz="2800" dirty="0" smtClean="0">
                <a:solidFill>
                  <a:schemeClr val="tx1"/>
                </a:solidFill>
              </a:rPr>
              <a:t>16.11.2017</a:t>
            </a:r>
            <a:r>
              <a:rPr lang="en-US" sz="2800" dirty="0">
                <a:solidFill>
                  <a:schemeClr val="tx1"/>
                </a:solidFill>
              </a:rPr>
              <a:t>, CERN, Geneva</a:t>
            </a:r>
            <a:endParaRPr lang="ru-RU" sz="2800" dirty="0" smtClean="0">
              <a:solidFill>
                <a:schemeClr val="tx1"/>
              </a:solidFill>
            </a:endParaRPr>
          </a:p>
          <a:p>
            <a:endParaRPr lang="ru-RU" dirty="0"/>
          </a:p>
        </p:txBody>
      </p:sp>
    </p:spTree>
    <p:extLst>
      <p:ext uri="{BB962C8B-B14F-4D97-AF65-F5344CB8AC3E}">
        <p14:creationId xmlns:p14="http://schemas.microsoft.com/office/powerpoint/2010/main" val="26442312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txBody>
          <a:bodyPr>
            <a:noAutofit/>
          </a:bodyPr>
          <a:lstStyle/>
          <a:p>
            <a:r>
              <a:rPr lang="en-US" sz="3200" dirty="0" smtClean="0"/>
              <a:t>Conclusions</a:t>
            </a:r>
            <a:endParaRPr lang="ru-RU" sz="3200" dirty="0"/>
          </a:p>
        </p:txBody>
      </p:sp>
      <p:sp>
        <p:nvSpPr>
          <p:cNvPr id="7" name="TextBox 6"/>
          <p:cNvSpPr txBox="1"/>
          <p:nvPr/>
        </p:nvSpPr>
        <p:spPr>
          <a:xfrm>
            <a:off x="179511" y="689579"/>
            <a:ext cx="8568953" cy="2677656"/>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At Z peak with the last set of beam and lattice parameters  there is no obstacles to perform the Resonant Depolarization, even with such small synchrotron tune as </a:t>
            </a:r>
            <a:r>
              <a:rPr lang="en-US" sz="2400" dirty="0">
                <a:solidFill>
                  <a:srgbClr val="FF0000"/>
                </a:solidFill>
              </a:rPr>
              <a:t>Qs=.</a:t>
            </a:r>
            <a:r>
              <a:rPr lang="en-US" sz="2400" dirty="0" smtClean="0">
                <a:solidFill>
                  <a:srgbClr val="FF0000"/>
                </a:solidFill>
              </a:rPr>
              <a:t>025</a:t>
            </a:r>
            <a:r>
              <a:rPr lang="en-US" sz="2400" dirty="0" smtClean="0"/>
              <a:t>.</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At W threshold there is a serious problem with the choice of too low </a:t>
            </a:r>
            <a:r>
              <a:rPr lang="en-US" sz="2400" dirty="0">
                <a:solidFill>
                  <a:srgbClr val="FF0000"/>
                </a:solidFill>
              </a:rPr>
              <a:t>Qs=.</a:t>
            </a:r>
            <a:r>
              <a:rPr lang="en-US" sz="2400" dirty="0" smtClean="0">
                <a:solidFill>
                  <a:srgbClr val="FF0000"/>
                </a:solidFill>
              </a:rPr>
              <a:t>023 </a:t>
            </a:r>
            <a:r>
              <a:rPr lang="en-US" sz="2400" dirty="0" smtClean="0"/>
              <a:t>value. RD works, if Qs will be increased to </a:t>
            </a:r>
            <a:r>
              <a:rPr lang="en-US" sz="2400" dirty="0" smtClean="0">
                <a:solidFill>
                  <a:srgbClr val="FF0000"/>
                </a:solidFill>
              </a:rPr>
              <a:t>0.075</a:t>
            </a:r>
            <a:r>
              <a:rPr lang="en-US" sz="2400" dirty="0" smtClean="0"/>
              <a:t>, at least. </a:t>
            </a:r>
            <a:endParaRPr lang="ru-RU" sz="2400" dirty="0"/>
          </a:p>
        </p:txBody>
      </p:sp>
    </p:spTree>
    <p:extLst>
      <p:ext uri="{BB962C8B-B14F-4D97-AF65-F5344CB8AC3E}">
        <p14:creationId xmlns:p14="http://schemas.microsoft.com/office/powerpoint/2010/main" val="1689507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txBody>
          <a:bodyPr>
            <a:noAutofit/>
          </a:bodyPr>
          <a:lstStyle/>
          <a:p>
            <a:r>
              <a:rPr lang="en-US" sz="3200" dirty="0" smtClean="0"/>
              <a:t>Notations </a:t>
            </a:r>
            <a:endParaRPr lang="ru-RU" sz="3200" dirty="0"/>
          </a:p>
        </p:txBody>
      </p:sp>
      <mc:AlternateContent xmlns:mc="http://schemas.openxmlformats.org/markup-compatibility/2006" xmlns:a14="http://schemas.microsoft.com/office/drawing/2010/main">
        <mc:Choice Requires="a14">
          <p:sp>
            <p:nvSpPr>
              <p:cNvPr id="3" name="TextBox 2"/>
              <p:cNvSpPr txBox="1"/>
              <p:nvPr/>
            </p:nvSpPr>
            <p:spPr>
              <a:xfrm>
                <a:off x="107504" y="548680"/>
                <a:ext cx="8928992" cy="6249018"/>
              </a:xfrm>
              <a:prstGeom prst="rect">
                <a:avLst/>
              </a:prstGeom>
              <a:noFill/>
            </p:spPr>
            <p:txBody>
              <a:bodyPr wrap="square" rtlCol="0">
                <a:spAutoFit/>
              </a:bodyPr>
              <a:lstStyle/>
              <a:p>
                <a:r>
                  <a:rPr lang="en-US" sz="2000" dirty="0" smtClean="0"/>
                  <a:t>RF flipper/depolarizer frequency:  </a:t>
                </a:r>
                <a14:m>
                  <m:oMath xmlns:m="http://schemas.openxmlformats.org/officeDocument/2006/math">
                    <m:r>
                      <a:rPr lang="en-US" sz="2000" i="1" smtClean="0">
                        <a:latin typeface="Cambria Math"/>
                        <a:ea typeface="Cambria Math"/>
                      </a:rPr>
                      <m:t>𝜈</m:t>
                    </m:r>
                    <m:r>
                      <a:rPr lang="en-US" sz="2000" b="0" i="1" smtClean="0">
                        <a:latin typeface="Cambria Math"/>
                        <a:ea typeface="Cambria Math"/>
                      </a:rPr>
                      <m:t>=</m:t>
                    </m:r>
                    <m:f>
                      <m:fPr>
                        <m:type m:val="lin"/>
                        <m:ctrlPr>
                          <a:rPr lang="en-US" sz="2000" b="0" i="1" smtClean="0">
                            <a:latin typeface="Cambria Math"/>
                            <a:ea typeface="Cambria Math"/>
                          </a:rPr>
                        </m:ctrlPr>
                      </m:fPr>
                      <m:num>
                        <m:sSub>
                          <m:sSubPr>
                            <m:ctrlPr>
                              <a:rPr lang="en-US" sz="2000" b="0" i="1" smtClean="0">
                                <a:latin typeface="Cambria Math"/>
                                <a:ea typeface="Cambria Math"/>
                              </a:rPr>
                            </m:ctrlPr>
                          </m:sSubPr>
                          <m:e>
                            <m:r>
                              <a:rPr lang="en-US" sz="2000" b="0" i="1" smtClean="0">
                                <a:latin typeface="Cambria Math"/>
                                <a:ea typeface="Cambria Math"/>
                              </a:rPr>
                              <m:t>𝑓</m:t>
                            </m:r>
                          </m:e>
                          <m:sub>
                            <m:r>
                              <a:rPr lang="en-US" sz="2000" b="0" i="1" smtClean="0">
                                <a:latin typeface="Cambria Math"/>
                                <a:ea typeface="Cambria Math"/>
                              </a:rPr>
                              <m:t>𝐷𝑃</m:t>
                            </m:r>
                          </m:sub>
                        </m:sSub>
                      </m:num>
                      <m:den>
                        <m:sSub>
                          <m:sSubPr>
                            <m:ctrlPr>
                              <a:rPr lang="en-US" sz="2000" b="0" i="1" smtClean="0">
                                <a:latin typeface="Cambria Math"/>
                                <a:ea typeface="Cambria Math"/>
                              </a:rPr>
                            </m:ctrlPr>
                          </m:sSubPr>
                          <m:e>
                            <m:r>
                              <a:rPr lang="en-US" sz="2000" b="0" i="1" smtClean="0">
                                <a:latin typeface="Cambria Math"/>
                                <a:ea typeface="Cambria Math"/>
                              </a:rPr>
                              <m:t>𝑓</m:t>
                            </m:r>
                          </m:e>
                          <m:sub>
                            <m:r>
                              <a:rPr lang="en-US" sz="2000" b="0" i="1" smtClean="0">
                                <a:latin typeface="Cambria Math"/>
                                <a:ea typeface="Cambria Math"/>
                              </a:rPr>
                              <m:t>0</m:t>
                            </m:r>
                          </m:sub>
                        </m:sSub>
                        <m:r>
                          <a:rPr lang="en-US" sz="2000" b="0" i="1" smtClean="0">
                            <a:latin typeface="Cambria Math"/>
                            <a:ea typeface="Cambria Math"/>
                          </a:rPr>
                          <m:t> ,  </m:t>
                        </m:r>
                        <m:r>
                          <m:rPr>
                            <m:sty m:val="p"/>
                          </m:rPr>
                          <a:rPr lang="en-US" sz="2000" b="0" i="0" smtClean="0">
                            <a:latin typeface="Cambria Math"/>
                            <a:ea typeface="Cambria Math"/>
                          </a:rPr>
                          <m:t>with</m:t>
                        </m:r>
                        <m:r>
                          <a:rPr lang="en-US" sz="2000" b="0" i="0" smtClean="0">
                            <a:latin typeface="Cambria Math"/>
                            <a:ea typeface="Cambria Math"/>
                          </a:rPr>
                          <m:t>   </m:t>
                        </m:r>
                        <m:sSub>
                          <m:sSubPr>
                            <m:ctrlPr>
                              <a:rPr lang="en-US" sz="2000" b="0" i="1" smtClean="0">
                                <a:latin typeface="Cambria Math"/>
                                <a:ea typeface="Cambria Math"/>
                              </a:rPr>
                            </m:ctrlPr>
                          </m:sSubPr>
                          <m:e>
                            <m:r>
                              <a:rPr lang="en-US" sz="2000" b="0" i="1" smtClean="0">
                                <a:latin typeface="Cambria Math"/>
                                <a:ea typeface="Cambria Math"/>
                              </a:rPr>
                              <m:t>𝑓</m:t>
                            </m:r>
                          </m:e>
                          <m:sub>
                            <m:r>
                              <a:rPr lang="en-US" sz="2000" b="0" i="1" smtClean="0">
                                <a:latin typeface="Cambria Math"/>
                                <a:ea typeface="Cambria Math"/>
                              </a:rPr>
                              <m:t>0</m:t>
                            </m:r>
                          </m:sub>
                        </m:sSub>
                        <m:r>
                          <a:rPr lang="en-US" sz="2000" b="0" i="1" smtClean="0">
                            <a:latin typeface="Cambria Math"/>
                            <a:ea typeface="Cambria Math"/>
                          </a:rPr>
                          <m:t>  −  </m:t>
                        </m:r>
                        <m:r>
                          <m:rPr>
                            <m:sty m:val="p"/>
                          </m:rPr>
                          <a:rPr lang="en-US" sz="2000" b="0" i="0" smtClean="0">
                            <a:latin typeface="Cambria Math"/>
                            <a:ea typeface="Cambria Math"/>
                          </a:rPr>
                          <m:t>revolution</m:t>
                        </m:r>
                        <m:r>
                          <a:rPr lang="en-US" sz="2000" b="0" i="0" smtClean="0">
                            <a:latin typeface="Cambria Math"/>
                            <a:ea typeface="Cambria Math"/>
                          </a:rPr>
                          <m:t> </m:t>
                        </m:r>
                        <m:r>
                          <m:rPr>
                            <m:sty m:val="p"/>
                          </m:rPr>
                          <a:rPr lang="en-US" sz="2000" b="0" i="0" smtClean="0">
                            <a:latin typeface="Cambria Math"/>
                            <a:ea typeface="Cambria Math"/>
                          </a:rPr>
                          <m:t>frequency</m:t>
                        </m:r>
                      </m:den>
                    </m:f>
                  </m:oMath>
                </a14:m>
                <a:endParaRPr lang="en-US" sz="2000" dirty="0" smtClean="0"/>
              </a:p>
              <a:p>
                <a:endParaRPr lang="en-US" sz="2000" dirty="0"/>
              </a:p>
              <a:p>
                <a:r>
                  <a:rPr lang="en-US" sz="2000" dirty="0" smtClean="0"/>
                  <a:t>RF flipper/depolarizer strength – spin rotation around the longitudinal or transverse beam axis:</a:t>
                </a:r>
                <a:endParaRPr lang="en-US" sz="2000" dirty="0"/>
              </a:p>
              <a:p>
                <a:pPr algn="ctr"/>
                <a14:m>
                  <m:oMath xmlns:m="http://schemas.openxmlformats.org/officeDocument/2006/math">
                    <m:r>
                      <a:rPr lang="en-US" sz="2000" b="0" i="1" smtClean="0">
                        <a:latin typeface="Cambria Math"/>
                      </a:rPr>
                      <m:t>𝑤</m:t>
                    </m:r>
                    <m:r>
                      <a:rPr lang="en-US" sz="2000" b="0" i="1" smtClean="0">
                        <a:latin typeface="Cambria Math"/>
                      </a:rPr>
                      <m:t>=</m:t>
                    </m:r>
                    <m:d>
                      <m:dPr>
                        <m:begChr m:val="{"/>
                        <m:endChr m:val=""/>
                        <m:ctrlPr>
                          <a:rPr lang="en-US" sz="2000" b="0" i="1" smtClean="0">
                            <a:latin typeface="Cambria Math"/>
                          </a:rPr>
                        </m:ctrlPr>
                      </m:dPr>
                      <m:e>
                        <m:m>
                          <m:mPr>
                            <m:mcs>
                              <m:mc>
                                <m:mcPr>
                                  <m:count m:val="1"/>
                                  <m:mcJc m:val="center"/>
                                </m:mcPr>
                              </m:mc>
                            </m:mcs>
                            <m:ctrlPr>
                              <a:rPr lang="en-US" sz="2000" b="0" i="1" smtClean="0">
                                <a:latin typeface="Cambria Math"/>
                              </a:rPr>
                            </m:ctrlPr>
                          </m:mPr>
                          <m:mr>
                            <m:e>
                              <m:f>
                                <m:fPr>
                                  <m:type m:val="lin"/>
                                  <m:ctrlPr>
                                    <a:rPr lang="en-US" sz="2000" b="0" i="1" smtClean="0">
                                      <a:latin typeface="Cambria Math"/>
                                    </a:rPr>
                                  </m:ctrlPr>
                                </m:fPr>
                                <m:num>
                                  <m:sSub>
                                    <m:sSubPr>
                                      <m:ctrlPr>
                                        <a:rPr lang="en-US" sz="2000" b="0" i="1" smtClean="0">
                                          <a:latin typeface="Cambria Math"/>
                                        </a:rPr>
                                      </m:ctrlPr>
                                    </m:sSubPr>
                                    <m:e>
                                      <m:r>
                                        <a:rPr lang="en-US" sz="2000" b="0" i="1" smtClean="0">
                                          <a:latin typeface="Cambria Math"/>
                                        </a:rPr>
                                        <m:t>𝐵</m:t>
                                      </m:r>
                                    </m:e>
                                    <m:sub>
                                      <m:r>
                                        <a:rPr lang="en-US" sz="2000" b="0" i="1" smtClean="0">
                                          <a:latin typeface="Cambria Math"/>
                                          <a:ea typeface="Cambria Math"/>
                                        </a:rPr>
                                        <m:t>∥</m:t>
                                      </m:r>
                                    </m:sub>
                                  </m:sSub>
                                  <m:r>
                                    <a:rPr lang="en-US" sz="2000" b="0" i="1" smtClean="0">
                                      <a:latin typeface="Cambria Math"/>
                                      <a:ea typeface="Cambria Math"/>
                                    </a:rPr>
                                    <m:t>𝑙</m:t>
                                  </m:r>
                                </m:num>
                                <m:den>
                                  <m:r>
                                    <a:rPr lang="en-US" sz="2000" b="0" i="1" smtClean="0">
                                      <a:latin typeface="Cambria Math"/>
                                    </a:rPr>
                                    <m:t>2</m:t>
                                  </m:r>
                                  <m:r>
                                    <a:rPr lang="en-US" sz="2000" b="0" i="1" smtClean="0">
                                      <a:latin typeface="Cambria Math"/>
                                      <a:ea typeface="Cambria Math"/>
                                    </a:rPr>
                                    <m:t>𝜋</m:t>
                                  </m:r>
                                  <m:r>
                                    <a:rPr lang="en-US" sz="2000" b="0" i="1" smtClean="0">
                                      <a:latin typeface="Cambria Math"/>
                                      <a:ea typeface="Cambria Math"/>
                                    </a:rPr>
                                    <m:t>𝐵</m:t>
                                  </m:r>
                                  <m:r>
                                    <a:rPr lang="en-US" sz="2000" b="0" i="1" smtClean="0">
                                      <a:latin typeface="Cambria Math"/>
                                      <a:ea typeface="Cambria Math"/>
                                    </a:rPr>
                                    <m:t>𝜌</m:t>
                                  </m:r>
                                </m:den>
                              </m:f>
                            </m:e>
                          </m:mr>
                          <m:mr>
                            <m:e>
                              <m:sSub>
                                <m:sSubPr>
                                  <m:ctrlPr>
                                    <a:rPr lang="en-US" sz="2000" b="0" i="1" smtClean="0">
                                      <a:latin typeface="Cambria Math"/>
                                    </a:rPr>
                                  </m:ctrlPr>
                                </m:sSubPr>
                                <m:e>
                                  <m:sSub>
                                    <m:sSubPr>
                                      <m:ctrlPr>
                                        <a:rPr lang="en-US" sz="2000" b="0" i="1" smtClean="0">
                                          <a:latin typeface="Cambria Math"/>
                                        </a:rPr>
                                      </m:ctrlPr>
                                    </m:sSubPr>
                                    <m:e>
                                      <m:r>
                                        <a:rPr lang="en-US" sz="2000" b="0" i="1" smtClean="0">
                                          <a:latin typeface="Cambria Math"/>
                                          <a:ea typeface="Cambria Math"/>
                                        </a:rPr>
                                        <m:t>𝜈</m:t>
                                      </m:r>
                                    </m:e>
                                    <m:sub>
                                      <m:r>
                                        <a:rPr lang="en-US" sz="2000" b="0" i="1" smtClean="0">
                                          <a:latin typeface="Cambria Math"/>
                                        </a:rPr>
                                        <m:t>0</m:t>
                                      </m:r>
                                    </m:sub>
                                  </m:sSub>
                                  <m:r>
                                    <a:rPr lang="en-US" sz="2000" b="0" i="1" smtClean="0">
                                      <a:latin typeface="Cambria Math"/>
                                      <a:ea typeface="Cambria Math"/>
                                    </a:rPr>
                                    <m:t>∙</m:t>
                                  </m:r>
                                  <m:r>
                                    <a:rPr lang="en-US" sz="2000" b="0" i="1" smtClean="0">
                                      <a:latin typeface="Cambria Math"/>
                                    </a:rPr>
                                    <m:t>𝐵</m:t>
                                  </m:r>
                                </m:e>
                                <m:sub>
                                  <m:r>
                                    <a:rPr lang="en-US" sz="2000" b="0" i="1" smtClean="0">
                                      <a:latin typeface="Cambria Math"/>
                                      <a:ea typeface="Cambria Math"/>
                                    </a:rPr>
                                    <m:t>⊥</m:t>
                                  </m:r>
                                </m:sub>
                              </m:sSub>
                              <m:r>
                                <a:rPr lang="en-US" sz="2000" b="0" i="1" smtClean="0">
                                  <a:latin typeface="Cambria Math"/>
                                  <a:ea typeface="Cambria Math"/>
                                </a:rPr>
                                <m:t>𝑙</m:t>
                              </m:r>
                              <m:r>
                                <a:rPr lang="en-US" sz="2000" b="0" i="1" smtClean="0">
                                  <a:latin typeface="Cambria Math"/>
                                </a:rPr>
                                <m:t>/2</m:t>
                              </m:r>
                              <m:r>
                                <a:rPr lang="en-US" sz="2000" b="0" i="1" smtClean="0">
                                  <a:latin typeface="Cambria Math"/>
                                  <a:ea typeface="Cambria Math"/>
                                </a:rPr>
                                <m:t>𝜋</m:t>
                              </m:r>
                              <m:r>
                                <a:rPr lang="en-US" sz="2000" b="0" i="1" smtClean="0">
                                  <a:latin typeface="Cambria Math"/>
                                  <a:ea typeface="Cambria Math"/>
                                </a:rPr>
                                <m:t>𝐵</m:t>
                              </m:r>
                              <m:r>
                                <a:rPr lang="en-US" sz="2000" b="0" i="1" smtClean="0">
                                  <a:latin typeface="Cambria Math"/>
                                  <a:ea typeface="Cambria Math"/>
                                </a:rPr>
                                <m:t>𝜌</m:t>
                              </m:r>
                            </m:e>
                          </m:mr>
                        </m:m>
                      </m:e>
                    </m:d>
                  </m:oMath>
                </a14:m>
                <a:r>
                  <a:rPr lang="en-US" sz="2000" dirty="0" smtClean="0"/>
                  <a:t>      </a:t>
                </a:r>
                <a14:m>
                  <m:oMath xmlns:m="http://schemas.openxmlformats.org/officeDocument/2006/math">
                    <m:d>
                      <m:dPr>
                        <m:begChr m:val="{"/>
                        <m:endChr m:val=""/>
                        <m:ctrlPr>
                          <a:rPr lang="en-US" sz="2000" b="0" i="1" smtClean="0">
                            <a:latin typeface="Cambria Math"/>
                          </a:rPr>
                        </m:ctrlPr>
                      </m:dPr>
                      <m:e>
                        <m:eqArr>
                          <m:eqArrPr>
                            <m:ctrlPr>
                              <a:rPr lang="en-US" sz="2000" b="0" i="1" smtClean="0">
                                <a:latin typeface="Cambria Math"/>
                              </a:rPr>
                            </m:ctrlPr>
                          </m:eqArrPr>
                          <m:e>
                            <m:sSub>
                              <m:sSubPr>
                                <m:ctrlPr>
                                  <a:rPr lang="en-US" sz="2000" b="0" i="1" smtClean="0">
                                    <a:latin typeface="Cambria Math"/>
                                  </a:rPr>
                                </m:ctrlPr>
                              </m:sSubPr>
                              <m:e>
                                <m:r>
                                  <a:rPr lang="en-US" sz="2000" b="0" i="1" smtClean="0">
                                    <a:latin typeface="Cambria Math"/>
                                    <a:ea typeface="Cambria Math"/>
                                  </a:rPr>
                                  <m:t>𝜈</m:t>
                                </m:r>
                              </m:e>
                              <m:sub>
                                <m:r>
                                  <a:rPr lang="en-US" sz="2000" b="0" i="1" smtClean="0">
                                    <a:latin typeface="Cambria Math"/>
                                  </a:rPr>
                                  <m:t>0</m:t>
                                </m:r>
                              </m:sub>
                            </m:sSub>
                            <m:r>
                              <a:rPr lang="en-US" sz="2000" b="0" i="1" smtClean="0">
                                <a:latin typeface="Cambria Math"/>
                              </a:rPr>
                              <m:t>=</m:t>
                            </m:r>
                            <m:r>
                              <m:rPr>
                                <m:sty m:val="p"/>
                              </m:rPr>
                              <a:rPr lang="el-GR" sz="2000" b="0" i="1" smtClean="0">
                                <a:latin typeface="Cambria Math"/>
                              </a:rPr>
                              <m:t>γ</m:t>
                            </m:r>
                            <m:r>
                              <a:rPr lang="en-US" sz="2000" b="0" i="1" smtClean="0">
                                <a:latin typeface="Cambria Math"/>
                              </a:rPr>
                              <m:t>𝑎</m:t>
                            </m:r>
                            <m:r>
                              <a:rPr lang="en-US" sz="2000" b="0" i="1" smtClean="0">
                                <a:latin typeface="Cambria Math"/>
                              </a:rPr>
                              <m:t>=103.5  </m:t>
                            </m:r>
                            <m:r>
                              <m:rPr>
                                <m:sty m:val="p"/>
                              </m:rPr>
                              <a:rPr lang="en-US" sz="2000" b="0" i="0" smtClean="0">
                                <a:latin typeface="Cambria Math"/>
                              </a:rPr>
                              <m:t>at</m:t>
                            </m:r>
                            <m:r>
                              <a:rPr lang="en-US" sz="2000" b="0" i="1" smtClean="0">
                                <a:latin typeface="Cambria Math"/>
                              </a:rPr>
                              <m:t> </m:t>
                            </m:r>
                            <m:r>
                              <a:rPr lang="en-US" sz="2000" b="0" i="1" smtClean="0">
                                <a:latin typeface="Cambria Math"/>
                              </a:rPr>
                              <m:t>𝑍</m:t>
                            </m:r>
                          </m:e>
                          <m:e>
                            <m:sSub>
                              <m:sSubPr>
                                <m:ctrlPr>
                                  <a:rPr lang="en-US" sz="2000" b="0" i="1" smtClean="0">
                                    <a:latin typeface="Cambria Math"/>
                                  </a:rPr>
                                </m:ctrlPr>
                              </m:sSubPr>
                              <m:e>
                                <m:r>
                                  <a:rPr lang="en-US" sz="2000" b="0" i="1" smtClean="0">
                                    <a:latin typeface="Cambria Math"/>
                                    <a:ea typeface="Cambria Math"/>
                                  </a:rPr>
                                  <m:t>𝜈</m:t>
                                </m:r>
                              </m:e>
                              <m:sub>
                                <m:r>
                                  <a:rPr lang="en-US" sz="2000" b="0" i="1" smtClean="0">
                                    <a:latin typeface="Cambria Math"/>
                                  </a:rPr>
                                  <m:t>0</m:t>
                                </m:r>
                              </m:sub>
                            </m:sSub>
                            <m:r>
                              <a:rPr lang="en-US" sz="2000" b="0" i="1" smtClean="0">
                                <a:latin typeface="Cambria Math"/>
                              </a:rPr>
                              <m:t>=181.5  </m:t>
                            </m:r>
                            <m:r>
                              <m:rPr>
                                <m:sty m:val="p"/>
                              </m:rPr>
                              <a:rPr lang="en-US" sz="2000" b="0" i="0" smtClean="0">
                                <a:latin typeface="Cambria Math"/>
                              </a:rPr>
                              <m:t>at</m:t>
                            </m:r>
                            <m:r>
                              <a:rPr lang="en-US" sz="2000" b="0" i="1" smtClean="0">
                                <a:latin typeface="Cambria Math"/>
                              </a:rPr>
                              <m:t>  </m:t>
                            </m:r>
                            <m:r>
                              <a:rPr lang="en-US" sz="2000" b="0" i="1" smtClean="0">
                                <a:latin typeface="Cambria Math"/>
                              </a:rPr>
                              <m:t>𝑊</m:t>
                            </m:r>
                          </m:e>
                        </m:eqArr>
                      </m:e>
                    </m:d>
                  </m:oMath>
                </a14:m>
                <a:endParaRPr lang="en-US" sz="2000" dirty="0" smtClean="0"/>
              </a:p>
              <a:p>
                <a:endParaRPr lang="en-US" sz="2000" dirty="0" smtClean="0"/>
              </a:p>
              <a:p>
                <a:r>
                  <a:rPr lang="en-US" sz="2000" dirty="0" smtClean="0"/>
                  <a:t>Frequency scanning speed:    </a:t>
                </a:r>
                <a:r>
                  <a:rPr lang="el-GR" sz="2000" dirty="0" smtClean="0"/>
                  <a:t>ε</a:t>
                </a:r>
                <a:r>
                  <a:rPr lang="en-US" sz="2000" dirty="0" smtClean="0"/>
                  <a:t>’</a:t>
                </a:r>
                <a:r>
                  <a:rPr lang="el-GR" sz="2000" dirty="0" smtClean="0"/>
                  <a:t>≡</a:t>
                </a:r>
                <a14:m>
                  <m:oMath xmlns:m="http://schemas.openxmlformats.org/officeDocument/2006/math">
                    <m:r>
                      <a:rPr lang="en-US" sz="2000" i="1" smtClean="0">
                        <a:latin typeface="Cambria Math"/>
                        <a:ea typeface="Cambria Math"/>
                      </a:rPr>
                      <m:t>𝛿𝜈</m:t>
                    </m:r>
                    <m:r>
                      <a:rPr lang="en-US" sz="2000" b="0" i="1" smtClean="0">
                        <a:latin typeface="Cambria Math"/>
                        <a:ea typeface="Cambria Math"/>
                      </a:rPr>
                      <m:t>=</m:t>
                    </m:r>
                    <m:f>
                      <m:fPr>
                        <m:type m:val="lin"/>
                        <m:ctrlPr>
                          <a:rPr lang="en-US" sz="2000" b="0" i="1" smtClean="0">
                            <a:latin typeface="Cambria Math"/>
                            <a:ea typeface="Cambria Math"/>
                          </a:rPr>
                        </m:ctrlPr>
                      </m:fPr>
                      <m:num>
                        <m:r>
                          <a:rPr lang="en-US" sz="2000" b="0" i="1" smtClean="0">
                            <a:latin typeface="Cambria Math"/>
                            <a:ea typeface="Cambria Math"/>
                          </a:rPr>
                          <m:t>𝑑</m:t>
                        </m:r>
                        <m:r>
                          <a:rPr lang="en-US" sz="2000" b="0" i="1" smtClean="0">
                            <a:latin typeface="Cambria Math"/>
                            <a:ea typeface="Cambria Math"/>
                          </a:rPr>
                          <m:t>𝜈</m:t>
                        </m:r>
                      </m:num>
                      <m:den>
                        <m:r>
                          <a:rPr lang="en-US" sz="2000" b="0" i="1" smtClean="0">
                            <a:latin typeface="Cambria Math"/>
                            <a:ea typeface="Cambria Math"/>
                          </a:rPr>
                          <m:t>𝑑𝑛</m:t>
                        </m:r>
                        <m:r>
                          <a:rPr lang="en-US" sz="2000" b="0" i="1" smtClean="0">
                            <a:latin typeface="Cambria Math"/>
                            <a:ea typeface="Cambria Math"/>
                          </a:rPr>
                          <m:t>. </m:t>
                        </m:r>
                        <m:r>
                          <a:rPr lang="en-US" sz="2000" b="0" i="0" smtClean="0">
                            <a:latin typeface="Cambria Math"/>
                            <a:ea typeface="Cambria Math"/>
                          </a:rPr>
                          <m:t>          </m:t>
                        </m:r>
                        <m:r>
                          <m:rPr>
                            <m:sty m:val="p"/>
                          </m:rPr>
                          <a:rPr lang="en-US" sz="2000" b="0" i="0" smtClean="0">
                            <a:latin typeface="Cambria Math"/>
                            <a:ea typeface="Cambria Math"/>
                          </a:rPr>
                          <m:t>Here</m:t>
                        </m:r>
                        <m:r>
                          <a:rPr lang="en-US" sz="2000" b="0" i="0" smtClean="0">
                            <a:latin typeface="Cambria Math"/>
                            <a:ea typeface="Cambria Math"/>
                          </a:rPr>
                          <m:t>     </m:t>
                        </m:r>
                        <m:r>
                          <a:rPr lang="en-US" sz="2000" b="0" i="1" smtClean="0">
                            <a:latin typeface="Cambria Math"/>
                            <a:ea typeface="Cambria Math"/>
                          </a:rPr>
                          <m:t>𝑛</m:t>
                        </m:r>
                        <m:r>
                          <a:rPr lang="en-US" sz="2000" b="0" i="1" smtClean="0">
                            <a:latin typeface="Cambria Math"/>
                            <a:ea typeface="Cambria Math"/>
                          </a:rPr>
                          <m:t>  −</m:t>
                        </m:r>
                        <m:r>
                          <a:rPr lang="en-US" sz="2000" b="0" i="0" smtClean="0">
                            <a:latin typeface="Cambria Math"/>
                            <a:ea typeface="Cambria Math"/>
                          </a:rPr>
                          <m:t> </m:t>
                        </m:r>
                        <m:r>
                          <m:rPr>
                            <m:sty m:val="p"/>
                          </m:rPr>
                          <a:rPr lang="en-US" sz="2000" b="0" i="0" smtClean="0">
                            <a:latin typeface="Cambria Math"/>
                            <a:ea typeface="Cambria Math"/>
                          </a:rPr>
                          <m:t>turn</m:t>
                        </m:r>
                        <m:r>
                          <a:rPr lang="en-US" sz="2000" b="0" i="1" smtClean="0">
                            <a:latin typeface="Cambria Math"/>
                            <a:ea typeface="Cambria Math"/>
                          </a:rPr>
                          <m:t> </m:t>
                        </m:r>
                        <m:r>
                          <m:rPr>
                            <m:sty m:val="p"/>
                          </m:rPr>
                          <a:rPr lang="en-US" sz="2000" b="0" i="0" smtClean="0">
                            <a:latin typeface="Cambria Math"/>
                            <a:ea typeface="Cambria Math"/>
                          </a:rPr>
                          <m:t>number</m:t>
                        </m:r>
                      </m:den>
                    </m:f>
                  </m:oMath>
                </a14:m>
                <a:endParaRPr lang="en-US" sz="2000" dirty="0" smtClean="0"/>
              </a:p>
              <a:p>
                <a:endParaRPr lang="en-US" sz="2000" dirty="0"/>
              </a:p>
              <a:p>
                <a:r>
                  <a:rPr lang="en-US" sz="2000" dirty="0" smtClean="0"/>
                  <a:t>Typical values:    </a:t>
                </a:r>
                <a14:m>
                  <m:oMath xmlns:m="http://schemas.openxmlformats.org/officeDocument/2006/math">
                    <m:r>
                      <a:rPr lang="en-US" sz="2000" b="0" i="0" smtClean="0">
                        <a:latin typeface="Cambria Math"/>
                      </a:rPr>
                      <m:t> </m:t>
                    </m:r>
                    <m:r>
                      <a:rPr lang="en-US" sz="2000" b="0" i="1" smtClean="0">
                        <a:latin typeface="Cambria Math"/>
                      </a:rPr>
                      <m:t>𝑤</m:t>
                    </m:r>
                    <m:r>
                      <a:rPr lang="en-US" sz="2000" b="0" i="1" smtClean="0">
                        <a:latin typeface="Cambria Math"/>
                      </a:rPr>
                      <m:t>=3∙</m:t>
                    </m:r>
                    <m:sSup>
                      <m:sSupPr>
                        <m:ctrlPr>
                          <a:rPr lang="en-US" sz="2000" b="0" i="1" smtClean="0">
                            <a:latin typeface="Cambria Math"/>
                            <a:ea typeface="Cambria Math"/>
                          </a:rPr>
                        </m:ctrlPr>
                      </m:sSupPr>
                      <m:e>
                        <m:r>
                          <a:rPr lang="en-US" sz="2000" b="0" i="1" smtClean="0">
                            <a:latin typeface="Cambria Math"/>
                            <a:ea typeface="Cambria Math"/>
                          </a:rPr>
                          <m:t>10</m:t>
                        </m:r>
                      </m:e>
                      <m:sup>
                        <m:r>
                          <a:rPr lang="en-US" sz="2000" b="0" i="1" smtClean="0">
                            <a:latin typeface="Cambria Math"/>
                            <a:ea typeface="Cambria Math"/>
                          </a:rPr>
                          <m:t>−5</m:t>
                        </m:r>
                      </m:sup>
                    </m:sSup>
                    <m:r>
                      <a:rPr lang="en-US" sz="2000" b="0" i="1" smtClean="0">
                        <a:latin typeface="Cambria Math"/>
                        <a:ea typeface="Cambria Math"/>
                      </a:rPr>
                      <m:t> ÷3∙</m:t>
                    </m:r>
                    <m:sSup>
                      <m:sSupPr>
                        <m:ctrlPr>
                          <a:rPr lang="en-US" sz="2000" b="0" i="1" smtClean="0">
                            <a:latin typeface="Cambria Math"/>
                            <a:ea typeface="Cambria Math"/>
                          </a:rPr>
                        </m:ctrlPr>
                      </m:sSupPr>
                      <m:e>
                        <m:r>
                          <a:rPr lang="en-US" sz="2000" b="0" i="1" smtClean="0">
                            <a:latin typeface="Cambria Math"/>
                            <a:ea typeface="Cambria Math"/>
                          </a:rPr>
                          <m:t>10</m:t>
                        </m:r>
                      </m:e>
                      <m:sup>
                        <m:r>
                          <a:rPr lang="en-US" sz="2000" b="0" i="1" smtClean="0">
                            <a:latin typeface="Cambria Math"/>
                            <a:ea typeface="Cambria Math"/>
                          </a:rPr>
                          <m:t>−4</m:t>
                        </m:r>
                      </m:sup>
                    </m:sSup>
                  </m:oMath>
                </a14:m>
                <a:endParaRPr lang="en-US" sz="2000" dirty="0" smtClean="0"/>
              </a:p>
              <a:p>
                <a:r>
                  <a:rPr lang="en-US" sz="2000" dirty="0"/>
                  <a:t> </a:t>
                </a:r>
                <a:r>
                  <a:rPr lang="en-US" sz="2000" dirty="0" smtClean="0"/>
                  <a:t>                              </a:t>
                </a:r>
                <a14:m>
                  <m:oMath xmlns:m="http://schemas.openxmlformats.org/officeDocument/2006/math">
                    <m:r>
                      <a:rPr lang="en-US" sz="2000" i="1" smtClean="0">
                        <a:latin typeface="Cambria Math"/>
                        <a:ea typeface="Cambria Math"/>
                      </a:rPr>
                      <m:t>𝛿𝜈</m:t>
                    </m:r>
                    <m:r>
                      <a:rPr lang="en-US" sz="2000" b="0" i="1" smtClean="0">
                        <a:latin typeface="Cambria Math"/>
                        <a:ea typeface="Cambria Math"/>
                      </a:rPr>
                      <m:t> </m:t>
                    </m:r>
                  </m:oMath>
                </a14:m>
                <a:r>
                  <a:rPr lang="en-US" sz="2000" dirty="0" smtClean="0"/>
                  <a:t>=</a:t>
                </a:r>
                <a:r>
                  <a:rPr lang="en-US" sz="2000" b="0" dirty="0" smtClean="0"/>
                  <a:t> </a:t>
                </a:r>
                <a14:m>
                  <m:oMath xmlns:m="http://schemas.openxmlformats.org/officeDocument/2006/math">
                    <m:r>
                      <a:rPr lang="en-US" sz="2000" i="1">
                        <a:latin typeface="Cambria Math"/>
                      </a:rPr>
                      <m:t>1</m:t>
                    </m:r>
                    <m:r>
                      <a:rPr lang="en-US" sz="2000" b="0" i="1" smtClean="0">
                        <a:latin typeface="Cambria Math"/>
                        <a:ea typeface="Cambria Math"/>
                      </a:rPr>
                      <m:t>∙</m:t>
                    </m:r>
                    <m:sSup>
                      <m:sSupPr>
                        <m:ctrlPr>
                          <a:rPr lang="en-US" sz="2000" b="0" i="1" smtClean="0">
                            <a:latin typeface="Cambria Math"/>
                            <a:ea typeface="Cambria Math"/>
                          </a:rPr>
                        </m:ctrlPr>
                      </m:sSupPr>
                      <m:e>
                        <m:r>
                          <a:rPr lang="en-US" sz="2000" b="0" i="1" smtClean="0">
                            <a:latin typeface="Cambria Math"/>
                            <a:ea typeface="Cambria Math"/>
                          </a:rPr>
                          <m:t>10</m:t>
                        </m:r>
                      </m:e>
                      <m:sup>
                        <m:r>
                          <a:rPr lang="en-US" sz="2000" b="0" i="1" smtClean="0">
                            <a:latin typeface="Cambria Math"/>
                            <a:ea typeface="Cambria Math"/>
                          </a:rPr>
                          <m:t>−9</m:t>
                        </m:r>
                      </m:sup>
                    </m:sSup>
                    <m:r>
                      <a:rPr lang="en-US" sz="2000" b="0" i="1" smtClean="0">
                        <a:latin typeface="Cambria Math"/>
                        <a:ea typeface="Cambria Math"/>
                      </a:rPr>
                      <m:t> ÷1∙</m:t>
                    </m:r>
                    <m:sSup>
                      <m:sSupPr>
                        <m:ctrlPr>
                          <a:rPr lang="en-US" sz="2000" b="0" i="1" smtClean="0">
                            <a:latin typeface="Cambria Math"/>
                            <a:ea typeface="Cambria Math"/>
                          </a:rPr>
                        </m:ctrlPr>
                      </m:sSupPr>
                      <m:e>
                        <m:r>
                          <a:rPr lang="en-US" sz="2000" b="0" i="1" smtClean="0">
                            <a:latin typeface="Cambria Math"/>
                            <a:ea typeface="Cambria Math"/>
                          </a:rPr>
                          <m:t>10</m:t>
                        </m:r>
                      </m:e>
                      <m:sup>
                        <m:r>
                          <a:rPr lang="en-US" sz="2000" b="0" i="1" smtClean="0">
                            <a:latin typeface="Cambria Math"/>
                            <a:ea typeface="Cambria Math"/>
                          </a:rPr>
                          <m:t>−8</m:t>
                        </m:r>
                      </m:sup>
                    </m:sSup>
                  </m:oMath>
                </a14:m>
                <a:endParaRPr lang="en-US" sz="2000" dirty="0" smtClean="0"/>
              </a:p>
              <a:p>
                <a:endParaRPr lang="en-US" sz="2000" dirty="0"/>
              </a:p>
              <a:p>
                <a:r>
                  <a:rPr lang="en-US" sz="2000" dirty="0" smtClean="0"/>
                  <a:t>Froissart-</a:t>
                </a:r>
                <a:r>
                  <a:rPr lang="en-US" sz="2000" dirty="0" err="1" smtClean="0"/>
                  <a:t>Stora</a:t>
                </a:r>
                <a:r>
                  <a:rPr lang="en-US" sz="2000" dirty="0" smtClean="0"/>
                  <a:t> formula for flipping the polarization vector (loss in final </a:t>
                </a:r>
                <a:r>
                  <a:rPr lang="en-US" sz="2000" i="1" dirty="0" smtClean="0"/>
                  <a:t>P</a:t>
                </a:r>
                <a:r>
                  <a:rPr lang="en-US" sz="2000" dirty="0" smtClean="0"/>
                  <a:t> value due to violation of the </a:t>
                </a:r>
                <a:r>
                  <a:rPr lang="en-US" sz="2000" dirty="0" err="1" smtClean="0"/>
                  <a:t>adiabaticity</a:t>
                </a:r>
                <a:r>
                  <a:rPr lang="en-US" sz="2000" dirty="0" smtClean="0"/>
                  <a:t> condition </a:t>
                </a:r>
                <a:r>
                  <a:rPr lang="en-US" sz="2000" i="1" dirty="0" smtClean="0"/>
                  <a:t>J&gt;&gt;1</a:t>
                </a:r>
                <a:r>
                  <a:rPr lang="en-US" sz="2000" dirty="0" smtClean="0"/>
                  <a:t>     -  this is dynamical depolarization!):</a:t>
                </a:r>
              </a:p>
              <a:p>
                <a:endParaRPr lang="en-US" sz="2000" dirty="0"/>
              </a:p>
              <a:p>
                <a:pPr/>
                <a14:m>
                  <m:oMathPara xmlns:m="http://schemas.openxmlformats.org/officeDocument/2006/math">
                    <m:oMathParaPr>
                      <m:jc m:val="centerGroup"/>
                    </m:oMathParaPr>
                    <m:oMath xmlns:m="http://schemas.openxmlformats.org/officeDocument/2006/math">
                      <m:r>
                        <a:rPr lang="en-US" sz="2000" b="0" i="1" smtClean="0">
                          <a:latin typeface="Cambria Math"/>
                        </a:rPr>
                        <m:t>𝑃</m:t>
                      </m:r>
                      <m:r>
                        <a:rPr lang="en-US" sz="2000" b="0" i="1" smtClean="0">
                          <a:latin typeface="Cambria Math"/>
                        </a:rPr>
                        <m:t>(</m:t>
                      </m:r>
                      <m:r>
                        <a:rPr lang="en-US" sz="2000" b="0" i="1" smtClean="0">
                          <a:latin typeface="Cambria Math"/>
                        </a:rPr>
                        <m:t>𝑡</m:t>
                      </m:r>
                      <m:r>
                        <a:rPr lang="en-US" sz="2000" b="0" i="1" smtClean="0">
                          <a:latin typeface="Cambria Math"/>
                          <a:ea typeface="Cambria Math"/>
                        </a:rPr>
                        <m:t>→∞)</m:t>
                      </m:r>
                      <m:r>
                        <a:rPr lang="en-US" sz="2000" b="0" i="1" smtClean="0">
                          <a:latin typeface="Cambria Math"/>
                        </a:rPr>
                        <m:t>=</m:t>
                      </m:r>
                      <m:r>
                        <a:rPr lang="en-US" sz="2000" b="0" i="1" smtClean="0">
                          <a:latin typeface="Cambria Math"/>
                        </a:rPr>
                        <m:t>𝑃</m:t>
                      </m:r>
                      <m:d>
                        <m:dPr>
                          <m:ctrlPr>
                            <a:rPr lang="en-US" sz="2000" b="0" i="1" smtClean="0">
                              <a:latin typeface="Cambria Math"/>
                            </a:rPr>
                          </m:ctrlPr>
                        </m:dPr>
                        <m:e>
                          <m:r>
                            <a:rPr lang="en-US" sz="2000" b="0" i="1" smtClean="0">
                              <a:latin typeface="Cambria Math"/>
                            </a:rPr>
                            <m:t>0</m:t>
                          </m:r>
                        </m:e>
                      </m:d>
                      <m:r>
                        <a:rPr lang="en-US" sz="2000" b="0" i="1" smtClean="0">
                          <a:latin typeface="Cambria Math"/>
                          <a:ea typeface="Cambria Math"/>
                        </a:rPr>
                        <m:t>∙</m:t>
                      </m:r>
                      <m:d>
                        <m:dPr>
                          <m:ctrlPr>
                            <a:rPr lang="en-US" sz="2000" b="0" i="1" smtClean="0">
                              <a:latin typeface="Cambria Math"/>
                            </a:rPr>
                          </m:ctrlPr>
                        </m:dPr>
                        <m:e>
                          <m:r>
                            <a:rPr lang="en-US" sz="2000" b="0" i="1" smtClean="0">
                              <a:latin typeface="Cambria Math"/>
                            </a:rPr>
                            <m:t>2</m:t>
                          </m:r>
                          <m:sSup>
                            <m:sSupPr>
                              <m:ctrlPr>
                                <a:rPr lang="en-US" sz="2000" b="0" i="1" smtClean="0">
                                  <a:latin typeface="Cambria Math"/>
                                </a:rPr>
                              </m:ctrlPr>
                            </m:sSupPr>
                            <m:e>
                              <m:r>
                                <a:rPr lang="en-US" sz="2000" b="0" i="1" smtClean="0">
                                  <a:latin typeface="Cambria Math"/>
                                </a:rPr>
                                <m:t>𝑒</m:t>
                              </m:r>
                            </m:e>
                            <m:sup>
                              <m:r>
                                <a:rPr lang="en-US" sz="2000" b="0" i="1" smtClean="0">
                                  <a:latin typeface="Cambria Math"/>
                                </a:rPr>
                                <m:t>−</m:t>
                              </m:r>
                              <m:r>
                                <a:rPr lang="en-US" sz="2000" b="0" i="1" smtClean="0">
                                  <a:latin typeface="Cambria Math"/>
                                </a:rPr>
                                <m:t>𝐽</m:t>
                              </m:r>
                            </m:sup>
                          </m:sSup>
                          <m:r>
                            <a:rPr lang="en-US" sz="2000" b="0" i="1" smtClean="0">
                              <a:latin typeface="Cambria Math"/>
                            </a:rPr>
                            <m:t>−1</m:t>
                          </m:r>
                        </m:e>
                      </m:d>
                      <m:r>
                        <a:rPr lang="en-US" sz="2000" b="0" i="1" smtClean="0">
                          <a:latin typeface="Cambria Math"/>
                        </a:rPr>
                        <m:t>          </m:t>
                      </m:r>
                      <m:r>
                        <a:rPr lang="en-US" sz="2000" b="0" i="1" smtClean="0">
                          <a:latin typeface="Cambria Math"/>
                        </a:rPr>
                        <m:t>𝐽</m:t>
                      </m:r>
                      <m:r>
                        <a:rPr lang="en-US" sz="2000" b="0" i="1" smtClean="0">
                          <a:latin typeface="Cambria Math"/>
                        </a:rPr>
                        <m:t>=</m:t>
                      </m:r>
                      <m:sSup>
                        <m:sSupPr>
                          <m:ctrlPr>
                            <a:rPr lang="en-US" sz="2000" b="0" i="1" smtClean="0">
                              <a:latin typeface="Cambria Math"/>
                            </a:rPr>
                          </m:ctrlPr>
                        </m:sSupPr>
                        <m:e>
                          <m:r>
                            <a:rPr lang="en-US" sz="2000" b="0" i="1" smtClean="0">
                              <a:latin typeface="Cambria Math"/>
                              <a:ea typeface="Cambria Math"/>
                            </a:rPr>
                            <m:t>𝜋</m:t>
                          </m:r>
                        </m:e>
                        <m:sup>
                          <m:r>
                            <a:rPr lang="en-US" sz="2000" b="0" i="1" smtClean="0">
                              <a:latin typeface="Cambria Math"/>
                            </a:rPr>
                            <m:t>2</m:t>
                          </m:r>
                        </m:sup>
                      </m:sSup>
                      <m:f>
                        <m:fPr>
                          <m:type m:val="lin"/>
                          <m:ctrlPr>
                            <a:rPr lang="en-US" sz="2000" b="0" i="1" smtClean="0">
                              <a:latin typeface="Cambria Math"/>
                            </a:rPr>
                          </m:ctrlPr>
                        </m:fPr>
                        <m:num>
                          <m:sSup>
                            <m:sSupPr>
                              <m:ctrlPr>
                                <a:rPr lang="en-US" sz="2000" b="0" i="1" smtClean="0">
                                  <a:latin typeface="Cambria Math"/>
                                </a:rPr>
                              </m:ctrlPr>
                            </m:sSupPr>
                            <m:e>
                              <m:r>
                                <a:rPr lang="en-US" sz="2000" b="0" i="1" smtClean="0">
                                  <a:latin typeface="Cambria Math"/>
                                </a:rPr>
                                <m:t>𝑤</m:t>
                              </m:r>
                            </m:e>
                            <m:sup>
                              <m:r>
                                <a:rPr lang="en-US" sz="2000" b="0" i="1" smtClean="0">
                                  <a:latin typeface="Cambria Math"/>
                                </a:rPr>
                                <m:t>2</m:t>
                              </m:r>
                            </m:sup>
                          </m:sSup>
                        </m:num>
                        <m:den>
                          <m:r>
                            <a:rPr lang="en-US" sz="2000" i="1" smtClean="0">
                              <a:latin typeface="Cambria Math"/>
                              <a:ea typeface="Cambria Math"/>
                            </a:rPr>
                            <m:t>𝛿𝜈</m:t>
                          </m:r>
                        </m:den>
                      </m:f>
                    </m:oMath>
                  </m:oMathPara>
                </a14:m>
                <a:endParaRPr lang="en-US" sz="2000" dirty="0" smtClean="0"/>
              </a:p>
              <a:p>
                <a:endParaRPr lang="en-US" sz="2000" dirty="0"/>
              </a:p>
              <a:p>
                <a:r>
                  <a:rPr lang="en-US" sz="2000" dirty="0" smtClean="0"/>
                  <a:t>My simulations will confirm, that to depolarize a beam, we shall adjust parameters to such values, that:</a:t>
                </a:r>
              </a:p>
              <a:p>
                <a:pPr algn="ctr"/>
                <a14:m>
                  <m:oMath xmlns:m="http://schemas.openxmlformats.org/officeDocument/2006/math">
                    <m:f>
                      <m:fPr>
                        <m:type m:val="lin"/>
                        <m:ctrlPr>
                          <a:rPr lang="en-US" sz="2000" b="0" i="1" smtClean="0">
                            <a:latin typeface="Cambria Math"/>
                          </a:rPr>
                        </m:ctrlPr>
                      </m:fPr>
                      <m:num>
                        <m:sSup>
                          <m:sSupPr>
                            <m:ctrlPr>
                              <a:rPr lang="en-US" sz="2000" b="0" i="1" smtClean="0">
                                <a:latin typeface="Cambria Math"/>
                              </a:rPr>
                            </m:ctrlPr>
                          </m:sSupPr>
                          <m:e>
                            <m:r>
                              <a:rPr lang="en-US" sz="2000" b="0" i="1" smtClean="0">
                                <a:latin typeface="Cambria Math"/>
                              </a:rPr>
                              <m:t>𝑤</m:t>
                            </m:r>
                          </m:e>
                          <m:sup>
                            <m:r>
                              <a:rPr lang="en-US" sz="2000" b="0" i="1" smtClean="0">
                                <a:latin typeface="Cambria Math"/>
                              </a:rPr>
                              <m:t>2</m:t>
                            </m:r>
                          </m:sup>
                        </m:sSup>
                      </m:num>
                      <m:den>
                        <m:r>
                          <a:rPr lang="en-US" sz="2000" i="1" smtClean="0">
                            <a:latin typeface="Cambria Math"/>
                            <a:ea typeface="Cambria Math"/>
                          </a:rPr>
                          <m:t>𝛿𝜈</m:t>
                        </m:r>
                        <m:r>
                          <a:rPr lang="en-US" sz="2000" b="0" i="1" smtClean="0">
                            <a:latin typeface="Cambria Math"/>
                            <a:ea typeface="Cambria Math"/>
                          </a:rPr>
                          <m:t> ≅1</m:t>
                        </m:r>
                      </m:den>
                    </m:f>
                  </m:oMath>
                </a14:m>
                <a:r>
                  <a:rPr lang="en-US" sz="2000" dirty="0" smtClean="0"/>
                  <a:t>       (then </a:t>
                </a:r>
                <a14:m>
                  <m:oMath xmlns:m="http://schemas.openxmlformats.org/officeDocument/2006/math">
                    <m:r>
                      <a:rPr lang="en-US" sz="2000" b="0" i="1" smtClean="0">
                        <a:latin typeface="Cambria Math"/>
                      </a:rPr>
                      <m:t>𝐽</m:t>
                    </m:r>
                    <m:r>
                      <a:rPr lang="en-US" sz="2000" b="0" i="1" smtClean="0">
                        <a:latin typeface="Cambria Math"/>
                        <a:ea typeface="Cambria Math"/>
                      </a:rPr>
                      <m:t>≅10</m:t>
                    </m:r>
                  </m:oMath>
                </a14:m>
                <a:r>
                  <a:rPr lang="en-US" sz="2000" dirty="0" smtClean="0"/>
                  <a:t>)</a:t>
                </a:r>
                <a:endParaRPr lang="ru-RU" sz="2000" dirty="0"/>
              </a:p>
            </p:txBody>
          </p:sp>
        </mc:Choice>
        <mc:Fallback xmlns="">
          <p:sp>
            <p:nvSpPr>
              <p:cNvPr id="3" name="TextBox 2"/>
              <p:cNvSpPr txBox="1">
                <a:spLocks noRot="1" noChangeAspect="1" noMove="1" noResize="1" noEditPoints="1" noAdjustHandles="1" noChangeArrowheads="1" noChangeShapeType="1" noTextEdit="1"/>
              </p:cNvSpPr>
              <p:nvPr/>
            </p:nvSpPr>
            <p:spPr>
              <a:xfrm>
                <a:off x="107504" y="548680"/>
                <a:ext cx="8928992" cy="6249018"/>
              </a:xfrm>
              <a:prstGeom prst="rect">
                <a:avLst/>
              </a:prstGeom>
              <a:blipFill rotWithShape="1">
                <a:blip r:embed="rId4"/>
                <a:stretch>
                  <a:fillRect l="-751" t="-7512" b="-10634"/>
                </a:stretch>
              </a:blipFill>
            </p:spPr>
            <p:txBody>
              <a:bodyPr/>
              <a:lstStyle/>
              <a:p>
                <a:r>
                  <a:rPr lang="ru-RU">
                    <a:noFill/>
                  </a:rPr>
                  <a:t> </a:t>
                </a:r>
              </a:p>
            </p:txBody>
          </p:sp>
        </mc:Fallback>
      </mc:AlternateContent>
    </p:spTree>
    <p:extLst>
      <p:ext uri="{BB962C8B-B14F-4D97-AF65-F5344CB8AC3E}">
        <p14:creationId xmlns:p14="http://schemas.microsoft.com/office/powerpoint/2010/main" val="2741194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txBody>
          <a:bodyPr>
            <a:noAutofit/>
          </a:bodyPr>
          <a:lstStyle/>
          <a:p>
            <a:r>
              <a:rPr lang="en-US" sz="3200" dirty="0" smtClean="0"/>
              <a:t>Resonant depolarization parameters and scaling</a:t>
            </a:r>
            <a:endParaRPr lang="ru-RU" sz="3200" dirty="0"/>
          </a:p>
        </p:txBody>
      </p:sp>
      <mc:AlternateContent xmlns:mc="http://schemas.openxmlformats.org/markup-compatibility/2006">
        <mc:Choice xmlns:a14="http://schemas.microsoft.com/office/drawing/2010/main" Requires="a14">
          <p:sp>
            <p:nvSpPr>
              <p:cNvPr id="4" name="TextBox 3"/>
              <p:cNvSpPr txBox="1"/>
              <p:nvPr/>
            </p:nvSpPr>
            <p:spPr>
              <a:xfrm>
                <a:off x="179512" y="548680"/>
                <a:ext cx="8856984" cy="5909310"/>
              </a:xfrm>
              <a:prstGeom prst="rect">
                <a:avLst/>
              </a:prstGeom>
              <a:noFill/>
            </p:spPr>
            <p:txBody>
              <a:bodyPr wrap="square" rtlCol="0">
                <a:spAutoFit/>
              </a:bodyPr>
              <a:lstStyle/>
              <a:p>
                <a:r>
                  <a:rPr lang="en-US" dirty="0" smtClean="0"/>
                  <a:t>Assuming that we can narrow the energy search interval to </a:t>
                </a:r>
                <a:r>
                  <a:rPr lang="en-US" dirty="0" smtClean="0"/>
                  <a:t>±1·10</a:t>
                </a:r>
                <a:r>
                  <a:rPr lang="en-US" baseline="30000" dirty="0" smtClean="0"/>
                  <a:t>-5</a:t>
                </a:r>
                <a:r>
                  <a:rPr lang="en-US" dirty="0" smtClean="0"/>
                  <a:t>, we may choose:</a:t>
                </a:r>
              </a:p>
              <a:p>
                <a:endParaRPr lang="en-US" dirty="0" smtClean="0"/>
              </a:p>
              <a:p>
                <a:r>
                  <a:rPr lang="en-US" dirty="0" smtClean="0"/>
                  <a:t>Reasonable spin tune interval to scan:     </a:t>
                </a:r>
                <a:r>
                  <a:rPr lang="el-GR" dirty="0" smtClean="0"/>
                  <a:t>Δν</a:t>
                </a:r>
                <a:r>
                  <a:rPr lang="en-US" baseline="-25000" dirty="0" smtClean="0"/>
                  <a:t>0</a:t>
                </a:r>
                <a:r>
                  <a:rPr lang="en-US" dirty="0" smtClean="0"/>
                  <a:t>=± </a:t>
                </a:r>
                <a:r>
                  <a:rPr lang="el-GR" dirty="0" smtClean="0"/>
                  <a:t>ν</a:t>
                </a:r>
                <a:r>
                  <a:rPr lang="en-US" baseline="-25000" dirty="0" smtClean="0"/>
                  <a:t>0</a:t>
                </a:r>
                <a:r>
                  <a:rPr lang="en-US" dirty="0" smtClean="0"/>
                  <a:t>·10</a:t>
                </a:r>
                <a:r>
                  <a:rPr lang="en-US" baseline="30000" dirty="0" smtClean="0"/>
                  <a:t>-5</a:t>
                </a:r>
                <a:r>
                  <a:rPr lang="en-US" dirty="0" smtClean="0"/>
                  <a:t>=±</a:t>
                </a:r>
                <a:r>
                  <a:rPr lang="en-US" dirty="0" smtClean="0"/>
                  <a:t>0.001   </a:t>
                </a:r>
                <a:r>
                  <a:rPr lang="en-US" dirty="0" smtClean="0"/>
                  <a:t>( at Z  and twice larger at W)</a:t>
                </a:r>
              </a:p>
              <a:p>
                <a:endParaRPr lang="en-US" dirty="0"/>
              </a:p>
              <a:p>
                <a:r>
                  <a:rPr lang="en-US" dirty="0"/>
                  <a:t>F</a:t>
                </a:r>
                <a:r>
                  <a:rPr lang="en-US" dirty="0" smtClean="0"/>
                  <a:t>requency increment per turn:  </a:t>
                </a:r>
                <a:r>
                  <a:rPr lang="el-GR" dirty="0" smtClean="0"/>
                  <a:t>ε</a:t>
                </a:r>
                <a:r>
                  <a:rPr lang="en-US" dirty="0" smtClean="0"/>
                  <a:t>’</a:t>
                </a:r>
                <a:r>
                  <a:rPr lang="el-GR" dirty="0" smtClean="0"/>
                  <a:t>≡</a:t>
                </a:r>
                <a:r>
                  <a:rPr lang="en-US" dirty="0" smtClean="0"/>
                  <a:t>d</a:t>
                </a:r>
                <a:r>
                  <a:rPr lang="el-GR" dirty="0" smtClean="0"/>
                  <a:t>ν</a:t>
                </a:r>
                <a:r>
                  <a:rPr lang="en-US" dirty="0" smtClean="0"/>
                  <a:t>=2</a:t>
                </a:r>
                <a:r>
                  <a:rPr lang="el-GR" dirty="0" smtClean="0"/>
                  <a:t>Δν</a:t>
                </a:r>
                <a:r>
                  <a:rPr lang="en-US" baseline="-25000" dirty="0" smtClean="0"/>
                  <a:t>0</a:t>
                </a:r>
                <a:r>
                  <a:rPr lang="en-US" dirty="0" smtClean="0"/>
                  <a:t>·/(f</a:t>
                </a:r>
                <a:r>
                  <a:rPr lang="en-US" baseline="-25000" dirty="0" smtClean="0"/>
                  <a:t>0</a:t>
                </a:r>
                <a:r>
                  <a:rPr lang="en-US" dirty="0" smtClean="0"/>
                  <a:t>·</a:t>
                </a:r>
                <a:r>
                  <a:rPr lang="el-GR" dirty="0" smtClean="0"/>
                  <a:t>Δ</a:t>
                </a:r>
                <a:r>
                  <a:rPr lang="en-US" dirty="0" smtClean="0"/>
                  <a:t>t)=0.002/3300·300=</a:t>
                </a:r>
                <a:r>
                  <a:rPr lang="en-US" b="1" dirty="0" smtClean="0">
                    <a:solidFill>
                      <a:srgbClr val="FF0000"/>
                    </a:solidFill>
                  </a:rPr>
                  <a:t>2· 10</a:t>
                </a:r>
                <a:r>
                  <a:rPr lang="en-US" b="1" baseline="30000" dirty="0" smtClean="0">
                    <a:solidFill>
                      <a:srgbClr val="FF0000"/>
                    </a:solidFill>
                  </a:rPr>
                  <a:t>-9</a:t>
                </a:r>
                <a:r>
                  <a:rPr lang="en-US" b="1" dirty="0" smtClean="0">
                    <a:solidFill>
                      <a:srgbClr val="FF0000"/>
                    </a:solidFill>
                  </a:rPr>
                  <a:t>    </a:t>
                </a:r>
                <a:r>
                  <a:rPr lang="en-US" dirty="0" smtClean="0"/>
                  <a:t>(6.7·10</a:t>
                </a:r>
                <a:r>
                  <a:rPr lang="en-US" baseline="30000" dirty="0" smtClean="0"/>
                  <a:t>-9</a:t>
                </a:r>
                <a:r>
                  <a:rPr lang="en-US" dirty="0" smtClean="0"/>
                  <a:t> Hz/s)</a:t>
                </a:r>
              </a:p>
              <a:p>
                <a:endParaRPr lang="en-US" dirty="0" smtClean="0"/>
              </a:p>
              <a:p>
                <a:r>
                  <a:rPr lang="en-US" dirty="0" smtClean="0"/>
                  <a:t>Now let evaluate the reasonable strength </a:t>
                </a:r>
                <a:r>
                  <a:rPr lang="en-US" i="1" dirty="0" smtClean="0"/>
                  <a:t>w</a:t>
                </a:r>
                <a:r>
                  <a:rPr lang="en-US" dirty="0" smtClean="0"/>
                  <a:t> of the depolarizer (tune provided by transverse RF-field). But first, let’s define the parameter called as index of synchrotron modulation: </a:t>
                </a:r>
              </a:p>
              <a:p>
                <a:endParaRPr lang="en-US" dirty="0" smtClean="0"/>
              </a:p>
              <a:p>
                <a:pPr algn="ctr"/>
                <a14:m>
                  <m:oMath xmlns:m="http://schemas.openxmlformats.org/officeDocument/2006/math">
                    <m:f>
                      <m:fPr>
                        <m:type m:val="lin"/>
                        <m:ctrlPr>
                          <a:rPr lang="ru-RU" i="1" smtClean="0">
                            <a:latin typeface="Cambria Math"/>
                          </a:rPr>
                        </m:ctrlPr>
                      </m:fPr>
                      <m:num>
                        <m:sSub>
                          <m:sSubPr>
                            <m:ctrlPr>
                              <a:rPr lang="ru-RU" i="1" smtClean="0">
                                <a:latin typeface="Cambria Math"/>
                              </a:rPr>
                            </m:ctrlPr>
                          </m:sSubPr>
                          <m:e>
                            <m:r>
                              <m:rPr>
                                <m:sty m:val="p"/>
                              </m:rPr>
                              <a:rPr lang="el-GR" i="1" smtClean="0">
                                <a:latin typeface="Cambria Math"/>
                              </a:rPr>
                              <m:t>ξ</m:t>
                            </m:r>
                            <m:r>
                              <a:rPr lang="en-US" b="0" i="1" smtClean="0">
                                <a:latin typeface="Cambria Math"/>
                              </a:rPr>
                              <m:t>=</m:t>
                            </m:r>
                            <m:r>
                              <a:rPr lang="ru-RU" i="1" smtClean="0">
                                <a:latin typeface="Cambria Math"/>
                                <a:ea typeface="Cambria Math"/>
                              </a:rPr>
                              <m:t>𝜈</m:t>
                            </m:r>
                          </m:e>
                          <m:sub>
                            <m:r>
                              <a:rPr lang="en-US" b="0" i="1" smtClean="0">
                                <a:latin typeface="Cambria Math"/>
                              </a:rPr>
                              <m:t>0</m:t>
                            </m:r>
                          </m:sub>
                        </m:sSub>
                        <m:sSub>
                          <m:sSubPr>
                            <m:ctrlPr>
                              <a:rPr lang="ru-RU" i="1" smtClean="0">
                                <a:latin typeface="Cambria Math"/>
                              </a:rPr>
                            </m:ctrlPr>
                          </m:sSubPr>
                          <m:e>
                            <m:r>
                              <a:rPr lang="ru-RU" i="1" smtClean="0">
                                <a:latin typeface="Cambria Math"/>
                                <a:ea typeface="Cambria Math"/>
                              </a:rPr>
                              <m:t>𝜎</m:t>
                            </m:r>
                          </m:e>
                          <m:sub>
                            <m:r>
                              <a:rPr lang="en-US" b="0" i="1" smtClean="0">
                                <a:latin typeface="Cambria Math"/>
                                <a:ea typeface="Cambria Math"/>
                              </a:rPr>
                              <m:t>𝛿</m:t>
                            </m:r>
                          </m:sub>
                        </m:sSub>
                      </m:num>
                      <m:den>
                        <m:sSub>
                          <m:sSubPr>
                            <m:ctrlPr>
                              <a:rPr lang="ru-RU" i="1" smtClean="0">
                                <a:latin typeface="Cambria Math"/>
                              </a:rPr>
                            </m:ctrlPr>
                          </m:sSubPr>
                          <m:e>
                            <m:r>
                              <a:rPr lang="en-US" b="0" i="1" smtClean="0">
                                <a:latin typeface="Cambria Math"/>
                                <a:ea typeface="Cambria Math"/>
                              </a:rPr>
                              <m:t>𝑄</m:t>
                            </m:r>
                          </m:e>
                          <m:sub>
                            <m:r>
                              <a:rPr lang="en-US" b="0" i="1" smtClean="0">
                                <a:latin typeface="Cambria Math"/>
                                <a:ea typeface="Cambria Math"/>
                              </a:rPr>
                              <m:t>𝑠</m:t>
                            </m:r>
                          </m:sub>
                        </m:sSub>
                      </m:den>
                    </m:f>
                  </m:oMath>
                </a14:m>
                <a:r>
                  <a:rPr lang="en-US" dirty="0" smtClean="0"/>
                  <a:t>         (With  </a:t>
                </a:r>
                <a:r>
                  <a:rPr lang="el-GR" dirty="0" smtClean="0"/>
                  <a:t>ν</a:t>
                </a:r>
                <a:r>
                  <a:rPr lang="en-US" baseline="-25000" dirty="0" smtClean="0"/>
                  <a:t>0</a:t>
                </a:r>
                <a:r>
                  <a:rPr lang="en-US" dirty="0" smtClean="0"/>
                  <a:t>=182.5,  </a:t>
                </a:r>
                <a14:m>
                  <m:oMath xmlns:m="http://schemas.openxmlformats.org/officeDocument/2006/math">
                    <m:sSub>
                      <m:sSubPr>
                        <m:ctrlPr>
                          <a:rPr lang="ru-RU" i="1" smtClean="0">
                            <a:latin typeface="Cambria Math"/>
                          </a:rPr>
                        </m:ctrlPr>
                      </m:sSubPr>
                      <m:e>
                        <m:r>
                          <a:rPr lang="ru-RU" i="1" smtClean="0">
                            <a:latin typeface="Cambria Math"/>
                            <a:ea typeface="Cambria Math"/>
                          </a:rPr>
                          <m:t>𝜎</m:t>
                        </m:r>
                      </m:e>
                      <m:sub>
                        <m:r>
                          <a:rPr lang="en-US" b="0" i="1" smtClean="0">
                            <a:latin typeface="Cambria Math"/>
                            <a:ea typeface="Cambria Math"/>
                          </a:rPr>
                          <m:t>𝛿</m:t>
                        </m:r>
                      </m:sub>
                    </m:sSub>
                  </m:oMath>
                </a14:m>
                <a:r>
                  <a:rPr lang="en-US" dirty="0" smtClean="0"/>
                  <a:t>=.00066,  </a:t>
                </a:r>
                <a14:m>
                  <m:oMath xmlns:m="http://schemas.openxmlformats.org/officeDocument/2006/math">
                    <m:sSub>
                      <m:sSubPr>
                        <m:ctrlPr>
                          <a:rPr lang="ru-RU" i="1" smtClean="0">
                            <a:latin typeface="Cambria Math"/>
                          </a:rPr>
                        </m:ctrlPr>
                      </m:sSubPr>
                      <m:e>
                        <m:r>
                          <a:rPr lang="en-US" b="0" i="1" smtClean="0">
                            <a:latin typeface="Cambria Math"/>
                            <a:ea typeface="Cambria Math"/>
                          </a:rPr>
                          <m:t>𝑄</m:t>
                        </m:r>
                      </m:e>
                      <m:sub>
                        <m:r>
                          <a:rPr lang="en-US" b="0" i="1" smtClean="0">
                            <a:latin typeface="Cambria Math"/>
                            <a:ea typeface="Cambria Math"/>
                          </a:rPr>
                          <m:t>𝑠</m:t>
                        </m:r>
                      </m:sub>
                    </m:sSub>
                  </m:oMath>
                </a14:m>
                <a:r>
                  <a:rPr lang="en-US" dirty="0" smtClean="0"/>
                  <a:t>=0.075   →   </a:t>
                </a:r>
                <a14:m>
                  <m:oMath xmlns:m="http://schemas.openxmlformats.org/officeDocument/2006/math">
                    <m:r>
                      <m:rPr>
                        <m:sty m:val="p"/>
                      </m:rPr>
                      <a:rPr lang="el-GR" b="0" i="1" smtClean="0">
                        <a:latin typeface="Cambria Math"/>
                      </a:rPr>
                      <m:t>ξ</m:t>
                    </m:r>
                    <m:r>
                      <a:rPr lang="en-US" b="0" i="0" smtClean="0">
                        <a:latin typeface="Cambria Math"/>
                      </a:rPr>
                      <m:t>=1.6</m:t>
                    </m:r>
                  </m:oMath>
                </a14:m>
                <a:r>
                  <a:rPr lang="en-US" dirty="0" smtClean="0"/>
                  <a:t>)</a:t>
                </a:r>
              </a:p>
              <a:p>
                <a:endParaRPr lang="en-US" dirty="0"/>
              </a:p>
              <a:p>
                <a14:m>
                  <m:oMath xmlns:m="http://schemas.openxmlformats.org/officeDocument/2006/math">
                    <m:f>
                      <m:fPr>
                        <m:type m:val="lin"/>
                        <m:ctrlPr>
                          <a:rPr lang="en-US" b="0" i="1" smtClean="0">
                            <a:latin typeface="Cambria Math"/>
                          </a:rPr>
                        </m:ctrlPr>
                      </m:fPr>
                      <m:num>
                        <m:sSup>
                          <m:sSupPr>
                            <m:ctrlPr>
                              <a:rPr lang="en-US" b="0" i="1" smtClean="0">
                                <a:latin typeface="Cambria Math"/>
                              </a:rPr>
                            </m:ctrlPr>
                          </m:sSupPr>
                          <m:e>
                            <m:r>
                              <m:rPr>
                                <m:sty m:val="p"/>
                              </m:rPr>
                              <a:rPr lang="en-US" b="0" i="0" smtClean="0">
                                <a:latin typeface="Cambria Math"/>
                              </a:rPr>
                              <m:t>If</m:t>
                            </m:r>
                            <m:r>
                              <a:rPr lang="en-US" b="0" i="0" smtClean="0">
                                <a:latin typeface="Cambria Math"/>
                              </a:rPr>
                              <m:t> </m:t>
                            </m:r>
                            <m:r>
                              <m:rPr>
                                <m:sty m:val="p"/>
                              </m:rPr>
                              <a:rPr lang="en-US" b="0" i="0" smtClean="0">
                                <a:latin typeface="Cambria Math"/>
                              </a:rPr>
                              <m:t>this</m:t>
                            </m:r>
                            <m:r>
                              <a:rPr lang="en-US" b="0" i="0" smtClean="0">
                                <a:latin typeface="Cambria Math"/>
                              </a:rPr>
                              <m:t> </m:t>
                            </m:r>
                            <m:r>
                              <m:rPr>
                                <m:sty m:val="p"/>
                              </m:rPr>
                              <a:rPr lang="en-US" b="0" i="0" smtClean="0">
                                <a:latin typeface="Cambria Math"/>
                              </a:rPr>
                              <m:t>index</m:t>
                            </m:r>
                            <m:r>
                              <a:rPr lang="en-US" b="0" i="0" smtClean="0">
                                <a:latin typeface="Cambria Math"/>
                              </a:rPr>
                              <m:t> </m:t>
                            </m:r>
                            <m:r>
                              <m:rPr>
                                <m:sty m:val="p"/>
                              </m:rPr>
                              <a:rPr lang="en-US" b="0" i="0" smtClean="0">
                                <a:latin typeface="Cambria Math"/>
                              </a:rPr>
                              <m:t>is</m:t>
                            </m:r>
                            <m:r>
                              <a:rPr lang="en-US" b="0" i="0" smtClean="0">
                                <a:latin typeface="Cambria Math"/>
                              </a:rPr>
                              <m:t> </m:t>
                            </m:r>
                            <m:r>
                              <m:rPr>
                                <m:sty m:val="p"/>
                              </m:rPr>
                              <a:rPr lang="en-US" b="0" i="0" smtClean="0">
                                <a:latin typeface="Cambria Math"/>
                              </a:rPr>
                              <m:t>small</m:t>
                            </m:r>
                            <m:r>
                              <a:rPr lang="en-US" b="0" i="0" smtClean="0">
                                <a:latin typeface="Cambria Math"/>
                              </a:rPr>
                              <m:t> </m:t>
                            </m:r>
                            <m:r>
                              <m:rPr>
                                <m:sty m:val="p"/>
                              </m:rPr>
                              <a:rPr lang="el-GR" b="0" i="1" smtClean="0">
                                <a:latin typeface="Cambria Math"/>
                              </a:rPr>
                              <m:t>ξ</m:t>
                            </m:r>
                            <m:r>
                              <a:rPr lang="en-US" b="0" i="0" smtClean="0">
                                <a:latin typeface="Cambria Math"/>
                              </a:rPr>
                              <m:t>&lt;1, </m:t>
                            </m:r>
                            <m:r>
                              <m:rPr>
                                <m:sty m:val="p"/>
                              </m:rPr>
                              <a:rPr lang="en-US" b="0" i="0" smtClean="0">
                                <a:latin typeface="Cambria Math"/>
                              </a:rPr>
                              <m:t>then</m:t>
                            </m:r>
                            <m:r>
                              <a:rPr lang="en-US" b="0" i="0" smtClean="0">
                                <a:latin typeface="Cambria Math"/>
                              </a:rPr>
                              <m:t> </m:t>
                            </m:r>
                            <m:r>
                              <m:rPr>
                                <m:sty m:val="p"/>
                              </m:rPr>
                              <a:rPr lang="en-US" b="0" i="0" smtClean="0">
                                <a:latin typeface="Cambria Math"/>
                              </a:rPr>
                              <m:t>minimal</m:t>
                            </m:r>
                            <m:r>
                              <a:rPr lang="en-US" b="0" i="0" smtClean="0">
                                <a:latin typeface="Cambria Math"/>
                              </a:rPr>
                              <m:t> </m:t>
                            </m:r>
                            <m:r>
                              <a:rPr lang="en-US" b="0" i="1" smtClean="0">
                                <a:latin typeface="Cambria Math"/>
                              </a:rPr>
                              <m:t>𝑤</m:t>
                            </m:r>
                            <m:r>
                              <a:rPr lang="en-US" b="0" i="0" smtClean="0">
                                <a:latin typeface="Cambria Math"/>
                              </a:rPr>
                              <m:t> </m:t>
                            </m:r>
                            <m:r>
                              <m:rPr>
                                <m:sty m:val="p"/>
                              </m:rPr>
                              <a:rPr lang="en-US" b="0" i="0" smtClean="0">
                                <a:latin typeface="Cambria Math"/>
                              </a:rPr>
                              <m:t>is</m:t>
                            </m:r>
                            <m:r>
                              <a:rPr lang="en-US" b="0" i="0" smtClean="0">
                                <a:latin typeface="Cambria Math"/>
                              </a:rPr>
                              <m:t>:      </m:t>
                            </m:r>
                            <m:r>
                              <a:rPr lang="en-US" b="0" i="1" smtClean="0">
                                <a:latin typeface="Cambria Math"/>
                              </a:rPr>
                              <m:t>𝑤</m:t>
                            </m:r>
                          </m:e>
                          <m:sup>
                            <m:r>
                              <a:rPr lang="en-US" b="0" i="1" smtClean="0">
                                <a:latin typeface="Cambria Math"/>
                              </a:rPr>
                              <m:t>2</m:t>
                            </m:r>
                          </m:sup>
                        </m:sSup>
                      </m:num>
                      <m:den>
                        <m:r>
                          <a:rPr lang="en-US" i="1" smtClean="0">
                            <a:latin typeface="Cambria Math"/>
                            <a:ea typeface="Cambria Math"/>
                          </a:rPr>
                          <m:t>𝛿𝜈</m:t>
                        </m:r>
                        <m:r>
                          <a:rPr lang="en-US" b="0" i="1" smtClean="0">
                            <a:latin typeface="Cambria Math"/>
                            <a:ea typeface="Cambria Math"/>
                          </a:rPr>
                          <m:t> ≅1</m:t>
                        </m:r>
                      </m:den>
                    </m:f>
                  </m:oMath>
                </a14:m>
                <a:r>
                  <a:rPr lang="en-US" dirty="0" smtClean="0"/>
                  <a:t>     →    </a:t>
                </a:r>
                <a:r>
                  <a:rPr lang="en-US" i="1" dirty="0" smtClean="0"/>
                  <a:t>w=</a:t>
                </a:r>
                <a:r>
                  <a:rPr lang="en-US" dirty="0" smtClean="0"/>
                  <a:t>4.5 · 10</a:t>
                </a:r>
                <a:r>
                  <a:rPr lang="en-US" baseline="30000" dirty="0" smtClean="0"/>
                  <a:t>-5</a:t>
                </a:r>
                <a:r>
                  <a:rPr lang="en-US" dirty="0" smtClean="0"/>
                  <a:t> </a:t>
                </a:r>
              </a:p>
              <a:p>
                <a:endParaRPr lang="en-US" i="1" dirty="0"/>
              </a:p>
              <a:p>
                <a14:m>
                  <m:oMath xmlns:m="http://schemas.openxmlformats.org/officeDocument/2006/math">
                    <m:f>
                      <m:fPr>
                        <m:type m:val="lin"/>
                        <m:ctrlPr>
                          <a:rPr lang="en-US" b="0" i="1" smtClean="0">
                            <a:latin typeface="Cambria Math"/>
                          </a:rPr>
                        </m:ctrlPr>
                      </m:fPr>
                      <m:num>
                        <m:sSup>
                          <m:sSupPr>
                            <m:ctrlPr>
                              <a:rPr lang="en-US" b="0" i="1" smtClean="0">
                                <a:latin typeface="Cambria Math"/>
                              </a:rPr>
                            </m:ctrlPr>
                          </m:sSupPr>
                          <m:e>
                            <m:r>
                              <m:rPr>
                                <m:sty m:val="p"/>
                              </m:rPr>
                              <a:rPr lang="en-US" b="0" i="0" smtClean="0">
                                <a:latin typeface="Cambria Math"/>
                              </a:rPr>
                              <m:t>If</m:t>
                            </m:r>
                            <m:r>
                              <a:rPr lang="en-US" b="0" i="0" smtClean="0">
                                <a:latin typeface="Cambria Math"/>
                              </a:rPr>
                              <m:t> </m:t>
                            </m:r>
                            <m:r>
                              <m:rPr>
                                <m:sty m:val="p"/>
                              </m:rPr>
                              <a:rPr lang="en-US" b="0" i="0" smtClean="0">
                                <a:latin typeface="Cambria Math"/>
                              </a:rPr>
                              <m:t>this</m:t>
                            </m:r>
                            <m:r>
                              <a:rPr lang="en-US" b="0" i="0" smtClean="0">
                                <a:latin typeface="Cambria Math"/>
                              </a:rPr>
                              <m:t> </m:t>
                            </m:r>
                            <m:r>
                              <m:rPr>
                                <m:sty m:val="p"/>
                              </m:rPr>
                              <a:rPr lang="en-US" b="0" i="0" smtClean="0">
                                <a:latin typeface="Cambria Math"/>
                              </a:rPr>
                              <m:t>index</m:t>
                            </m:r>
                            <m:r>
                              <a:rPr lang="en-US" b="0" i="0" smtClean="0">
                                <a:latin typeface="Cambria Math"/>
                              </a:rPr>
                              <m:t> </m:t>
                            </m:r>
                            <m:r>
                              <m:rPr>
                                <m:sty m:val="p"/>
                              </m:rPr>
                              <a:rPr lang="en-US" b="0" i="0" smtClean="0">
                                <a:latin typeface="Cambria Math"/>
                              </a:rPr>
                              <m:t>is</m:t>
                            </m:r>
                            <m:r>
                              <a:rPr lang="en-US" b="0" i="0" smtClean="0">
                                <a:latin typeface="Cambria Math"/>
                              </a:rPr>
                              <m:t> </m:t>
                            </m:r>
                            <m:r>
                              <m:rPr>
                                <m:sty m:val="p"/>
                              </m:rPr>
                              <a:rPr lang="en-US" b="0" i="0" smtClean="0">
                                <a:latin typeface="Cambria Math"/>
                              </a:rPr>
                              <m:t>large</m:t>
                            </m:r>
                            <m:r>
                              <a:rPr lang="en-US" b="0" i="0" smtClean="0">
                                <a:latin typeface="Cambria Math"/>
                              </a:rPr>
                              <m:t>,  </m:t>
                            </m:r>
                            <m:r>
                              <m:rPr>
                                <m:sty m:val="p"/>
                              </m:rPr>
                              <a:rPr lang="en-US" b="0" i="0" smtClean="0">
                                <a:latin typeface="Cambria Math"/>
                              </a:rPr>
                              <m:t>say</m:t>
                            </m:r>
                            <m:r>
                              <a:rPr lang="en-US" b="0" i="0" smtClean="0">
                                <a:latin typeface="Cambria Math"/>
                              </a:rPr>
                              <m:t> </m:t>
                            </m:r>
                            <m:r>
                              <m:rPr>
                                <m:sty m:val="p"/>
                              </m:rPr>
                              <a:rPr lang="el-GR" b="0" i="1" smtClean="0">
                                <a:latin typeface="Cambria Math"/>
                              </a:rPr>
                              <m:t>ξ</m:t>
                            </m:r>
                            <m:r>
                              <a:rPr lang="en-US" b="0" i="0" smtClean="0">
                                <a:latin typeface="Cambria Math"/>
                              </a:rPr>
                              <m:t>=1.6, </m:t>
                            </m:r>
                            <m:r>
                              <m:rPr>
                                <m:sty m:val="p"/>
                              </m:rPr>
                              <a:rPr lang="en-US" b="0" i="0" smtClean="0">
                                <a:latin typeface="Cambria Math"/>
                              </a:rPr>
                              <m:t>then</m:t>
                            </m:r>
                            <m:r>
                              <a:rPr lang="en-US" b="0" i="0" smtClean="0">
                                <a:latin typeface="Cambria Math"/>
                              </a:rPr>
                              <m:t>:     </m:t>
                            </m:r>
                            <m:r>
                              <a:rPr lang="en-US" b="0" i="1" smtClean="0">
                                <a:latin typeface="Cambria Math"/>
                              </a:rPr>
                              <m:t>(</m:t>
                            </m:r>
                            <m:r>
                              <a:rPr lang="en-US" b="0" i="1" smtClean="0">
                                <a:latin typeface="Cambria Math"/>
                              </a:rPr>
                              <m:t>𝑤</m:t>
                            </m:r>
                            <m:r>
                              <a:rPr lang="en-US" b="0" i="1" smtClean="0">
                                <a:latin typeface="Cambria Math"/>
                              </a:rPr>
                              <m:t>·</m:t>
                            </m:r>
                            <m:r>
                              <a:rPr lang="en-US" b="0" i="1" smtClean="0">
                                <a:latin typeface="Cambria Math"/>
                              </a:rPr>
                              <m:t>𝐽</m:t>
                            </m:r>
                            <m:r>
                              <a:rPr lang="en-US" b="0" i="1" baseline="-25000" smtClean="0">
                                <a:latin typeface="Cambria Math"/>
                              </a:rPr>
                              <m:t>0</m:t>
                            </m:r>
                            <m:r>
                              <a:rPr lang="en-US" b="0" i="1" smtClean="0">
                                <a:latin typeface="Cambria Math"/>
                              </a:rPr>
                              <m:t>(</m:t>
                            </m:r>
                            <m:r>
                              <m:rPr>
                                <m:sty m:val="p"/>
                              </m:rPr>
                              <a:rPr lang="el-GR" b="0" i="1" smtClean="0">
                                <a:latin typeface="Cambria Math"/>
                              </a:rPr>
                              <m:t>ξ</m:t>
                            </m:r>
                            <m:r>
                              <a:rPr lang="en-US" b="0" i="1" smtClean="0">
                                <a:latin typeface="Cambria Math"/>
                              </a:rPr>
                              <m:t>))</m:t>
                            </m:r>
                          </m:e>
                          <m:sup>
                            <m:r>
                              <a:rPr lang="en-US" b="0" i="1" smtClean="0">
                                <a:latin typeface="Cambria Math"/>
                              </a:rPr>
                              <m:t>2</m:t>
                            </m:r>
                          </m:sup>
                        </m:sSup>
                      </m:num>
                      <m:den>
                        <m:r>
                          <a:rPr lang="en-US" i="1" smtClean="0">
                            <a:latin typeface="Cambria Math"/>
                            <a:ea typeface="Cambria Math"/>
                          </a:rPr>
                          <m:t>𝛿𝜈</m:t>
                        </m:r>
                        <m:r>
                          <a:rPr lang="en-US" b="0" i="1" smtClean="0">
                            <a:latin typeface="Cambria Math"/>
                            <a:ea typeface="Cambria Math"/>
                          </a:rPr>
                          <m:t> ≅1</m:t>
                        </m:r>
                      </m:den>
                    </m:f>
                  </m:oMath>
                </a14:m>
                <a:r>
                  <a:rPr lang="en-US" dirty="0" smtClean="0"/>
                  <a:t>      →    </a:t>
                </a:r>
                <a:r>
                  <a:rPr lang="en-US" i="1" dirty="0" smtClean="0"/>
                  <a:t>w=</a:t>
                </a:r>
                <a:r>
                  <a:rPr lang="en-US" b="1" dirty="0" smtClean="0">
                    <a:solidFill>
                      <a:srgbClr val="FF0000"/>
                    </a:solidFill>
                  </a:rPr>
                  <a:t>1.0 · 10</a:t>
                </a:r>
                <a:r>
                  <a:rPr lang="en-US" b="1" baseline="30000" dirty="0" smtClean="0">
                    <a:solidFill>
                      <a:srgbClr val="FF0000"/>
                    </a:solidFill>
                  </a:rPr>
                  <a:t>-4</a:t>
                </a:r>
                <a:r>
                  <a:rPr lang="en-US" b="1" dirty="0" smtClean="0">
                    <a:solidFill>
                      <a:srgbClr val="FF0000"/>
                    </a:solidFill>
                  </a:rPr>
                  <a:t> </a:t>
                </a:r>
                <a:endParaRPr lang="en-US" b="1" i="1" dirty="0" smtClean="0">
                  <a:solidFill>
                    <a:srgbClr val="FF0000"/>
                  </a:solidFill>
                </a:endParaRPr>
              </a:p>
              <a:p>
                <a:endParaRPr lang="en-US" i="1" dirty="0" smtClean="0"/>
              </a:p>
              <a:p>
                <a:r>
                  <a:rPr lang="en-US" dirty="0" smtClean="0"/>
                  <a:t>In fact, beam has a spread of amplitudes of synchrotron oscillations, therefore the depolarizer acts on different particles differently, according to spread of synchrotron modulation index.  Still, fluctuations due to SR emission make random work and every particle is subjected to more or less equal depolarization effect. Here we shall remind that the width of the resonance zone will be crossed during many radiation damping times . At W          </a:t>
                </a:r>
                <a:r>
                  <a:rPr lang="el-GR" dirty="0" smtClean="0"/>
                  <a:t>τ</a:t>
                </a:r>
                <a:r>
                  <a:rPr lang="en-US" baseline="-25000" dirty="0" smtClean="0"/>
                  <a:t>δ</a:t>
                </a:r>
                <a:r>
                  <a:rPr lang="en-US" dirty="0" smtClean="0"/>
                  <a:t> :=235 turns:       w/</a:t>
                </a:r>
                <a14:m>
                  <m:oMath xmlns:m="http://schemas.openxmlformats.org/officeDocument/2006/math">
                    <m:r>
                      <a:rPr lang="en-US" i="1" smtClean="0">
                        <a:latin typeface="Cambria Math"/>
                        <a:ea typeface="Cambria Math"/>
                      </a:rPr>
                      <m:t>𝛿𝜈</m:t>
                    </m:r>
                  </m:oMath>
                </a14:m>
                <a:r>
                  <a:rPr lang="en-US" b="0" dirty="0" smtClean="0">
                    <a:ea typeface="Cambria Math"/>
                  </a:rPr>
                  <a:t> </a:t>
                </a:r>
                <a14:m>
                  <m:oMath xmlns:m="http://schemas.openxmlformats.org/officeDocument/2006/math">
                    <m:r>
                      <a:rPr lang="en-US" b="0" i="1" smtClean="0">
                        <a:latin typeface="Cambria Math"/>
                        <a:ea typeface="Cambria Math"/>
                      </a:rPr>
                      <m:t>≅</m:t>
                    </m:r>
                  </m:oMath>
                </a14:m>
                <a:r>
                  <a:rPr lang="en-US" dirty="0" smtClean="0"/>
                  <a:t> </a:t>
                </a:r>
                <a14:m>
                  <m:oMath xmlns:m="http://schemas.openxmlformats.org/officeDocument/2006/math">
                    <m:r>
                      <a:rPr lang="en-US" b="0" i="0" smtClean="0">
                        <a:latin typeface="Cambria Math"/>
                        <a:ea typeface="Cambria Math"/>
                      </a:rPr>
                      <m:t>5</m:t>
                    </m:r>
                  </m:oMath>
                </a14:m>
                <a:r>
                  <a:rPr lang="en-US" dirty="0" smtClean="0"/>
                  <a:t> · 10</a:t>
                </a:r>
                <a:r>
                  <a:rPr lang="en-US" baseline="30000" dirty="0" smtClean="0"/>
                  <a:t>4</a:t>
                </a:r>
                <a:r>
                  <a:rPr lang="en-US" dirty="0" smtClean="0"/>
                  <a:t>  turns  -  this is about </a:t>
                </a:r>
                <a:r>
                  <a:rPr lang="en-US" dirty="0" smtClean="0">
                    <a:solidFill>
                      <a:srgbClr val="FF0000"/>
                    </a:solidFill>
                  </a:rPr>
                  <a:t>200 </a:t>
                </a:r>
                <a:r>
                  <a:rPr lang="el-GR" dirty="0" smtClean="0">
                    <a:solidFill>
                      <a:srgbClr val="FF0000"/>
                    </a:solidFill>
                  </a:rPr>
                  <a:t>τ</a:t>
                </a:r>
                <a:r>
                  <a:rPr lang="en-US" baseline="-25000" dirty="0" smtClean="0">
                    <a:solidFill>
                      <a:srgbClr val="FF0000"/>
                    </a:solidFill>
                  </a:rPr>
                  <a:t>δ</a:t>
                </a:r>
                <a:endParaRPr lang="ru-RU" dirty="0">
                  <a:solidFill>
                    <a:srgbClr val="FF0000"/>
                  </a:solidFill>
                </a:endParaRPr>
              </a:p>
            </p:txBody>
          </p:sp>
        </mc:Choice>
        <mc:Fallback>
          <p:sp>
            <p:nvSpPr>
              <p:cNvPr id="4" name="TextBox 3"/>
              <p:cNvSpPr txBox="1">
                <a:spLocks noRot="1" noChangeAspect="1" noMove="1" noResize="1" noEditPoints="1" noAdjustHandles="1" noChangeArrowheads="1" noChangeShapeType="1" noTextEdit="1"/>
              </p:cNvSpPr>
              <p:nvPr/>
            </p:nvSpPr>
            <p:spPr>
              <a:xfrm>
                <a:off x="179512" y="548680"/>
                <a:ext cx="8856984" cy="5909310"/>
              </a:xfrm>
              <a:prstGeom prst="rect">
                <a:avLst/>
              </a:prstGeom>
              <a:blipFill rotWithShape="1">
                <a:blip r:embed="rId2"/>
                <a:stretch>
                  <a:fillRect l="-551" t="-516" r="-5575" b="-722"/>
                </a:stretch>
              </a:blipFill>
            </p:spPr>
            <p:txBody>
              <a:bodyPr/>
              <a:lstStyle/>
              <a:p>
                <a:r>
                  <a:rPr lang="ru-RU">
                    <a:noFill/>
                  </a:rPr>
                  <a:t> </a:t>
                </a:r>
              </a:p>
            </p:txBody>
          </p:sp>
        </mc:Fallback>
      </mc:AlternateContent>
    </p:spTree>
    <p:extLst>
      <p:ext uri="{BB962C8B-B14F-4D97-AF65-F5344CB8AC3E}">
        <p14:creationId xmlns:p14="http://schemas.microsoft.com/office/powerpoint/2010/main" val="31931626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txBody>
          <a:bodyPr>
            <a:noAutofit/>
          </a:bodyPr>
          <a:lstStyle/>
          <a:p>
            <a:r>
              <a:rPr lang="en-US" sz="3200" dirty="0" smtClean="0"/>
              <a:t>FCC-</a:t>
            </a:r>
            <a:r>
              <a:rPr lang="en-US" sz="3200" dirty="0" err="1" smtClean="0"/>
              <a:t>ee</a:t>
            </a:r>
            <a:r>
              <a:rPr lang="en-US" sz="3200" dirty="0" smtClean="0"/>
              <a:t> at 80.41 GeV, </a:t>
            </a:r>
            <a:r>
              <a:rPr lang="en-US" sz="3200" dirty="0" smtClean="0">
                <a:solidFill>
                  <a:srgbClr val="FF0000"/>
                </a:solidFill>
              </a:rPr>
              <a:t>Qs=0.100</a:t>
            </a:r>
            <a:r>
              <a:rPr lang="en-US" sz="3200" dirty="0" smtClean="0"/>
              <a:t>, w=10</a:t>
            </a:r>
            <a:r>
              <a:rPr lang="en-US" sz="3200" baseline="30000" dirty="0" smtClean="0"/>
              <a:t>-4</a:t>
            </a:r>
            <a:r>
              <a:rPr lang="en-US" sz="3200" dirty="0" smtClean="0"/>
              <a:t>, d</a:t>
            </a:r>
            <a:r>
              <a:rPr lang="el-GR" sz="3200" dirty="0" smtClean="0"/>
              <a:t>ν</a:t>
            </a:r>
            <a:r>
              <a:rPr lang="en-US" sz="3200" dirty="0" smtClean="0"/>
              <a:t>=0.5·10</a:t>
            </a:r>
            <a:r>
              <a:rPr lang="en-US" sz="3200" baseline="30000" dirty="0" smtClean="0"/>
              <a:t>-8</a:t>
            </a:r>
            <a:endParaRPr lang="ru-RU" sz="3200" dirty="0"/>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92696"/>
            <a:ext cx="9144000" cy="3340076"/>
          </a:xfrm>
          <a:prstGeom prst="rect">
            <a:avLst/>
          </a:prstGeom>
        </p:spPr>
      </p:pic>
      <mc:AlternateContent xmlns:mc="http://schemas.openxmlformats.org/markup-compatibility/2006" xmlns:a14="http://schemas.microsoft.com/office/drawing/2010/main">
        <mc:Choice Requires="a14">
          <p:sp>
            <p:nvSpPr>
              <p:cNvPr id="5" name="Прямоугольник 4"/>
              <p:cNvSpPr/>
              <p:nvPr/>
            </p:nvSpPr>
            <p:spPr>
              <a:xfrm>
                <a:off x="530215" y="3955122"/>
                <a:ext cx="2232248" cy="230832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ru-RU" i="1" smtClean="0">
                              <a:latin typeface="Cambria Math"/>
                            </a:rPr>
                          </m:ctrlPr>
                        </m:sSubPr>
                        <m:e>
                          <m:r>
                            <a:rPr lang="ru-RU" i="1" smtClean="0">
                              <a:latin typeface="Cambria Math"/>
                              <a:ea typeface="Cambria Math"/>
                            </a:rPr>
                            <m:t>𝜈</m:t>
                          </m:r>
                        </m:e>
                        <m:sub>
                          <m:r>
                            <a:rPr lang="en-US" b="0" i="1" smtClean="0">
                              <a:latin typeface="Cambria Math"/>
                            </a:rPr>
                            <m:t>0</m:t>
                          </m:r>
                        </m:sub>
                      </m:sSub>
                      <m:r>
                        <a:rPr lang="en-US" b="0" i="1" smtClean="0">
                          <a:latin typeface="Cambria Math"/>
                        </a:rPr>
                        <m:t>=182.481</m:t>
                      </m:r>
                    </m:oMath>
                  </m:oMathPara>
                </a14:m>
                <a:endParaRPr lang="en-US" b="0" i="1" dirty="0" smtClean="0">
                  <a:latin typeface="Cambria Math"/>
                </a:endParaRPr>
              </a:p>
              <a:p>
                <a:endParaRPr lang="en-US" b="0" i="1" dirty="0" smtClean="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latin typeface="Cambria Math"/>
                            </a:rPr>
                          </m:ctrlPr>
                        </m:fPr>
                        <m:num>
                          <m:sSup>
                            <m:sSupPr>
                              <m:ctrlPr>
                                <a:rPr lang="ru-RU" i="1" smtClean="0">
                                  <a:latin typeface="Cambria Math"/>
                                </a:rPr>
                              </m:ctrlPr>
                            </m:sSupPr>
                            <m:e>
                              <m:r>
                                <a:rPr lang="en-US" b="0" i="1" smtClean="0">
                                  <a:latin typeface="Cambria Math"/>
                                </a:rPr>
                                <m:t> </m:t>
                              </m:r>
                              <m:r>
                                <a:rPr lang="en-US" b="0" i="1" smtClean="0">
                                  <a:latin typeface="Cambria Math"/>
                                </a:rPr>
                                <m:t>𝑤</m:t>
                              </m:r>
                            </m:e>
                            <m:sup>
                              <m:r>
                                <a:rPr lang="en-US" b="0" i="1" smtClean="0">
                                  <a:latin typeface="Cambria Math"/>
                                </a:rPr>
                                <m:t>2</m:t>
                              </m:r>
                            </m:sup>
                          </m:sSup>
                        </m:num>
                        <m:den>
                          <m:sSup>
                            <m:sSupPr>
                              <m:ctrlPr>
                                <a:rPr lang="ru-RU" i="1" smtClean="0">
                                  <a:latin typeface="Cambria Math"/>
                                </a:rPr>
                              </m:ctrlPr>
                            </m:sSupPr>
                            <m:e>
                              <m:r>
                                <a:rPr lang="ru-RU" i="1" smtClean="0">
                                  <a:latin typeface="Cambria Math"/>
                                  <a:ea typeface="Cambria Math"/>
                                </a:rPr>
                                <m:t>𝜀</m:t>
                              </m:r>
                            </m:e>
                            <m:sup>
                              <m:r>
                                <a:rPr lang="en-US" b="0" i="1" smtClean="0">
                                  <a:latin typeface="Cambria Math"/>
                                </a:rPr>
                                <m:t>′</m:t>
                              </m:r>
                            </m:sup>
                          </m:sSup>
                          <m:r>
                            <a:rPr lang="en-US" b="0" i="1" smtClean="0">
                              <a:latin typeface="Cambria Math"/>
                            </a:rPr>
                            <m:t>=2 </m:t>
                          </m:r>
                        </m:den>
                      </m:f>
                    </m:oMath>
                  </m:oMathPara>
                </a14:m>
                <a:endParaRPr lang="en-US" dirty="0" smtClean="0"/>
              </a:p>
              <a:p>
                <a14:m>
                  <m:oMath xmlns:m="http://schemas.openxmlformats.org/officeDocument/2006/math">
                    <m:r>
                      <a:rPr lang="en-US" b="0" i="1" smtClean="0">
                        <a:latin typeface="Cambria Math"/>
                      </a:rPr>
                      <m:t>(</m:t>
                    </m:r>
                    <m:r>
                      <a:rPr lang="en-US" b="0" i="1" smtClean="0">
                        <a:latin typeface="Cambria Math"/>
                      </a:rPr>
                      <m:t>𝑤</m:t>
                    </m:r>
                    <m:r>
                      <a:rPr lang="en-US" b="0" i="1" smtClean="0">
                        <a:latin typeface="Cambria Math"/>
                      </a:rPr>
                      <m:t>·</m:t>
                    </m:r>
                    <m:r>
                      <a:rPr lang="en-US" b="0" i="1" smtClean="0">
                        <a:latin typeface="Cambria Math"/>
                      </a:rPr>
                      <m:t>𝐽</m:t>
                    </m:r>
                    <m:r>
                      <a:rPr lang="en-US" b="0" i="1" baseline="-25000" smtClean="0">
                        <a:latin typeface="Cambria Math"/>
                      </a:rPr>
                      <m:t>0</m:t>
                    </m:r>
                    <m:r>
                      <a:rPr lang="en-US" b="0" i="1" smtClean="0">
                        <a:latin typeface="Cambria Math"/>
                      </a:rPr>
                      <m:t>(</m:t>
                    </m:r>
                    <m:r>
                      <m:rPr>
                        <m:sty m:val="p"/>
                      </m:rPr>
                      <a:rPr lang="el-GR" b="0" i="1" smtClean="0">
                        <a:latin typeface="Cambria Math"/>
                      </a:rPr>
                      <m:t>ξ</m:t>
                    </m:r>
                    <m:r>
                      <a:rPr lang="en-US" b="0" i="1" smtClean="0">
                        <a:latin typeface="Cambria Math"/>
                      </a:rPr>
                      <m:t>))</m:t>
                    </m:r>
                  </m:oMath>
                </a14:m>
                <a:r>
                  <a:rPr lang="en-US" baseline="30000" dirty="0" smtClean="0">
                    <a:latin typeface="Cambria Math"/>
                  </a:rPr>
                  <a:t>2</a:t>
                </a:r>
                <a:r>
                  <a:rPr lang="en-US" dirty="0" smtClean="0">
                    <a:latin typeface="Cambria Math"/>
                  </a:rPr>
                  <a:t>/</a:t>
                </a:r>
                <a:r>
                  <a:rPr lang="el-GR" dirty="0" smtClean="0">
                    <a:latin typeface="Cambria Math"/>
                  </a:rPr>
                  <a:t>ε</a:t>
                </a:r>
                <a:r>
                  <a:rPr lang="en-US" dirty="0" smtClean="0">
                    <a:latin typeface="Cambria Math"/>
                  </a:rPr>
                  <a:t>’</a:t>
                </a:r>
                <a:r>
                  <a:rPr lang="en-US" i="1" dirty="0" smtClean="0">
                    <a:latin typeface="Cambria Math"/>
                  </a:rPr>
                  <a:t>=</a:t>
                </a:r>
                <a:r>
                  <a:rPr lang="en-US" dirty="0" smtClean="0">
                    <a:latin typeface="Cambria Math"/>
                  </a:rPr>
                  <a:t>0.9</a:t>
                </a:r>
              </a:p>
              <a:p>
                <a:endParaRPr lang="en-US" dirty="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solidFill>
                                <a:srgbClr val="FF0000"/>
                              </a:solidFill>
                              <a:latin typeface="Cambria Math"/>
                            </a:rPr>
                          </m:ctrlPr>
                        </m:fPr>
                        <m:num>
                          <m:sSub>
                            <m:sSubPr>
                              <m:ctrlPr>
                                <a:rPr lang="ru-RU" i="1" smtClean="0">
                                  <a:solidFill>
                                    <a:srgbClr val="FF0000"/>
                                  </a:solidFill>
                                  <a:latin typeface="Cambria Math"/>
                                </a:rPr>
                              </m:ctrlPr>
                            </m:sSubPr>
                            <m:e>
                              <m:r>
                                <m:rPr>
                                  <m:sty m:val="p"/>
                                </m:rPr>
                                <a:rPr lang="el-GR" i="1" smtClean="0">
                                  <a:solidFill>
                                    <a:srgbClr val="FF0000"/>
                                  </a:solidFill>
                                  <a:latin typeface="Cambria Math"/>
                                </a:rPr>
                                <m:t>ξ</m:t>
                              </m:r>
                              <m:r>
                                <a:rPr lang="en-US" b="0" i="1" smtClean="0">
                                  <a:solidFill>
                                    <a:srgbClr val="FF0000"/>
                                  </a:solidFill>
                                  <a:latin typeface="Cambria Math"/>
                                </a:rPr>
                                <m:t>=</m:t>
                              </m:r>
                              <m:r>
                                <a:rPr lang="ru-RU" i="1" smtClean="0">
                                  <a:solidFill>
                                    <a:srgbClr val="FF0000"/>
                                  </a:solidFill>
                                  <a:latin typeface="Cambria Math"/>
                                  <a:ea typeface="Cambria Math"/>
                                </a:rPr>
                                <m:t>𝜈</m:t>
                              </m:r>
                            </m:e>
                            <m:sub>
                              <m:r>
                                <a:rPr lang="en-US" b="0" i="1" smtClean="0">
                                  <a:solidFill>
                                    <a:srgbClr val="FF0000"/>
                                  </a:solidFill>
                                  <a:latin typeface="Cambria Math"/>
                                </a:rPr>
                                <m:t>0</m:t>
                              </m:r>
                            </m:sub>
                          </m:sSub>
                          <m:sSub>
                            <m:sSubPr>
                              <m:ctrlPr>
                                <a:rPr lang="ru-RU" i="1" smtClean="0">
                                  <a:solidFill>
                                    <a:srgbClr val="FF0000"/>
                                  </a:solidFill>
                                  <a:latin typeface="Cambria Math"/>
                                </a:rPr>
                              </m:ctrlPr>
                            </m:sSubPr>
                            <m:e>
                              <m:r>
                                <a:rPr lang="ru-RU" i="1" smtClean="0">
                                  <a:solidFill>
                                    <a:srgbClr val="FF0000"/>
                                  </a:solidFill>
                                  <a:latin typeface="Cambria Math"/>
                                  <a:ea typeface="Cambria Math"/>
                                </a:rPr>
                                <m:t>𝜎</m:t>
                              </m:r>
                            </m:e>
                            <m:sub>
                              <m:r>
                                <a:rPr lang="en-US" b="0" i="1" smtClean="0">
                                  <a:solidFill>
                                    <a:srgbClr val="FF0000"/>
                                  </a:solidFill>
                                  <a:latin typeface="Cambria Math"/>
                                  <a:ea typeface="Cambria Math"/>
                                </a:rPr>
                                <m:t>𝛿</m:t>
                              </m:r>
                            </m:sub>
                          </m:sSub>
                        </m:num>
                        <m:den>
                          <m:sSub>
                            <m:sSubPr>
                              <m:ctrlPr>
                                <a:rPr lang="ru-RU" i="1" smtClean="0">
                                  <a:solidFill>
                                    <a:srgbClr val="FF0000"/>
                                  </a:solidFill>
                                  <a:latin typeface="Cambria Math"/>
                                </a:rPr>
                              </m:ctrlPr>
                            </m:sSubPr>
                            <m:e>
                              <m:r>
                                <a:rPr lang="en-US" b="0" i="1" smtClean="0">
                                  <a:solidFill>
                                    <a:srgbClr val="FF0000"/>
                                  </a:solidFill>
                                  <a:latin typeface="Cambria Math"/>
                                  <a:ea typeface="Cambria Math"/>
                                </a:rPr>
                                <m:t>𝑄</m:t>
                              </m:r>
                            </m:e>
                            <m:sub>
                              <m:r>
                                <a:rPr lang="en-US" b="0" i="1" smtClean="0">
                                  <a:solidFill>
                                    <a:srgbClr val="FF0000"/>
                                  </a:solidFill>
                                  <a:latin typeface="Cambria Math"/>
                                  <a:ea typeface="Cambria Math"/>
                                </a:rPr>
                                <m:t>𝑠</m:t>
                              </m:r>
                            </m:sub>
                          </m:sSub>
                        </m:den>
                      </m:f>
                      <m:r>
                        <a:rPr lang="en-US" b="0" i="1" smtClean="0">
                          <a:solidFill>
                            <a:srgbClr val="FF0000"/>
                          </a:solidFill>
                          <a:latin typeface="Cambria Math"/>
                        </a:rPr>
                        <m:t>=0.87</m:t>
                      </m:r>
                    </m:oMath>
                  </m:oMathPara>
                </a14:m>
                <a:endParaRPr lang="en-US" b="0" dirty="0" smtClean="0">
                  <a:solidFill>
                    <a:srgbClr val="FF0000"/>
                  </a:solidFill>
                </a:endParaRPr>
              </a:p>
              <a:p>
                <a:endParaRPr lang="en-US" dirty="0" smtClean="0"/>
              </a:p>
              <a:p>
                <a:r>
                  <a:rPr lang="en-US" dirty="0" smtClean="0"/>
                  <a:t>Scan time: </a:t>
                </a:r>
                <a:r>
                  <a:rPr lang="en-US" i="1" dirty="0" smtClean="0"/>
                  <a:t>T</a:t>
                </a:r>
                <a:r>
                  <a:rPr lang="en-US" dirty="0" smtClean="0"/>
                  <a:t>= 260.8 s</a:t>
                </a:r>
                <a:endParaRPr lang="ru-RU" dirty="0" smtClean="0"/>
              </a:p>
            </p:txBody>
          </p:sp>
        </mc:Choice>
        <mc:Fallback xmlns="">
          <p:sp>
            <p:nvSpPr>
              <p:cNvPr id="5" name="Прямоугольник 4"/>
              <p:cNvSpPr>
                <a:spLocks noRot="1" noChangeAspect="1" noMove="1" noResize="1" noEditPoints="1" noAdjustHandles="1" noChangeArrowheads="1" noChangeShapeType="1" noTextEdit="1"/>
              </p:cNvSpPr>
              <p:nvPr/>
            </p:nvSpPr>
            <p:spPr>
              <a:xfrm>
                <a:off x="530215" y="3955122"/>
                <a:ext cx="2232248" cy="2308324"/>
              </a:xfrm>
              <a:prstGeom prst="rect">
                <a:avLst/>
              </a:prstGeom>
              <a:blipFill rotWithShape="1">
                <a:blip r:embed="rId7"/>
                <a:stretch>
                  <a:fillRect l="-2459" b="-3968"/>
                </a:stretch>
              </a:blipFill>
            </p:spPr>
            <p:txBody>
              <a:bodyPr/>
              <a:lstStyle/>
              <a:p>
                <a:r>
                  <a:rPr lang="ru-RU">
                    <a:noFill/>
                  </a:rPr>
                  <a:t> </a:t>
                </a:r>
              </a:p>
            </p:txBody>
          </p:sp>
        </mc:Fallback>
      </mc:AlternateContent>
      <p:sp>
        <p:nvSpPr>
          <p:cNvPr id="6" name="TextBox 5"/>
          <p:cNvSpPr txBox="1"/>
          <p:nvPr/>
        </p:nvSpPr>
        <p:spPr>
          <a:xfrm>
            <a:off x="3347864" y="4509120"/>
            <a:ext cx="5544616" cy="1477328"/>
          </a:xfrm>
          <a:prstGeom prst="rect">
            <a:avLst/>
          </a:prstGeom>
          <a:solidFill>
            <a:schemeClr val="accent5">
              <a:lumMod val="20000"/>
              <a:lumOff val="80000"/>
            </a:schemeClr>
          </a:solidFill>
        </p:spPr>
        <p:txBody>
          <a:bodyPr wrap="square" rtlCol="0">
            <a:spAutoFit/>
          </a:bodyPr>
          <a:lstStyle/>
          <a:p>
            <a:r>
              <a:rPr lang="en-US" dirty="0" smtClean="0"/>
              <a:t>With such, relatively high value of the synchrotron tune, the localization of the resonance frequency is quite accurate.</a:t>
            </a:r>
          </a:p>
          <a:p>
            <a:endParaRPr lang="en-US" dirty="0"/>
          </a:p>
          <a:p>
            <a:r>
              <a:rPr lang="en-US" dirty="0" smtClean="0"/>
              <a:t>Remind: the wanted accuracy is </a:t>
            </a:r>
            <a:r>
              <a:rPr lang="el-GR" dirty="0" smtClean="0"/>
              <a:t>Δν</a:t>
            </a:r>
            <a:r>
              <a:rPr lang="en-US" dirty="0" smtClean="0"/>
              <a:t>=</a:t>
            </a:r>
            <a:r>
              <a:rPr lang="en-US" dirty="0" smtClean="0">
                <a:solidFill>
                  <a:srgbClr val="FF0000"/>
                </a:solidFill>
              </a:rPr>
              <a:t>0.0001</a:t>
            </a:r>
            <a:r>
              <a:rPr lang="en-US" dirty="0" smtClean="0"/>
              <a:t> </a:t>
            </a:r>
          </a:p>
        </p:txBody>
      </p:sp>
    </p:spTree>
    <p:extLst>
      <p:ext uri="{BB962C8B-B14F-4D97-AF65-F5344CB8AC3E}">
        <p14:creationId xmlns:p14="http://schemas.microsoft.com/office/powerpoint/2010/main" val="2556514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txBody>
          <a:bodyPr>
            <a:noAutofit/>
          </a:bodyPr>
          <a:lstStyle/>
          <a:p>
            <a:r>
              <a:rPr lang="en-US" sz="3200" dirty="0" smtClean="0"/>
              <a:t>FCC-</a:t>
            </a:r>
            <a:r>
              <a:rPr lang="en-US" sz="3200" dirty="0" err="1" smtClean="0"/>
              <a:t>ee</a:t>
            </a:r>
            <a:r>
              <a:rPr lang="en-US" sz="3200" dirty="0" smtClean="0"/>
              <a:t> at 80.41 GeV, </a:t>
            </a:r>
            <a:r>
              <a:rPr lang="en-US" sz="3200" dirty="0" smtClean="0">
                <a:solidFill>
                  <a:srgbClr val="FF0000"/>
                </a:solidFill>
              </a:rPr>
              <a:t>Qs=0.075</a:t>
            </a:r>
            <a:r>
              <a:rPr lang="en-US" sz="3200" dirty="0" smtClean="0"/>
              <a:t>, </a:t>
            </a:r>
            <a:r>
              <a:rPr lang="en-US" sz="3200" dirty="0" smtClean="0">
                <a:solidFill>
                  <a:srgbClr val="FF0000"/>
                </a:solidFill>
              </a:rPr>
              <a:t>w=.5·10</a:t>
            </a:r>
            <a:r>
              <a:rPr lang="en-US" sz="3200" baseline="30000" dirty="0" smtClean="0">
                <a:solidFill>
                  <a:srgbClr val="FF0000"/>
                </a:solidFill>
              </a:rPr>
              <a:t>-4</a:t>
            </a:r>
            <a:r>
              <a:rPr lang="en-US" sz="3200" dirty="0" smtClean="0"/>
              <a:t>, d</a:t>
            </a:r>
            <a:r>
              <a:rPr lang="el-GR" sz="3200" dirty="0" smtClean="0"/>
              <a:t>ν</a:t>
            </a:r>
            <a:r>
              <a:rPr lang="en-US" sz="3200" dirty="0" smtClean="0"/>
              <a:t>=0.5·10</a:t>
            </a:r>
            <a:r>
              <a:rPr lang="en-US" sz="3200" baseline="30000" dirty="0" smtClean="0"/>
              <a:t>-8</a:t>
            </a:r>
            <a:endParaRPr lang="ru-RU" sz="3200" dirty="0"/>
          </a:p>
        </p:txBody>
      </p:sp>
      <mc:AlternateContent xmlns:mc="http://schemas.openxmlformats.org/markup-compatibility/2006" xmlns:a14="http://schemas.microsoft.com/office/drawing/2010/main">
        <mc:Choice Requires="a14">
          <p:sp>
            <p:nvSpPr>
              <p:cNvPr id="5" name="Прямоугольник 4"/>
              <p:cNvSpPr/>
              <p:nvPr/>
            </p:nvSpPr>
            <p:spPr>
              <a:xfrm>
                <a:off x="530214" y="3955122"/>
                <a:ext cx="2313593" cy="2308324"/>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ru-RU" i="1" smtClean="0">
                              <a:latin typeface="Cambria Math"/>
                            </a:rPr>
                          </m:ctrlPr>
                        </m:sSubPr>
                        <m:e>
                          <m:r>
                            <a:rPr lang="ru-RU" i="1" smtClean="0">
                              <a:latin typeface="Cambria Math"/>
                              <a:ea typeface="Cambria Math"/>
                            </a:rPr>
                            <m:t>𝜈</m:t>
                          </m:r>
                        </m:e>
                        <m:sub>
                          <m:r>
                            <a:rPr lang="en-US" b="0" i="1" smtClean="0">
                              <a:latin typeface="Cambria Math"/>
                            </a:rPr>
                            <m:t>0</m:t>
                          </m:r>
                        </m:sub>
                      </m:sSub>
                      <m:r>
                        <a:rPr lang="en-US" b="0" i="1" smtClean="0">
                          <a:latin typeface="Cambria Math"/>
                        </a:rPr>
                        <m:t>=182.481</m:t>
                      </m:r>
                    </m:oMath>
                  </m:oMathPara>
                </a14:m>
                <a:endParaRPr lang="en-US" b="0" i="1" dirty="0" smtClean="0">
                  <a:latin typeface="Cambria Math"/>
                </a:endParaRPr>
              </a:p>
              <a:p>
                <a:endParaRPr lang="en-US" b="0" i="1" dirty="0" smtClean="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latin typeface="Cambria Math"/>
                            </a:rPr>
                          </m:ctrlPr>
                        </m:fPr>
                        <m:num>
                          <m:sSup>
                            <m:sSupPr>
                              <m:ctrlPr>
                                <a:rPr lang="ru-RU" i="1" smtClean="0">
                                  <a:latin typeface="Cambria Math"/>
                                </a:rPr>
                              </m:ctrlPr>
                            </m:sSupPr>
                            <m:e>
                              <m:r>
                                <a:rPr lang="en-US" b="0" i="1" smtClean="0">
                                  <a:latin typeface="Cambria Math"/>
                                </a:rPr>
                                <m:t> </m:t>
                              </m:r>
                              <m:r>
                                <a:rPr lang="en-US" b="0" i="1" smtClean="0">
                                  <a:latin typeface="Cambria Math"/>
                                </a:rPr>
                                <m:t>𝑤</m:t>
                              </m:r>
                            </m:e>
                            <m:sup>
                              <m:r>
                                <a:rPr lang="en-US" b="0" i="1" smtClean="0">
                                  <a:latin typeface="Cambria Math"/>
                                </a:rPr>
                                <m:t>2</m:t>
                              </m:r>
                            </m:sup>
                          </m:sSup>
                        </m:num>
                        <m:den>
                          <m:sSup>
                            <m:sSupPr>
                              <m:ctrlPr>
                                <a:rPr lang="ru-RU" i="1" smtClean="0">
                                  <a:latin typeface="Cambria Math"/>
                                </a:rPr>
                              </m:ctrlPr>
                            </m:sSupPr>
                            <m:e>
                              <m:r>
                                <a:rPr lang="ru-RU" i="1" smtClean="0">
                                  <a:latin typeface="Cambria Math"/>
                                  <a:ea typeface="Cambria Math"/>
                                </a:rPr>
                                <m:t>𝜀</m:t>
                              </m:r>
                            </m:e>
                            <m:sup>
                              <m:r>
                                <a:rPr lang="en-US" b="0" i="1" smtClean="0">
                                  <a:latin typeface="Cambria Math"/>
                                </a:rPr>
                                <m:t>′</m:t>
                              </m:r>
                            </m:sup>
                          </m:sSup>
                          <m:r>
                            <a:rPr lang="en-US" b="0" i="1" smtClean="0">
                              <a:latin typeface="Cambria Math"/>
                            </a:rPr>
                            <m:t>=0.5 </m:t>
                          </m:r>
                        </m:den>
                      </m:f>
                    </m:oMath>
                  </m:oMathPara>
                </a14:m>
                <a:endParaRPr lang="en-US" dirty="0" smtClean="0"/>
              </a:p>
              <a:p>
                <a14:m>
                  <m:oMath xmlns:m="http://schemas.openxmlformats.org/officeDocument/2006/math">
                    <m:r>
                      <a:rPr lang="en-US" b="0" i="1" smtClean="0">
                        <a:solidFill>
                          <a:srgbClr val="FF0000"/>
                        </a:solidFill>
                        <a:latin typeface="Cambria Math"/>
                      </a:rPr>
                      <m:t>(</m:t>
                    </m:r>
                    <m:r>
                      <a:rPr lang="en-US" b="0" i="1" smtClean="0">
                        <a:solidFill>
                          <a:srgbClr val="FF0000"/>
                        </a:solidFill>
                        <a:latin typeface="Cambria Math"/>
                      </a:rPr>
                      <m:t>𝑤</m:t>
                    </m:r>
                    <m:r>
                      <a:rPr lang="en-US" b="0" i="1" smtClean="0">
                        <a:solidFill>
                          <a:srgbClr val="FF0000"/>
                        </a:solidFill>
                        <a:latin typeface="Cambria Math"/>
                      </a:rPr>
                      <m:t>·</m:t>
                    </m:r>
                    <m:r>
                      <a:rPr lang="en-US" b="0" i="1" smtClean="0">
                        <a:solidFill>
                          <a:srgbClr val="FF0000"/>
                        </a:solidFill>
                        <a:latin typeface="Cambria Math"/>
                      </a:rPr>
                      <m:t>𝐽</m:t>
                    </m:r>
                    <m:r>
                      <a:rPr lang="en-US" b="0" i="1" baseline="-25000" smtClean="0">
                        <a:solidFill>
                          <a:srgbClr val="FF0000"/>
                        </a:solidFill>
                        <a:latin typeface="Cambria Math"/>
                      </a:rPr>
                      <m:t>0</m:t>
                    </m:r>
                    <m:r>
                      <a:rPr lang="en-US" b="0" i="1" smtClean="0">
                        <a:solidFill>
                          <a:srgbClr val="FF0000"/>
                        </a:solidFill>
                        <a:latin typeface="Cambria Math"/>
                      </a:rPr>
                      <m:t>(</m:t>
                    </m:r>
                    <m:r>
                      <m:rPr>
                        <m:sty m:val="p"/>
                      </m:rPr>
                      <a:rPr lang="el-GR" b="0" i="1" smtClean="0">
                        <a:solidFill>
                          <a:srgbClr val="FF0000"/>
                        </a:solidFill>
                        <a:latin typeface="Cambria Math"/>
                      </a:rPr>
                      <m:t>ξ</m:t>
                    </m:r>
                    <m:r>
                      <a:rPr lang="en-US" b="0" i="1" smtClean="0">
                        <a:solidFill>
                          <a:srgbClr val="FF0000"/>
                        </a:solidFill>
                        <a:latin typeface="Cambria Math"/>
                      </a:rPr>
                      <m:t>))</m:t>
                    </m:r>
                  </m:oMath>
                </a14:m>
                <a:r>
                  <a:rPr lang="en-US" baseline="30000" dirty="0" smtClean="0">
                    <a:solidFill>
                      <a:srgbClr val="FF0000"/>
                    </a:solidFill>
                    <a:latin typeface="Cambria Math"/>
                  </a:rPr>
                  <a:t>2</a:t>
                </a:r>
                <a:r>
                  <a:rPr lang="en-US" dirty="0" smtClean="0">
                    <a:solidFill>
                      <a:srgbClr val="FF0000"/>
                    </a:solidFill>
                    <a:latin typeface="Cambria Math"/>
                  </a:rPr>
                  <a:t>/</a:t>
                </a:r>
                <a:r>
                  <a:rPr lang="el-GR" dirty="0" smtClean="0">
                    <a:solidFill>
                      <a:srgbClr val="FF0000"/>
                    </a:solidFill>
                    <a:latin typeface="Cambria Math"/>
                  </a:rPr>
                  <a:t>ε</a:t>
                </a:r>
                <a:r>
                  <a:rPr lang="en-US" dirty="0" smtClean="0">
                    <a:solidFill>
                      <a:srgbClr val="FF0000"/>
                    </a:solidFill>
                    <a:latin typeface="Cambria Math"/>
                  </a:rPr>
                  <a:t>’</a:t>
                </a:r>
                <a:r>
                  <a:rPr lang="en-US" i="1" dirty="0" smtClean="0">
                    <a:solidFill>
                      <a:srgbClr val="FF0000"/>
                    </a:solidFill>
                    <a:latin typeface="Cambria Math"/>
                  </a:rPr>
                  <a:t>=</a:t>
                </a:r>
                <a:r>
                  <a:rPr lang="en-US" dirty="0" smtClean="0">
                    <a:solidFill>
                      <a:srgbClr val="FF0000"/>
                    </a:solidFill>
                    <a:latin typeface="Cambria Math"/>
                  </a:rPr>
                  <a:t>0.1</a:t>
                </a:r>
              </a:p>
              <a:p>
                <a:endParaRPr lang="en-US" dirty="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solidFill>
                                <a:srgbClr val="FF0000"/>
                              </a:solidFill>
                              <a:latin typeface="Cambria Math"/>
                            </a:rPr>
                          </m:ctrlPr>
                        </m:fPr>
                        <m:num>
                          <m:sSub>
                            <m:sSubPr>
                              <m:ctrlPr>
                                <a:rPr lang="ru-RU" i="1" smtClean="0">
                                  <a:solidFill>
                                    <a:srgbClr val="FF0000"/>
                                  </a:solidFill>
                                  <a:latin typeface="Cambria Math"/>
                                </a:rPr>
                              </m:ctrlPr>
                            </m:sSubPr>
                            <m:e>
                              <m:r>
                                <m:rPr>
                                  <m:sty m:val="p"/>
                                </m:rPr>
                                <a:rPr lang="el-GR" i="1" smtClean="0">
                                  <a:solidFill>
                                    <a:srgbClr val="FF0000"/>
                                  </a:solidFill>
                                  <a:latin typeface="Cambria Math"/>
                                </a:rPr>
                                <m:t>ξ</m:t>
                              </m:r>
                              <m:r>
                                <a:rPr lang="en-US" b="0" i="1" smtClean="0">
                                  <a:solidFill>
                                    <a:srgbClr val="FF0000"/>
                                  </a:solidFill>
                                  <a:latin typeface="Cambria Math"/>
                                </a:rPr>
                                <m:t>=</m:t>
                              </m:r>
                              <m:r>
                                <a:rPr lang="ru-RU" i="1" smtClean="0">
                                  <a:solidFill>
                                    <a:srgbClr val="FF0000"/>
                                  </a:solidFill>
                                  <a:latin typeface="Cambria Math"/>
                                  <a:ea typeface="Cambria Math"/>
                                </a:rPr>
                                <m:t>𝜈</m:t>
                              </m:r>
                            </m:e>
                            <m:sub>
                              <m:r>
                                <a:rPr lang="en-US" b="0" i="1" smtClean="0">
                                  <a:solidFill>
                                    <a:srgbClr val="FF0000"/>
                                  </a:solidFill>
                                  <a:latin typeface="Cambria Math"/>
                                </a:rPr>
                                <m:t>0</m:t>
                              </m:r>
                            </m:sub>
                          </m:sSub>
                          <m:sSub>
                            <m:sSubPr>
                              <m:ctrlPr>
                                <a:rPr lang="ru-RU" i="1" smtClean="0">
                                  <a:solidFill>
                                    <a:srgbClr val="FF0000"/>
                                  </a:solidFill>
                                  <a:latin typeface="Cambria Math"/>
                                </a:rPr>
                              </m:ctrlPr>
                            </m:sSubPr>
                            <m:e>
                              <m:r>
                                <a:rPr lang="ru-RU" i="1" smtClean="0">
                                  <a:solidFill>
                                    <a:srgbClr val="FF0000"/>
                                  </a:solidFill>
                                  <a:latin typeface="Cambria Math"/>
                                  <a:ea typeface="Cambria Math"/>
                                </a:rPr>
                                <m:t>𝜎</m:t>
                              </m:r>
                            </m:e>
                            <m:sub>
                              <m:r>
                                <a:rPr lang="en-US" b="0" i="1" smtClean="0">
                                  <a:solidFill>
                                    <a:srgbClr val="FF0000"/>
                                  </a:solidFill>
                                  <a:latin typeface="Cambria Math"/>
                                  <a:ea typeface="Cambria Math"/>
                                </a:rPr>
                                <m:t>𝛿</m:t>
                              </m:r>
                            </m:sub>
                          </m:sSub>
                        </m:num>
                        <m:den>
                          <m:sSub>
                            <m:sSubPr>
                              <m:ctrlPr>
                                <a:rPr lang="ru-RU" i="1" smtClean="0">
                                  <a:solidFill>
                                    <a:srgbClr val="FF0000"/>
                                  </a:solidFill>
                                  <a:latin typeface="Cambria Math"/>
                                </a:rPr>
                              </m:ctrlPr>
                            </m:sSubPr>
                            <m:e>
                              <m:r>
                                <a:rPr lang="en-US" b="0" i="1" smtClean="0">
                                  <a:solidFill>
                                    <a:srgbClr val="FF0000"/>
                                  </a:solidFill>
                                  <a:latin typeface="Cambria Math"/>
                                  <a:ea typeface="Cambria Math"/>
                                </a:rPr>
                                <m:t>𝑄</m:t>
                              </m:r>
                            </m:e>
                            <m:sub>
                              <m:r>
                                <a:rPr lang="en-US" b="0" i="1" smtClean="0">
                                  <a:solidFill>
                                    <a:srgbClr val="FF0000"/>
                                  </a:solidFill>
                                  <a:latin typeface="Cambria Math"/>
                                  <a:ea typeface="Cambria Math"/>
                                </a:rPr>
                                <m:t>𝑠</m:t>
                              </m:r>
                            </m:sub>
                          </m:sSub>
                        </m:den>
                      </m:f>
                      <m:r>
                        <a:rPr lang="en-US" b="0" i="1" smtClean="0">
                          <a:solidFill>
                            <a:srgbClr val="FF0000"/>
                          </a:solidFill>
                          <a:latin typeface="Cambria Math"/>
                        </a:rPr>
                        <m:t>=0.87</m:t>
                      </m:r>
                    </m:oMath>
                  </m:oMathPara>
                </a14:m>
                <a:endParaRPr lang="en-US" b="0" dirty="0" smtClean="0">
                  <a:solidFill>
                    <a:srgbClr val="FF0000"/>
                  </a:solidFill>
                </a:endParaRPr>
              </a:p>
              <a:p>
                <a:endParaRPr lang="en-US" dirty="0" smtClean="0"/>
              </a:p>
              <a:p>
                <a:r>
                  <a:rPr lang="en-US" dirty="0" smtClean="0"/>
                  <a:t>Scan time: </a:t>
                </a:r>
                <a:r>
                  <a:rPr lang="en-US" i="1" dirty="0" smtClean="0"/>
                  <a:t>T</a:t>
                </a:r>
                <a:r>
                  <a:rPr lang="en-US" dirty="0" smtClean="0"/>
                  <a:t>= 260.8 s</a:t>
                </a:r>
                <a:endParaRPr lang="ru-RU" dirty="0" smtClean="0"/>
              </a:p>
            </p:txBody>
          </p:sp>
        </mc:Choice>
        <mc:Fallback xmlns="">
          <p:sp>
            <p:nvSpPr>
              <p:cNvPr id="5" name="Прямоугольник 4"/>
              <p:cNvSpPr>
                <a:spLocks noRot="1" noChangeAspect="1" noMove="1" noResize="1" noEditPoints="1" noAdjustHandles="1" noChangeArrowheads="1" noChangeShapeType="1" noTextEdit="1"/>
              </p:cNvSpPr>
              <p:nvPr/>
            </p:nvSpPr>
            <p:spPr>
              <a:xfrm>
                <a:off x="530214" y="3955122"/>
                <a:ext cx="2313593" cy="2308324"/>
              </a:xfrm>
              <a:prstGeom prst="rect">
                <a:avLst/>
              </a:prstGeom>
              <a:blipFill rotWithShape="1">
                <a:blip r:embed="rId5"/>
                <a:stretch>
                  <a:fillRect l="-2368" b="-3968"/>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131840" y="4012376"/>
                <a:ext cx="5760640" cy="2308324"/>
              </a:xfrm>
              <a:prstGeom prst="rect">
                <a:avLst/>
              </a:prstGeom>
              <a:solidFill>
                <a:schemeClr val="accent5">
                  <a:lumMod val="20000"/>
                  <a:lumOff val="80000"/>
                </a:schemeClr>
              </a:solidFill>
            </p:spPr>
            <p:txBody>
              <a:bodyPr wrap="square" rtlCol="0">
                <a:spAutoFit/>
              </a:bodyPr>
              <a:lstStyle/>
              <a:p>
                <a:r>
                  <a:rPr lang="en-US" dirty="0" smtClean="0"/>
                  <a:t>With such, relatively low value of the depolarizer strength </a:t>
                </a:r>
                <a:r>
                  <a:rPr lang="en-US" dirty="0" smtClean="0">
                    <a:solidFill>
                      <a:srgbClr val="FF0000"/>
                    </a:solidFill>
                  </a:rPr>
                  <a:t>w=0.5·10</a:t>
                </a:r>
                <a:r>
                  <a:rPr lang="en-US" baseline="30000" dirty="0" smtClean="0">
                    <a:solidFill>
                      <a:srgbClr val="FF0000"/>
                    </a:solidFill>
                  </a:rPr>
                  <a:t>-4  </a:t>
                </a:r>
                <a:r>
                  <a:rPr lang="en-US" dirty="0" smtClean="0">
                    <a:solidFill>
                      <a:srgbClr val="FF0000"/>
                    </a:solidFill>
                  </a:rPr>
                  <a:t> </a:t>
                </a:r>
                <a:r>
                  <a:rPr lang="en-US" dirty="0" smtClean="0"/>
                  <a:t>and, subsequently, with low </a:t>
                </a:r>
                <a:r>
                  <a:rPr lang="en-US" dirty="0" err="1" smtClean="0"/>
                  <a:t>adiabaticity</a:t>
                </a:r>
                <a:r>
                  <a:rPr lang="en-US" dirty="0" smtClean="0"/>
                  <a:t> parameter </a:t>
                </a:r>
                <a14:m>
                  <m:oMath xmlns:m="http://schemas.openxmlformats.org/officeDocument/2006/math">
                    <m:r>
                      <a:rPr lang="en-US" b="0" i="1" smtClean="0">
                        <a:solidFill>
                          <a:srgbClr val="FF0000"/>
                        </a:solidFill>
                        <a:latin typeface="Cambria Math"/>
                      </a:rPr>
                      <m:t>(</m:t>
                    </m:r>
                    <m:r>
                      <a:rPr lang="en-US" b="0" i="1" smtClean="0">
                        <a:solidFill>
                          <a:srgbClr val="FF0000"/>
                        </a:solidFill>
                        <a:latin typeface="Cambria Math"/>
                      </a:rPr>
                      <m:t>𝑤</m:t>
                    </m:r>
                    <m:r>
                      <a:rPr lang="en-US" b="0" i="1" smtClean="0">
                        <a:solidFill>
                          <a:srgbClr val="FF0000"/>
                        </a:solidFill>
                        <a:latin typeface="Cambria Math"/>
                      </a:rPr>
                      <m:t>·</m:t>
                    </m:r>
                    <m:r>
                      <a:rPr lang="en-US" b="0" i="1" smtClean="0">
                        <a:solidFill>
                          <a:srgbClr val="FF0000"/>
                        </a:solidFill>
                        <a:latin typeface="Cambria Math"/>
                      </a:rPr>
                      <m:t>𝐽</m:t>
                    </m:r>
                    <m:r>
                      <a:rPr lang="en-US" b="0" i="1" baseline="-25000" smtClean="0">
                        <a:solidFill>
                          <a:srgbClr val="FF0000"/>
                        </a:solidFill>
                        <a:latin typeface="Cambria Math"/>
                      </a:rPr>
                      <m:t>0</m:t>
                    </m:r>
                    <m:r>
                      <a:rPr lang="en-US" b="0" i="1" smtClean="0">
                        <a:solidFill>
                          <a:srgbClr val="FF0000"/>
                        </a:solidFill>
                        <a:latin typeface="Cambria Math"/>
                      </a:rPr>
                      <m:t>(</m:t>
                    </m:r>
                    <m:r>
                      <m:rPr>
                        <m:sty m:val="p"/>
                      </m:rPr>
                      <a:rPr lang="el-GR" b="0" i="1" smtClean="0">
                        <a:solidFill>
                          <a:srgbClr val="FF0000"/>
                        </a:solidFill>
                        <a:latin typeface="Cambria Math"/>
                      </a:rPr>
                      <m:t>ξ</m:t>
                    </m:r>
                    <m:r>
                      <a:rPr lang="en-US" b="0" i="1" smtClean="0">
                        <a:solidFill>
                          <a:srgbClr val="FF0000"/>
                        </a:solidFill>
                        <a:latin typeface="Cambria Math"/>
                      </a:rPr>
                      <m:t>))</m:t>
                    </m:r>
                  </m:oMath>
                </a14:m>
                <a:r>
                  <a:rPr lang="en-US" baseline="30000" dirty="0" smtClean="0">
                    <a:solidFill>
                      <a:srgbClr val="FF0000"/>
                    </a:solidFill>
                    <a:latin typeface="Cambria Math"/>
                  </a:rPr>
                  <a:t>2</a:t>
                </a:r>
                <a:r>
                  <a:rPr lang="en-US" dirty="0" smtClean="0">
                    <a:solidFill>
                      <a:srgbClr val="FF0000"/>
                    </a:solidFill>
                    <a:latin typeface="Cambria Math"/>
                  </a:rPr>
                  <a:t>/</a:t>
                </a:r>
                <a:r>
                  <a:rPr lang="el-GR" dirty="0" smtClean="0">
                    <a:solidFill>
                      <a:srgbClr val="FF0000"/>
                    </a:solidFill>
                    <a:latin typeface="Cambria Math"/>
                  </a:rPr>
                  <a:t>ε</a:t>
                </a:r>
                <a:r>
                  <a:rPr lang="en-US" dirty="0" smtClean="0">
                    <a:solidFill>
                      <a:srgbClr val="FF0000"/>
                    </a:solidFill>
                    <a:latin typeface="Cambria Math"/>
                  </a:rPr>
                  <a:t>’</a:t>
                </a:r>
                <a:r>
                  <a:rPr lang="en-US" i="1" dirty="0" smtClean="0">
                    <a:solidFill>
                      <a:srgbClr val="FF0000"/>
                    </a:solidFill>
                    <a:latin typeface="Cambria Math"/>
                  </a:rPr>
                  <a:t>=</a:t>
                </a:r>
                <a:r>
                  <a:rPr lang="en-US" dirty="0" smtClean="0">
                    <a:solidFill>
                      <a:srgbClr val="FF0000"/>
                    </a:solidFill>
                    <a:latin typeface="Cambria Math"/>
                  </a:rPr>
                  <a:t>0.1</a:t>
                </a:r>
                <a:r>
                  <a:rPr lang="en-US" dirty="0" smtClean="0"/>
                  <a:t>, a beam became only partially depolarized.  A jump in polarization is about -37%.  </a:t>
                </a:r>
              </a:p>
              <a:p>
                <a:endParaRPr lang="en-US" dirty="0" smtClean="0"/>
              </a:p>
              <a:p>
                <a:r>
                  <a:rPr lang="en-US" dirty="0" smtClean="0"/>
                  <a:t>Still, the applied fit by hyperbolic tangent (blue dots at the plot) shows small error </a:t>
                </a:r>
                <a:r>
                  <a:rPr lang="el-GR" dirty="0" smtClean="0"/>
                  <a:t>Δν</a:t>
                </a:r>
                <a:r>
                  <a:rPr lang="en-US" dirty="0" smtClean="0"/>
                  <a:t>=</a:t>
                </a:r>
                <a:r>
                  <a:rPr lang="en-US" dirty="0" smtClean="0">
                    <a:solidFill>
                      <a:srgbClr val="FF0000"/>
                    </a:solidFill>
                  </a:rPr>
                  <a:t>0.00005 </a:t>
                </a:r>
                <a:r>
                  <a:rPr lang="en-US" dirty="0" smtClean="0"/>
                  <a:t> in determination of the crossing the resonance frequency point. Looks acceptable?</a:t>
                </a:r>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3131840" y="4012376"/>
                <a:ext cx="5760640" cy="2308324"/>
              </a:xfrm>
              <a:prstGeom prst="rect">
                <a:avLst/>
              </a:prstGeom>
              <a:blipFill rotWithShape="1">
                <a:blip r:embed="rId6"/>
                <a:stretch>
                  <a:fillRect l="-952" t="-1319" r="-1376" b="-3166"/>
                </a:stretch>
              </a:blipFill>
            </p:spPr>
            <p:txBody>
              <a:bodyPr/>
              <a:lstStyle/>
              <a:p>
                <a:r>
                  <a:rPr lang="ru-RU">
                    <a:noFill/>
                  </a:rPr>
                  <a:t> </a:t>
                </a:r>
              </a:p>
            </p:txBody>
          </p:sp>
        </mc:Fallback>
      </mc:AlternateContent>
      <p:pic>
        <p:nvPicPr>
          <p:cNvPr id="3" name="Рисунок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504" y="620688"/>
            <a:ext cx="8964488" cy="3187927"/>
          </a:xfrm>
          <a:prstGeom prst="rect">
            <a:avLst/>
          </a:prstGeom>
        </p:spPr>
      </p:pic>
    </p:spTree>
    <p:extLst>
      <p:ext uri="{BB962C8B-B14F-4D97-AF65-F5344CB8AC3E}">
        <p14:creationId xmlns:p14="http://schemas.microsoft.com/office/powerpoint/2010/main" val="4040101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txBody>
          <a:bodyPr>
            <a:noAutofit/>
          </a:bodyPr>
          <a:lstStyle/>
          <a:p>
            <a:r>
              <a:rPr lang="en-US" sz="3200" dirty="0" smtClean="0"/>
              <a:t>FCC-</a:t>
            </a:r>
            <a:r>
              <a:rPr lang="en-US" sz="3200" dirty="0" err="1" smtClean="0"/>
              <a:t>ee</a:t>
            </a:r>
            <a:r>
              <a:rPr lang="en-US" sz="3200" dirty="0" smtClean="0"/>
              <a:t> at 80.41 GeV, </a:t>
            </a:r>
            <a:r>
              <a:rPr lang="en-US" sz="3200" dirty="0" smtClean="0">
                <a:solidFill>
                  <a:srgbClr val="FF0000"/>
                </a:solidFill>
              </a:rPr>
              <a:t>Qs=0.05</a:t>
            </a:r>
            <a:r>
              <a:rPr lang="en-US" sz="3200" dirty="0" smtClean="0"/>
              <a:t>, </a:t>
            </a:r>
            <a:r>
              <a:rPr lang="en-US" sz="3200" dirty="0" smtClean="0">
                <a:solidFill>
                  <a:srgbClr val="FF0000"/>
                </a:solidFill>
              </a:rPr>
              <a:t>w=.5·10</a:t>
            </a:r>
            <a:r>
              <a:rPr lang="en-US" sz="3200" baseline="30000" dirty="0" smtClean="0">
                <a:solidFill>
                  <a:srgbClr val="FF0000"/>
                </a:solidFill>
              </a:rPr>
              <a:t>-4</a:t>
            </a:r>
            <a:r>
              <a:rPr lang="en-US" sz="3200" dirty="0" smtClean="0"/>
              <a:t>, d</a:t>
            </a:r>
            <a:r>
              <a:rPr lang="el-GR" sz="3200" dirty="0" smtClean="0"/>
              <a:t>ν</a:t>
            </a:r>
            <a:r>
              <a:rPr lang="en-US" sz="3200" dirty="0" smtClean="0"/>
              <a:t>=0.5·10</a:t>
            </a:r>
            <a:r>
              <a:rPr lang="en-US" sz="3200" baseline="30000" dirty="0" smtClean="0"/>
              <a:t>-8</a:t>
            </a:r>
            <a:endParaRPr lang="ru-RU" sz="3200" dirty="0"/>
          </a:p>
        </p:txBody>
      </p:sp>
      <mc:AlternateContent xmlns:mc="http://schemas.openxmlformats.org/markup-compatibility/2006" xmlns:a14="http://schemas.microsoft.com/office/drawing/2010/main">
        <mc:Choice Requires="a14">
          <p:sp>
            <p:nvSpPr>
              <p:cNvPr id="5" name="Прямоугольник 4"/>
              <p:cNvSpPr/>
              <p:nvPr/>
            </p:nvSpPr>
            <p:spPr>
              <a:xfrm>
                <a:off x="530214" y="3955122"/>
                <a:ext cx="2313593" cy="203132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ru-RU" i="1" smtClean="0">
                              <a:latin typeface="Cambria Math"/>
                            </a:rPr>
                          </m:ctrlPr>
                        </m:sSubPr>
                        <m:e>
                          <m:r>
                            <a:rPr lang="ru-RU" i="1" smtClean="0">
                              <a:latin typeface="Cambria Math"/>
                              <a:ea typeface="Cambria Math"/>
                            </a:rPr>
                            <m:t>𝜈</m:t>
                          </m:r>
                        </m:e>
                        <m:sub>
                          <m:r>
                            <a:rPr lang="en-US" b="0" i="1" smtClean="0">
                              <a:latin typeface="Cambria Math"/>
                            </a:rPr>
                            <m:t>0</m:t>
                          </m:r>
                        </m:sub>
                      </m:sSub>
                      <m:r>
                        <a:rPr lang="en-US" b="0" i="1" smtClean="0">
                          <a:latin typeface="Cambria Math"/>
                        </a:rPr>
                        <m:t>=182.481</m:t>
                      </m:r>
                    </m:oMath>
                  </m:oMathPara>
                </a14:m>
                <a:endParaRPr lang="en-US" b="0" i="1" dirty="0" smtClean="0">
                  <a:latin typeface="Cambria Math"/>
                </a:endParaRPr>
              </a:p>
              <a:p>
                <a:endParaRPr lang="en-US" b="0" i="1" dirty="0" smtClean="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latin typeface="Cambria Math"/>
                            </a:rPr>
                          </m:ctrlPr>
                        </m:fPr>
                        <m:num>
                          <m:sSup>
                            <m:sSupPr>
                              <m:ctrlPr>
                                <a:rPr lang="ru-RU" i="1" smtClean="0">
                                  <a:latin typeface="Cambria Math"/>
                                </a:rPr>
                              </m:ctrlPr>
                            </m:sSupPr>
                            <m:e>
                              <m:r>
                                <a:rPr lang="en-US" b="0" i="1" smtClean="0">
                                  <a:latin typeface="Cambria Math"/>
                                </a:rPr>
                                <m:t> </m:t>
                              </m:r>
                              <m:r>
                                <a:rPr lang="en-US" b="0" i="1" smtClean="0">
                                  <a:latin typeface="Cambria Math"/>
                                </a:rPr>
                                <m:t>𝑤</m:t>
                              </m:r>
                            </m:e>
                            <m:sup>
                              <m:r>
                                <a:rPr lang="en-US" b="0" i="1" smtClean="0">
                                  <a:latin typeface="Cambria Math"/>
                                </a:rPr>
                                <m:t>2</m:t>
                              </m:r>
                            </m:sup>
                          </m:sSup>
                        </m:num>
                        <m:den>
                          <m:sSup>
                            <m:sSupPr>
                              <m:ctrlPr>
                                <a:rPr lang="ru-RU" i="1" smtClean="0">
                                  <a:latin typeface="Cambria Math"/>
                                </a:rPr>
                              </m:ctrlPr>
                            </m:sSupPr>
                            <m:e>
                              <m:r>
                                <a:rPr lang="ru-RU" i="1" smtClean="0">
                                  <a:latin typeface="Cambria Math"/>
                                  <a:ea typeface="Cambria Math"/>
                                </a:rPr>
                                <m:t>𝜀</m:t>
                              </m:r>
                            </m:e>
                            <m:sup>
                              <m:r>
                                <a:rPr lang="en-US" b="0" i="1" smtClean="0">
                                  <a:latin typeface="Cambria Math"/>
                                </a:rPr>
                                <m:t>′</m:t>
                              </m:r>
                            </m:sup>
                          </m:sSup>
                          <m:r>
                            <a:rPr lang="en-US" b="0" i="1" smtClean="0">
                              <a:latin typeface="Cambria Math"/>
                            </a:rPr>
                            <m:t>=0.5 </m:t>
                          </m:r>
                        </m:den>
                      </m:f>
                    </m:oMath>
                  </m:oMathPara>
                </a14:m>
                <a:endParaRPr lang="en-US" dirty="0" smtClean="0"/>
              </a:p>
              <a:p>
                <a14:m>
                  <m:oMath xmlns:m="http://schemas.openxmlformats.org/officeDocument/2006/math">
                    <m:r>
                      <a:rPr lang="en-US" b="0" i="1" smtClean="0">
                        <a:solidFill>
                          <a:srgbClr val="FF0000"/>
                        </a:solidFill>
                        <a:latin typeface="Cambria Math"/>
                      </a:rPr>
                      <m:t>(</m:t>
                    </m:r>
                    <m:r>
                      <a:rPr lang="en-US" b="0" i="1" smtClean="0">
                        <a:solidFill>
                          <a:srgbClr val="FF0000"/>
                        </a:solidFill>
                        <a:latin typeface="Cambria Math"/>
                      </a:rPr>
                      <m:t>𝑤</m:t>
                    </m:r>
                    <m:r>
                      <a:rPr lang="en-US" b="0" i="1" smtClean="0">
                        <a:solidFill>
                          <a:srgbClr val="FF0000"/>
                        </a:solidFill>
                        <a:latin typeface="Cambria Math"/>
                      </a:rPr>
                      <m:t>·</m:t>
                    </m:r>
                    <m:r>
                      <a:rPr lang="en-US" b="0" i="1" smtClean="0">
                        <a:solidFill>
                          <a:srgbClr val="FF0000"/>
                        </a:solidFill>
                        <a:latin typeface="Cambria Math"/>
                      </a:rPr>
                      <m:t>𝐽</m:t>
                    </m:r>
                    <m:r>
                      <a:rPr lang="en-US" b="0" i="1" baseline="-25000" smtClean="0">
                        <a:solidFill>
                          <a:srgbClr val="FF0000"/>
                        </a:solidFill>
                        <a:latin typeface="Cambria Math"/>
                      </a:rPr>
                      <m:t>0</m:t>
                    </m:r>
                    <m:r>
                      <a:rPr lang="en-US" b="0" i="1" smtClean="0">
                        <a:solidFill>
                          <a:srgbClr val="FF0000"/>
                        </a:solidFill>
                        <a:latin typeface="Cambria Math"/>
                      </a:rPr>
                      <m:t>(</m:t>
                    </m:r>
                    <m:r>
                      <m:rPr>
                        <m:sty m:val="p"/>
                      </m:rPr>
                      <a:rPr lang="el-GR" b="0" i="1" smtClean="0">
                        <a:solidFill>
                          <a:srgbClr val="FF0000"/>
                        </a:solidFill>
                        <a:latin typeface="Cambria Math"/>
                      </a:rPr>
                      <m:t>ξ</m:t>
                    </m:r>
                    <m:r>
                      <a:rPr lang="en-US" b="0" i="1" smtClean="0">
                        <a:solidFill>
                          <a:srgbClr val="FF0000"/>
                        </a:solidFill>
                        <a:latin typeface="Cambria Math"/>
                      </a:rPr>
                      <m:t>))</m:t>
                    </m:r>
                  </m:oMath>
                </a14:m>
                <a:r>
                  <a:rPr lang="en-US" baseline="30000" dirty="0" smtClean="0">
                    <a:solidFill>
                      <a:srgbClr val="FF0000"/>
                    </a:solidFill>
                    <a:latin typeface="Cambria Math"/>
                  </a:rPr>
                  <a:t>2</a:t>
                </a:r>
                <a:r>
                  <a:rPr lang="en-US" dirty="0" smtClean="0">
                    <a:solidFill>
                      <a:srgbClr val="FF0000"/>
                    </a:solidFill>
                    <a:latin typeface="Cambria Math"/>
                  </a:rPr>
                  <a:t>/</a:t>
                </a:r>
                <a:r>
                  <a:rPr lang="el-GR" dirty="0" smtClean="0">
                    <a:solidFill>
                      <a:srgbClr val="FF0000"/>
                    </a:solidFill>
                    <a:latin typeface="Cambria Math"/>
                  </a:rPr>
                  <a:t>ε</a:t>
                </a:r>
                <a:r>
                  <a:rPr lang="en-US" dirty="0" smtClean="0">
                    <a:solidFill>
                      <a:srgbClr val="FF0000"/>
                    </a:solidFill>
                    <a:latin typeface="Cambria Math"/>
                  </a:rPr>
                  <a:t>’</a:t>
                </a:r>
                <a:r>
                  <a:rPr lang="en-US" i="1" dirty="0" smtClean="0">
                    <a:solidFill>
                      <a:srgbClr val="FF0000"/>
                    </a:solidFill>
                    <a:latin typeface="Cambria Math"/>
                  </a:rPr>
                  <a:t>=</a:t>
                </a:r>
                <a:r>
                  <a:rPr lang="en-US" dirty="0" smtClean="0">
                    <a:solidFill>
                      <a:srgbClr val="FF0000"/>
                    </a:solidFill>
                    <a:latin typeface="Cambria Math"/>
                  </a:rPr>
                  <a:t>0!</a:t>
                </a:r>
              </a:p>
              <a:p>
                <a:endParaRPr lang="en-US" dirty="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solidFill>
                                <a:srgbClr val="FF0000"/>
                              </a:solidFill>
                              <a:latin typeface="Cambria Math"/>
                            </a:rPr>
                          </m:ctrlPr>
                        </m:fPr>
                        <m:num>
                          <m:sSub>
                            <m:sSubPr>
                              <m:ctrlPr>
                                <a:rPr lang="ru-RU" i="1" smtClean="0">
                                  <a:solidFill>
                                    <a:srgbClr val="FF0000"/>
                                  </a:solidFill>
                                  <a:latin typeface="Cambria Math"/>
                                </a:rPr>
                              </m:ctrlPr>
                            </m:sSubPr>
                            <m:e>
                              <m:r>
                                <m:rPr>
                                  <m:sty m:val="p"/>
                                </m:rPr>
                                <a:rPr lang="el-GR" i="1" smtClean="0">
                                  <a:solidFill>
                                    <a:srgbClr val="FF0000"/>
                                  </a:solidFill>
                                  <a:latin typeface="Cambria Math"/>
                                </a:rPr>
                                <m:t>ξ</m:t>
                              </m:r>
                              <m:r>
                                <a:rPr lang="en-US" b="0" i="1" smtClean="0">
                                  <a:solidFill>
                                    <a:srgbClr val="FF0000"/>
                                  </a:solidFill>
                                  <a:latin typeface="Cambria Math"/>
                                </a:rPr>
                                <m:t>=</m:t>
                              </m:r>
                              <m:r>
                                <a:rPr lang="ru-RU" i="1" smtClean="0">
                                  <a:solidFill>
                                    <a:srgbClr val="FF0000"/>
                                  </a:solidFill>
                                  <a:latin typeface="Cambria Math"/>
                                  <a:ea typeface="Cambria Math"/>
                                </a:rPr>
                                <m:t>𝜈</m:t>
                              </m:r>
                            </m:e>
                            <m:sub>
                              <m:r>
                                <a:rPr lang="en-US" b="0" i="1" smtClean="0">
                                  <a:solidFill>
                                    <a:srgbClr val="FF0000"/>
                                  </a:solidFill>
                                  <a:latin typeface="Cambria Math"/>
                                </a:rPr>
                                <m:t>0</m:t>
                              </m:r>
                            </m:sub>
                          </m:sSub>
                          <m:sSub>
                            <m:sSubPr>
                              <m:ctrlPr>
                                <a:rPr lang="ru-RU" i="1" smtClean="0">
                                  <a:solidFill>
                                    <a:srgbClr val="FF0000"/>
                                  </a:solidFill>
                                  <a:latin typeface="Cambria Math"/>
                                </a:rPr>
                              </m:ctrlPr>
                            </m:sSubPr>
                            <m:e>
                              <m:r>
                                <a:rPr lang="ru-RU" i="1" smtClean="0">
                                  <a:solidFill>
                                    <a:srgbClr val="FF0000"/>
                                  </a:solidFill>
                                  <a:latin typeface="Cambria Math"/>
                                  <a:ea typeface="Cambria Math"/>
                                </a:rPr>
                                <m:t>𝜎</m:t>
                              </m:r>
                            </m:e>
                            <m:sub>
                              <m:r>
                                <a:rPr lang="en-US" b="0" i="1" smtClean="0">
                                  <a:solidFill>
                                    <a:srgbClr val="FF0000"/>
                                  </a:solidFill>
                                  <a:latin typeface="Cambria Math"/>
                                  <a:ea typeface="Cambria Math"/>
                                </a:rPr>
                                <m:t>𝛿</m:t>
                              </m:r>
                            </m:sub>
                          </m:sSub>
                        </m:num>
                        <m:den>
                          <m:sSub>
                            <m:sSubPr>
                              <m:ctrlPr>
                                <a:rPr lang="ru-RU" i="1" smtClean="0">
                                  <a:solidFill>
                                    <a:srgbClr val="FF0000"/>
                                  </a:solidFill>
                                  <a:latin typeface="Cambria Math"/>
                                </a:rPr>
                              </m:ctrlPr>
                            </m:sSubPr>
                            <m:e>
                              <m:r>
                                <a:rPr lang="en-US" b="0" i="1" smtClean="0">
                                  <a:solidFill>
                                    <a:srgbClr val="FF0000"/>
                                  </a:solidFill>
                                  <a:latin typeface="Cambria Math"/>
                                  <a:ea typeface="Cambria Math"/>
                                </a:rPr>
                                <m:t>𝑄</m:t>
                              </m:r>
                            </m:e>
                            <m:sub>
                              <m:r>
                                <a:rPr lang="en-US" b="0" i="1" smtClean="0">
                                  <a:solidFill>
                                    <a:srgbClr val="FF0000"/>
                                  </a:solidFill>
                                  <a:latin typeface="Cambria Math"/>
                                  <a:ea typeface="Cambria Math"/>
                                </a:rPr>
                                <m:t>𝑠</m:t>
                              </m:r>
                            </m:sub>
                          </m:sSub>
                        </m:den>
                      </m:f>
                      <m:r>
                        <a:rPr lang="en-US" b="0" i="1" smtClean="0">
                          <a:solidFill>
                            <a:srgbClr val="FF0000"/>
                          </a:solidFill>
                          <a:latin typeface="Cambria Math"/>
                        </a:rPr>
                        <m:t>=2.4</m:t>
                      </m:r>
                    </m:oMath>
                  </m:oMathPara>
                </a14:m>
                <a:endParaRPr lang="en-US" dirty="0" smtClean="0"/>
              </a:p>
              <a:p>
                <a:r>
                  <a:rPr lang="en-US" dirty="0" smtClean="0"/>
                  <a:t>Scan time: </a:t>
                </a:r>
                <a:r>
                  <a:rPr lang="en-US" i="1" dirty="0" smtClean="0"/>
                  <a:t>T</a:t>
                </a:r>
                <a:r>
                  <a:rPr lang="en-US" dirty="0" smtClean="0"/>
                  <a:t>= 260.8 s</a:t>
                </a:r>
                <a:endParaRPr lang="ru-RU" dirty="0" smtClean="0"/>
              </a:p>
            </p:txBody>
          </p:sp>
        </mc:Choice>
        <mc:Fallback xmlns="">
          <p:sp>
            <p:nvSpPr>
              <p:cNvPr id="5" name="Прямоугольник 4"/>
              <p:cNvSpPr>
                <a:spLocks noRot="1" noChangeAspect="1" noMove="1" noResize="1" noEditPoints="1" noAdjustHandles="1" noChangeArrowheads="1" noChangeShapeType="1" noTextEdit="1"/>
              </p:cNvSpPr>
              <p:nvPr/>
            </p:nvSpPr>
            <p:spPr>
              <a:xfrm>
                <a:off x="530214" y="3955122"/>
                <a:ext cx="2313593" cy="2031325"/>
              </a:xfrm>
              <a:prstGeom prst="rect">
                <a:avLst/>
              </a:prstGeom>
              <a:blipFill rotWithShape="1">
                <a:blip r:embed="rId4"/>
                <a:stretch>
                  <a:fillRect l="-2368" b="-18018"/>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2809558" y="4067700"/>
                <a:ext cx="6334442" cy="2031325"/>
              </a:xfrm>
              <a:prstGeom prst="rect">
                <a:avLst/>
              </a:prstGeom>
              <a:solidFill>
                <a:schemeClr val="accent5">
                  <a:lumMod val="20000"/>
                  <a:lumOff val="80000"/>
                </a:schemeClr>
              </a:solidFill>
            </p:spPr>
            <p:txBody>
              <a:bodyPr wrap="square" rtlCol="0">
                <a:spAutoFit/>
              </a:bodyPr>
              <a:lstStyle/>
              <a:p>
                <a:r>
                  <a:rPr lang="en-US" dirty="0" smtClean="0"/>
                  <a:t>With low values of the synchrotron tune </a:t>
                </a:r>
                <a:r>
                  <a:rPr lang="en-US" dirty="0" smtClean="0">
                    <a:solidFill>
                      <a:srgbClr val="FF0000"/>
                    </a:solidFill>
                  </a:rPr>
                  <a:t>Qs=0.05</a:t>
                </a:r>
                <a:r>
                  <a:rPr lang="en-US" dirty="0" smtClean="0"/>
                  <a:t> and of the average value of </a:t>
                </a:r>
                <a:r>
                  <a:rPr lang="en-US" dirty="0" smtClean="0">
                    <a:solidFill>
                      <a:schemeClr val="tx1"/>
                    </a:solidFill>
                  </a:rPr>
                  <a:t>F</a:t>
                </a:r>
                <a14:m>
                  <m:oMath xmlns:m="http://schemas.openxmlformats.org/officeDocument/2006/math">
                    <m:r>
                      <m:rPr>
                        <m:sty m:val="p"/>
                      </m:rPr>
                      <a:rPr lang="en-US" b="0" i="0" smtClean="0">
                        <a:solidFill>
                          <a:schemeClr val="tx1"/>
                        </a:solidFill>
                        <a:latin typeface="Cambria Math"/>
                      </a:rPr>
                      <m:t>roissart</m:t>
                    </m:r>
                    <m:r>
                      <a:rPr lang="en-US" b="0" i="0" smtClean="0">
                        <a:solidFill>
                          <a:schemeClr val="tx1"/>
                        </a:solidFill>
                        <a:latin typeface="Cambria Math"/>
                      </a:rPr>
                      <m:t>−</m:t>
                    </m:r>
                    <m:r>
                      <m:rPr>
                        <m:sty m:val="p"/>
                      </m:rPr>
                      <a:rPr lang="en-US" b="0" i="0" smtClean="0">
                        <a:solidFill>
                          <a:schemeClr val="tx1"/>
                        </a:solidFill>
                        <a:latin typeface="Cambria Math"/>
                      </a:rPr>
                      <m:t>Stora</m:t>
                    </m:r>
                    <m:r>
                      <a:rPr lang="en-US" b="0" i="0" smtClean="0">
                        <a:solidFill>
                          <a:schemeClr val="tx1"/>
                        </a:solidFill>
                        <a:latin typeface="Cambria Math"/>
                      </a:rPr>
                      <m:t> </m:t>
                    </m:r>
                    <m:r>
                      <m:rPr>
                        <m:sty m:val="p"/>
                      </m:rPr>
                      <a:rPr lang="en-US" b="0" i="0" smtClean="0">
                        <a:solidFill>
                          <a:schemeClr val="tx1"/>
                        </a:solidFill>
                        <a:latin typeface="Cambria Math"/>
                      </a:rPr>
                      <m:t>parameter</m:t>
                    </m:r>
                    <m:r>
                      <a:rPr lang="en-US" b="0" i="0" smtClean="0">
                        <a:solidFill>
                          <a:schemeClr val="tx1"/>
                        </a:solidFill>
                        <a:latin typeface="Cambria Math"/>
                      </a:rPr>
                      <m:t> </m:t>
                    </m:r>
                    <m:r>
                      <a:rPr lang="en-US" b="0" i="1" smtClean="0">
                        <a:solidFill>
                          <a:srgbClr val="FF0000"/>
                        </a:solidFill>
                        <a:latin typeface="Cambria Math"/>
                      </a:rPr>
                      <m:t>(</m:t>
                    </m:r>
                    <m:r>
                      <a:rPr lang="en-US" b="0" i="1" smtClean="0">
                        <a:solidFill>
                          <a:srgbClr val="FF0000"/>
                        </a:solidFill>
                        <a:latin typeface="Cambria Math"/>
                      </a:rPr>
                      <m:t>𝑤</m:t>
                    </m:r>
                    <m:r>
                      <a:rPr lang="en-US" b="0" i="1" smtClean="0">
                        <a:solidFill>
                          <a:srgbClr val="FF0000"/>
                        </a:solidFill>
                        <a:latin typeface="Cambria Math"/>
                      </a:rPr>
                      <m:t>·</m:t>
                    </m:r>
                    <m:r>
                      <a:rPr lang="en-US" b="0" i="1" smtClean="0">
                        <a:solidFill>
                          <a:srgbClr val="FF0000"/>
                        </a:solidFill>
                        <a:latin typeface="Cambria Math"/>
                      </a:rPr>
                      <m:t>𝐽</m:t>
                    </m:r>
                    <m:r>
                      <a:rPr lang="en-US" b="0" i="1" baseline="-25000" smtClean="0">
                        <a:solidFill>
                          <a:srgbClr val="FF0000"/>
                        </a:solidFill>
                        <a:latin typeface="Cambria Math"/>
                      </a:rPr>
                      <m:t>0</m:t>
                    </m:r>
                    <m:r>
                      <a:rPr lang="en-US" b="0" i="1" smtClean="0">
                        <a:solidFill>
                          <a:srgbClr val="FF0000"/>
                        </a:solidFill>
                        <a:latin typeface="Cambria Math"/>
                      </a:rPr>
                      <m:t>(</m:t>
                    </m:r>
                    <m:r>
                      <m:rPr>
                        <m:sty m:val="p"/>
                      </m:rPr>
                      <a:rPr lang="el-GR" b="0" i="1" smtClean="0">
                        <a:solidFill>
                          <a:srgbClr val="FF0000"/>
                        </a:solidFill>
                        <a:latin typeface="Cambria Math"/>
                      </a:rPr>
                      <m:t>ξ</m:t>
                    </m:r>
                    <m:r>
                      <a:rPr lang="en-US" b="0" i="1" smtClean="0">
                        <a:solidFill>
                          <a:srgbClr val="FF0000"/>
                        </a:solidFill>
                        <a:latin typeface="Cambria Math"/>
                      </a:rPr>
                      <m:t>))</m:t>
                    </m:r>
                  </m:oMath>
                </a14:m>
                <a:r>
                  <a:rPr lang="en-US" baseline="30000" dirty="0" smtClean="0">
                    <a:solidFill>
                      <a:srgbClr val="FF0000"/>
                    </a:solidFill>
                    <a:latin typeface="Cambria Math"/>
                  </a:rPr>
                  <a:t>2</a:t>
                </a:r>
                <a:r>
                  <a:rPr lang="en-US" dirty="0" smtClean="0">
                    <a:solidFill>
                      <a:srgbClr val="FF0000"/>
                    </a:solidFill>
                    <a:latin typeface="Cambria Math"/>
                  </a:rPr>
                  <a:t>/</a:t>
                </a:r>
                <a:r>
                  <a:rPr lang="el-GR" dirty="0" smtClean="0">
                    <a:solidFill>
                      <a:srgbClr val="FF0000"/>
                    </a:solidFill>
                    <a:latin typeface="Cambria Math"/>
                  </a:rPr>
                  <a:t>ε</a:t>
                </a:r>
                <a:r>
                  <a:rPr lang="en-US" dirty="0" smtClean="0">
                    <a:solidFill>
                      <a:srgbClr val="FF0000"/>
                    </a:solidFill>
                    <a:latin typeface="Cambria Math"/>
                  </a:rPr>
                  <a:t>’</a:t>
                </a:r>
                <a:r>
                  <a:rPr lang="en-US" i="1" dirty="0" smtClean="0">
                    <a:solidFill>
                      <a:srgbClr val="FF0000"/>
                    </a:solidFill>
                    <a:latin typeface="Cambria Math"/>
                  </a:rPr>
                  <a:t>=</a:t>
                </a:r>
                <a:r>
                  <a:rPr lang="en-US" dirty="0" smtClean="0">
                    <a:solidFill>
                      <a:srgbClr val="FF0000"/>
                    </a:solidFill>
                    <a:latin typeface="Cambria Math"/>
                  </a:rPr>
                  <a:t>0!</a:t>
                </a:r>
                <a:r>
                  <a:rPr lang="en-US" dirty="0" smtClean="0"/>
                  <a:t>, depolarization process does not show any resonance!  </a:t>
                </a:r>
              </a:p>
              <a:p>
                <a:endParaRPr lang="en-US" dirty="0"/>
              </a:p>
              <a:p>
                <a:r>
                  <a:rPr lang="en-US" dirty="0" smtClean="0"/>
                  <a:t>This is due to high value of the average synchrotron modulation index:  </a:t>
                </a:r>
                <a14:m>
                  <m:oMath xmlns:m="http://schemas.openxmlformats.org/officeDocument/2006/math">
                    <m:f>
                      <m:fPr>
                        <m:type m:val="lin"/>
                        <m:ctrlPr>
                          <a:rPr lang="ru-RU" i="1" smtClean="0">
                            <a:solidFill>
                              <a:srgbClr val="FF0000"/>
                            </a:solidFill>
                            <a:latin typeface="Cambria Math"/>
                          </a:rPr>
                        </m:ctrlPr>
                      </m:fPr>
                      <m:num>
                        <m:sSub>
                          <m:sSubPr>
                            <m:ctrlPr>
                              <a:rPr lang="ru-RU" i="1" smtClean="0">
                                <a:solidFill>
                                  <a:srgbClr val="FF0000"/>
                                </a:solidFill>
                                <a:latin typeface="Cambria Math"/>
                              </a:rPr>
                            </m:ctrlPr>
                          </m:sSubPr>
                          <m:e>
                            <m:r>
                              <m:rPr>
                                <m:sty m:val="p"/>
                              </m:rPr>
                              <a:rPr lang="el-GR" i="1" smtClean="0">
                                <a:solidFill>
                                  <a:srgbClr val="FF0000"/>
                                </a:solidFill>
                                <a:latin typeface="Cambria Math"/>
                              </a:rPr>
                              <m:t>ξ</m:t>
                            </m:r>
                            <m:r>
                              <a:rPr lang="en-US" b="0" i="1" smtClean="0">
                                <a:solidFill>
                                  <a:srgbClr val="FF0000"/>
                                </a:solidFill>
                                <a:latin typeface="Cambria Math"/>
                              </a:rPr>
                              <m:t>=</m:t>
                            </m:r>
                            <m:r>
                              <a:rPr lang="ru-RU" i="1" smtClean="0">
                                <a:solidFill>
                                  <a:srgbClr val="FF0000"/>
                                </a:solidFill>
                                <a:latin typeface="Cambria Math"/>
                                <a:ea typeface="Cambria Math"/>
                              </a:rPr>
                              <m:t>𝜈</m:t>
                            </m:r>
                          </m:e>
                          <m:sub>
                            <m:r>
                              <a:rPr lang="en-US" b="0" i="1" smtClean="0">
                                <a:solidFill>
                                  <a:srgbClr val="FF0000"/>
                                </a:solidFill>
                                <a:latin typeface="Cambria Math"/>
                              </a:rPr>
                              <m:t>0</m:t>
                            </m:r>
                          </m:sub>
                        </m:sSub>
                        <m:sSub>
                          <m:sSubPr>
                            <m:ctrlPr>
                              <a:rPr lang="ru-RU" i="1" smtClean="0">
                                <a:solidFill>
                                  <a:srgbClr val="FF0000"/>
                                </a:solidFill>
                                <a:latin typeface="Cambria Math"/>
                              </a:rPr>
                            </m:ctrlPr>
                          </m:sSubPr>
                          <m:e>
                            <m:r>
                              <a:rPr lang="ru-RU" i="1" smtClean="0">
                                <a:solidFill>
                                  <a:srgbClr val="FF0000"/>
                                </a:solidFill>
                                <a:latin typeface="Cambria Math"/>
                                <a:ea typeface="Cambria Math"/>
                              </a:rPr>
                              <m:t>𝜎</m:t>
                            </m:r>
                          </m:e>
                          <m:sub>
                            <m:r>
                              <a:rPr lang="en-US" b="0" i="1" smtClean="0">
                                <a:solidFill>
                                  <a:srgbClr val="FF0000"/>
                                </a:solidFill>
                                <a:latin typeface="Cambria Math"/>
                                <a:ea typeface="Cambria Math"/>
                              </a:rPr>
                              <m:t>𝛿</m:t>
                            </m:r>
                          </m:sub>
                        </m:sSub>
                      </m:num>
                      <m:den>
                        <m:sSub>
                          <m:sSubPr>
                            <m:ctrlPr>
                              <a:rPr lang="ru-RU" i="1" smtClean="0">
                                <a:solidFill>
                                  <a:srgbClr val="FF0000"/>
                                </a:solidFill>
                                <a:latin typeface="Cambria Math"/>
                              </a:rPr>
                            </m:ctrlPr>
                          </m:sSubPr>
                          <m:e>
                            <m:r>
                              <a:rPr lang="en-US" b="0" i="1" smtClean="0">
                                <a:solidFill>
                                  <a:srgbClr val="FF0000"/>
                                </a:solidFill>
                                <a:latin typeface="Cambria Math"/>
                                <a:ea typeface="Cambria Math"/>
                              </a:rPr>
                              <m:t>𝑄</m:t>
                            </m:r>
                          </m:e>
                          <m:sub>
                            <m:r>
                              <a:rPr lang="en-US" b="0" i="1" smtClean="0">
                                <a:solidFill>
                                  <a:srgbClr val="FF0000"/>
                                </a:solidFill>
                                <a:latin typeface="Cambria Math"/>
                                <a:ea typeface="Cambria Math"/>
                              </a:rPr>
                              <m:t>𝑠</m:t>
                            </m:r>
                          </m:sub>
                        </m:sSub>
                      </m:den>
                    </m:f>
                    <m:r>
                      <a:rPr lang="en-US" b="0" i="1" smtClean="0">
                        <a:solidFill>
                          <a:srgbClr val="FF0000"/>
                        </a:solidFill>
                        <a:latin typeface="Cambria Math"/>
                      </a:rPr>
                      <m:t>=2.4</m:t>
                    </m:r>
                  </m:oMath>
                </a14:m>
                <a:r>
                  <a:rPr lang="en-US" dirty="0" smtClean="0"/>
                  <a:t>.  Remind: </a:t>
                </a:r>
                <a14:m>
                  <m:oMath xmlns:m="http://schemas.openxmlformats.org/officeDocument/2006/math">
                    <m:r>
                      <a:rPr lang="en-US" b="0" i="1" smtClean="0">
                        <a:solidFill>
                          <a:srgbClr val="FF0000"/>
                        </a:solidFill>
                        <a:latin typeface="Cambria Math"/>
                      </a:rPr>
                      <m:t>𝐽</m:t>
                    </m:r>
                    <m:r>
                      <a:rPr lang="en-US" b="0" i="1" baseline="-25000" smtClean="0">
                        <a:solidFill>
                          <a:srgbClr val="FF0000"/>
                        </a:solidFill>
                        <a:latin typeface="Cambria Math"/>
                      </a:rPr>
                      <m:t>0</m:t>
                    </m:r>
                    <m:r>
                      <a:rPr lang="en-US" b="0" i="1" smtClean="0">
                        <a:solidFill>
                          <a:srgbClr val="FF0000"/>
                        </a:solidFill>
                        <a:latin typeface="Cambria Math"/>
                      </a:rPr>
                      <m:t>(2.405)</m:t>
                    </m:r>
                  </m:oMath>
                </a14:m>
                <a:r>
                  <a:rPr lang="en-US" dirty="0" smtClean="0">
                    <a:solidFill>
                      <a:srgbClr val="FF0000"/>
                    </a:solidFill>
                  </a:rPr>
                  <a:t>=0.</a:t>
                </a:r>
              </a:p>
              <a:p>
                <a:r>
                  <a:rPr lang="en-US" dirty="0" smtClean="0"/>
                  <a:t>Non-acceptable!  </a:t>
                </a:r>
              </a:p>
            </p:txBody>
          </p:sp>
        </mc:Choice>
        <mc:Fallback xmlns="">
          <p:sp>
            <p:nvSpPr>
              <p:cNvPr id="6" name="TextBox 5"/>
              <p:cNvSpPr txBox="1">
                <a:spLocks noRot="1" noChangeAspect="1" noMove="1" noResize="1" noEditPoints="1" noAdjustHandles="1" noChangeArrowheads="1" noChangeShapeType="1" noTextEdit="1"/>
              </p:cNvSpPr>
              <p:nvPr/>
            </p:nvSpPr>
            <p:spPr>
              <a:xfrm>
                <a:off x="2809558" y="4067700"/>
                <a:ext cx="6334442" cy="2031325"/>
              </a:xfrm>
              <a:prstGeom prst="rect">
                <a:avLst/>
              </a:prstGeom>
              <a:blipFill rotWithShape="1">
                <a:blip r:embed="rId7"/>
                <a:stretch>
                  <a:fillRect l="-866" t="-1502" r="-1059" b="-18018"/>
                </a:stretch>
              </a:blipFill>
            </p:spPr>
            <p:txBody>
              <a:bodyPr/>
              <a:lstStyle/>
              <a:p>
                <a:r>
                  <a:rPr lang="ru-RU">
                    <a:noFill/>
                  </a:rPr>
                  <a:t> </a:t>
                </a:r>
              </a:p>
            </p:txBody>
          </p:sp>
        </mc:Fallback>
      </mc:AlternateContent>
      <p:pic>
        <p:nvPicPr>
          <p:cNvPr id="4" name="Рисунок 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4016" y="620688"/>
            <a:ext cx="8892480" cy="3170578"/>
          </a:xfrm>
          <a:prstGeom prst="rect">
            <a:avLst/>
          </a:prstGeom>
        </p:spPr>
      </p:pic>
    </p:spTree>
    <p:extLst>
      <p:ext uri="{BB962C8B-B14F-4D97-AF65-F5344CB8AC3E}">
        <p14:creationId xmlns:p14="http://schemas.microsoft.com/office/powerpoint/2010/main" val="14104404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txBody>
          <a:bodyPr>
            <a:noAutofit/>
          </a:bodyPr>
          <a:lstStyle/>
          <a:p>
            <a:r>
              <a:rPr lang="en-US" sz="3200" dirty="0" smtClean="0"/>
              <a:t>FCC-</a:t>
            </a:r>
            <a:r>
              <a:rPr lang="en-US" sz="3200" dirty="0" err="1" smtClean="0"/>
              <a:t>ee</a:t>
            </a:r>
            <a:r>
              <a:rPr lang="en-US" sz="3200" dirty="0" smtClean="0"/>
              <a:t> at 80.41 GeV, </a:t>
            </a:r>
            <a:r>
              <a:rPr lang="en-US" sz="3200" dirty="0" smtClean="0">
                <a:solidFill>
                  <a:srgbClr val="FF0000"/>
                </a:solidFill>
              </a:rPr>
              <a:t>Qs=.05</a:t>
            </a:r>
            <a:r>
              <a:rPr lang="en-US" sz="3200" dirty="0" smtClean="0"/>
              <a:t>, </a:t>
            </a:r>
            <a:r>
              <a:rPr lang="en-US" sz="3200" dirty="0" smtClean="0">
                <a:solidFill>
                  <a:srgbClr val="FF0000"/>
                </a:solidFill>
              </a:rPr>
              <a:t>w=1.41·10</a:t>
            </a:r>
            <a:r>
              <a:rPr lang="en-US" sz="3200" baseline="30000" dirty="0" smtClean="0">
                <a:solidFill>
                  <a:srgbClr val="FF0000"/>
                </a:solidFill>
              </a:rPr>
              <a:t>-4</a:t>
            </a:r>
            <a:r>
              <a:rPr lang="en-US" sz="3200" dirty="0" smtClean="0"/>
              <a:t>, d</a:t>
            </a:r>
            <a:r>
              <a:rPr lang="el-GR" sz="3200" dirty="0" smtClean="0"/>
              <a:t>ν</a:t>
            </a:r>
            <a:r>
              <a:rPr lang="en-US" sz="3200" dirty="0" smtClean="0"/>
              <a:t>=0.5·10</a:t>
            </a:r>
            <a:r>
              <a:rPr lang="en-US" sz="3200" baseline="30000" dirty="0" smtClean="0"/>
              <a:t>-8</a:t>
            </a:r>
            <a:endParaRPr lang="ru-RU" sz="3200" dirty="0"/>
          </a:p>
        </p:txBody>
      </p:sp>
      <mc:AlternateContent xmlns:mc="http://schemas.openxmlformats.org/markup-compatibility/2006" xmlns:a14="http://schemas.microsoft.com/office/drawing/2010/main">
        <mc:Choice Requires="a14">
          <p:sp>
            <p:nvSpPr>
              <p:cNvPr id="5" name="Прямоугольник 4"/>
              <p:cNvSpPr/>
              <p:nvPr/>
            </p:nvSpPr>
            <p:spPr>
              <a:xfrm>
                <a:off x="530214" y="3955122"/>
                <a:ext cx="2313593" cy="203132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ru-RU" i="1" smtClean="0">
                              <a:latin typeface="Cambria Math"/>
                            </a:rPr>
                          </m:ctrlPr>
                        </m:sSubPr>
                        <m:e>
                          <m:r>
                            <a:rPr lang="ru-RU" i="1" smtClean="0">
                              <a:latin typeface="Cambria Math"/>
                              <a:ea typeface="Cambria Math"/>
                            </a:rPr>
                            <m:t>𝜈</m:t>
                          </m:r>
                        </m:e>
                        <m:sub>
                          <m:r>
                            <a:rPr lang="en-US" b="0" i="1" smtClean="0">
                              <a:latin typeface="Cambria Math"/>
                            </a:rPr>
                            <m:t>0</m:t>
                          </m:r>
                        </m:sub>
                      </m:sSub>
                      <m:r>
                        <a:rPr lang="en-US" b="0" i="1" smtClean="0">
                          <a:latin typeface="Cambria Math"/>
                        </a:rPr>
                        <m:t>=182.481</m:t>
                      </m:r>
                    </m:oMath>
                  </m:oMathPara>
                </a14:m>
                <a:endParaRPr lang="en-US" b="0" i="1" dirty="0" smtClean="0">
                  <a:latin typeface="Cambria Math"/>
                </a:endParaRPr>
              </a:p>
              <a:p>
                <a:endParaRPr lang="en-US" b="0" i="1" dirty="0" smtClean="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latin typeface="Cambria Math"/>
                            </a:rPr>
                          </m:ctrlPr>
                        </m:fPr>
                        <m:num>
                          <m:sSup>
                            <m:sSupPr>
                              <m:ctrlPr>
                                <a:rPr lang="ru-RU" i="1" smtClean="0">
                                  <a:latin typeface="Cambria Math"/>
                                </a:rPr>
                              </m:ctrlPr>
                            </m:sSupPr>
                            <m:e>
                              <m:r>
                                <a:rPr lang="en-US" b="0" i="1" smtClean="0">
                                  <a:latin typeface="Cambria Math"/>
                                </a:rPr>
                                <m:t> </m:t>
                              </m:r>
                              <m:r>
                                <a:rPr lang="en-US" b="0" i="1" smtClean="0">
                                  <a:latin typeface="Cambria Math"/>
                                </a:rPr>
                                <m:t>𝑤</m:t>
                              </m:r>
                            </m:e>
                            <m:sup>
                              <m:r>
                                <a:rPr lang="en-US" b="0" i="1" smtClean="0">
                                  <a:latin typeface="Cambria Math"/>
                                </a:rPr>
                                <m:t>2</m:t>
                              </m:r>
                            </m:sup>
                          </m:sSup>
                        </m:num>
                        <m:den>
                          <m:sSup>
                            <m:sSupPr>
                              <m:ctrlPr>
                                <a:rPr lang="ru-RU" i="1" smtClean="0">
                                  <a:latin typeface="Cambria Math"/>
                                </a:rPr>
                              </m:ctrlPr>
                            </m:sSupPr>
                            <m:e>
                              <m:r>
                                <a:rPr lang="ru-RU" i="1" smtClean="0">
                                  <a:latin typeface="Cambria Math"/>
                                  <a:ea typeface="Cambria Math"/>
                                </a:rPr>
                                <m:t>𝜀</m:t>
                              </m:r>
                            </m:e>
                            <m:sup>
                              <m:r>
                                <a:rPr lang="en-US" b="0" i="1" smtClean="0">
                                  <a:latin typeface="Cambria Math"/>
                                </a:rPr>
                                <m:t>′</m:t>
                              </m:r>
                            </m:sup>
                          </m:sSup>
                          <m:r>
                            <a:rPr lang="en-US" b="0" i="1" smtClean="0">
                              <a:latin typeface="Cambria Math"/>
                            </a:rPr>
                            <m:t>=4 </m:t>
                          </m:r>
                        </m:den>
                      </m:f>
                    </m:oMath>
                  </m:oMathPara>
                </a14:m>
                <a:endParaRPr lang="en-US" dirty="0" smtClean="0"/>
              </a:p>
              <a:p>
                <a14:m>
                  <m:oMath xmlns:m="http://schemas.openxmlformats.org/officeDocument/2006/math">
                    <m:r>
                      <a:rPr lang="en-US" b="0" i="1" smtClean="0">
                        <a:solidFill>
                          <a:srgbClr val="FF0000"/>
                        </a:solidFill>
                        <a:latin typeface="Cambria Math"/>
                      </a:rPr>
                      <m:t>(</m:t>
                    </m:r>
                    <m:r>
                      <a:rPr lang="en-US" b="0" i="1" smtClean="0">
                        <a:solidFill>
                          <a:srgbClr val="FF0000"/>
                        </a:solidFill>
                        <a:latin typeface="Cambria Math"/>
                      </a:rPr>
                      <m:t>𝑤</m:t>
                    </m:r>
                    <m:r>
                      <a:rPr lang="en-US" b="0" i="1" smtClean="0">
                        <a:solidFill>
                          <a:srgbClr val="FF0000"/>
                        </a:solidFill>
                        <a:latin typeface="Cambria Math"/>
                      </a:rPr>
                      <m:t>·</m:t>
                    </m:r>
                    <m:r>
                      <a:rPr lang="en-US" b="0" i="1" smtClean="0">
                        <a:solidFill>
                          <a:srgbClr val="FF0000"/>
                        </a:solidFill>
                        <a:latin typeface="Cambria Math"/>
                      </a:rPr>
                      <m:t>𝐽</m:t>
                    </m:r>
                    <m:r>
                      <a:rPr lang="en-US" b="0" i="1" baseline="-25000" smtClean="0">
                        <a:solidFill>
                          <a:srgbClr val="FF0000"/>
                        </a:solidFill>
                        <a:latin typeface="Cambria Math"/>
                      </a:rPr>
                      <m:t>0</m:t>
                    </m:r>
                    <m:r>
                      <a:rPr lang="en-US" b="0" i="1" smtClean="0">
                        <a:solidFill>
                          <a:srgbClr val="FF0000"/>
                        </a:solidFill>
                        <a:latin typeface="Cambria Math"/>
                      </a:rPr>
                      <m:t>(</m:t>
                    </m:r>
                    <m:r>
                      <m:rPr>
                        <m:sty m:val="p"/>
                      </m:rPr>
                      <a:rPr lang="el-GR" b="0" i="1" smtClean="0">
                        <a:solidFill>
                          <a:srgbClr val="FF0000"/>
                        </a:solidFill>
                        <a:latin typeface="Cambria Math"/>
                      </a:rPr>
                      <m:t>ξ</m:t>
                    </m:r>
                    <m:r>
                      <a:rPr lang="en-US" b="0" i="1" smtClean="0">
                        <a:solidFill>
                          <a:srgbClr val="FF0000"/>
                        </a:solidFill>
                        <a:latin typeface="Cambria Math"/>
                      </a:rPr>
                      <m:t>))</m:t>
                    </m:r>
                  </m:oMath>
                </a14:m>
                <a:r>
                  <a:rPr lang="en-US" baseline="30000" dirty="0" smtClean="0">
                    <a:solidFill>
                      <a:srgbClr val="FF0000"/>
                    </a:solidFill>
                    <a:latin typeface="Cambria Math"/>
                  </a:rPr>
                  <a:t>2</a:t>
                </a:r>
                <a:r>
                  <a:rPr lang="en-US" dirty="0" smtClean="0">
                    <a:solidFill>
                      <a:srgbClr val="FF0000"/>
                    </a:solidFill>
                    <a:latin typeface="Cambria Math"/>
                  </a:rPr>
                  <a:t>/</a:t>
                </a:r>
                <a:r>
                  <a:rPr lang="el-GR" dirty="0" smtClean="0">
                    <a:solidFill>
                      <a:srgbClr val="FF0000"/>
                    </a:solidFill>
                    <a:latin typeface="Cambria Math"/>
                  </a:rPr>
                  <a:t>ε</a:t>
                </a:r>
                <a:r>
                  <a:rPr lang="en-US" dirty="0" smtClean="0">
                    <a:solidFill>
                      <a:srgbClr val="FF0000"/>
                    </a:solidFill>
                    <a:latin typeface="Cambria Math"/>
                  </a:rPr>
                  <a:t>’</a:t>
                </a:r>
                <a:r>
                  <a:rPr lang="en-US" i="1" dirty="0" smtClean="0">
                    <a:solidFill>
                      <a:srgbClr val="FF0000"/>
                    </a:solidFill>
                    <a:latin typeface="Cambria Math"/>
                  </a:rPr>
                  <a:t>=</a:t>
                </a:r>
                <a:r>
                  <a:rPr lang="en-US" dirty="0" smtClean="0">
                    <a:solidFill>
                      <a:srgbClr val="FF0000"/>
                    </a:solidFill>
                    <a:latin typeface="Cambria Math"/>
                  </a:rPr>
                  <a:t>0!</a:t>
                </a:r>
              </a:p>
              <a:p>
                <a:endParaRPr lang="en-US" dirty="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solidFill>
                                <a:srgbClr val="FF0000"/>
                              </a:solidFill>
                              <a:latin typeface="Cambria Math"/>
                            </a:rPr>
                          </m:ctrlPr>
                        </m:fPr>
                        <m:num>
                          <m:sSub>
                            <m:sSubPr>
                              <m:ctrlPr>
                                <a:rPr lang="ru-RU" i="1" smtClean="0">
                                  <a:solidFill>
                                    <a:srgbClr val="FF0000"/>
                                  </a:solidFill>
                                  <a:latin typeface="Cambria Math"/>
                                </a:rPr>
                              </m:ctrlPr>
                            </m:sSubPr>
                            <m:e>
                              <m:r>
                                <m:rPr>
                                  <m:sty m:val="p"/>
                                </m:rPr>
                                <a:rPr lang="el-GR" i="1" smtClean="0">
                                  <a:solidFill>
                                    <a:srgbClr val="FF0000"/>
                                  </a:solidFill>
                                  <a:latin typeface="Cambria Math"/>
                                </a:rPr>
                                <m:t>ξ</m:t>
                              </m:r>
                              <m:r>
                                <a:rPr lang="en-US" b="0" i="1" smtClean="0">
                                  <a:solidFill>
                                    <a:srgbClr val="FF0000"/>
                                  </a:solidFill>
                                  <a:latin typeface="Cambria Math"/>
                                </a:rPr>
                                <m:t>=</m:t>
                              </m:r>
                              <m:r>
                                <a:rPr lang="ru-RU" i="1" smtClean="0">
                                  <a:solidFill>
                                    <a:srgbClr val="FF0000"/>
                                  </a:solidFill>
                                  <a:latin typeface="Cambria Math"/>
                                  <a:ea typeface="Cambria Math"/>
                                </a:rPr>
                                <m:t>𝜈</m:t>
                              </m:r>
                            </m:e>
                            <m:sub>
                              <m:r>
                                <a:rPr lang="en-US" b="0" i="1" smtClean="0">
                                  <a:solidFill>
                                    <a:srgbClr val="FF0000"/>
                                  </a:solidFill>
                                  <a:latin typeface="Cambria Math"/>
                                </a:rPr>
                                <m:t>0</m:t>
                              </m:r>
                            </m:sub>
                          </m:sSub>
                          <m:sSub>
                            <m:sSubPr>
                              <m:ctrlPr>
                                <a:rPr lang="ru-RU" i="1" smtClean="0">
                                  <a:solidFill>
                                    <a:srgbClr val="FF0000"/>
                                  </a:solidFill>
                                  <a:latin typeface="Cambria Math"/>
                                </a:rPr>
                              </m:ctrlPr>
                            </m:sSubPr>
                            <m:e>
                              <m:r>
                                <a:rPr lang="ru-RU" i="1" smtClean="0">
                                  <a:solidFill>
                                    <a:srgbClr val="FF0000"/>
                                  </a:solidFill>
                                  <a:latin typeface="Cambria Math"/>
                                  <a:ea typeface="Cambria Math"/>
                                </a:rPr>
                                <m:t>𝜎</m:t>
                              </m:r>
                            </m:e>
                            <m:sub>
                              <m:r>
                                <a:rPr lang="en-US" b="0" i="1" smtClean="0">
                                  <a:solidFill>
                                    <a:srgbClr val="FF0000"/>
                                  </a:solidFill>
                                  <a:latin typeface="Cambria Math"/>
                                  <a:ea typeface="Cambria Math"/>
                                </a:rPr>
                                <m:t>𝛿</m:t>
                              </m:r>
                            </m:sub>
                          </m:sSub>
                        </m:num>
                        <m:den>
                          <m:sSub>
                            <m:sSubPr>
                              <m:ctrlPr>
                                <a:rPr lang="ru-RU" i="1" smtClean="0">
                                  <a:solidFill>
                                    <a:srgbClr val="FF0000"/>
                                  </a:solidFill>
                                  <a:latin typeface="Cambria Math"/>
                                </a:rPr>
                              </m:ctrlPr>
                            </m:sSubPr>
                            <m:e>
                              <m:r>
                                <a:rPr lang="en-US" b="0" i="1" smtClean="0">
                                  <a:solidFill>
                                    <a:srgbClr val="FF0000"/>
                                  </a:solidFill>
                                  <a:latin typeface="Cambria Math"/>
                                  <a:ea typeface="Cambria Math"/>
                                </a:rPr>
                                <m:t>𝑄</m:t>
                              </m:r>
                            </m:e>
                            <m:sub>
                              <m:r>
                                <a:rPr lang="en-US" b="0" i="1" smtClean="0">
                                  <a:solidFill>
                                    <a:srgbClr val="FF0000"/>
                                  </a:solidFill>
                                  <a:latin typeface="Cambria Math"/>
                                  <a:ea typeface="Cambria Math"/>
                                </a:rPr>
                                <m:t>𝑠</m:t>
                              </m:r>
                            </m:sub>
                          </m:sSub>
                        </m:den>
                      </m:f>
                      <m:r>
                        <a:rPr lang="en-US" b="0" i="1" smtClean="0">
                          <a:solidFill>
                            <a:srgbClr val="FF0000"/>
                          </a:solidFill>
                          <a:latin typeface="Cambria Math"/>
                        </a:rPr>
                        <m:t>=2.4</m:t>
                      </m:r>
                    </m:oMath>
                  </m:oMathPara>
                </a14:m>
                <a:endParaRPr lang="en-US" dirty="0" smtClean="0"/>
              </a:p>
              <a:p>
                <a:r>
                  <a:rPr lang="en-US" dirty="0" smtClean="0"/>
                  <a:t>Scan time: </a:t>
                </a:r>
                <a:r>
                  <a:rPr lang="en-US" i="1" dirty="0" smtClean="0"/>
                  <a:t>T</a:t>
                </a:r>
                <a:r>
                  <a:rPr lang="en-US" dirty="0" smtClean="0"/>
                  <a:t>= 260.8 s</a:t>
                </a:r>
                <a:endParaRPr lang="ru-RU" dirty="0" smtClean="0"/>
              </a:p>
            </p:txBody>
          </p:sp>
        </mc:Choice>
        <mc:Fallback xmlns="">
          <p:sp>
            <p:nvSpPr>
              <p:cNvPr id="5" name="Прямоугольник 4"/>
              <p:cNvSpPr>
                <a:spLocks noRot="1" noChangeAspect="1" noMove="1" noResize="1" noEditPoints="1" noAdjustHandles="1" noChangeArrowheads="1" noChangeShapeType="1" noTextEdit="1"/>
              </p:cNvSpPr>
              <p:nvPr/>
            </p:nvSpPr>
            <p:spPr>
              <a:xfrm>
                <a:off x="530214" y="3955122"/>
                <a:ext cx="2313593" cy="2031325"/>
              </a:xfrm>
              <a:prstGeom prst="rect">
                <a:avLst/>
              </a:prstGeom>
              <a:blipFill rotWithShape="1">
                <a:blip r:embed="rId5"/>
                <a:stretch>
                  <a:fillRect l="-2368" b="-18018"/>
                </a:stretch>
              </a:blipFill>
            </p:spPr>
            <p:txBody>
              <a:bodyPr/>
              <a:lstStyle/>
              <a:p>
                <a:r>
                  <a:rPr lang="ru-RU">
                    <a:noFill/>
                  </a:rPr>
                  <a:t> </a:t>
                </a:r>
              </a:p>
            </p:txBody>
          </p:sp>
        </mc:Fallback>
      </mc:AlternateContent>
      <p:sp>
        <p:nvSpPr>
          <p:cNvPr id="6" name="TextBox 5"/>
          <p:cNvSpPr txBox="1"/>
          <p:nvPr/>
        </p:nvSpPr>
        <p:spPr>
          <a:xfrm>
            <a:off x="2809558" y="4067700"/>
            <a:ext cx="6334442" cy="2031325"/>
          </a:xfrm>
          <a:prstGeom prst="rect">
            <a:avLst/>
          </a:prstGeom>
          <a:solidFill>
            <a:schemeClr val="accent5">
              <a:lumMod val="20000"/>
              <a:lumOff val="80000"/>
            </a:schemeClr>
          </a:solidFill>
        </p:spPr>
        <p:txBody>
          <a:bodyPr wrap="square" rtlCol="0">
            <a:spAutoFit/>
          </a:bodyPr>
          <a:lstStyle/>
          <a:p>
            <a:r>
              <a:rPr lang="en-US" dirty="0" smtClean="0"/>
              <a:t>Try to increase the depolarizer strength up to </a:t>
            </a:r>
            <a:r>
              <a:rPr lang="en-US" dirty="0" smtClean="0">
                <a:solidFill>
                  <a:srgbClr val="FF0000"/>
                </a:solidFill>
              </a:rPr>
              <a:t>w=1.41·10</a:t>
            </a:r>
            <a:r>
              <a:rPr lang="en-US" baseline="30000" dirty="0" smtClean="0">
                <a:solidFill>
                  <a:srgbClr val="FF0000"/>
                </a:solidFill>
              </a:rPr>
              <a:t>-4</a:t>
            </a:r>
            <a:r>
              <a:rPr lang="en-US" dirty="0" smtClean="0"/>
              <a:t>.</a:t>
            </a:r>
          </a:p>
          <a:p>
            <a:r>
              <a:rPr lang="en-US" dirty="0" smtClean="0"/>
              <a:t>But </a:t>
            </a:r>
            <a:r>
              <a:rPr lang="en-US" dirty="0" smtClean="0"/>
              <a:t>not clear, </a:t>
            </a:r>
            <a:r>
              <a:rPr lang="en-US" dirty="0" smtClean="0"/>
              <a:t>trustable </a:t>
            </a:r>
            <a:r>
              <a:rPr lang="en-US" dirty="0" smtClean="0"/>
              <a:t>picture we </a:t>
            </a:r>
            <a:r>
              <a:rPr lang="en-US" dirty="0" smtClean="0"/>
              <a:t>see.  Simple fit </a:t>
            </a:r>
            <a:r>
              <a:rPr lang="en-US" dirty="0" smtClean="0"/>
              <a:t>gives the resonance </a:t>
            </a:r>
            <a:r>
              <a:rPr lang="en-US" dirty="0" smtClean="0"/>
              <a:t>frequency with </a:t>
            </a:r>
            <a:r>
              <a:rPr lang="en-US" dirty="0" smtClean="0"/>
              <a:t>an </a:t>
            </a:r>
            <a:r>
              <a:rPr lang="en-US" dirty="0" smtClean="0"/>
              <a:t>error </a:t>
            </a:r>
            <a:r>
              <a:rPr lang="el-GR" dirty="0" smtClean="0"/>
              <a:t>Δν</a:t>
            </a:r>
            <a:r>
              <a:rPr lang="en-US" dirty="0" smtClean="0"/>
              <a:t>= - </a:t>
            </a:r>
            <a:r>
              <a:rPr lang="en-US" dirty="0" smtClean="0">
                <a:solidFill>
                  <a:srgbClr val="FF0000"/>
                </a:solidFill>
              </a:rPr>
              <a:t>0.0004</a:t>
            </a:r>
            <a:r>
              <a:rPr lang="en-US" dirty="0" smtClean="0"/>
              <a:t>.</a:t>
            </a:r>
            <a:r>
              <a:rPr lang="en-US" dirty="0" smtClean="0">
                <a:solidFill>
                  <a:srgbClr val="FF0000"/>
                </a:solidFill>
              </a:rPr>
              <a:t> </a:t>
            </a:r>
            <a:endParaRPr lang="en-US" dirty="0"/>
          </a:p>
          <a:p>
            <a:endParaRPr lang="en-US" dirty="0"/>
          </a:p>
          <a:p>
            <a:r>
              <a:rPr lang="en-US" dirty="0" smtClean="0"/>
              <a:t>I think, the last two plots show </a:t>
            </a:r>
            <a:r>
              <a:rPr lang="en-US" dirty="0" smtClean="0"/>
              <a:t>that the </a:t>
            </a:r>
            <a:r>
              <a:rPr lang="en-US" dirty="0" smtClean="0"/>
              <a:t>synchrotron tune at W should be </a:t>
            </a:r>
            <a:r>
              <a:rPr lang="en-US" dirty="0" smtClean="0"/>
              <a:t>made much </a:t>
            </a:r>
            <a:r>
              <a:rPr lang="en-US" dirty="0" smtClean="0"/>
              <a:t>higher. Its </a:t>
            </a:r>
            <a:r>
              <a:rPr lang="en-US" dirty="0" smtClean="0"/>
              <a:t>minimal acceptable </a:t>
            </a:r>
            <a:r>
              <a:rPr lang="en-US" dirty="0" smtClean="0"/>
              <a:t>value </a:t>
            </a:r>
            <a:r>
              <a:rPr lang="en-US" dirty="0" smtClean="0"/>
              <a:t>is </a:t>
            </a:r>
            <a:r>
              <a:rPr lang="en-US" dirty="0" smtClean="0">
                <a:solidFill>
                  <a:srgbClr val="FF0000"/>
                </a:solidFill>
              </a:rPr>
              <a:t>Qs</a:t>
            </a:r>
            <a:r>
              <a:rPr lang="en-US" dirty="0" smtClean="0">
                <a:solidFill>
                  <a:srgbClr val="FF0000"/>
                </a:solidFill>
              </a:rPr>
              <a:t>=.075</a:t>
            </a:r>
            <a:r>
              <a:rPr lang="en-US" dirty="0" smtClean="0"/>
              <a:t>, or even higher!</a:t>
            </a:r>
          </a:p>
        </p:txBody>
      </p:sp>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4016" y="620688"/>
            <a:ext cx="8964488" cy="3169764"/>
          </a:xfrm>
          <a:prstGeom prst="rect">
            <a:avLst/>
          </a:prstGeom>
        </p:spPr>
      </p:pic>
    </p:spTree>
    <p:extLst>
      <p:ext uri="{BB962C8B-B14F-4D97-AF65-F5344CB8AC3E}">
        <p14:creationId xmlns:p14="http://schemas.microsoft.com/office/powerpoint/2010/main" val="31266068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txBody>
          <a:bodyPr>
            <a:noAutofit/>
          </a:bodyPr>
          <a:lstStyle/>
          <a:p>
            <a:r>
              <a:rPr lang="en-US" sz="3200" dirty="0" smtClean="0"/>
              <a:t>FCC-</a:t>
            </a:r>
            <a:r>
              <a:rPr lang="en-US" sz="3200" dirty="0" err="1" smtClean="0"/>
              <a:t>ee</a:t>
            </a:r>
            <a:r>
              <a:rPr lang="en-US" sz="3200" dirty="0" smtClean="0"/>
              <a:t> at </a:t>
            </a:r>
            <a:r>
              <a:rPr lang="en-US" sz="3200" dirty="0" smtClean="0"/>
              <a:t>45</a:t>
            </a:r>
            <a:r>
              <a:rPr lang="en-US" sz="3200" dirty="0" smtClean="0"/>
              <a:t>.6 </a:t>
            </a:r>
            <a:r>
              <a:rPr lang="en-US" sz="3200" dirty="0" smtClean="0"/>
              <a:t>GeV, </a:t>
            </a:r>
            <a:r>
              <a:rPr lang="en-US" sz="3200" dirty="0" smtClean="0">
                <a:solidFill>
                  <a:srgbClr val="FF0000"/>
                </a:solidFill>
              </a:rPr>
              <a:t>Qs=.</a:t>
            </a:r>
            <a:r>
              <a:rPr lang="en-US" sz="3200" dirty="0" smtClean="0">
                <a:solidFill>
                  <a:srgbClr val="FF0000"/>
                </a:solidFill>
              </a:rPr>
              <a:t>025</a:t>
            </a:r>
            <a:r>
              <a:rPr lang="en-US" sz="3200" dirty="0" smtClean="0"/>
              <a:t>, </a:t>
            </a:r>
            <a:r>
              <a:rPr lang="en-US" sz="3200" dirty="0" smtClean="0">
                <a:solidFill>
                  <a:srgbClr val="FF0000"/>
                </a:solidFill>
              </a:rPr>
              <a:t>w=0.5·10</a:t>
            </a:r>
            <a:r>
              <a:rPr lang="en-US" sz="3200" baseline="30000" dirty="0" smtClean="0">
                <a:solidFill>
                  <a:srgbClr val="FF0000"/>
                </a:solidFill>
              </a:rPr>
              <a:t>-4</a:t>
            </a:r>
            <a:r>
              <a:rPr lang="en-US" sz="3200" dirty="0" smtClean="0"/>
              <a:t>, d</a:t>
            </a:r>
            <a:r>
              <a:rPr lang="el-GR" sz="3200" dirty="0" smtClean="0"/>
              <a:t>ν</a:t>
            </a:r>
            <a:r>
              <a:rPr lang="en-US" sz="3200" dirty="0" smtClean="0"/>
              <a:t>=0.5·10</a:t>
            </a:r>
            <a:r>
              <a:rPr lang="en-US" sz="3200" baseline="30000" dirty="0" smtClean="0"/>
              <a:t>-8</a:t>
            </a:r>
            <a:endParaRPr lang="ru-RU" sz="3200" dirty="0"/>
          </a:p>
        </p:txBody>
      </p:sp>
      <mc:AlternateContent xmlns:mc="http://schemas.openxmlformats.org/markup-compatibility/2006">
        <mc:Choice xmlns:a14="http://schemas.microsoft.com/office/drawing/2010/main" Requires="a14">
          <p:sp>
            <p:nvSpPr>
              <p:cNvPr id="5" name="Прямоугольник 4"/>
              <p:cNvSpPr/>
              <p:nvPr/>
            </p:nvSpPr>
            <p:spPr>
              <a:xfrm>
                <a:off x="323528" y="3955120"/>
                <a:ext cx="2313593" cy="203132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ru-RU" i="1" smtClean="0">
                              <a:latin typeface="Cambria Math"/>
                            </a:rPr>
                          </m:ctrlPr>
                        </m:sSubPr>
                        <m:e>
                          <m:r>
                            <a:rPr lang="ru-RU" i="1" smtClean="0">
                              <a:latin typeface="Cambria Math"/>
                              <a:ea typeface="Cambria Math"/>
                            </a:rPr>
                            <m:t>𝜈</m:t>
                          </m:r>
                        </m:e>
                        <m:sub>
                          <m:r>
                            <a:rPr lang="en-US" b="0" i="1" smtClean="0">
                              <a:latin typeface="Cambria Math"/>
                            </a:rPr>
                            <m:t>0</m:t>
                          </m:r>
                        </m:sub>
                      </m:sSub>
                      <m:r>
                        <a:rPr lang="en-US" b="0" i="1" smtClean="0">
                          <a:latin typeface="Cambria Math"/>
                        </a:rPr>
                        <m:t>=1</m:t>
                      </m:r>
                      <m:r>
                        <a:rPr lang="en-US" b="0" i="1" smtClean="0">
                          <a:latin typeface="Cambria Math"/>
                        </a:rPr>
                        <m:t>03.461</m:t>
                      </m:r>
                    </m:oMath>
                  </m:oMathPara>
                </a14:m>
                <a:endParaRPr lang="en-US" b="0" i="1" dirty="0" smtClean="0">
                  <a:latin typeface="Cambria Math"/>
                </a:endParaRPr>
              </a:p>
              <a:p>
                <a:endParaRPr lang="en-US" b="0" i="1" dirty="0" smtClean="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latin typeface="Cambria Math"/>
                            </a:rPr>
                          </m:ctrlPr>
                        </m:fPr>
                        <m:num>
                          <m:sSup>
                            <m:sSupPr>
                              <m:ctrlPr>
                                <a:rPr lang="ru-RU" i="1" smtClean="0">
                                  <a:latin typeface="Cambria Math"/>
                                </a:rPr>
                              </m:ctrlPr>
                            </m:sSupPr>
                            <m:e>
                              <m:r>
                                <a:rPr lang="en-US" b="0" i="1" smtClean="0">
                                  <a:latin typeface="Cambria Math"/>
                                </a:rPr>
                                <m:t> </m:t>
                              </m:r>
                              <m:r>
                                <a:rPr lang="en-US" b="0" i="1" smtClean="0">
                                  <a:latin typeface="Cambria Math"/>
                                </a:rPr>
                                <m:t>𝑤</m:t>
                              </m:r>
                            </m:e>
                            <m:sup>
                              <m:r>
                                <a:rPr lang="en-US" b="0" i="1" smtClean="0">
                                  <a:latin typeface="Cambria Math"/>
                                </a:rPr>
                                <m:t>2</m:t>
                              </m:r>
                            </m:sup>
                          </m:sSup>
                        </m:num>
                        <m:den>
                          <m:sSup>
                            <m:sSupPr>
                              <m:ctrlPr>
                                <a:rPr lang="ru-RU" i="1" smtClean="0">
                                  <a:latin typeface="Cambria Math"/>
                                </a:rPr>
                              </m:ctrlPr>
                            </m:sSupPr>
                            <m:e>
                              <m:r>
                                <a:rPr lang="ru-RU" i="1" smtClean="0">
                                  <a:latin typeface="Cambria Math"/>
                                  <a:ea typeface="Cambria Math"/>
                                </a:rPr>
                                <m:t>𝜀</m:t>
                              </m:r>
                            </m:e>
                            <m:sup>
                              <m:r>
                                <a:rPr lang="en-US" b="0" i="1" smtClean="0">
                                  <a:latin typeface="Cambria Math"/>
                                </a:rPr>
                                <m:t>′</m:t>
                              </m:r>
                            </m:sup>
                          </m:sSup>
                          <m:r>
                            <a:rPr lang="en-US" b="0" i="1" smtClean="0">
                              <a:latin typeface="Cambria Math"/>
                            </a:rPr>
                            <m:t>=</m:t>
                          </m:r>
                          <m:r>
                            <a:rPr lang="en-US" b="0" i="1" smtClean="0">
                              <a:latin typeface="Cambria Math"/>
                            </a:rPr>
                            <m:t>0.5</m:t>
                          </m:r>
                          <m:r>
                            <a:rPr lang="en-US" b="0" i="1" smtClean="0">
                              <a:latin typeface="Cambria Math"/>
                            </a:rPr>
                            <m:t> </m:t>
                          </m:r>
                        </m:den>
                      </m:f>
                    </m:oMath>
                  </m:oMathPara>
                </a14:m>
                <a:endParaRPr lang="en-US" dirty="0" smtClean="0"/>
              </a:p>
              <a:p>
                <a14:m>
                  <m:oMath xmlns:m="http://schemas.openxmlformats.org/officeDocument/2006/math">
                    <m:r>
                      <a:rPr lang="en-US" b="0" i="1" smtClean="0">
                        <a:solidFill>
                          <a:srgbClr val="FF0000"/>
                        </a:solidFill>
                        <a:latin typeface="Cambria Math"/>
                      </a:rPr>
                      <m:t>(</m:t>
                    </m:r>
                    <m:r>
                      <a:rPr lang="en-US" b="0" i="1" smtClean="0">
                        <a:solidFill>
                          <a:srgbClr val="FF0000"/>
                        </a:solidFill>
                        <a:latin typeface="Cambria Math"/>
                      </a:rPr>
                      <m:t>𝑤</m:t>
                    </m:r>
                    <m:r>
                      <a:rPr lang="en-US" b="0" i="1" smtClean="0">
                        <a:solidFill>
                          <a:srgbClr val="FF0000"/>
                        </a:solidFill>
                        <a:latin typeface="Cambria Math"/>
                      </a:rPr>
                      <m:t>·</m:t>
                    </m:r>
                    <m:r>
                      <a:rPr lang="en-US" b="0" i="1" smtClean="0">
                        <a:solidFill>
                          <a:srgbClr val="FF0000"/>
                        </a:solidFill>
                        <a:latin typeface="Cambria Math"/>
                      </a:rPr>
                      <m:t>𝐽</m:t>
                    </m:r>
                    <m:r>
                      <a:rPr lang="en-US" b="0" i="1" baseline="-25000" smtClean="0">
                        <a:solidFill>
                          <a:srgbClr val="FF0000"/>
                        </a:solidFill>
                        <a:latin typeface="Cambria Math"/>
                      </a:rPr>
                      <m:t>0</m:t>
                    </m:r>
                    <m:r>
                      <a:rPr lang="en-US" b="0" i="1" smtClean="0">
                        <a:solidFill>
                          <a:srgbClr val="FF0000"/>
                        </a:solidFill>
                        <a:latin typeface="Cambria Math"/>
                      </a:rPr>
                      <m:t>(</m:t>
                    </m:r>
                    <m:r>
                      <m:rPr>
                        <m:sty m:val="p"/>
                      </m:rPr>
                      <a:rPr lang="el-GR" b="0" i="1" smtClean="0">
                        <a:solidFill>
                          <a:srgbClr val="FF0000"/>
                        </a:solidFill>
                        <a:latin typeface="Cambria Math"/>
                      </a:rPr>
                      <m:t>ξ</m:t>
                    </m:r>
                    <m:r>
                      <a:rPr lang="en-US" b="0" i="1" smtClean="0">
                        <a:solidFill>
                          <a:srgbClr val="FF0000"/>
                        </a:solidFill>
                        <a:latin typeface="Cambria Math"/>
                      </a:rPr>
                      <m:t>))</m:t>
                    </m:r>
                  </m:oMath>
                </a14:m>
                <a:r>
                  <a:rPr lang="en-US" baseline="30000" dirty="0" smtClean="0">
                    <a:solidFill>
                      <a:srgbClr val="FF0000"/>
                    </a:solidFill>
                    <a:latin typeface="Cambria Math"/>
                  </a:rPr>
                  <a:t>2</a:t>
                </a:r>
                <a:r>
                  <a:rPr lang="en-US" dirty="0" smtClean="0">
                    <a:solidFill>
                      <a:srgbClr val="FF0000"/>
                    </a:solidFill>
                    <a:latin typeface="Cambria Math"/>
                  </a:rPr>
                  <a:t>/</a:t>
                </a:r>
                <a:r>
                  <a:rPr lang="el-GR" dirty="0" smtClean="0">
                    <a:solidFill>
                      <a:srgbClr val="FF0000"/>
                    </a:solidFill>
                    <a:latin typeface="Cambria Math"/>
                  </a:rPr>
                  <a:t>ε</a:t>
                </a:r>
                <a:r>
                  <a:rPr lang="en-US" dirty="0" smtClean="0">
                    <a:solidFill>
                      <a:srgbClr val="FF0000"/>
                    </a:solidFill>
                    <a:latin typeface="Cambria Math"/>
                  </a:rPr>
                  <a:t>’</a:t>
                </a:r>
                <a:r>
                  <a:rPr lang="en-US" i="1" dirty="0" smtClean="0">
                    <a:solidFill>
                      <a:srgbClr val="FF0000"/>
                    </a:solidFill>
                    <a:latin typeface="Cambria Math"/>
                  </a:rPr>
                  <a:t>=</a:t>
                </a:r>
                <a:r>
                  <a:rPr lang="en-US" dirty="0" smtClean="0">
                    <a:solidFill>
                      <a:srgbClr val="FF0000"/>
                    </a:solidFill>
                    <a:latin typeface="Cambria Math"/>
                  </a:rPr>
                  <a:t>0.115</a:t>
                </a:r>
                <a:endParaRPr lang="en-US" dirty="0" smtClean="0">
                  <a:solidFill>
                    <a:srgbClr val="FF0000"/>
                  </a:solidFill>
                  <a:latin typeface="Cambria Math"/>
                </a:endParaRPr>
              </a:p>
              <a:p>
                <a:endParaRPr lang="en-US" dirty="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solidFill>
                                <a:srgbClr val="FF0000"/>
                              </a:solidFill>
                              <a:latin typeface="Cambria Math"/>
                            </a:rPr>
                          </m:ctrlPr>
                        </m:fPr>
                        <m:num>
                          <m:sSub>
                            <m:sSubPr>
                              <m:ctrlPr>
                                <a:rPr lang="ru-RU" i="1" smtClean="0">
                                  <a:solidFill>
                                    <a:srgbClr val="FF0000"/>
                                  </a:solidFill>
                                  <a:latin typeface="Cambria Math"/>
                                </a:rPr>
                              </m:ctrlPr>
                            </m:sSubPr>
                            <m:e>
                              <m:r>
                                <m:rPr>
                                  <m:sty m:val="p"/>
                                </m:rPr>
                                <a:rPr lang="el-GR" i="1" smtClean="0">
                                  <a:solidFill>
                                    <a:srgbClr val="FF0000"/>
                                  </a:solidFill>
                                  <a:latin typeface="Cambria Math"/>
                                </a:rPr>
                                <m:t>ξ</m:t>
                              </m:r>
                              <m:r>
                                <a:rPr lang="en-US" b="0" i="1" smtClean="0">
                                  <a:solidFill>
                                    <a:srgbClr val="FF0000"/>
                                  </a:solidFill>
                                  <a:latin typeface="Cambria Math"/>
                                </a:rPr>
                                <m:t>=</m:t>
                              </m:r>
                              <m:r>
                                <a:rPr lang="ru-RU" i="1" smtClean="0">
                                  <a:solidFill>
                                    <a:srgbClr val="FF0000"/>
                                  </a:solidFill>
                                  <a:latin typeface="Cambria Math"/>
                                  <a:ea typeface="Cambria Math"/>
                                </a:rPr>
                                <m:t>𝜈</m:t>
                              </m:r>
                            </m:e>
                            <m:sub>
                              <m:r>
                                <a:rPr lang="en-US" b="0" i="1" smtClean="0">
                                  <a:solidFill>
                                    <a:srgbClr val="FF0000"/>
                                  </a:solidFill>
                                  <a:latin typeface="Cambria Math"/>
                                </a:rPr>
                                <m:t>0</m:t>
                              </m:r>
                            </m:sub>
                          </m:sSub>
                          <m:sSub>
                            <m:sSubPr>
                              <m:ctrlPr>
                                <a:rPr lang="ru-RU" i="1" smtClean="0">
                                  <a:solidFill>
                                    <a:srgbClr val="FF0000"/>
                                  </a:solidFill>
                                  <a:latin typeface="Cambria Math"/>
                                </a:rPr>
                              </m:ctrlPr>
                            </m:sSubPr>
                            <m:e>
                              <m:r>
                                <a:rPr lang="ru-RU" i="1" smtClean="0">
                                  <a:solidFill>
                                    <a:srgbClr val="FF0000"/>
                                  </a:solidFill>
                                  <a:latin typeface="Cambria Math"/>
                                  <a:ea typeface="Cambria Math"/>
                                </a:rPr>
                                <m:t>𝜎</m:t>
                              </m:r>
                            </m:e>
                            <m:sub>
                              <m:r>
                                <a:rPr lang="en-US" b="0" i="1" smtClean="0">
                                  <a:solidFill>
                                    <a:srgbClr val="FF0000"/>
                                  </a:solidFill>
                                  <a:latin typeface="Cambria Math"/>
                                  <a:ea typeface="Cambria Math"/>
                                </a:rPr>
                                <m:t>𝛿</m:t>
                              </m:r>
                            </m:sub>
                          </m:sSub>
                        </m:num>
                        <m:den>
                          <m:sSub>
                            <m:sSubPr>
                              <m:ctrlPr>
                                <a:rPr lang="ru-RU" i="1" smtClean="0">
                                  <a:solidFill>
                                    <a:srgbClr val="FF0000"/>
                                  </a:solidFill>
                                  <a:latin typeface="Cambria Math"/>
                                </a:rPr>
                              </m:ctrlPr>
                            </m:sSubPr>
                            <m:e>
                              <m:r>
                                <a:rPr lang="en-US" b="0" i="1" smtClean="0">
                                  <a:solidFill>
                                    <a:srgbClr val="FF0000"/>
                                  </a:solidFill>
                                  <a:latin typeface="Cambria Math"/>
                                  <a:ea typeface="Cambria Math"/>
                                </a:rPr>
                                <m:t>𝑄</m:t>
                              </m:r>
                            </m:e>
                            <m:sub>
                              <m:r>
                                <a:rPr lang="en-US" b="0" i="1" smtClean="0">
                                  <a:solidFill>
                                    <a:srgbClr val="FF0000"/>
                                  </a:solidFill>
                                  <a:latin typeface="Cambria Math"/>
                                  <a:ea typeface="Cambria Math"/>
                                </a:rPr>
                                <m:t>𝑠</m:t>
                              </m:r>
                            </m:sub>
                          </m:sSub>
                        </m:den>
                      </m:f>
                      <m:r>
                        <a:rPr lang="en-US" b="0" i="1" smtClean="0">
                          <a:solidFill>
                            <a:srgbClr val="FF0000"/>
                          </a:solidFill>
                          <a:latin typeface="Cambria Math"/>
                        </a:rPr>
                        <m:t>=1.556</m:t>
                      </m:r>
                    </m:oMath>
                  </m:oMathPara>
                </a14:m>
                <a:endParaRPr lang="en-US" dirty="0" smtClean="0"/>
              </a:p>
              <a:p>
                <a:r>
                  <a:rPr lang="en-US" dirty="0" smtClean="0"/>
                  <a:t>Scan time: </a:t>
                </a:r>
                <a:r>
                  <a:rPr lang="en-US" i="1" dirty="0" smtClean="0"/>
                  <a:t>T</a:t>
                </a:r>
                <a:r>
                  <a:rPr lang="en-US" dirty="0" smtClean="0"/>
                  <a:t>= 260.8 s</a:t>
                </a:r>
                <a:endParaRPr lang="ru-RU" dirty="0" smtClean="0"/>
              </a:p>
            </p:txBody>
          </p:sp>
        </mc:Choice>
        <mc:Fallback>
          <p:sp>
            <p:nvSpPr>
              <p:cNvPr id="5" name="Прямоугольник 4"/>
              <p:cNvSpPr>
                <a:spLocks noRot="1" noChangeAspect="1" noMove="1" noResize="1" noEditPoints="1" noAdjustHandles="1" noChangeArrowheads="1" noChangeShapeType="1" noTextEdit="1"/>
              </p:cNvSpPr>
              <p:nvPr/>
            </p:nvSpPr>
            <p:spPr>
              <a:xfrm>
                <a:off x="323528" y="3955120"/>
                <a:ext cx="2313593" cy="2031325"/>
              </a:xfrm>
              <a:prstGeom prst="rect">
                <a:avLst/>
              </a:prstGeom>
              <a:blipFill rotWithShape="1">
                <a:blip r:embed="rId2"/>
                <a:stretch>
                  <a:fillRect l="-2105" b="-18018"/>
                </a:stretch>
              </a:blipFill>
            </p:spPr>
            <p:txBody>
              <a:bodyPr/>
              <a:lstStyle/>
              <a:p>
                <a:r>
                  <a:rPr lang="ru-RU">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2809558" y="4067700"/>
                <a:ext cx="6334442" cy="1754326"/>
              </a:xfrm>
              <a:prstGeom prst="rect">
                <a:avLst/>
              </a:prstGeom>
              <a:solidFill>
                <a:schemeClr val="accent5">
                  <a:lumMod val="20000"/>
                  <a:lumOff val="80000"/>
                </a:schemeClr>
              </a:solidFill>
            </p:spPr>
            <p:txBody>
              <a:bodyPr wrap="square" rtlCol="0">
                <a:spAutoFit/>
              </a:bodyPr>
              <a:lstStyle/>
              <a:p>
                <a:r>
                  <a:rPr lang="en-US" dirty="0" smtClean="0"/>
                  <a:t>With nominal</a:t>
                </a:r>
                <a:r>
                  <a:rPr lang="en-US" dirty="0" smtClean="0"/>
                  <a:t> </a:t>
                </a:r>
                <a:r>
                  <a:rPr lang="en-US" dirty="0">
                    <a:solidFill>
                      <a:srgbClr val="FF0000"/>
                    </a:solidFill>
                  </a:rPr>
                  <a:t>Qs=.</a:t>
                </a:r>
                <a:r>
                  <a:rPr lang="en-US" dirty="0" smtClean="0">
                    <a:solidFill>
                      <a:srgbClr val="FF0000"/>
                    </a:solidFill>
                  </a:rPr>
                  <a:t>025 </a:t>
                </a:r>
                <a:r>
                  <a:rPr lang="en-US" dirty="0" smtClean="0"/>
                  <a:t>at Z.  Due to high value of the synchrotron modulation index </a:t>
                </a:r>
                <a:r>
                  <a:rPr lang="el-GR" dirty="0" smtClean="0">
                    <a:solidFill>
                      <a:srgbClr val="FF0000"/>
                    </a:solidFill>
                  </a:rPr>
                  <a:t>ξ</a:t>
                </a:r>
                <a:r>
                  <a:rPr lang="en-US" dirty="0" smtClean="0">
                    <a:solidFill>
                      <a:srgbClr val="FF0000"/>
                    </a:solidFill>
                  </a:rPr>
                  <a:t>=1.555 </a:t>
                </a:r>
                <a:r>
                  <a:rPr lang="en-US" dirty="0" smtClean="0"/>
                  <a:t>the effective value of Froissart-</a:t>
                </a:r>
                <a:r>
                  <a:rPr lang="en-US" dirty="0" err="1" smtClean="0"/>
                  <a:t>Stora</a:t>
                </a:r>
                <a:r>
                  <a:rPr lang="en-US" dirty="0" smtClean="0"/>
                  <a:t> parameter became too small </a:t>
                </a:r>
                <a14:m>
                  <m:oMath xmlns:m="http://schemas.openxmlformats.org/officeDocument/2006/math">
                    <m:r>
                      <a:rPr lang="en-US" i="1">
                        <a:solidFill>
                          <a:srgbClr val="FF0000"/>
                        </a:solidFill>
                        <a:latin typeface="Cambria Math"/>
                      </a:rPr>
                      <m:t>(</m:t>
                    </m:r>
                    <m:r>
                      <a:rPr lang="en-US" i="1">
                        <a:solidFill>
                          <a:srgbClr val="FF0000"/>
                        </a:solidFill>
                        <a:latin typeface="Cambria Math"/>
                      </a:rPr>
                      <m:t>𝑤</m:t>
                    </m:r>
                    <m:r>
                      <a:rPr lang="en-US" i="1">
                        <a:solidFill>
                          <a:srgbClr val="FF0000"/>
                        </a:solidFill>
                        <a:latin typeface="Cambria Math"/>
                      </a:rPr>
                      <m:t>·</m:t>
                    </m:r>
                    <m:r>
                      <a:rPr lang="en-US" i="1">
                        <a:solidFill>
                          <a:srgbClr val="FF0000"/>
                        </a:solidFill>
                        <a:latin typeface="Cambria Math"/>
                      </a:rPr>
                      <m:t>𝐽</m:t>
                    </m:r>
                    <m:r>
                      <a:rPr lang="en-US" i="1" baseline="-25000">
                        <a:solidFill>
                          <a:srgbClr val="FF0000"/>
                        </a:solidFill>
                        <a:latin typeface="Cambria Math"/>
                      </a:rPr>
                      <m:t>0</m:t>
                    </m:r>
                    <m:r>
                      <a:rPr lang="en-US" i="1">
                        <a:solidFill>
                          <a:srgbClr val="FF0000"/>
                        </a:solidFill>
                        <a:latin typeface="Cambria Math"/>
                      </a:rPr>
                      <m:t>(</m:t>
                    </m:r>
                    <m:r>
                      <m:rPr>
                        <m:sty m:val="p"/>
                      </m:rPr>
                      <a:rPr lang="el-GR" i="1">
                        <a:solidFill>
                          <a:srgbClr val="FF0000"/>
                        </a:solidFill>
                        <a:latin typeface="Cambria Math"/>
                      </a:rPr>
                      <m:t>ξ</m:t>
                    </m:r>
                    <m:r>
                      <a:rPr lang="en-US" i="1">
                        <a:solidFill>
                          <a:srgbClr val="FF0000"/>
                        </a:solidFill>
                        <a:latin typeface="Cambria Math"/>
                      </a:rPr>
                      <m:t>))</m:t>
                    </m:r>
                  </m:oMath>
                </a14:m>
                <a:r>
                  <a:rPr lang="en-US" baseline="30000" dirty="0">
                    <a:solidFill>
                      <a:srgbClr val="FF0000"/>
                    </a:solidFill>
                    <a:latin typeface="Cambria Math"/>
                  </a:rPr>
                  <a:t>2</a:t>
                </a:r>
                <a:r>
                  <a:rPr lang="en-US" dirty="0">
                    <a:solidFill>
                      <a:srgbClr val="FF0000"/>
                    </a:solidFill>
                    <a:latin typeface="Cambria Math"/>
                  </a:rPr>
                  <a:t>/</a:t>
                </a:r>
                <a:r>
                  <a:rPr lang="el-GR" dirty="0">
                    <a:solidFill>
                      <a:srgbClr val="FF0000"/>
                    </a:solidFill>
                    <a:latin typeface="Cambria Math"/>
                  </a:rPr>
                  <a:t>ε</a:t>
                </a:r>
                <a:r>
                  <a:rPr lang="en-US" dirty="0">
                    <a:solidFill>
                      <a:srgbClr val="FF0000"/>
                    </a:solidFill>
                    <a:latin typeface="Cambria Math"/>
                  </a:rPr>
                  <a:t>’</a:t>
                </a:r>
                <a:r>
                  <a:rPr lang="en-US" i="1" dirty="0">
                    <a:solidFill>
                      <a:srgbClr val="FF0000"/>
                    </a:solidFill>
                    <a:latin typeface="Cambria Math"/>
                  </a:rPr>
                  <a:t>=</a:t>
                </a:r>
                <a:r>
                  <a:rPr lang="en-US" dirty="0" smtClean="0">
                    <a:solidFill>
                      <a:srgbClr val="FF0000"/>
                    </a:solidFill>
                    <a:latin typeface="Cambria Math"/>
                  </a:rPr>
                  <a:t>0.115 </a:t>
                </a:r>
                <a:r>
                  <a:rPr lang="en-US" dirty="0" smtClean="0">
                    <a:latin typeface="Cambria Math"/>
                  </a:rPr>
                  <a:t>and jump in depolarization level is only 40%.</a:t>
                </a:r>
                <a:endParaRPr lang="en-US" dirty="0" smtClean="0"/>
              </a:p>
              <a:p>
                <a:endParaRPr lang="en-US" dirty="0"/>
              </a:p>
              <a:p>
                <a:r>
                  <a:rPr lang="en-US" dirty="0" smtClean="0"/>
                  <a:t>My </a:t>
                </a:r>
                <a:r>
                  <a:rPr lang="en-US" dirty="0" smtClean="0"/>
                  <a:t>fit </a:t>
                </a:r>
                <a:r>
                  <a:rPr lang="en-US" dirty="0" smtClean="0"/>
                  <a:t>gives the resonance </a:t>
                </a:r>
                <a:r>
                  <a:rPr lang="en-US" dirty="0" smtClean="0"/>
                  <a:t>frequency with </a:t>
                </a:r>
                <a:r>
                  <a:rPr lang="en-US" dirty="0" smtClean="0"/>
                  <a:t>an </a:t>
                </a:r>
                <a:r>
                  <a:rPr lang="en-US" dirty="0" smtClean="0"/>
                  <a:t>error </a:t>
                </a:r>
                <a:r>
                  <a:rPr lang="el-GR" dirty="0" smtClean="0"/>
                  <a:t>Δν</a:t>
                </a:r>
                <a:r>
                  <a:rPr lang="en-US" dirty="0" smtClean="0"/>
                  <a:t>= - </a:t>
                </a:r>
                <a:r>
                  <a:rPr lang="en-US" dirty="0" smtClean="0">
                    <a:solidFill>
                      <a:srgbClr val="FF0000"/>
                    </a:solidFill>
                  </a:rPr>
                  <a:t>0.00002</a:t>
                </a:r>
                <a:r>
                  <a:rPr lang="en-US" dirty="0" smtClean="0"/>
                  <a:t>.</a:t>
                </a:r>
                <a:r>
                  <a:rPr lang="en-US" dirty="0" smtClean="0">
                    <a:solidFill>
                      <a:srgbClr val="FF0000"/>
                    </a:solidFill>
                  </a:rPr>
                  <a:t> </a:t>
                </a:r>
                <a:endParaRPr lang="en-US" dirty="0"/>
              </a:p>
            </p:txBody>
          </p:sp>
        </mc:Choice>
        <mc:Fallback>
          <p:sp>
            <p:nvSpPr>
              <p:cNvPr id="6" name="TextBox 5"/>
              <p:cNvSpPr txBox="1">
                <a:spLocks noRot="1" noChangeAspect="1" noMove="1" noResize="1" noEditPoints="1" noAdjustHandles="1" noChangeArrowheads="1" noChangeShapeType="1" noTextEdit="1"/>
              </p:cNvSpPr>
              <p:nvPr/>
            </p:nvSpPr>
            <p:spPr>
              <a:xfrm>
                <a:off x="2809558" y="4067700"/>
                <a:ext cx="6334442" cy="1754326"/>
              </a:xfrm>
              <a:prstGeom prst="rect">
                <a:avLst/>
              </a:prstGeom>
              <a:blipFill rotWithShape="1">
                <a:blip r:embed="rId3"/>
                <a:stretch>
                  <a:fillRect l="-866" t="-1736" b="-4514"/>
                </a:stretch>
              </a:blipFill>
            </p:spPr>
            <p:txBody>
              <a:bodyPr/>
              <a:lstStyle/>
              <a:p>
                <a:r>
                  <a:rPr lang="ru-RU">
                    <a:noFill/>
                  </a:rPr>
                  <a:t> </a:t>
                </a:r>
              </a:p>
            </p:txBody>
          </p:sp>
        </mc:Fallback>
      </mc:AlternateContent>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609483"/>
            <a:ext cx="8973050" cy="3191532"/>
          </a:xfrm>
          <a:prstGeom prst="rect">
            <a:avLst/>
          </a:prstGeom>
        </p:spPr>
      </p:pic>
    </p:spTree>
    <p:extLst>
      <p:ext uri="{BB962C8B-B14F-4D97-AF65-F5344CB8AC3E}">
        <p14:creationId xmlns:p14="http://schemas.microsoft.com/office/powerpoint/2010/main" val="3648718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476672"/>
          </a:xfrm>
        </p:spPr>
        <p:txBody>
          <a:bodyPr>
            <a:noAutofit/>
          </a:bodyPr>
          <a:lstStyle/>
          <a:p>
            <a:r>
              <a:rPr lang="en-US" sz="3200" dirty="0" smtClean="0"/>
              <a:t>FCC-</a:t>
            </a:r>
            <a:r>
              <a:rPr lang="en-US" sz="3200" dirty="0" err="1" smtClean="0"/>
              <a:t>ee</a:t>
            </a:r>
            <a:r>
              <a:rPr lang="en-US" sz="3200" dirty="0" smtClean="0"/>
              <a:t> at </a:t>
            </a:r>
            <a:r>
              <a:rPr lang="en-US" sz="3200" dirty="0" smtClean="0"/>
              <a:t>45</a:t>
            </a:r>
            <a:r>
              <a:rPr lang="en-US" sz="3200" dirty="0" smtClean="0"/>
              <a:t>.6 </a:t>
            </a:r>
            <a:r>
              <a:rPr lang="en-US" sz="3200" dirty="0" smtClean="0"/>
              <a:t>GeV, </a:t>
            </a:r>
            <a:r>
              <a:rPr lang="en-US" sz="3200" dirty="0" smtClean="0">
                <a:solidFill>
                  <a:srgbClr val="FF0000"/>
                </a:solidFill>
              </a:rPr>
              <a:t>Qs=.</a:t>
            </a:r>
            <a:r>
              <a:rPr lang="en-US" sz="3200" dirty="0" smtClean="0">
                <a:solidFill>
                  <a:srgbClr val="FF0000"/>
                </a:solidFill>
              </a:rPr>
              <a:t>025</a:t>
            </a:r>
            <a:r>
              <a:rPr lang="en-US" sz="3200" dirty="0" smtClean="0"/>
              <a:t>, </a:t>
            </a:r>
            <a:r>
              <a:rPr lang="en-US" sz="3200" dirty="0" smtClean="0">
                <a:solidFill>
                  <a:srgbClr val="FF0000"/>
                </a:solidFill>
              </a:rPr>
              <a:t>w=1·10</a:t>
            </a:r>
            <a:r>
              <a:rPr lang="en-US" sz="3200" baseline="30000" dirty="0" smtClean="0">
                <a:solidFill>
                  <a:srgbClr val="FF0000"/>
                </a:solidFill>
              </a:rPr>
              <a:t>-4</a:t>
            </a:r>
            <a:r>
              <a:rPr lang="en-US" sz="3200" dirty="0" smtClean="0"/>
              <a:t>, d</a:t>
            </a:r>
            <a:r>
              <a:rPr lang="el-GR" sz="3200" dirty="0" smtClean="0"/>
              <a:t>ν</a:t>
            </a:r>
            <a:r>
              <a:rPr lang="en-US" sz="3200" dirty="0" smtClean="0"/>
              <a:t>=0.5·10</a:t>
            </a:r>
            <a:r>
              <a:rPr lang="en-US" sz="3200" baseline="30000" dirty="0" smtClean="0"/>
              <a:t>-8</a:t>
            </a:r>
            <a:endParaRPr lang="ru-RU" sz="3200" dirty="0"/>
          </a:p>
        </p:txBody>
      </p:sp>
      <mc:AlternateContent xmlns:mc="http://schemas.openxmlformats.org/markup-compatibility/2006">
        <mc:Choice xmlns:a14="http://schemas.microsoft.com/office/drawing/2010/main" Requires="a14">
          <p:sp>
            <p:nvSpPr>
              <p:cNvPr id="5" name="Прямоугольник 4"/>
              <p:cNvSpPr/>
              <p:nvPr/>
            </p:nvSpPr>
            <p:spPr>
              <a:xfrm>
                <a:off x="323528" y="3955120"/>
                <a:ext cx="2313593" cy="2031325"/>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ru-RU" i="1" smtClean="0">
                              <a:latin typeface="Cambria Math"/>
                            </a:rPr>
                          </m:ctrlPr>
                        </m:sSubPr>
                        <m:e>
                          <m:r>
                            <a:rPr lang="ru-RU" i="1" smtClean="0">
                              <a:latin typeface="Cambria Math"/>
                              <a:ea typeface="Cambria Math"/>
                            </a:rPr>
                            <m:t>𝜈</m:t>
                          </m:r>
                        </m:e>
                        <m:sub>
                          <m:r>
                            <a:rPr lang="en-US" b="0" i="1" smtClean="0">
                              <a:latin typeface="Cambria Math"/>
                            </a:rPr>
                            <m:t>0</m:t>
                          </m:r>
                        </m:sub>
                      </m:sSub>
                      <m:r>
                        <a:rPr lang="en-US" b="0" i="1" smtClean="0">
                          <a:latin typeface="Cambria Math"/>
                        </a:rPr>
                        <m:t>=1</m:t>
                      </m:r>
                      <m:r>
                        <a:rPr lang="en-US" b="0" i="1" smtClean="0">
                          <a:latin typeface="Cambria Math"/>
                        </a:rPr>
                        <m:t>03.461</m:t>
                      </m:r>
                    </m:oMath>
                  </m:oMathPara>
                </a14:m>
                <a:endParaRPr lang="en-US" b="0" i="1" dirty="0" smtClean="0">
                  <a:latin typeface="Cambria Math"/>
                </a:endParaRPr>
              </a:p>
              <a:p>
                <a:endParaRPr lang="en-US" b="0" i="1" dirty="0" smtClean="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latin typeface="Cambria Math"/>
                            </a:rPr>
                          </m:ctrlPr>
                        </m:fPr>
                        <m:num>
                          <m:sSup>
                            <m:sSupPr>
                              <m:ctrlPr>
                                <a:rPr lang="ru-RU" i="1" smtClean="0">
                                  <a:latin typeface="Cambria Math"/>
                                </a:rPr>
                              </m:ctrlPr>
                            </m:sSupPr>
                            <m:e>
                              <m:r>
                                <a:rPr lang="en-US" b="0" i="1" smtClean="0">
                                  <a:latin typeface="Cambria Math"/>
                                </a:rPr>
                                <m:t> </m:t>
                              </m:r>
                              <m:r>
                                <a:rPr lang="en-US" b="0" i="1" smtClean="0">
                                  <a:latin typeface="Cambria Math"/>
                                </a:rPr>
                                <m:t>𝑤</m:t>
                              </m:r>
                            </m:e>
                            <m:sup>
                              <m:r>
                                <a:rPr lang="en-US" b="0" i="1" smtClean="0">
                                  <a:latin typeface="Cambria Math"/>
                                </a:rPr>
                                <m:t>2</m:t>
                              </m:r>
                            </m:sup>
                          </m:sSup>
                        </m:num>
                        <m:den>
                          <m:sSup>
                            <m:sSupPr>
                              <m:ctrlPr>
                                <a:rPr lang="ru-RU" i="1" smtClean="0">
                                  <a:latin typeface="Cambria Math"/>
                                </a:rPr>
                              </m:ctrlPr>
                            </m:sSupPr>
                            <m:e>
                              <m:r>
                                <a:rPr lang="ru-RU" i="1" smtClean="0">
                                  <a:latin typeface="Cambria Math"/>
                                  <a:ea typeface="Cambria Math"/>
                                </a:rPr>
                                <m:t>𝜀</m:t>
                              </m:r>
                            </m:e>
                            <m:sup>
                              <m:r>
                                <a:rPr lang="en-US" b="0" i="1" smtClean="0">
                                  <a:latin typeface="Cambria Math"/>
                                </a:rPr>
                                <m:t>′</m:t>
                              </m:r>
                            </m:sup>
                          </m:sSup>
                          <m:r>
                            <a:rPr lang="en-US" b="0" i="1" smtClean="0">
                              <a:latin typeface="Cambria Math"/>
                            </a:rPr>
                            <m:t>=</m:t>
                          </m:r>
                          <m:r>
                            <a:rPr lang="en-US" b="0" i="1" smtClean="0">
                              <a:latin typeface="Cambria Math"/>
                            </a:rPr>
                            <m:t>2</m:t>
                          </m:r>
                          <m:r>
                            <a:rPr lang="en-US" b="0" i="1" smtClean="0">
                              <a:latin typeface="Cambria Math"/>
                            </a:rPr>
                            <m:t> </m:t>
                          </m:r>
                        </m:den>
                      </m:f>
                    </m:oMath>
                  </m:oMathPara>
                </a14:m>
                <a:endParaRPr lang="en-US" dirty="0" smtClean="0"/>
              </a:p>
              <a:p>
                <a14:m>
                  <m:oMath xmlns:m="http://schemas.openxmlformats.org/officeDocument/2006/math">
                    <m:r>
                      <a:rPr lang="en-US" b="0" i="1" smtClean="0">
                        <a:solidFill>
                          <a:srgbClr val="FF0000"/>
                        </a:solidFill>
                        <a:latin typeface="Cambria Math"/>
                      </a:rPr>
                      <m:t>(</m:t>
                    </m:r>
                    <m:r>
                      <a:rPr lang="en-US" b="0" i="1" smtClean="0">
                        <a:solidFill>
                          <a:srgbClr val="FF0000"/>
                        </a:solidFill>
                        <a:latin typeface="Cambria Math"/>
                      </a:rPr>
                      <m:t>𝑤</m:t>
                    </m:r>
                    <m:r>
                      <a:rPr lang="en-US" b="0" i="1" smtClean="0">
                        <a:solidFill>
                          <a:srgbClr val="FF0000"/>
                        </a:solidFill>
                        <a:latin typeface="Cambria Math"/>
                      </a:rPr>
                      <m:t>·</m:t>
                    </m:r>
                    <m:r>
                      <a:rPr lang="en-US" b="0" i="1" smtClean="0">
                        <a:solidFill>
                          <a:srgbClr val="FF0000"/>
                        </a:solidFill>
                        <a:latin typeface="Cambria Math"/>
                      </a:rPr>
                      <m:t>𝐽</m:t>
                    </m:r>
                    <m:r>
                      <a:rPr lang="en-US" b="0" i="1" baseline="-25000" smtClean="0">
                        <a:solidFill>
                          <a:srgbClr val="FF0000"/>
                        </a:solidFill>
                        <a:latin typeface="Cambria Math"/>
                      </a:rPr>
                      <m:t>0</m:t>
                    </m:r>
                    <m:r>
                      <a:rPr lang="en-US" b="0" i="1" smtClean="0">
                        <a:solidFill>
                          <a:srgbClr val="FF0000"/>
                        </a:solidFill>
                        <a:latin typeface="Cambria Math"/>
                      </a:rPr>
                      <m:t>(</m:t>
                    </m:r>
                    <m:r>
                      <m:rPr>
                        <m:sty m:val="p"/>
                      </m:rPr>
                      <a:rPr lang="el-GR" b="0" i="1" smtClean="0">
                        <a:solidFill>
                          <a:srgbClr val="FF0000"/>
                        </a:solidFill>
                        <a:latin typeface="Cambria Math"/>
                      </a:rPr>
                      <m:t>ξ</m:t>
                    </m:r>
                    <m:r>
                      <a:rPr lang="en-US" b="0" i="1" smtClean="0">
                        <a:solidFill>
                          <a:srgbClr val="FF0000"/>
                        </a:solidFill>
                        <a:latin typeface="Cambria Math"/>
                      </a:rPr>
                      <m:t>))</m:t>
                    </m:r>
                  </m:oMath>
                </a14:m>
                <a:r>
                  <a:rPr lang="en-US" baseline="30000" dirty="0" smtClean="0">
                    <a:solidFill>
                      <a:srgbClr val="FF0000"/>
                    </a:solidFill>
                    <a:latin typeface="Cambria Math"/>
                  </a:rPr>
                  <a:t>2</a:t>
                </a:r>
                <a:r>
                  <a:rPr lang="en-US" dirty="0" smtClean="0">
                    <a:solidFill>
                      <a:srgbClr val="FF0000"/>
                    </a:solidFill>
                    <a:latin typeface="Cambria Math"/>
                  </a:rPr>
                  <a:t>/</a:t>
                </a:r>
                <a:r>
                  <a:rPr lang="el-GR" dirty="0" smtClean="0">
                    <a:solidFill>
                      <a:srgbClr val="FF0000"/>
                    </a:solidFill>
                    <a:latin typeface="Cambria Math"/>
                  </a:rPr>
                  <a:t>ε</a:t>
                </a:r>
                <a:r>
                  <a:rPr lang="en-US" dirty="0" smtClean="0">
                    <a:solidFill>
                      <a:srgbClr val="FF0000"/>
                    </a:solidFill>
                    <a:latin typeface="Cambria Math"/>
                  </a:rPr>
                  <a:t>’</a:t>
                </a:r>
                <a:r>
                  <a:rPr lang="en-US" i="1" dirty="0" smtClean="0">
                    <a:solidFill>
                      <a:srgbClr val="FF0000"/>
                    </a:solidFill>
                    <a:latin typeface="Cambria Math"/>
                  </a:rPr>
                  <a:t>=</a:t>
                </a:r>
                <a:r>
                  <a:rPr lang="en-US" dirty="0" smtClean="0">
                    <a:solidFill>
                      <a:srgbClr val="FF0000"/>
                    </a:solidFill>
                    <a:latin typeface="Cambria Math"/>
                  </a:rPr>
                  <a:t>0.46</a:t>
                </a:r>
                <a:endParaRPr lang="en-US" dirty="0" smtClean="0">
                  <a:solidFill>
                    <a:srgbClr val="FF0000"/>
                  </a:solidFill>
                  <a:latin typeface="Cambria Math"/>
                </a:endParaRPr>
              </a:p>
              <a:p>
                <a:endParaRPr lang="en-US" dirty="0">
                  <a:latin typeface="Cambria Math"/>
                </a:endParaRPr>
              </a:p>
              <a:p>
                <a:pPr/>
                <a14:m>
                  <m:oMathPara xmlns:m="http://schemas.openxmlformats.org/officeDocument/2006/math">
                    <m:oMathParaPr>
                      <m:jc m:val="left"/>
                    </m:oMathParaPr>
                    <m:oMath xmlns:m="http://schemas.openxmlformats.org/officeDocument/2006/math">
                      <m:f>
                        <m:fPr>
                          <m:type m:val="lin"/>
                          <m:ctrlPr>
                            <a:rPr lang="ru-RU" i="1" smtClean="0">
                              <a:solidFill>
                                <a:srgbClr val="FF0000"/>
                              </a:solidFill>
                              <a:latin typeface="Cambria Math"/>
                            </a:rPr>
                          </m:ctrlPr>
                        </m:fPr>
                        <m:num>
                          <m:sSub>
                            <m:sSubPr>
                              <m:ctrlPr>
                                <a:rPr lang="ru-RU" i="1" smtClean="0">
                                  <a:solidFill>
                                    <a:srgbClr val="FF0000"/>
                                  </a:solidFill>
                                  <a:latin typeface="Cambria Math"/>
                                </a:rPr>
                              </m:ctrlPr>
                            </m:sSubPr>
                            <m:e>
                              <m:r>
                                <m:rPr>
                                  <m:sty m:val="p"/>
                                </m:rPr>
                                <a:rPr lang="el-GR" i="1" smtClean="0">
                                  <a:solidFill>
                                    <a:srgbClr val="FF0000"/>
                                  </a:solidFill>
                                  <a:latin typeface="Cambria Math"/>
                                </a:rPr>
                                <m:t>ξ</m:t>
                              </m:r>
                              <m:r>
                                <a:rPr lang="en-US" b="0" i="1" smtClean="0">
                                  <a:solidFill>
                                    <a:srgbClr val="FF0000"/>
                                  </a:solidFill>
                                  <a:latin typeface="Cambria Math"/>
                                </a:rPr>
                                <m:t>=</m:t>
                              </m:r>
                              <m:r>
                                <a:rPr lang="ru-RU" i="1" smtClean="0">
                                  <a:solidFill>
                                    <a:srgbClr val="FF0000"/>
                                  </a:solidFill>
                                  <a:latin typeface="Cambria Math"/>
                                  <a:ea typeface="Cambria Math"/>
                                </a:rPr>
                                <m:t>𝜈</m:t>
                              </m:r>
                            </m:e>
                            <m:sub>
                              <m:r>
                                <a:rPr lang="en-US" b="0" i="1" smtClean="0">
                                  <a:solidFill>
                                    <a:srgbClr val="FF0000"/>
                                  </a:solidFill>
                                  <a:latin typeface="Cambria Math"/>
                                </a:rPr>
                                <m:t>0</m:t>
                              </m:r>
                            </m:sub>
                          </m:sSub>
                          <m:sSub>
                            <m:sSubPr>
                              <m:ctrlPr>
                                <a:rPr lang="ru-RU" i="1" smtClean="0">
                                  <a:solidFill>
                                    <a:srgbClr val="FF0000"/>
                                  </a:solidFill>
                                  <a:latin typeface="Cambria Math"/>
                                </a:rPr>
                              </m:ctrlPr>
                            </m:sSubPr>
                            <m:e>
                              <m:r>
                                <a:rPr lang="ru-RU" i="1" smtClean="0">
                                  <a:solidFill>
                                    <a:srgbClr val="FF0000"/>
                                  </a:solidFill>
                                  <a:latin typeface="Cambria Math"/>
                                  <a:ea typeface="Cambria Math"/>
                                </a:rPr>
                                <m:t>𝜎</m:t>
                              </m:r>
                            </m:e>
                            <m:sub>
                              <m:r>
                                <a:rPr lang="en-US" b="0" i="1" smtClean="0">
                                  <a:solidFill>
                                    <a:srgbClr val="FF0000"/>
                                  </a:solidFill>
                                  <a:latin typeface="Cambria Math"/>
                                  <a:ea typeface="Cambria Math"/>
                                </a:rPr>
                                <m:t>𝛿</m:t>
                              </m:r>
                            </m:sub>
                          </m:sSub>
                        </m:num>
                        <m:den>
                          <m:sSub>
                            <m:sSubPr>
                              <m:ctrlPr>
                                <a:rPr lang="ru-RU" i="1" smtClean="0">
                                  <a:solidFill>
                                    <a:srgbClr val="FF0000"/>
                                  </a:solidFill>
                                  <a:latin typeface="Cambria Math"/>
                                </a:rPr>
                              </m:ctrlPr>
                            </m:sSubPr>
                            <m:e>
                              <m:r>
                                <a:rPr lang="en-US" b="0" i="1" smtClean="0">
                                  <a:solidFill>
                                    <a:srgbClr val="FF0000"/>
                                  </a:solidFill>
                                  <a:latin typeface="Cambria Math"/>
                                  <a:ea typeface="Cambria Math"/>
                                </a:rPr>
                                <m:t>𝑄</m:t>
                              </m:r>
                            </m:e>
                            <m:sub>
                              <m:r>
                                <a:rPr lang="en-US" b="0" i="1" smtClean="0">
                                  <a:solidFill>
                                    <a:srgbClr val="FF0000"/>
                                  </a:solidFill>
                                  <a:latin typeface="Cambria Math"/>
                                  <a:ea typeface="Cambria Math"/>
                                </a:rPr>
                                <m:t>𝑠</m:t>
                              </m:r>
                            </m:sub>
                          </m:sSub>
                        </m:den>
                      </m:f>
                      <m:r>
                        <a:rPr lang="en-US" b="0" i="1" smtClean="0">
                          <a:solidFill>
                            <a:srgbClr val="FF0000"/>
                          </a:solidFill>
                          <a:latin typeface="Cambria Math"/>
                        </a:rPr>
                        <m:t>=1.556</m:t>
                      </m:r>
                    </m:oMath>
                  </m:oMathPara>
                </a14:m>
                <a:endParaRPr lang="en-US" dirty="0" smtClean="0"/>
              </a:p>
              <a:p>
                <a:r>
                  <a:rPr lang="en-US" dirty="0" smtClean="0"/>
                  <a:t>Scan time: </a:t>
                </a:r>
                <a:r>
                  <a:rPr lang="en-US" i="1" dirty="0" smtClean="0"/>
                  <a:t>T</a:t>
                </a:r>
                <a:r>
                  <a:rPr lang="en-US" dirty="0" smtClean="0"/>
                  <a:t>= 260.8 s</a:t>
                </a:r>
                <a:endParaRPr lang="ru-RU" dirty="0" smtClean="0"/>
              </a:p>
            </p:txBody>
          </p:sp>
        </mc:Choice>
        <mc:Fallback>
          <p:sp>
            <p:nvSpPr>
              <p:cNvPr id="5" name="Прямоугольник 4"/>
              <p:cNvSpPr>
                <a:spLocks noRot="1" noChangeAspect="1" noMove="1" noResize="1" noEditPoints="1" noAdjustHandles="1" noChangeArrowheads="1" noChangeShapeType="1" noTextEdit="1"/>
              </p:cNvSpPr>
              <p:nvPr/>
            </p:nvSpPr>
            <p:spPr>
              <a:xfrm>
                <a:off x="323528" y="3955120"/>
                <a:ext cx="2313593" cy="2031325"/>
              </a:xfrm>
              <a:prstGeom prst="rect">
                <a:avLst/>
              </a:prstGeom>
              <a:blipFill rotWithShape="1">
                <a:blip r:embed="rId2"/>
                <a:stretch>
                  <a:fillRect l="-2105" b="-18018"/>
                </a:stretch>
              </a:blipFill>
            </p:spPr>
            <p:txBody>
              <a:bodyPr/>
              <a:lstStyle/>
              <a:p>
                <a:r>
                  <a:rPr lang="ru-RU">
                    <a:noFill/>
                  </a:rPr>
                  <a:t> </a:t>
                </a:r>
              </a:p>
            </p:txBody>
          </p:sp>
        </mc:Fallback>
      </mc:AlternateContent>
      <p:sp>
        <p:nvSpPr>
          <p:cNvPr id="6" name="TextBox 5"/>
          <p:cNvSpPr txBox="1"/>
          <p:nvPr/>
        </p:nvSpPr>
        <p:spPr>
          <a:xfrm>
            <a:off x="2809558" y="4067700"/>
            <a:ext cx="6334442" cy="1477328"/>
          </a:xfrm>
          <a:prstGeom prst="rect">
            <a:avLst/>
          </a:prstGeom>
          <a:solidFill>
            <a:schemeClr val="accent5">
              <a:lumMod val="20000"/>
              <a:lumOff val="80000"/>
            </a:schemeClr>
          </a:solidFill>
        </p:spPr>
        <p:txBody>
          <a:bodyPr wrap="square" rtlCol="0">
            <a:spAutoFit/>
          </a:bodyPr>
          <a:lstStyle/>
          <a:p>
            <a:r>
              <a:rPr lang="en-US" dirty="0" smtClean="0"/>
              <a:t>With nominal</a:t>
            </a:r>
            <a:r>
              <a:rPr lang="en-US" dirty="0" smtClean="0"/>
              <a:t> </a:t>
            </a:r>
            <a:r>
              <a:rPr lang="en-US" dirty="0">
                <a:solidFill>
                  <a:srgbClr val="FF0000"/>
                </a:solidFill>
              </a:rPr>
              <a:t>Qs=.</a:t>
            </a:r>
            <a:r>
              <a:rPr lang="en-US" dirty="0" smtClean="0">
                <a:solidFill>
                  <a:srgbClr val="FF0000"/>
                </a:solidFill>
              </a:rPr>
              <a:t>025 </a:t>
            </a:r>
            <a:r>
              <a:rPr lang="en-US" dirty="0" smtClean="0"/>
              <a:t>at Z. And with strong depolarizer </a:t>
            </a:r>
            <a:r>
              <a:rPr lang="en-US" dirty="0">
                <a:solidFill>
                  <a:srgbClr val="FF0000"/>
                </a:solidFill>
              </a:rPr>
              <a:t>w=1·10</a:t>
            </a:r>
            <a:r>
              <a:rPr lang="en-US" baseline="30000" dirty="0">
                <a:solidFill>
                  <a:srgbClr val="FF0000"/>
                </a:solidFill>
              </a:rPr>
              <a:t>-4</a:t>
            </a:r>
            <a:r>
              <a:rPr lang="en-US" dirty="0" smtClean="0"/>
              <a:t>.</a:t>
            </a:r>
          </a:p>
          <a:p>
            <a:endParaRPr lang="en-US" dirty="0"/>
          </a:p>
          <a:p>
            <a:r>
              <a:rPr lang="en-US" dirty="0" smtClean="0"/>
              <a:t>My simple</a:t>
            </a:r>
            <a:r>
              <a:rPr lang="en-US" dirty="0" smtClean="0"/>
              <a:t> </a:t>
            </a:r>
            <a:r>
              <a:rPr lang="en-US" dirty="0" smtClean="0"/>
              <a:t>fit </a:t>
            </a:r>
            <a:r>
              <a:rPr lang="en-US" dirty="0" smtClean="0"/>
              <a:t>gives the resonance </a:t>
            </a:r>
            <a:r>
              <a:rPr lang="en-US" dirty="0" smtClean="0"/>
              <a:t>frequency with </a:t>
            </a:r>
            <a:r>
              <a:rPr lang="en-US" dirty="0" smtClean="0"/>
              <a:t>an </a:t>
            </a:r>
            <a:r>
              <a:rPr lang="en-US" dirty="0" smtClean="0"/>
              <a:t>error </a:t>
            </a:r>
            <a:r>
              <a:rPr lang="el-GR" dirty="0" smtClean="0"/>
              <a:t>Δν</a:t>
            </a:r>
            <a:r>
              <a:rPr lang="en-US" dirty="0" smtClean="0"/>
              <a:t>= - </a:t>
            </a:r>
            <a:r>
              <a:rPr lang="en-US" dirty="0" smtClean="0">
                <a:solidFill>
                  <a:srgbClr val="FF0000"/>
                </a:solidFill>
              </a:rPr>
              <a:t>0.00011</a:t>
            </a:r>
            <a:r>
              <a:rPr lang="en-US" dirty="0" smtClean="0"/>
              <a:t>.</a:t>
            </a:r>
            <a:r>
              <a:rPr lang="en-US" dirty="0" smtClean="0">
                <a:solidFill>
                  <a:srgbClr val="FF0000"/>
                </a:solidFill>
              </a:rPr>
              <a:t> </a:t>
            </a:r>
            <a:r>
              <a:rPr lang="en-US" dirty="0" smtClean="0"/>
              <a:t> But, i</a:t>
            </a:r>
            <a:r>
              <a:rPr lang="en-US" dirty="0" smtClean="0"/>
              <a:t>n fact, the transition zone here is very narrow and is centered to the right spin tune value very well.</a:t>
            </a: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548680"/>
            <a:ext cx="8964488" cy="3288396"/>
          </a:xfrm>
          <a:prstGeom prst="rect">
            <a:avLst/>
          </a:prstGeom>
        </p:spPr>
      </p:pic>
    </p:spTree>
    <p:extLst>
      <p:ext uri="{BB962C8B-B14F-4D97-AF65-F5344CB8AC3E}">
        <p14:creationId xmlns:p14="http://schemas.microsoft.com/office/powerpoint/2010/main" val="3949448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3895</TotalTime>
  <Words>1392</Words>
  <Application>Microsoft Office PowerPoint</Application>
  <PresentationFormat>Экран (4:3)</PresentationFormat>
  <Paragraphs>111</Paragraphs>
  <Slides>10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Resonant Depolarization Simulations for FCC-ee  Ivan Koop, BINP, 630090 Novosibirsk</vt:lpstr>
      <vt:lpstr>Notations </vt:lpstr>
      <vt:lpstr>Resonant depolarization parameters and scaling</vt:lpstr>
      <vt:lpstr>FCC-ee at 80.41 GeV, Qs=0.100, w=10-4, dν=0.5·10-8</vt:lpstr>
      <vt:lpstr>FCC-ee at 80.41 GeV, Qs=0.075, w=.5·10-4, dν=0.5·10-8</vt:lpstr>
      <vt:lpstr>FCC-ee at 80.41 GeV, Qs=0.05, w=.5·10-4, dν=0.5·10-8</vt:lpstr>
      <vt:lpstr>FCC-ee at 80.41 GeV, Qs=.05, w=1.41·10-4, dν=0.5·10-8</vt:lpstr>
      <vt:lpstr>FCC-ee at 45.6 GeV, Qs=.025, w=0.5·10-4, dν=0.5·10-8</vt:lpstr>
      <vt:lpstr>FCC-ee at 45.6 GeV, Qs=.025, w=1·10-4, dν=0.5·10-8</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Resonant Depolarization Simulations for FCC-ee  Ivan Koop, BINP, 630090 Novosibirsk</dc:title>
  <dc:creator>Koop</dc:creator>
  <cp:lastModifiedBy>Koop</cp:lastModifiedBy>
  <cp:revision>55</cp:revision>
  <dcterms:created xsi:type="dcterms:W3CDTF">2017-11-13T15:10:54Z</dcterms:created>
  <dcterms:modified xsi:type="dcterms:W3CDTF">2017-11-16T08:39:43Z</dcterms:modified>
</cp:coreProperties>
</file>