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2" r:id="rId1"/>
  </p:sldMasterIdLst>
  <p:notesMasterIdLst>
    <p:notesMasterId r:id="rId10"/>
  </p:notesMasterIdLst>
  <p:sldIdLst>
    <p:sldId id="305" r:id="rId2"/>
    <p:sldId id="366" r:id="rId3"/>
    <p:sldId id="364" r:id="rId4"/>
    <p:sldId id="365" r:id="rId5"/>
    <p:sldId id="367" r:id="rId6"/>
    <p:sldId id="368" r:id="rId7"/>
    <p:sldId id="369" r:id="rId8"/>
    <p:sldId id="3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F38"/>
    <a:srgbClr val="F5B283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041"/>
    <p:restoredTop sz="94622"/>
  </p:normalViewPr>
  <p:slideViewPr>
    <p:cSldViewPr snapToGrid="0" snapToObjects="1">
      <p:cViewPr>
        <p:scale>
          <a:sx n="153" d="100"/>
          <a:sy n="153" d="100"/>
        </p:scale>
        <p:origin x="-40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509F8-F132-5848-9736-D728D95361D9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855F2-5A72-AD4A-8A2D-44A9E49C38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65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855F2-5A72-AD4A-8A2D-44A9E49C383F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975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15BC6-4222-5F49-BECB-F69FF463F67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8453B-4D6C-D847-A6D7-EEC8C51E1449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F1D83-1085-D746-A591-5C291245E23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>
                <a:solidFill>
                  <a:srgbClr val="0C377B">
                    <a:tint val="75000"/>
                  </a:srgbClr>
                </a:solidFill>
              </a:rPr>
              <a:t>markus.schulz@cern.ch</a:t>
            </a:r>
            <a:endParaRPr lang="en-US" alt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BA8CF55-71F0-434E-AB2B-51A06A86073F}" type="datetime1">
              <a:rPr lang="en-US" altLang="en-US" smtClean="0">
                <a:solidFill>
                  <a:srgbClr val="0C377B">
                    <a:tint val="75000"/>
                  </a:srgbClr>
                </a:solidFill>
              </a:rPr>
              <a:t>11/16/17</a:t>
            </a:fld>
            <a:r>
              <a:rPr lang="en-US" altLang="en-US" smtClean="0">
                <a:solidFill>
                  <a:srgbClr val="0C377B">
                    <a:tint val="75000"/>
                  </a:srgbClr>
                </a:solidFill>
              </a:rPr>
              <a:t>Date</a:t>
            </a:r>
            <a:endParaRPr lang="en-US" altLang="en-US">
              <a:solidFill>
                <a:srgbClr val="0C377B">
                  <a:tint val="75000"/>
                </a:srgb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9DF40-18FC-C742-A8D6-CE5CB2EDE171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8947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48081"/>
            <a:ext cx="10972800" cy="4825999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F3DE1-BE52-D94A-A84E-40B399496A77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C2B72-1B77-A744-8A35-390A5C0D408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A132C-4ABB-CC40-B29E-924FB5C39F68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52121-B155-854E-9F84-6D158C74240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11/16/17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8865" y="6036733"/>
            <a:ext cx="2105664" cy="8212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981" y="6036733"/>
            <a:ext cx="1106548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91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853832"/>
            <a:ext cx="10969139" cy="940443"/>
          </a:xfrm>
        </p:spPr>
        <p:txBody>
          <a:bodyPr>
            <a:normAutofit/>
          </a:bodyPr>
          <a:lstStyle/>
          <a:p>
            <a:r>
              <a:rPr lang="en-US" sz="4900" b="0" dirty="0" smtClean="0">
                <a:effectLst/>
              </a:rPr>
              <a:t>Metrics? Efficiency? Cost?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511105" y="1894999"/>
            <a:ext cx="10260036" cy="1139196"/>
          </a:xfrm>
        </p:spPr>
        <p:txBody>
          <a:bodyPr>
            <a:normAutofit/>
          </a:bodyPr>
          <a:lstStyle/>
          <a:p>
            <a:r>
              <a:rPr lang="en-US" dirty="0"/>
              <a:t> Markus Schulz, </a:t>
            </a:r>
            <a:r>
              <a:rPr lang="en-US" dirty="0" smtClean="0"/>
              <a:t>Andrea </a:t>
            </a:r>
            <a:r>
              <a:rPr lang="en-US" dirty="0" err="1" smtClean="0"/>
              <a:t>Sciaba</a:t>
            </a: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283" y="3425125"/>
            <a:ext cx="3084481" cy="311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8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problem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Our workloads are not simply structured </a:t>
            </a:r>
          </a:p>
          <a:p>
            <a:pPr lvl="1"/>
            <a:r>
              <a:rPr lang="en-GB" dirty="0" smtClean="0"/>
              <a:t>They often are workflows on their own</a:t>
            </a:r>
          </a:p>
          <a:p>
            <a:pPr lvl="1"/>
            <a:r>
              <a:rPr lang="en-GB" dirty="0" smtClean="0"/>
              <a:t>Mix of different activities </a:t>
            </a:r>
          </a:p>
          <a:p>
            <a:pPr lvl="1"/>
            <a:r>
              <a:rPr lang="en-GB" dirty="0" smtClean="0"/>
              <a:t>Different usage at different times</a:t>
            </a:r>
          </a:p>
          <a:p>
            <a:r>
              <a:rPr lang="en-GB" dirty="0" smtClean="0"/>
              <a:t>Example: Atlas pileup + digitization + </a:t>
            </a:r>
            <a:r>
              <a:rPr lang="en-GB" dirty="0" err="1" smtClean="0"/>
              <a:t>reco</a:t>
            </a:r>
            <a:r>
              <a:rPr lang="en-GB" dirty="0"/>
              <a:t> </a:t>
            </a:r>
            <a:r>
              <a:rPr lang="en-GB" dirty="0" smtClean="0"/>
              <a:t>jobs</a:t>
            </a:r>
          </a:p>
          <a:p>
            <a:pPr lvl="1"/>
            <a:r>
              <a:rPr lang="en-GB" dirty="0" smtClean="0"/>
              <a:t>8 concurrent processes</a:t>
            </a:r>
          </a:p>
          <a:p>
            <a:pPr lvl="1"/>
            <a:r>
              <a:rPr lang="en-GB" dirty="0" smtClean="0"/>
              <a:t>Following pictures inspired by measurements, but not measurements. For illustration only!</a:t>
            </a:r>
          </a:p>
          <a:p>
            <a:pPr lvl="1"/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78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/>
              <a:t>A Workload: </a:t>
            </a:r>
            <a:r>
              <a:rPr lang="en-GB" sz="3600" dirty="0" smtClean="0"/>
              <a:t>2000 </a:t>
            </a:r>
            <a:r>
              <a:rPr lang="en-GB" sz="3600" dirty="0" smtClean="0"/>
              <a:t>MC Events, 8 cores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91127" y="1610925"/>
            <a:ext cx="11668140" cy="4984313"/>
            <a:chOff x="191127" y="1083993"/>
            <a:chExt cx="11668140" cy="4984313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758369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1766791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2512252" y="3962686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4072431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6894843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9408677" y="217622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609599" y="3208149"/>
              <a:ext cx="2708083" cy="681926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Digitisation &amp; </a:t>
              </a:r>
              <a:r>
                <a:rPr lang="en-GB" dirty="0" smtClean="0"/>
                <a:t>Pileup</a:t>
              </a:r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456122" y="3208149"/>
              <a:ext cx="1366762" cy="681926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Trigger Verification</a:t>
              </a:r>
              <a:endParaRPr lang="en-GB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961324" y="3208149"/>
              <a:ext cx="3919205" cy="681926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Reconstruction Raw2ESD</a:t>
              </a:r>
              <a:endParaRPr lang="en-GB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018968" y="3208149"/>
              <a:ext cx="1460930" cy="681926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ESD2AOD</a:t>
              </a:r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605021" y="3208149"/>
              <a:ext cx="973718" cy="681926"/>
            </a:xfrm>
            <a:prstGeom prst="rect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Merge Verify</a:t>
              </a:r>
              <a:endParaRPr lang="en-GB" dirty="0"/>
            </a:p>
          </p:txBody>
        </p:sp>
        <p:sp>
          <p:nvSpPr>
            <p:cNvPr id="25" name="Can 24"/>
            <p:cNvSpPr/>
            <p:nvPr/>
          </p:nvSpPr>
          <p:spPr>
            <a:xfrm>
              <a:off x="191127" y="1185922"/>
              <a:ext cx="1134484" cy="786390"/>
            </a:xfrm>
            <a:prstGeom prst="can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Pileup </a:t>
              </a:r>
            </a:p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30GB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6" name="Can 25"/>
            <p:cNvSpPr/>
            <p:nvPr/>
          </p:nvSpPr>
          <p:spPr>
            <a:xfrm>
              <a:off x="1447300" y="1122254"/>
              <a:ext cx="803347" cy="786390"/>
            </a:xfrm>
            <a:prstGeom prst="can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</a:rPr>
                <a:t>MC-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Geant</a:t>
              </a:r>
              <a:endParaRPr lang="en-GB" sz="16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1.5GB</a:t>
              </a:r>
            </a:p>
          </p:txBody>
        </p:sp>
        <p:sp>
          <p:nvSpPr>
            <p:cNvPr id="27" name="Can 26"/>
            <p:cNvSpPr/>
            <p:nvPr/>
          </p:nvSpPr>
          <p:spPr>
            <a:xfrm>
              <a:off x="2016297" y="4980690"/>
              <a:ext cx="991910" cy="1087616"/>
            </a:xfrm>
            <a:prstGeom prst="can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MC RAW RDO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4.6GB</a:t>
              </a:r>
            </a:p>
          </p:txBody>
        </p:sp>
        <p:sp>
          <p:nvSpPr>
            <p:cNvPr id="28" name="Can 27"/>
            <p:cNvSpPr/>
            <p:nvPr/>
          </p:nvSpPr>
          <p:spPr>
            <a:xfrm>
              <a:off x="3591974" y="1166397"/>
              <a:ext cx="991910" cy="1087616"/>
            </a:xfrm>
            <a:prstGeom prst="can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MC RAW RDO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4.6GB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4583884" y="3959548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n 29"/>
            <p:cNvSpPr/>
            <p:nvPr/>
          </p:nvSpPr>
          <p:spPr>
            <a:xfrm>
              <a:off x="4139503" y="4980690"/>
              <a:ext cx="991910" cy="1087616"/>
            </a:xfrm>
            <a:prstGeom prst="can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TRG RAW RDO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5.2 GB</a:t>
              </a:r>
            </a:p>
          </p:txBody>
        </p:sp>
        <p:sp>
          <p:nvSpPr>
            <p:cNvPr id="31" name="Can 30"/>
            <p:cNvSpPr/>
            <p:nvPr/>
          </p:nvSpPr>
          <p:spPr>
            <a:xfrm>
              <a:off x="6374698" y="1159307"/>
              <a:ext cx="991910" cy="1087616"/>
            </a:xfrm>
            <a:prstGeom prst="can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TRG RAW RDO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5.2 GB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7946145" y="3959548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n 32"/>
            <p:cNvSpPr/>
            <p:nvPr/>
          </p:nvSpPr>
          <p:spPr>
            <a:xfrm>
              <a:off x="7450190" y="4974413"/>
              <a:ext cx="1166868" cy="1087616"/>
            </a:xfrm>
            <a:prstGeom prst="can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ESD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6.0 GB</a:t>
              </a:r>
            </a:p>
          </p:txBody>
        </p:sp>
        <p:sp>
          <p:nvSpPr>
            <p:cNvPr id="34" name="Can 33"/>
            <p:cNvSpPr/>
            <p:nvPr/>
          </p:nvSpPr>
          <p:spPr>
            <a:xfrm>
              <a:off x="8840741" y="1083993"/>
              <a:ext cx="1166868" cy="1087616"/>
            </a:xfrm>
            <a:prstGeom prst="can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ESD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6.0 GB</a:t>
              </a:r>
            </a:p>
          </p:txBody>
        </p:sp>
        <p:sp>
          <p:nvSpPr>
            <p:cNvPr id="35" name="Can 34"/>
            <p:cNvSpPr/>
            <p:nvPr/>
          </p:nvSpPr>
          <p:spPr>
            <a:xfrm>
              <a:off x="9459352" y="5017763"/>
              <a:ext cx="905354" cy="573980"/>
            </a:xfrm>
            <a:prstGeom prst="ca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AOD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700MB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>
              <a:off x="9992111" y="3981223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n 36"/>
            <p:cNvSpPr/>
            <p:nvPr/>
          </p:nvSpPr>
          <p:spPr>
            <a:xfrm>
              <a:off x="10953913" y="5017763"/>
              <a:ext cx="905354" cy="573980"/>
            </a:xfrm>
            <a:prstGeom prst="ca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AOD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680 MB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11054334" y="2152228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11466244" y="3985106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n 39"/>
            <p:cNvSpPr/>
            <p:nvPr/>
          </p:nvSpPr>
          <p:spPr>
            <a:xfrm>
              <a:off x="10728788" y="1553431"/>
              <a:ext cx="905354" cy="573980"/>
            </a:xfrm>
            <a:prstGeom prst="ca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AOD</a:t>
              </a:r>
            </a:p>
            <a:p>
              <a:pPr algn="ctr"/>
              <a:r>
                <a:rPr lang="en-GB" sz="1600" dirty="0" smtClean="0">
                  <a:solidFill>
                    <a:srgbClr val="FF0000"/>
                  </a:solidFill>
                </a:rPr>
                <a:t>700MB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301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We have to describe the jobs </a:t>
            </a:r>
            <a:r>
              <a:rPr lang="en-GB" sz="3600" dirty="0" err="1" smtClean="0"/>
              <a:t>resourceusage</a:t>
            </a:r>
            <a:r>
              <a:rPr lang="en-GB" sz="3600" dirty="0" smtClean="0"/>
              <a:t> in many dimensions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CPU/Core</a:t>
            </a:r>
          </a:p>
          <a:p>
            <a:pPr lvl="1"/>
            <a:r>
              <a:rPr lang="en-GB" dirty="0" smtClean="0"/>
              <a:t>User, system, idle, Nice, I/</a:t>
            </a:r>
            <a:r>
              <a:rPr lang="en-GB" dirty="0" err="1" smtClean="0"/>
              <a:t>Owait</a:t>
            </a:r>
            <a:r>
              <a:rPr lang="en-GB" dirty="0" smtClean="0"/>
              <a:t>..... </a:t>
            </a:r>
          </a:p>
          <a:p>
            <a:pPr lvl="1"/>
            <a:r>
              <a:rPr lang="en-GB" dirty="0" smtClean="0"/>
              <a:t>Instruction level parallelism </a:t>
            </a:r>
          </a:p>
          <a:p>
            <a:pPr lvl="1"/>
            <a:r>
              <a:rPr lang="en-GB" dirty="0" smtClean="0"/>
              <a:t>Cache utilization </a:t>
            </a:r>
          </a:p>
          <a:p>
            <a:pPr lvl="1"/>
            <a:r>
              <a:rPr lang="en-GB" dirty="0" smtClean="0"/>
              <a:t>Active Cores</a:t>
            </a:r>
          </a:p>
          <a:p>
            <a:pPr lvl="1"/>
            <a:r>
              <a:rPr lang="en-GB" dirty="0" smtClean="0"/>
              <a:t>Performance counters...... </a:t>
            </a:r>
          </a:p>
          <a:p>
            <a:r>
              <a:rPr lang="en-GB" dirty="0" smtClean="0"/>
              <a:t>Memory</a:t>
            </a:r>
          </a:p>
          <a:p>
            <a:pPr lvl="1"/>
            <a:r>
              <a:rPr lang="en-GB" dirty="0" smtClean="0"/>
              <a:t>Virtual, physical, swap, throughput ......</a:t>
            </a:r>
          </a:p>
          <a:p>
            <a:r>
              <a:rPr lang="en-GB" dirty="0" smtClean="0"/>
              <a:t>Storage</a:t>
            </a:r>
          </a:p>
          <a:p>
            <a:pPr lvl="1"/>
            <a:r>
              <a:rPr lang="en-GB" dirty="0" smtClean="0"/>
              <a:t>Volume, access, read/write speeds, physical I/O vs logical I/O</a:t>
            </a:r>
          </a:p>
          <a:p>
            <a:pPr lvl="1"/>
            <a:r>
              <a:rPr lang="en-GB" dirty="0" smtClean="0"/>
              <a:t>...</a:t>
            </a:r>
          </a:p>
          <a:p>
            <a:r>
              <a:rPr lang="en-GB" dirty="0" smtClean="0"/>
              <a:t>Network</a:t>
            </a:r>
          </a:p>
          <a:p>
            <a:pPr lvl="1"/>
            <a:r>
              <a:rPr lang="en-GB" dirty="0" smtClean="0"/>
              <a:t>Bandwidth, latency .... 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509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34605" y="174568"/>
            <a:ext cx="9119128" cy="3211958"/>
            <a:chOff x="191127" y="1083993"/>
            <a:chExt cx="11668140" cy="4984313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758369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1766791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2512252" y="3962686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4072431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6894843" y="213336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9408677" y="2176227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609599" y="3208149"/>
              <a:ext cx="2708083" cy="681926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/>
                <a:t>Digitisation &amp; </a:t>
              </a:r>
              <a:r>
                <a:rPr lang="en-GB" sz="1200" dirty="0" smtClean="0"/>
                <a:t>Pileup</a:t>
              </a:r>
              <a:endParaRPr lang="en-GB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56122" y="3208149"/>
              <a:ext cx="1366762" cy="681926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Trigger Verification</a:t>
              </a:r>
              <a:endParaRPr lang="en-GB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961324" y="3208149"/>
              <a:ext cx="3919205" cy="681926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Reconstruction Raw2ESD</a:t>
              </a:r>
              <a:endParaRPr lang="en-GB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018968" y="3208149"/>
              <a:ext cx="1460930" cy="681926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/>
                <a:t>ESD2AOD</a:t>
              </a:r>
              <a:endParaRPr lang="en-GB" sz="1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605021" y="3208149"/>
              <a:ext cx="973718" cy="681926"/>
            </a:xfrm>
            <a:prstGeom prst="rect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/>
                <a:t>Merge Verify</a:t>
              </a:r>
              <a:endParaRPr lang="en-GB" sz="1200" dirty="0"/>
            </a:p>
          </p:txBody>
        </p:sp>
        <p:sp>
          <p:nvSpPr>
            <p:cNvPr id="17" name="Can 16"/>
            <p:cNvSpPr/>
            <p:nvPr/>
          </p:nvSpPr>
          <p:spPr>
            <a:xfrm>
              <a:off x="191127" y="1185922"/>
              <a:ext cx="1134484" cy="786390"/>
            </a:xfrm>
            <a:prstGeom prst="can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Pileup </a:t>
              </a:r>
            </a:p>
            <a:p>
              <a:pPr algn="ctr"/>
              <a:r>
                <a:rPr lang="en-GB" sz="1200" dirty="0" smtClean="0">
                  <a:solidFill>
                    <a:srgbClr val="FF0000"/>
                  </a:solidFill>
                </a:rPr>
                <a:t>30GB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18" name="Can 17"/>
            <p:cNvSpPr/>
            <p:nvPr/>
          </p:nvSpPr>
          <p:spPr>
            <a:xfrm>
              <a:off x="1447300" y="1122254"/>
              <a:ext cx="803347" cy="786390"/>
            </a:xfrm>
            <a:prstGeom prst="can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MC-</a:t>
              </a:r>
              <a:r>
                <a:rPr lang="en-GB" sz="1100" dirty="0" err="1" smtClean="0">
                  <a:solidFill>
                    <a:schemeClr val="bg1"/>
                  </a:solidFill>
                </a:rPr>
                <a:t>Geant</a:t>
              </a:r>
              <a:endParaRPr lang="en-GB" sz="11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1.5GB</a:t>
              </a:r>
            </a:p>
          </p:txBody>
        </p:sp>
        <p:sp>
          <p:nvSpPr>
            <p:cNvPr id="19" name="Can 18"/>
            <p:cNvSpPr/>
            <p:nvPr/>
          </p:nvSpPr>
          <p:spPr>
            <a:xfrm>
              <a:off x="2016297" y="4980690"/>
              <a:ext cx="991910" cy="1087616"/>
            </a:xfrm>
            <a:prstGeom prst="can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MC RAW RDO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4.6GB</a:t>
              </a:r>
            </a:p>
          </p:txBody>
        </p:sp>
        <p:sp>
          <p:nvSpPr>
            <p:cNvPr id="20" name="Can 19"/>
            <p:cNvSpPr/>
            <p:nvPr/>
          </p:nvSpPr>
          <p:spPr>
            <a:xfrm>
              <a:off x="3591974" y="1166397"/>
              <a:ext cx="991910" cy="1087616"/>
            </a:xfrm>
            <a:prstGeom prst="can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MC RAW RDO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4.6GB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4583884" y="3959548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n 21"/>
            <p:cNvSpPr/>
            <p:nvPr/>
          </p:nvSpPr>
          <p:spPr>
            <a:xfrm>
              <a:off x="4139503" y="4980690"/>
              <a:ext cx="991910" cy="1087616"/>
            </a:xfrm>
            <a:prstGeom prst="can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TRG RAW RDO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5.2 GB</a:t>
              </a:r>
            </a:p>
          </p:txBody>
        </p:sp>
        <p:sp>
          <p:nvSpPr>
            <p:cNvPr id="23" name="Can 22"/>
            <p:cNvSpPr/>
            <p:nvPr/>
          </p:nvSpPr>
          <p:spPr>
            <a:xfrm>
              <a:off x="6374698" y="1159307"/>
              <a:ext cx="991910" cy="1087616"/>
            </a:xfrm>
            <a:prstGeom prst="can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TRG RAW RDO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5.2 GB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>
              <a:off x="7946145" y="3959548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n 24"/>
            <p:cNvSpPr/>
            <p:nvPr/>
          </p:nvSpPr>
          <p:spPr>
            <a:xfrm>
              <a:off x="7450190" y="4974413"/>
              <a:ext cx="1166868" cy="1087616"/>
            </a:xfrm>
            <a:prstGeom prst="can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ESD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6.0 GB</a:t>
              </a:r>
            </a:p>
          </p:txBody>
        </p:sp>
        <p:sp>
          <p:nvSpPr>
            <p:cNvPr id="26" name="Can 25"/>
            <p:cNvSpPr/>
            <p:nvPr/>
          </p:nvSpPr>
          <p:spPr>
            <a:xfrm>
              <a:off x="8840741" y="1083993"/>
              <a:ext cx="1166868" cy="1087616"/>
            </a:xfrm>
            <a:prstGeom prst="can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ESD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6.0 GB</a:t>
              </a:r>
            </a:p>
          </p:txBody>
        </p:sp>
        <p:sp>
          <p:nvSpPr>
            <p:cNvPr id="27" name="Can 26"/>
            <p:cNvSpPr/>
            <p:nvPr/>
          </p:nvSpPr>
          <p:spPr>
            <a:xfrm>
              <a:off x="9459352" y="5017763"/>
              <a:ext cx="905354" cy="573980"/>
            </a:xfrm>
            <a:prstGeom prst="ca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AOD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700MB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9992111" y="3981223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n 28"/>
            <p:cNvSpPr/>
            <p:nvPr/>
          </p:nvSpPr>
          <p:spPr>
            <a:xfrm>
              <a:off x="10953913" y="5017763"/>
              <a:ext cx="905354" cy="573980"/>
            </a:xfrm>
            <a:prstGeom prst="ca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AOD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680 MB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>
              <a:off x="11054334" y="2152228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11466244" y="3985106"/>
              <a:ext cx="15498" cy="9453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n 31"/>
            <p:cNvSpPr/>
            <p:nvPr/>
          </p:nvSpPr>
          <p:spPr>
            <a:xfrm>
              <a:off x="10728788" y="1553431"/>
              <a:ext cx="905354" cy="573980"/>
            </a:xfrm>
            <a:prstGeom prst="ca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AOD</a:t>
              </a:r>
            </a:p>
            <a:p>
              <a:pPr algn="ctr"/>
              <a:r>
                <a:rPr lang="en-GB" sz="1100" dirty="0" smtClean="0">
                  <a:solidFill>
                    <a:srgbClr val="FF0000"/>
                  </a:solidFill>
                </a:rPr>
                <a:t>700MB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178000" y="3520346"/>
            <a:ext cx="9475733" cy="2051285"/>
            <a:chOff x="1438102" y="2889246"/>
            <a:chExt cx="9475733" cy="2051285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1438102" y="4788131"/>
              <a:ext cx="9475733" cy="41564"/>
            </a:xfrm>
            <a:prstGeom prst="straightConnector1">
              <a:avLst/>
            </a:prstGeom>
            <a:ln w="31750">
              <a:solidFill>
                <a:schemeClr val="tx1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590502" y="2889246"/>
              <a:ext cx="38793" cy="2051285"/>
            </a:xfrm>
            <a:prstGeom prst="straightConnector1">
              <a:avLst/>
            </a:prstGeom>
            <a:ln w="31750">
              <a:solidFill>
                <a:schemeClr val="tx1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37"/>
          <p:cNvSpPr/>
          <p:nvPr/>
        </p:nvSpPr>
        <p:spPr>
          <a:xfrm>
            <a:off x="1388225" y="3990889"/>
            <a:ext cx="9218815" cy="1358175"/>
          </a:xfrm>
          <a:custGeom>
            <a:avLst/>
            <a:gdLst>
              <a:gd name="connsiteX0" fmla="*/ 0 w 9218815"/>
              <a:gd name="connsiteY0" fmla="*/ 40784 h 1358175"/>
              <a:gd name="connsiteX1" fmla="*/ 648393 w 9218815"/>
              <a:gd name="connsiteY1" fmla="*/ 82347 h 1358175"/>
              <a:gd name="connsiteX2" fmla="*/ 1571106 w 9218815"/>
              <a:gd name="connsiteY2" fmla="*/ 780616 h 1358175"/>
              <a:gd name="connsiteX3" fmla="*/ 2468880 w 9218815"/>
              <a:gd name="connsiteY3" fmla="*/ 880369 h 1358175"/>
              <a:gd name="connsiteX4" fmla="*/ 2809702 w 9218815"/>
              <a:gd name="connsiteY4" fmla="*/ 1104813 h 1358175"/>
              <a:gd name="connsiteX5" fmla="*/ 3724102 w 9218815"/>
              <a:gd name="connsiteY5" fmla="*/ 1171315 h 1358175"/>
              <a:gd name="connsiteX6" fmla="*/ 4172990 w 9218815"/>
              <a:gd name="connsiteY6" fmla="*/ 1296006 h 1358175"/>
              <a:gd name="connsiteX7" fmla="*/ 6400800 w 9218815"/>
              <a:gd name="connsiteY7" fmla="*/ 1296006 h 1358175"/>
              <a:gd name="connsiteX8" fmla="*/ 7182197 w 9218815"/>
              <a:gd name="connsiteY8" fmla="*/ 522922 h 1358175"/>
              <a:gd name="connsiteX9" fmla="*/ 8129848 w 9218815"/>
              <a:gd name="connsiteY9" fmla="*/ 414856 h 1358175"/>
              <a:gd name="connsiteX10" fmla="*/ 8653550 w 9218815"/>
              <a:gd name="connsiteY10" fmla="*/ 855431 h 1358175"/>
              <a:gd name="connsiteX11" fmla="*/ 9218815 w 9218815"/>
              <a:gd name="connsiteY11" fmla="*/ 930246 h 1358175"/>
              <a:gd name="connsiteX12" fmla="*/ 9218815 w 9218815"/>
              <a:gd name="connsiteY12" fmla="*/ 930246 h 135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18815" h="1358175">
                <a:moveTo>
                  <a:pt x="0" y="40784"/>
                </a:moveTo>
                <a:cubicBezTo>
                  <a:pt x="193271" y="-87"/>
                  <a:pt x="386542" y="-40958"/>
                  <a:pt x="648393" y="82347"/>
                </a:cubicBezTo>
                <a:cubicBezTo>
                  <a:pt x="910244" y="205652"/>
                  <a:pt x="1267692" y="647612"/>
                  <a:pt x="1571106" y="780616"/>
                </a:cubicBezTo>
                <a:cubicBezTo>
                  <a:pt x="1874520" y="913620"/>
                  <a:pt x="2262447" y="826336"/>
                  <a:pt x="2468880" y="880369"/>
                </a:cubicBezTo>
                <a:cubicBezTo>
                  <a:pt x="2675313" y="934402"/>
                  <a:pt x="2600498" y="1056322"/>
                  <a:pt x="2809702" y="1104813"/>
                </a:cubicBezTo>
                <a:cubicBezTo>
                  <a:pt x="3018906" y="1153304"/>
                  <a:pt x="3496887" y="1139450"/>
                  <a:pt x="3724102" y="1171315"/>
                </a:cubicBezTo>
                <a:cubicBezTo>
                  <a:pt x="3951317" y="1203181"/>
                  <a:pt x="3726874" y="1275224"/>
                  <a:pt x="4172990" y="1296006"/>
                </a:cubicBezTo>
                <a:cubicBezTo>
                  <a:pt x="4619106" y="1316788"/>
                  <a:pt x="5899266" y="1424853"/>
                  <a:pt x="6400800" y="1296006"/>
                </a:cubicBezTo>
                <a:cubicBezTo>
                  <a:pt x="6902334" y="1167159"/>
                  <a:pt x="6894022" y="669780"/>
                  <a:pt x="7182197" y="522922"/>
                </a:cubicBezTo>
                <a:cubicBezTo>
                  <a:pt x="7470372" y="376064"/>
                  <a:pt x="7884623" y="359438"/>
                  <a:pt x="8129848" y="414856"/>
                </a:cubicBezTo>
                <a:cubicBezTo>
                  <a:pt x="8375073" y="470274"/>
                  <a:pt x="8472056" y="769533"/>
                  <a:pt x="8653550" y="855431"/>
                </a:cubicBezTo>
                <a:cubicBezTo>
                  <a:pt x="8835044" y="941329"/>
                  <a:pt x="9218815" y="930246"/>
                  <a:pt x="9218815" y="930246"/>
                </a:cubicBezTo>
                <a:lnTo>
                  <a:pt x="9218815" y="930246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1343202" y="4054554"/>
            <a:ext cx="9218815" cy="1358175"/>
          </a:xfrm>
          <a:custGeom>
            <a:avLst/>
            <a:gdLst>
              <a:gd name="connsiteX0" fmla="*/ 0 w 9218815"/>
              <a:gd name="connsiteY0" fmla="*/ 40784 h 1358175"/>
              <a:gd name="connsiteX1" fmla="*/ 648393 w 9218815"/>
              <a:gd name="connsiteY1" fmla="*/ 82347 h 1358175"/>
              <a:gd name="connsiteX2" fmla="*/ 1571106 w 9218815"/>
              <a:gd name="connsiteY2" fmla="*/ 780616 h 1358175"/>
              <a:gd name="connsiteX3" fmla="*/ 2468880 w 9218815"/>
              <a:gd name="connsiteY3" fmla="*/ 880369 h 1358175"/>
              <a:gd name="connsiteX4" fmla="*/ 2809702 w 9218815"/>
              <a:gd name="connsiteY4" fmla="*/ 1104813 h 1358175"/>
              <a:gd name="connsiteX5" fmla="*/ 3724102 w 9218815"/>
              <a:gd name="connsiteY5" fmla="*/ 1171315 h 1358175"/>
              <a:gd name="connsiteX6" fmla="*/ 4172990 w 9218815"/>
              <a:gd name="connsiteY6" fmla="*/ 1296006 h 1358175"/>
              <a:gd name="connsiteX7" fmla="*/ 6400800 w 9218815"/>
              <a:gd name="connsiteY7" fmla="*/ 1296006 h 1358175"/>
              <a:gd name="connsiteX8" fmla="*/ 7182197 w 9218815"/>
              <a:gd name="connsiteY8" fmla="*/ 522922 h 1358175"/>
              <a:gd name="connsiteX9" fmla="*/ 8129848 w 9218815"/>
              <a:gd name="connsiteY9" fmla="*/ 414856 h 1358175"/>
              <a:gd name="connsiteX10" fmla="*/ 8653550 w 9218815"/>
              <a:gd name="connsiteY10" fmla="*/ 855431 h 1358175"/>
              <a:gd name="connsiteX11" fmla="*/ 9218815 w 9218815"/>
              <a:gd name="connsiteY11" fmla="*/ 930246 h 1358175"/>
              <a:gd name="connsiteX12" fmla="*/ 9218815 w 9218815"/>
              <a:gd name="connsiteY12" fmla="*/ 930246 h 135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18815" h="1358175">
                <a:moveTo>
                  <a:pt x="0" y="40784"/>
                </a:moveTo>
                <a:cubicBezTo>
                  <a:pt x="193271" y="-87"/>
                  <a:pt x="386542" y="-40958"/>
                  <a:pt x="648393" y="82347"/>
                </a:cubicBezTo>
                <a:cubicBezTo>
                  <a:pt x="910244" y="205652"/>
                  <a:pt x="1267692" y="647612"/>
                  <a:pt x="1571106" y="780616"/>
                </a:cubicBezTo>
                <a:cubicBezTo>
                  <a:pt x="1874520" y="913620"/>
                  <a:pt x="2262447" y="826336"/>
                  <a:pt x="2468880" y="880369"/>
                </a:cubicBezTo>
                <a:cubicBezTo>
                  <a:pt x="2675313" y="934402"/>
                  <a:pt x="2600498" y="1056322"/>
                  <a:pt x="2809702" y="1104813"/>
                </a:cubicBezTo>
                <a:cubicBezTo>
                  <a:pt x="3018906" y="1153304"/>
                  <a:pt x="3496887" y="1139450"/>
                  <a:pt x="3724102" y="1171315"/>
                </a:cubicBezTo>
                <a:cubicBezTo>
                  <a:pt x="3951317" y="1203181"/>
                  <a:pt x="3726874" y="1275224"/>
                  <a:pt x="4172990" y="1296006"/>
                </a:cubicBezTo>
                <a:cubicBezTo>
                  <a:pt x="4619106" y="1316788"/>
                  <a:pt x="5899266" y="1424853"/>
                  <a:pt x="6400800" y="1296006"/>
                </a:cubicBezTo>
                <a:cubicBezTo>
                  <a:pt x="6902334" y="1167159"/>
                  <a:pt x="6894022" y="669780"/>
                  <a:pt x="7182197" y="522922"/>
                </a:cubicBezTo>
                <a:cubicBezTo>
                  <a:pt x="7470372" y="376064"/>
                  <a:pt x="7884623" y="359438"/>
                  <a:pt x="8129848" y="414856"/>
                </a:cubicBezTo>
                <a:cubicBezTo>
                  <a:pt x="8375073" y="470274"/>
                  <a:pt x="8472056" y="769533"/>
                  <a:pt x="8653550" y="855431"/>
                </a:cubicBezTo>
                <a:cubicBezTo>
                  <a:pt x="8835044" y="941329"/>
                  <a:pt x="9218815" y="930246"/>
                  <a:pt x="9218815" y="930246"/>
                </a:cubicBezTo>
                <a:lnTo>
                  <a:pt x="9218815" y="930246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1388224" y="3902245"/>
            <a:ext cx="9218815" cy="1358175"/>
          </a:xfrm>
          <a:custGeom>
            <a:avLst/>
            <a:gdLst>
              <a:gd name="connsiteX0" fmla="*/ 0 w 9218815"/>
              <a:gd name="connsiteY0" fmla="*/ 40784 h 1358175"/>
              <a:gd name="connsiteX1" fmla="*/ 648393 w 9218815"/>
              <a:gd name="connsiteY1" fmla="*/ 82347 h 1358175"/>
              <a:gd name="connsiteX2" fmla="*/ 1571106 w 9218815"/>
              <a:gd name="connsiteY2" fmla="*/ 780616 h 1358175"/>
              <a:gd name="connsiteX3" fmla="*/ 2468880 w 9218815"/>
              <a:gd name="connsiteY3" fmla="*/ 880369 h 1358175"/>
              <a:gd name="connsiteX4" fmla="*/ 2809702 w 9218815"/>
              <a:gd name="connsiteY4" fmla="*/ 1104813 h 1358175"/>
              <a:gd name="connsiteX5" fmla="*/ 3724102 w 9218815"/>
              <a:gd name="connsiteY5" fmla="*/ 1171315 h 1358175"/>
              <a:gd name="connsiteX6" fmla="*/ 4172990 w 9218815"/>
              <a:gd name="connsiteY6" fmla="*/ 1296006 h 1358175"/>
              <a:gd name="connsiteX7" fmla="*/ 6400800 w 9218815"/>
              <a:gd name="connsiteY7" fmla="*/ 1296006 h 1358175"/>
              <a:gd name="connsiteX8" fmla="*/ 7182197 w 9218815"/>
              <a:gd name="connsiteY8" fmla="*/ 522922 h 1358175"/>
              <a:gd name="connsiteX9" fmla="*/ 8129848 w 9218815"/>
              <a:gd name="connsiteY9" fmla="*/ 414856 h 1358175"/>
              <a:gd name="connsiteX10" fmla="*/ 8653550 w 9218815"/>
              <a:gd name="connsiteY10" fmla="*/ 855431 h 1358175"/>
              <a:gd name="connsiteX11" fmla="*/ 9218815 w 9218815"/>
              <a:gd name="connsiteY11" fmla="*/ 930246 h 1358175"/>
              <a:gd name="connsiteX12" fmla="*/ 9218815 w 9218815"/>
              <a:gd name="connsiteY12" fmla="*/ 930246 h 135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18815" h="1358175">
                <a:moveTo>
                  <a:pt x="0" y="40784"/>
                </a:moveTo>
                <a:cubicBezTo>
                  <a:pt x="193271" y="-87"/>
                  <a:pt x="386542" y="-40958"/>
                  <a:pt x="648393" y="82347"/>
                </a:cubicBezTo>
                <a:cubicBezTo>
                  <a:pt x="910244" y="205652"/>
                  <a:pt x="1267692" y="647612"/>
                  <a:pt x="1571106" y="780616"/>
                </a:cubicBezTo>
                <a:cubicBezTo>
                  <a:pt x="1874520" y="913620"/>
                  <a:pt x="2262447" y="826336"/>
                  <a:pt x="2468880" y="880369"/>
                </a:cubicBezTo>
                <a:cubicBezTo>
                  <a:pt x="2675313" y="934402"/>
                  <a:pt x="2600498" y="1056322"/>
                  <a:pt x="2809702" y="1104813"/>
                </a:cubicBezTo>
                <a:cubicBezTo>
                  <a:pt x="3018906" y="1153304"/>
                  <a:pt x="3496887" y="1139450"/>
                  <a:pt x="3724102" y="1171315"/>
                </a:cubicBezTo>
                <a:cubicBezTo>
                  <a:pt x="3951317" y="1203181"/>
                  <a:pt x="3726874" y="1275224"/>
                  <a:pt x="4172990" y="1296006"/>
                </a:cubicBezTo>
                <a:cubicBezTo>
                  <a:pt x="4619106" y="1316788"/>
                  <a:pt x="5899266" y="1424853"/>
                  <a:pt x="6400800" y="1296006"/>
                </a:cubicBezTo>
                <a:cubicBezTo>
                  <a:pt x="6902334" y="1167159"/>
                  <a:pt x="6894022" y="669780"/>
                  <a:pt x="7182197" y="522922"/>
                </a:cubicBezTo>
                <a:cubicBezTo>
                  <a:pt x="7470372" y="376064"/>
                  <a:pt x="7884623" y="359438"/>
                  <a:pt x="8129848" y="414856"/>
                </a:cubicBezTo>
                <a:cubicBezTo>
                  <a:pt x="8375073" y="470274"/>
                  <a:pt x="8472056" y="769533"/>
                  <a:pt x="8653550" y="855431"/>
                </a:cubicBezTo>
                <a:cubicBezTo>
                  <a:pt x="8835044" y="941329"/>
                  <a:pt x="9218815" y="930246"/>
                  <a:pt x="9218815" y="930246"/>
                </a:cubicBezTo>
                <a:lnTo>
                  <a:pt x="9218815" y="930246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142129" y="3800104"/>
            <a:ext cx="2312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Quantities </a:t>
            </a:r>
          </a:p>
          <a:p>
            <a:endParaRPr lang="en-GB" dirty="0"/>
          </a:p>
        </p:txBody>
      </p:sp>
      <p:sp>
        <p:nvSpPr>
          <p:cNvPr id="42" name="Freeform 41"/>
          <p:cNvSpPr/>
          <p:nvPr/>
        </p:nvSpPr>
        <p:spPr>
          <a:xfrm>
            <a:off x="1363287" y="3601638"/>
            <a:ext cx="9526386" cy="1838861"/>
          </a:xfrm>
          <a:custGeom>
            <a:avLst/>
            <a:gdLst>
              <a:gd name="connsiteX0" fmla="*/ 0 w 9526386"/>
              <a:gd name="connsiteY0" fmla="*/ 1685257 h 1838861"/>
              <a:gd name="connsiteX1" fmla="*/ 606829 w 9526386"/>
              <a:gd name="connsiteY1" fmla="*/ 1693569 h 1838861"/>
              <a:gd name="connsiteX2" fmla="*/ 1188720 w 9526386"/>
              <a:gd name="connsiteY2" fmla="*/ 155715 h 1838861"/>
              <a:gd name="connsiteX3" fmla="*/ 6550429 w 9526386"/>
              <a:gd name="connsiteY3" fmla="*/ 213904 h 1838861"/>
              <a:gd name="connsiteX4" fmla="*/ 8005157 w 9526386"/>
              <a:gd name="connsiteY4" fmla="*/ 1585504 h 1838861"/>
              <a:gd name="connsiteX5" fmla="*/ 9260378 w 9526386"/>
              <a:gd name="connsiteY5" fmla="*/ 1652006 h 1838861"/>
              <a:gd name="connsiteX6" fmla="*/ 9526386 w 9526386"/>
              <a:gd name="connsiteY6" fmla="*/ 1593817 h 183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6386" h="1838861">
                <a:moveTo>
                  <a:pt x="0" y="1685257"/>
                </a:moveTo>
                <a:cubicBezTo>
                  <a:pt x="204354" y="1816875"/>
                  <a:pt x="408709" y="1948493"/>
                  <a:pt x="606829" y="1693569"/>
                </a:cubicBezTo>
                <a:cubicBezTo>
                  <a:pt x="804949" y="1438645"/>
                  <a:pt x="198120" y="402326"/>
                  <a:pt x="1188720" y="155715"/>
                </a:cubicBezTo>
                <a:cubicBezTo>
                  <a:pt x="2179320" y="-90896"/>
                  <a:pt x="5414356" y="-24394"/>
                  <a:pt x="6550429" y="213904"/>
                </a:cubicBezTo>
                <a:cubicBezTo>
                  <a:pt x="7686502" y="452202"/>
                  <a:pt x="7553499" y="1345820"/>
                  <a:pt x="8005157" y="1585504"/>
                </a:cubicBezTo>
                <a:cubicBezTo>
                  <a:pt x="8456815" y="1825188"/>
                  <a:pt x="9006840" y="1650621"/>
                  <a:pt x="9260378" y="1652006"/>
                </a:cubicBezTo>
                <a:cubicBezTo>
                  <a:pt x="9513916" y="1653391"/>
                  <a:pt x="9526386" y="1593817"/>
                  <a:pt x="9526386" y="159381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42"/>
          <p:cNvSpPr/>
          <p:nvPr/>
        </p:nvSpPr>
        <p:spPr>
          <a:xfrm>
            <a:off x="1332807" y="3479717"/>
            <a:ext cx="9526386" cy="1838861"/>
          </a:xfrm>
          <a:custGeom>
            <a:avLst/>
            <a:gdLst>
              <a:gd name="connsiteX0" fmla="*/ 0 w 9526386"/>
              <a:gd name="connsiteY0" fmla="*/ 1685257 h 1838861"/>
              <a:gd name="connsiteX1" fmla="*/ 606829 w 9526386"/>
              <a:gd name="connsiteY1" fmla="*/ 1693569 h 1838861"/>
              <a:gd name="connsiteX2" fmla="*/ 1188720 w 9526386"/>
              <a:gd name="connsiteY2" fmla="*/ 155715 h 1838861"/>
              <a:gd name="connsiteX3" fmla="*/ 6550429 w 9526386"/>
              <a:gd name="connsiteY3" fmla="*/ 213904 h 1838861"/>
              <a:gd name="connsiteX4" fmla="*/ 8005157 w 9526386"/>
              <a:gd name="connsiteY4" fmla="*/ 1585504 h 1838861"/>
              <a:gd name="connsiteX5" fmla="*/ 9260378 w 9526386"/>
              <a:gd name="connsiteY5" fmla="*/ 1652006 h 1838861"/>
              <a:gd name="connsiteX6" fmla="*/ 9526386 w 9526386"/>
              <a:gd name="connsiteY6" fmla="*/ 1593817 h 183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6386" h="1838861">
                <a:moveTo>
                  <a:pt x="0" y="1685257"/>
                </a:moveTo>
                <a:cubicBezTo>
                  <a:pt x="204354" y="1816875"/>
                  <a:pt x="408709" y="1948493"/>
                  <a:pt x="606829" y="1693569"/>
                </a:cubicBezTo>
                <a:cubicBezTo>
                  <a:pt x="804949" y="1438645"/>
                  <a:pt x="198120" y="402326"/>
                  <a:pt x="1188720" y="155715"/>
                </a:cubicBezTo>
                <a:cubicBezTo>
                  <a:pt x="2179320" y="-90896"/>
                  <a:pt x="5414356" y="-24394"/>
                  <a:pt x="6550429" y="213904"/>
                </a:cubicBezTo>
                <a:cubicBezTo>
                  <a:pt x="7686502" y="452202"/>
                  <a:pt x="7553499" y="1345820"/>
                  <a:pt x="8005157" y="1585504"/>
                </a:cubicBezTo>
                <a:cubicBezTo>
                  <a:pt x="8456815" y="1825188"/>
                  <a:pt x="9006840" y="1650621"/>
                  <a:pt x="9260378" y="1652006"/>
                </a:cubicBezTo>
                <a:cubicBezTo>
                  <a:pt x="9513916" y="1653391"/>
                  <a:pt x="9526386" y="1593817"/>
                  <a:pt x="9526386" y="159381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 43"/>
          <p:cNvSpPr/>
          <p:nvPr/>
        </p:nvSpPr>
        <p:spPr>
          <a:xfrm>
            <a:off x="1324495" y="3529589"/>
            <a:ext cx="9526386" cy="1838861"/>
          </a:xfrm>
          <a:custGeom>
            <a:avLst/>
            <a:gdLst>
              <a:gd name="connsiteX0" fmla="*/ 0 w 9526386"/>
              <a:gd name="connsiteY0" fmla="*/ 1685257 h 1838861"/>
              <a:gd name="connsiteX1" fmla="*/ 606829 w 9526386"/>
              <a:gd name="connsiteY1" fmla="*/ 1693569 h 1838861"/>
              <a:gd name="connsiteX2" fmla="*/ 1188720 w 9526386"/>
              <a:gd name="connsiteY2" fmla="*/ 155715 h 1838861"/>
              <a:gd name="connsiteX3" fmla="*/ 6550429 w 9526386"/>
              <a:gd name="connsiteY3" fmla="*/ 213904 h 1838861"/>
              <a:gd name="connsiteX4" fmla="*/ 8005157 w 9526386"/>
              <a:gd name="connsiteY4" fmla="*/ 1585504 h 1838861"/>
              <a:gd name="connsiteX5" fmla="*/ 9260378 w 9526386"/>
              <a:gd name="connsiteY5" fmla="*/ 1652006 h 1838861"/>
              <a:gd name="connsiteX6" fmla="*/ 9526386 w 9526386"/>
              <a:gd name="connsiteY6" fmla="*/ 1593817 h 183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26386" h="1838861">
                <a:moveTo>
                  <a:pt x="0" y="1685257"/>
                </a:moveTo>
                <a:cubicBezTo>
                  <a:pt x="204354" y="1816875"/>
                  <a:pt x="408709" y="1948493"/>
                  <a:pt x="606829" y="1693569"/>
                </a:cubicBezTo>
                <a:cubicBezTo>
                  <a:pt x="804949" y="1438645"/>
                  <a:pt x="198120" y="402326"/>
                  <a:pt x="1188720" y="155715"/>
                </a:cubicBezTo>
                <a:cubicBezTo>
                  <a:pt x="2179320" y="-90896"/>
                  <a:pt x="5414356" y="-24394"/>
                  <a:pt x="6550429" y="213904"/>
                </a:cubicBezTo>
                <a:cubicBezTo>
                  <a:pt x="7686502" y="452202"/>
                  <a:pt x="7553499" y="1345820"/>
                  <a:pt x="8005157" y="1585504"/>
                </a:cubicBezTo>
                <a:cubicBezTo>
                  <a:pt x="8456815" y="1825188"/>
                  <a:pt x="9006840" y="1650621"/>
                  <a:pt x="9260378" y="1652006"/>
                </a:cubicBezTo>
                <a:cubicBezTo>
                  <a:pt x="9513916" y="1653391"/>
                  <a:pt x="9526386" y="1593817"/>
                  <a:pt x="9526386" y="159381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reeform 44"/>
          <p:cNvSpPr/>
          <p:nvPr/>
        </p:nvSpPr>
        <p:spPr>
          <a:xfrm>
            <a:off x="1413164" y="3410476"/>
            <a:ext cx="9598535" cy="1754149"/>
          </a:xfrm>
          <a:custGeom>
            <a:avLst/>
            <a:gdLst>
              <a:gd name="connsiteX0" fmla="*/ 0 w 9598535"/>
              <a:gd name="connsiteY0" fmla="*/ 1435844 h 1754149"/>
              <a:gd name="connsiteX1" fmla="*/ 839585 w 9598535"/>
              <a:gd name="connsiteY1" fmla="*/ 1435844 h 1754149"/>
              <a:gd name="connsiteX2" fmla="*/ 1687483 w 9598535"/>
              <a:gd name="connsiteY2" fmla="*/ 1128273 h 1754149"/>
              <a:gd name="connsiteX3" fmla="*/ 3059083 w 9598535"/>
              <a:gd name="connsiteY3" fmla="*/ 937080 h 1754149"/>
              <a:gd name="connsiteX4" fmla="*/ 3898669 w 9598535"/>
              <a:gd name="connsiteY4" fmla="*/ 172309 h 1754149"/>
              <a:gd name="connsiteX5" fmla="*/ 6949440 w 9598535"/>
              <a:gd name="connsiteY5" fmla="*/ 130746 h 1754149"/>
              <a:gd name="connsiteX6" fmla="*/ 7631083 w 9598535"/>
              <a:gd name="connsiteY6" fmla="*/ 1651975 h 1754149"/>
              <a:gd name="connsiteX7" fmla="*/ 9426632 w 9598535"/>
              <a:gd name="connsiteY7" fmla="*/ 1610411 h 1754149"/>
              <a:gd name="connsiteX8" fmla="*/ 9526385 w 9598535"/>
              <a:gd name="connsiteY8" fmla="*/ 1577160 h 1754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8535" h="1754149">
                <a:moveTo>
                  <a:pt x="0" y="1435844"/>
                </a:moveTo>
                <a:cubicBezTo>
                  <a:pt x="279169" y="1461475"/>
                  <a:pt x="558338" y="1487106"/>
                  <a:pt x="839585" y="1435844"/>
                </a:cubicBezTo>
                <a:cubicBezTo>
                  <a:pt x="1120832" y="1384582"/>
                  <a:pt x="1317567" y="1211400"/>
                  <a:pt x="1687483" y="1128273"/>
                </a:cubicBezTo>
                <a:cubicBezTo>
                  <a:pt x="2057399" y="1045146"/>
                  <a:pt x="2690552" y="1096407"/>
                  <a:pt x="3059083" y="937080"/>
                </a:cubicBezTo>
                <a:cubicBezTo>
                  <a:pt x="3427614" y="777753"/>
                  <a:pt x="3250276" y="306698"/>
                  <a:pt x="3898669" y="172309"/>
                </a:cubicBezTo>
                <a:cubicBezTo>
                  <a:pt x="4547062" y="37920"/>
                  <a:pt x="6327371" y="-115865"/>
                  <a:pt x="6949440" y="130746"/>
                </a:cubicBezTo>
                <a:cubicBezTo>
                  <a:pt x="7571509" y="377357"/>
                  <a:pt x="7218218" y="1405364"/>
                  <a:pt x="7631083" y="1651975"/>
                </a:cubicBezTo>
                <a:cubicBezTo>
                  <a:pt x="8043948" y="1898586"/>
                  <a:pt x="9110748" y="1622880"/>
                  <a:pt x="9426632" y="1610411"/>
                </a:cubicBezTo>
                <a:cubicBezTo>
                  <a:pt x="9742516" y="1597942"/>
                  <a:pt x="9526385" y="1577160"/>
                  <a:pt x="9526385" y="157716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reeform 45"/>
          <p:cNvSpPr/>
          <p:nvPr/>
        </p:nvSpPr>
        <p:spPr>
          <a:xfrm>
            <a:off x="1565564" y="3562876"/>
            <a:ext cx="9598535" cy="1754149"/>
          </a:xfrm>
          <a:custGeom>
            <a:avLst/>
            <a:gdLst>
              <a:gd name="connsiteX0" fmla="*/ 0 w 9598535"/>
              <a:gd name="connsiteY0" fmla="*/ 1435844 h 1754149"/>
              <a:gd name="connsiteX1" fmla="*/ 839585 w 9598535"/>
              <a:gd name="connsiteY1" fmla="*/ 1435844 h 1754149"/>
              <a:gd name="connsiteX2" fmla="*/ 1687483 w 9598535"/>
              <a:gd name="connsiteY2" fmla="*/ 1128273 h 1754149"/>
              <a:gd name="connsiteX3" fmla="*/ 3059083 w 9598535"/>
              <a:gd name="connsiteY3" fmla="*/ 937080 h 1754149"/>
              <a:gd name="connsiteX4" fmla="*/ 3898669 w 9598535"/>
              <a:gd name="connsiteY4" fmla="*/ 172309 h 1754149"/>
              <a:gd name="connsiteX5" fmla="*/ 6949440 w 9598535"/>
              <a:gd name="connsiteY5" fmla="*/ 130746 h 1754149"/>
              <a:gd name="connsiteX6" fmla="*/ 7631083 w 9598535"/>
              <a:gd name="connsiteY6" fmla="*/ 1651975 h 1754149"/>
              <a:gd name="connsiteX7" fmla="*/ 9426632 w 9598535"/>
              <a:gd name="connsiteY7" fmla="*/ 1610411 h 1754149"/>
              <a:gd name="connsiteX8" fmla="*/ 9526385 w 9598535"/>
              <a:gd name="connsiteY8" fmla="*/ 1577160 h 1754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8535" h="1754149">
                <a:moveTo>
                  <a:pt x="0" y="1435844"/>
                </a:moveTo>
                <a:cubicBezTo>
                  <a:pt x="279169" y="1461475"/>
                  <a:pt x="558338" y="1487106"/>
                  <a:pt x="839585" y="1435844"/>
                </a:cubicBezTo>
                <a:cubicBezTo>
                  <a:pt x="1120832" y="1384582"/>
                  <a:pt x="1317567" y="1211400"/>
                  <a:pt x="1687483" y="1128273"/>
                </a:cubicBezTo>
                <a:cubicBezTo>
                  <a:pt x="2057399" y="1045146"/>
                  <a:pt x="2690552" y="1096407"/>
                  <a:pt x="3059083" y="937080"/>
                </a:cubicBezTo>
                <a:cubicBezTo>
                  <a:pt x="3427614" y="777753"/>
                  <a:pt x="3250276" y="306698"/>
                  <a:pt x="3898669" y="172309"/>
                </a:cubicBezTo>
                <a:cubicBezTo>
                  <a:pt x="4547062" y="37920"/>
                  <a:pt x="6327371" y="-115865"/>
                  <a:pt x="6949440" y="130746"/>
                </a:cubicBezTo>
                <a:cubicBezTo>
                  <a:pt x="7571509" y="377357"/>
                  <a:pt x="7218218" y="1405364"/>
                  <a:pt x="7631083" y="1651975"/>
                </a:cubicBezTo>
                <a:cubicBezTo>
                  <a:pt x="8043948" y="1898586"/>
                  <a:pt x="9110748" y="1622880"/>
                  <a:pt x="9426632" y="1610411"/>
                </a:cubicBezTo>
                <a:cubicBezTo>
                  <a:pt x="9742516" y="1597942"/>
                  <a:pt x="9526385" y="1577160"/>
                  <a:pt x="9526385" y="157716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 46"/>
          <p:cNvSpPr/>
          <p:nvPr/>
        </p:nvSpPr>
        <p:spPr>
          <a:xfrm>
            <a:off x="1310639" y="3715276"/>
            <a:ext cx="9598535" cy="1754149"/>
          </a:xfrm>
          <a:custGeom>
            <a:avLst/>
            <a:gdLst>
              <a:gd name="connsiteX0" fmla="*/ 0 w 9598535"/>
              <a:gd name="connsiteY0" fmla="*/ 1435844 h 1754149"/>
              <a:gd name="connsiteX1" fmla="*/ 839585 w 9598535"/>
              <a:gd name="connsiteY1" fmla="*/ 1435844 h 1754149"/>
              <a:gd name="connsiteX2" fmla="*/ 1687483 w 9598535"/>
              <a:gd name="connsiteY2" fmla="*/ 1128273 h 1754149"/>
              <a:gd name="connsiteX3" fmla="*/ 3059083 w 9598535"/>
              <a:gd name="connsiteY3" fmla="*/ 937080 h 1754149"/>
              <a:gd name="connsiteX4" fmla="*/ 3898669 w 9598535"/>
              <a:gd name="connsiteY4" fmla="*/ 172309 h 1754149"/>
              <a:gd name="connsiteX5" fmla="*/ 6949440 w 9598535"/>
              <a:gd name="connsiteY5" fmla="*/ 130746 h 1754149"/>
              <a:gd name="connsiteX6" fmla="*/ 7631083 w 9598535"/>
              <a:gd name="connsiteY6" fmla="*/ 1651975 h 1754149"/>
              <a:gd name="connsiteX7" fmla="*/ 9426632 w 9598535"/>
              <a:gd name="connsiteY7" fmla="*/ 1610411 h 1754149"/>
              <a:gd name="connsiteX8" fmla="*/ 9526385 w 9598535"/>
              <a:gd name="connsiteY8" fmla="*/ 1577160 h 1754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8535" h="1754149">
                <a:moveTo>
                  <a:pt x="0" y="1435844"/>
                </a:moveTo>
                <a:cubicBezTo>
                  <a:pt x="279169" y="1461475"/>
                  <a:pt x="558338" y="1487106"/>
                  <a:pt x="839585" y="1435844"/>
                </a:cubicBezTo>
                <a:cubicBezTo>
                  <a:pt x="1120832" y="1384582"/>
                  <a:pt x="1317567" y="1211400"/>
                  <a:pt x="1687483" y="1128273"/>
                </a:cubicBezTo>
                <a:cubicBezTo>
                  <a:pt x="2057399" y="1045146"/>
                  <a:pt x="2690552" y="1096407"/>
                  <a:pt x="3059083" y="937080"/>
                </a:cubicBezTo>
                <a:cubicBezTo>
                  <a:pt x="3427614" y="777753"/>
                  <a:pt x="3250276" y="306698"/>
                  <a:pt x="3898669" y="172309"/>
                </a:cubicBezTo>
                <a:cubicBezTo>
                  <a:pt x="4547062" y="37920"/>
                  <a:pt x="6327371" y="-115865"/>
                  <a:pt x="6949440" y="130746"/>
                </a:cubicBezTo>
                <a:cubicBezTo>
                  <a:pt x="7571509" y="377357"/>
                  <a:pt x="7218218" y="1405364"/>
                  <a:pt x="7631083" y="1651975"/>
                </a:cubicBezTo>
                <a:cubicBezTo>
                  <a:pt x="8043948" y="1898586"/>
                  <a:pt x="9110748" y="1622880"/>
                  <a:pt x="9426632" y="1610411"/>
                </a:cubicBezTo>
                <a:cubicBezTo>
                  <a:pt x="9742516" y="1597942"/>
                  <a:pt x="9526385" y="1577160"/>
                  <a:pt x="9526385" y="157716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506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We Monitor most of this, but: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What is limiting the jobs throughput?</a:t>
            </a:r>
          </a:p>
          <a:p>
            <a:r>
              <a:rPr lang="en-GB" dirty="0" smtClean="0"/>
              <a:t>What fraction of the maximum performance do we utilize?</a:t>
            </a:r>
          </a:p>
          <a:p>
            <a:r>
              <a:rPr lang="en-GB" dirty="0" smtClean="0"/>
              <a:t>What is the throughput/resource unit?</a:t>
            </a:r>
          </a:p>
          <a:p>
            <a:r>
              <a:rPr lang="en-GB" dirty="0" smtClean="0"/>
              <a:t>What are the dependencies?</a:t>
            </a:r>
          </a:p>
          <a:p>
            <a:r>
              <a:rPr lang="en-GB" dirty="0" smtClean="0"/>
              <a:t>What phases should be separated?</a:t>
            </a:r>
          </a:p>
          <a:p>
            <a:pPr lvl="1"/>
            <a:r>
              <a:rPr lang="en-GB" dirty="0" smtClean="0"/>
              <a:t>And how? </a:t>
            </a:r>
          </a:p>
          <a:p>
            <a:r>
              <a:rPr lang="en-GB" dirty="0" smtClean="0"/>
              <a:t>.....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 smtClean="0"/>
              <a:t>Performance and Efficiency and Cost?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What does this mean for us?</a:t>
            </a:r>
          </a:p>
          <a:p>
            <a:endParaRPr lang="en-GB" dirty="0"/>
          </a:p>
          <a:p>
            <a:r>
              <a:rPr lang="en-GB" dirty="0" smtClean="0"/>
              <a:t>Events processed for a workload in a given time? </a:t>
            </a:r>
          </a:p>
          <a:p>
            <a:pPr lvl="1"/>
            <a:r>
              <a:rPr lang="en-GB" dirty="0" smtClean="0"/>
              <a:t>Using how many resources? </a:t>
            </a:r>
            <a:endParaRPr lang="en-GB" dirty="0"/>
          </a:p>
          <a:p>
            <a:r>
              <a:rPr lang="en-GB" dirty="0" smtClean="0"/>
              <a:t>Fraction of the theoretical capability of the system utilized?</a:t>
            </a:r>
          </a:p>
          <a:p>
            <a:pPr lvl="1"/>
            <a:r>
              <a:rPr lang="en-GB" smtClean="0"/>
              <a:t>Doing what?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545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High level: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Defining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erformance</a:t>
            </a:r>
          </a:p>
          <a:p>
            <a:r>
              <a:rPr lang="en-GB" dirty="0" smtClean="0"/>
              <a:t>Defining 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fficiency</a:t>
            </a:r>
          </a:p>
          <a:p>
            <a:r>
              <a:rPr lang="en-GB" dirty="0" smtClean="0"/>
              <a:t>Defining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ost</a:t>
            </a:r>
          </a:p>
          <a:p>
            <a:r>
              <a:rPr lang="en-GB" dirty="0" smtClean="0"/>
              <a:t>Classify Job Phases </a:t>
            </a:r>
          </a:p>
          <a:p>
            <a:r>
              <a:rPr lang="en-GB" dirty="0" smtClean="0"/>
              <a:t>Define Metrics</a:t>
            </a:r>
          </a:p>
          <a:p>
            <a:r>
              <a:rPr lang="en-GB" dirty="0" smtClean="0"/>
              <a:t>Build Differential equations describing the dependency of</a:t>
            </a:r>
            <a:r>
              <a:rPr lang="en-GB" dirty="0" smtClean="0">
                <a:solidFill>
                  <a:srgbClr val="FF0000"/>
                </a:solidFill>
              </a:rPr>
              <a:t> PEC </a:t>
            </a:r>
            <a:r>
              <a:rPr lang="en-GB" dirty="0" smtClean="0"/>
              <a:t>from the metrics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42497"/>
      </p:ext>
    </p:extLst>
  </p:cSld>
  <p:clrMapOvr>
    <a:masterClrMapping/>
  </p:clrMapOvr>
</p:sld>
</file>

<file path=ppt/theme/theme1.xml><?xml version="1.0" encoding="utf-8"?>
<a:theme xmlns:a="http://schemas.openxmlformats.org/drawingml/2006/main" name="2_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15777</TotalTime>
  <Words>337</Words>
  <Application>Microsoft Macintosh PowerPoint</Application>
  <PresentationFormat>Widescreen</PresentationFormat>
  <Paragraphs>111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Optima</vt:lpstr>
      <vt:lpstr>Wingdings</vt:lpstr>
      <vt:lpstr>Arial</vt:lpstr>
      <vt:lpstr>2_CERNcobrandi16-9</vt:lpstr>
      <vt:lpstr>Metrics? Efficiency? Cost? </vt:lpstr>
      <vt:lpstr>The problem</vt:lpstr>
      <vt:lpstr>A Workload: 2000 MC Events, 8 cores </vt:lpstr>
      <vt:lpstr>We have to describe the jobs resourceusage in many dimensions</vt:lpstr>
      <vt:lpstr>PowerPoint Presentation</vt:lpstr>
      <vt:lpstr>We Monitor most of this, but:</vt:lpstr>
      <vt:lpstr>Performance and Efficiency and Cost?</vt:lpstr>
      <vt:lpstr>High level: 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Orthogonal Scheduling  Next Steps </dc:title>
  <dc:creator>Microsoft Office User</dc:creator>
  <cp:lastModifiedBy>Microsoft Office User</cp:lastModifiedBy>
  <cp:revision>490</cp:revision>
  <dcterms:created xsi:type="dcterms:W3CDTF">2017-01-09T18:34:21Z</dcterms:created>
  <dcterms:modified xsi:type="dcterms:W3CDTF">2017-11-16T15:59:26Z</dcterms:modified>
</cp:coreProperties>
</file>