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23"/>
  </p:notesMasterIdLst>
  <p:sldIdLst>
    <p:sldId id="337" r:id="rId4"/>
    <p:sldId id="339" r:id="rId5"/>
    <p:sldId id="345" r:id="rId6"/>
    <p:sldId id="346" r:id="rId7"/>
    <p:sldId id="347" r:id="rId8"/>
    <p:sldId id="348" r:id="rId9"/>
    <p:sldId id="369" r:id="rId10"/>
    <p:sldId id="349" r:id="rId11"/>
    <p:sldId id="350" r:id="rId12"/>
    <p:sldId id="358" r:id="rId13"/>
    <p:sldId id="366" r:id="rId14"/>
    <p:sldId id="360" r:id="rId15"/>
    <p:sldId id="361" r:id="rId16"/>
    <p:sldId id="367" r:id="rId17"/>
    <p:sldId id="363" r:id="rId18"/>
    <p:sldId id="364" r:id="rId19"/>
    <p:sldId id="365" r:id="rId20"/>
    <p:sldId id="372" r:id="rId21"/>
    <p:sldId id="371" r:id="rId22"/>
  </p:sldIdLst>
  <p:sldSz cx="9144000" cy="5143500" type="screen16x9"/>
  <p:notesSz cx="6735763" cy="9866313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FFFFFF"/>
    <a:srgbClr val="EC0E51"/>
    <a:srgbClr val="ED1556"/>
    <a:srgbClr val="1C4161"/>
    <a:srgbClr val="004361"/>
    <a:srgbClr val="003F5E"/>
    <a:srgbClr val="013F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72" autoAdjust="0"/>
    <p:restoredTop sz="69574" autoAdjust="0"/>
  </p:normalViewPr>
  <p:slideViewPr>
    <p:cSldViewPr snapToGrid="0">
      <p:cViewPr varScale="1">
        <p:scale>
          <a:sx n="115" d="100"/>
          <a:sy n="115" d="100"/>
        </p:scale>
        <p:origin x="121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sebastiano\Desktop\Costs%20barchar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Cost to deliver 100Gbps Client</a:t>
            </a:r>
            <a:r>
              <a:rPr lang="en-US" baseline="0"/>
              <a:t> to Client 1 hop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Cost per 100G CAPEX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Sheet2!$B$3:$B$9</c:f>
              <c:strCache>
                <c:ptCount val="7"/>
                <c:pt idx="0">
                  <c:v>Current</c:v>
                </c:pt>
                <c:pt idx="1">
                  <c:v>Switch through</c:v>
                </c:pt>
                <c:pt idx="2">
                  <c:v>Optical Express</c:v>
                </c:pt>
                <c:pt idx="3">
                  <c:v>DCI/PE</c:v>
                </c:pt>
                <c:pt idx="4">
                  <c:v>DCI/P</c:v>
                </c:pt>
                <c:pt idx="5">
                  <c:v>DCI/P - PE</c:v>
                </c:pt>
                <c:pt idx="6">
                  <c:v>DCI/P - PE OX</c:v>
                </c:pt>
              </c:strCache>
            </c:strRef>
          </c:cat>
          <c:val>
            <c:numRef>
              <c:f>Sheet2!$C$3:$C$9</c:f>
              <c:numCache>
                <c:formatCode>General</c:formatCode>
                <c:ptCount val="7"/>
                <c:pt idx="0">
                  <c:v>440000</c:v>
                </c:pt>
                <c:pt idx="1">
                  <c:v>280000</c:v>
                </c:pt>
                <c:pt idx="2">
                  <c:v>250000</c:v>
                </c:pt>
                <c:pt idx="3">
                  <c:v>226000</c:v>
                </c:pt>
                <c:pt idx="4">
                  <c:v>183000</c:v>
                </c:pt>
                <c:pt idx="5">
                  <c:v>97000</c:v>
                </c:pt>
                <c:pt idx="6">
                  <c:v>57000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3B-4D4B-896B-A7F105877F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316160"/>
        <c:axId val="166317224"/>
      </c:barChart>
      <c:catAx>
        <c:axId val="166316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317224"/>
        <c:crosses val="autoZero"/>
        <c:auto val="1"/>
        <c:lblAlgn val="ctr"/>
        <c:lblOffset val="100"/>
        <c:noMultiLvlLbl val="0"/>
      </c:catAx>
      <c:valAx>
        <c:axId val="166317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HW cost EUR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316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06/03/2018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Q2 2017 GÉANT received about 4.6 Petabytes of traffic per day, that is 4.6 millions of Gigabytes.</a:t>
            </a:r>
          </a:p>
          <a:p>
            <a:endParaRPr lang="en-GB" dirty="0"/>
          </a:p>
          <a:p>
            <a:r>
              <a:rPr lang="en-GB" dirty="0"/>
              <a:t>Between 2015 and 2016 the IP/MPLS traffic on the GÉANT network grew by 64%. This has reduced to~50% in the last 4 quarters.</a:t>
            </a:r>
          </a:p>
          <a:p>
            <a:endParaRPr lang="en-GB" dirty="0"/>
          </a:p>
          <a:p>
            <a:r>
              <a:rPr lang="en-GB" dirty="0"/>
              <a:t>LHC and the high energy physics community has been one of the major drivers for growth.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180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Juniper MX-240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045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DTN-x vs DCI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13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column on the left is using MXs and DTNXs and delivering as a pseudo-wire over MPLS.</a:t>
            </a: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 column refers to the delivery over MXs but using OTN to connect the two MXs jumping the middle hop.</a:t>
            </a: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we have an Optical express through the first hop, this is not regenerating at the </a:t>
            </a:r>
            <a:r>
              <a:rPr lang="en-GB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DTNx</a:t>
            </a:r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there.</a:t>
            </a: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are the three options available today.</a:t>
            </a:r>
          </a:p>
          <a:p>
            <a:endParaRPr lang="en-GB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DCI in place of DTNXs, this is DCI/PE, so still through the MX and DCI on the first hop.</a:t>
            </a:r>
          </a:p>
          <a:p>
            <a:endParaRPr lang="en-GB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move then to DCI/P, this is having cheaper P routers switching, non terminating MPLS traffic at intermediate nodes (ARISTA is used for reference).</a:t>
            </a:r>
          </a:p>
          <a:p>
            <a:endParaRPr lang="en-GB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 you can move to DCI PE-P, this means that the clients for specific services will be directly connected to the P routers (</a:t>
            </a:r>
            <a:r>
              <a:rPr lang="en-GB" sz="9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ie</a:t>
            </a:r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ARISTA) so the P is now actually a PE (P-PE), but only for access to specific services as it has limited PE functionality</a:t>
            </a:r>
          </a:p>
          <a:p>
            <a:endParaRPr lang="en-GB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9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Optical express using DCIs through the first hop and also use P-PE routers</a:t>
            </a:r>
          </a:p>
          <a:p>
            <a:endParaRPr lang="en-GB" sz="9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91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>
                <a:solidFill>
                  <a:srgbClr val="003F5E"/>
                </a:solidFill>
              </a:rPr>
              <a:t>Networks </a:t>
            </a:r>
            <a:r>
              <a:rPr lang="en-GB" sz="75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4835890" cy="354932"/>
          </a:xfrm>
        </p:spPr>
        <p:txBody>
          <a:bodyPr/>
          <a:lstStyle/>
          <a:p>
            <a:r>
              <a:rPr lang="en-GB" dirty="0"/>
              <a:t>GÉANT Network evolution overview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E353012-FC92-431B-B996-217B170DD0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7642" y="1613732"/>
            <a:ext cx="5096933" cy="958018"/>
          </a:xfrm>
        </p:spPr>
        <p:txBody>
          <a:bodyPr>
            <a:normAutofit/>
          </a:bodyPr>
          <a:lstStyle/>
          <a:p>
            <a:r>
              <a:rPr lang="en-GB" dirty="0"/>
              <a:t>Enzo Capone</a:t>
            </a:r>
          </a:p>
          <a:p>
            <a:r>
              <a:rPr lang="en-GB" b="0" i="1" dirty="0"/>
              <a:t>Head of Research Engagement and Support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69F59-F923-490B-8955-2E25060154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RAL (Abingdon), 6 March2018</a:t>
            </a: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A87D3799-3390-4C45-949F-2BB6D29D68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7642" y="3382358"/>
            <a:ext cx="5003271" cy="308935"/>
          </a:xfrm>
        </p:spPr>
        <p:txBody>
          <a:bodyPr/>
          <a:lstStyle/>
          <a:p>
            <a:r>
              <a:rPr lang="en-GB" dirty="0"/>
              <a:t>LHCONE-OPN Meeting</a:t>
            </a:r>
          </a:p>
        </p:txBody>
      </p:sp>
    </p:spTree>
    <p:extLst>
      <p:ext uri="{BB962C8B-B14F-4D97-AF65-F5344CB8AC3E}">
        <p14:creationId xmlns:p14="http://schemas.microsoft.com/office/powerpoint/2010/main" val="3786227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and network evolution strategy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41735" y="1088897"/>
            <a:ext cx="8181975" cy="34897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1600" dirty="0">
              <a:solidFill>
                <a:srgbClr val="1C4161"/>
              </a:solidFill>
            </a:endParaRPr>
          </a:p>
          <a:p>
            <a:r>
              <a:rPr lang="en-GB" sz="1600" dirty="0">
                <a:solidFill>
                  <a:srgbClr val="1C4161"/>
                </a:solidFill>
              </a:rPr>
              <a:t>Address scalability/cost on transmission layer</a:t>
            </a:r>
          </a:p>
          <a:p>
            <a:r>
              <a:rPr lang="en-GB" sz="1600" dirty="0">
                <a:solidFill>
                  <a:srgbClr val="1C4161"/>
                </a:solidFill>
              </a:rPr>
              <a:t>Address scalability/cost on IP/MPLS layer</a:t>
            </a:r>
          </a:p>
          <a:p>
            <a:r>
              <a:rPr lang="en-GB" sz="1600" dirty="0">
                <a:solidFill>
                  <a:srgbClr val="1C4161"/>
                </a:solidFill>
              </a:rPr>
              <a:t>Increase modularity – address vendor locking</a:t>
            </a:r>
          </a:p>
          <a:p>
            <a:r>
              <a:rPr lang="en-GB" sz="1600" dirty="0">
                <a:solidFill>
                  <a:srgbClr val="1C4161"/>
                </a:solidFill>
              </a:rPr>
              <a:t>Allow for cost per bit optimisation by increasing delivery options</a:t>
            </a:r>
          </a:p>
          <a:p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8785" y="3134061"/>
            <a:ext cx="4136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1C4161"/>
                </a:solidFill>
              </a:rPr>
              <a:t>To address these challenges we need to optimise the network architecture and take maximum advantage of the current </a:t>
            </a:r>
            <a:r>
              <a:rPr lang="en-GB" sz="1800" i="1" dirty="0">
                <a:solidFill>
                  <a:srgbClr val="1C4161"/>
                </a:solidFill>
              </a:rPr>
              <a:t>disruptive</a:t>
            </a:r>
            <a:r>
              <a:rPr lang="en-GB" sz="1800" dirty="0">
                <a:solidFill>
                  <a:srgbClr val="1C4161"/>
                </a:solidFill>
              </a:rPr>
              <a:t> trends</a:t>
            </a:r>
            <a:endParaRPr lang="en-GB" sz="1800" dirty="0"/>
          </a:p>
        </p:txBody>
      </p:sp>
      <p:sp>
        <p:nvSpPr>
          <p:cNvPr id="7" name="Rectangle 6"/>
          <p:cNvSpPr/>
          <p:nvPr/>
        </p:nvSpPr>
        <p:spPr>
          <a:xfrm>
            <a:off x="2377605" y="3088152"/>
            <a:ext cx="4221572" cy="12462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734629" y="177074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6187" y="1255518"/>
            <a:ext cx="4136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1C4161"/>
                </a:solidFill>
              </a:rPr>
              <a:t>With a growth rate of 64% as seen in 2015 -&gt; 2016 traffic will be 140 times in 10 years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766187" y="1239480"/>
            <a:ext cx="3936883" cy="603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345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C4161"/>
                </a:solidFill>
              </a:rPr>
              <a:t>Current trends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24817" y="1124715"/>
            <a:ext cx="8322943" cy="3489722"/>
          </a:xfrm>
        </p:spPr>
        <p:txBody>
          <a:bodyPr>
            <a:normAutofit/>
          </a:bodyPr>
          <a:lstStyle/>
          <a:p>
            <a:r>
              <a:rPr lang="en-GB" dirty="0"/>
              <a:t>DCI boxes with coherent DWDM optics</a:t>
            </a:r>
          </a:p>
          <a:p>
            <a:r>
              <a:rPr lang="en-GB" dirty="0"/>
              <a:t>Open line systems/Alien waves</a:t>
            </a:r>
          </a:p>
          <a:p>
            <a:r>
              <a:rPr lang="en-GB" dirty="0"/>
              <a:t>Merchant silicon for ISPs</a:t>
            </a:r>
          </a:p>
          <a:p>
            <a:r>
              <a:rPr lang="en-GB" dirty="0"/>
              <a:t>Packet optical integration</a:t>
            </a:r>
          </a:p>
          <a:p>
            <a:r>
              <a:rPr lang="en-GB" dirty="0"/>
              <a:t>Low(</a:t>
            </a:r>
            <a:r>
              <a:rPr lang="en-GB" dirty="0" err="1"/>
              <a:t>er</a:t>
            </a:r>
            <a:r>
              <a:rPr lang="en-GB" dirty="0"/>
              <a:t>)-cost IP/MPLS equipment</a:t>
            </a:r>
          </a:p>
          <a:p>
            <a:r>
              <a:rPr lang="en-GB" dirty="0"/>
              <a:t>Disaggregation (software and hardware)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626" y="1113796"/>
            <a:ext cx="2726300" cy="1580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27" y="2718416"/>
            <a:ext cx="4166698" cy="1871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15" y="1922993"/>
            <a:ext cx="1053641" cy="7208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16" y="3161582"/>
            <a:ext cx="3590303" cy="1299004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24817" y="2951305"/>
            <a:ext cx="3992953" cy="1737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473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C4161"/>
                </a:solidFill>
              </a:rPr>
              <a:t>Address scalability cost on transmission layer – current architecture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41" y="1098331"/>
            <a:ext cx="4828254" cy="3440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8800" y="1098331"/>
            <a:ext cx="31215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1C4161"/>
                </a:solidFill>
              </a:rPr>
              <a:t>Problems with current architecture:</a:t>
            </a:r>
          </a:p>
          <a:p>
            <a:endParaRPr lang="en-GB" sz="1400" dirty="0">
              <a:solidFill>
                <a:srgbClr val="1C41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1C4161"/>
                </a:solidFill>
              </a:rPr>
              <a:t>DTNx</a:t>
            </a:r>
            <a:r>
              <a:rPr lang="en-GB" sz="1400" dirty="0">
                <a:solidFill>
                  <a:srgbClr val="1C4161"/>
                </a:solidFill>
              </a:rPr>
              <a:t> based OTN layer highly expensive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rgbClr val="1C4161"/>
                </a:solidFill>
              </a:rPr>
              <a:t>DTNx</a:t>
            </a:r>
            <a:r>
              <a:rPr lang="en-GB" sz="1400" dirty="0">
                <a:solidFill>
                  <a:srgbClr val="1C4161"/>
                </a:solidFill>
              </a:rPr>
              <a:t> chassis running out of slots in central </a:t>
            </a:r>
            <a:r>
              <a:rPr lang="en-GB" sz="1400" dirty="0" err="1">
                <a:solidFill>
                  <a:srgbClr val="1C4161"/>
                </a:solidFill>
              </a:rPr>
              <a:t>PoPs</a:t>
            </a:r>
            <a:endParaRPr lang="en-GB" sz="1400" dirty="0">
              <a:solidFill>
                <a:srgbClr val="1C416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C4161"/>
                </a:solidFill>
              </a:rPr>
              <a:t>OTN useful for protection switching and </a:t>
            </a:r>
            <a:r>
              <a:rPr lang="en-GB" sz="1400" dirty="0" err="1">
                <a:solidFill>
                  <a:srgbClr val="1C4161"/>
                </a:solidFill>
              </a:rPr>
              <a:t>multihop</a:t>
            </a:r>
            <a:r>
              <a:rPr lang="en-GB" sz="1400" dirty="0">
                <a:solidFill>
                  <a:srgbClr val="1C4161"/>
                </a:solidFill>
              </a:rPr>
              <a:t> but traffic is 70% unprotected and next hop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C4161"/>
                </a:solidFill>
              </a:rPr>
              <a:t>OTN chassis are DC powered full rack while DCI are AC powered 1RU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1C4161"/>
                </a:solidFill>
              </a:rPr>
              <a:t>Proliferation of IP/MPLS cross connects to OTN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1C416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836276" y="1916431"/>
            <a:ext cx="2002221" cy="9023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284483" y="2760324"/>
            <a:ext cx="2554014" cy="958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838497" y="1623848"/>
            <a:ext cx="0" cy="18025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38497" y="3557752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070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C4161"/>
                </a:solidFill>
              </a:rPr>
              <a:t>Address scalability cost on transmission layer - future architecture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35" y="1050159"/>
            <a:ext cx="4879873" cy="3477610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5381297" y="1143003"/>
            <a:ext cx="3302798" cy="3489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solidFill>
                  <a:srgbClr val="1C4161"/>
                </a:solidFill>
              </a:rPr>
              <a:t>Solution</a:t>
            </a:r>
          </a:p>
          <a:p>
            <a:r>
              <a:rPr lang="en-GB" sz="1400" dirty="0">
                <a:solidFill>
                  <a:srgbClr val="1C4161"/>
                </a:solidFill>
              </a:rPr>
              <a:t>Use DCI to provision bandwidth for high capacity IP/MPLS trunks</a:t>
            </a:r>
          </a:p>
          <a:p>
            <a:r>
              <a:rPr lang="en-GB" sz="1400" dirty="0">
                <a:solidFill>
                  <a:srgbClr val="1C4161"/>
                </a:solidFill>
              </a:rPr>
              <a:t>DCIs are over 6x cheaper than </a:t>
            </a:r>
            <a:r>
              <a:rPr lang="en-GB" sz="1400" dirty="0" err="1">
                <a:solidFill>
                  <a:srgbClr val="1C4161"/>
                </a:solidFill>
              </a:rPr>
              <a:t>DTNx</a:t>
            </a:r>
            <a:endParaRPr lang="en-GB" sz="1400" dirty="0">
              <a:solidFill>
                <a:srgbClr val="1C4161"/>
              </a:solidFill>
            </a:endParaRPr>
          </a:p>
          <a:p>
            <a:r>
              <a:rPr lang="en-GB" sz="1400" dirty="0">
                <a:solidFill>
                  <a:srgbClr val="1C4161"/>
                </a:solidFill>
              </a:rPr>
              <a:t>Keep </a:t>
            </a:r>
            <a:r>
              <a:rPr lang="en-GB" sz="1400" dirty="0" err="1">
                <a:solidFill>
                  <a:srgbClr val="1C4161"/>
                </a:solidFill>
              </a:rPr>
              <a:t>DTNx</a:t>
            </a:r>
            <a:r>
              <a:rPr lang="en-GB" sz="1400" dirty="0">
                <a:solidFill>
                  <a:srgbClr val="1C4161"/>
                </a:solidFill>
              </a:rPr>
              <a:t> for link management and lambda provisioning greatly simplifying DCI role and minimising risk</a:t>
            </a:r>
          </a:p>
          <a:p>
            <a:r>
              <a:rPr lang="en-GB" sz="1400" dirty="0">
                <a:solidFill>
                  <a:srgbClr val="1C4161"/>
                </a:solidFill>
              </a:rPr>
              <a:t>Integration of DCI allows for growth offset and generate enough spares to allow to cease spending on </a:t>
            </a:r>
            <a:r>
              <a:rPr lang="en-GB" sz="1400" dirty="0" err="1">
                <a:solidFill>
                  <a:srgbClr val="1C4161"/>
                </a:solidFill>
              </a:rPr>
              <a:t>DTNx</a:t>
            </a:r>
            <a:r>
              <a:rPr lang="en-GB" sz="1400" dirty="0">
                <a:solidFill>
                  <a:srgbClr val="1C4161"/>
                </a:solidFill>
              </a:rPr>
              <a:t> platform</a:t>
            </a:r>
          </a:p>
          <a:p>
            <a:r>
              <a:rPr lang="en-GB" sz="1400" dirty="0">
                <a:solidFill>
                  <a:srgbClr val="1C4161"/>
                </a:solidFill>
              </a:rPr>
              <a:t>DCI are AC powered 1RU</a:t>
            </a:r>
          </a:p>
          <a:p>
            <a:r>
              <a:rPr lang="en-GB" sz="1400" dirty="0">
                <a:solidFill>
                  <a:srgbClr val="1C4161"/>
                </a:solidFill>
              </a:rPr>
              <a:t>DCIs can be re-used after line system re-procurement in 2020/2021</a:t>
            </a:r>
          </a:p>
          <a:p>
            <a:endParaRPr lang="en-GB" sz="1400" dirty="0">
              <a:solidFill>
                <a:srgbClr val="1C41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940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Increase modularity address vendor locking - Open line System</a:t>
            </a:r>
          </a:p>
        </p:txBody>
      </p:sp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333376" y="1143002"/>
            <a:ext cx="8432251" cy="3604843"/>
          </a:xfrm>
        </p:spPr>
        <p:txBody>
          <a:bodyPr>
            <a:normAutofit/>
          </a:bodyPr>
          <a:lstStyle/>
          <a:p>
            <a:endParaRPr lang="en-GB" sz="1600" dirty="0">
              <a:solidFill>
                <a:srgbClr val="1C4161"/>
              </a:solidFill>
            </a:endParaRPr>
          </a:p>
          <a:p>
            <a:endParaRPr lang="en-GB" sz="1600" dirty="0">
              <a:solidFill>
                <a:srgbClr val="1C4161"/>
              </a:solidFill>
            </a:endParaRPr>
          </a:p>
          <a:p>
            <a:endParaRPr lang="en-GB" sz="1600" dirty="0">
              <a:solidFill>
                <a:srgbClr val="1C4161"/>
              </a:solidFill>
            </a:endParaRPr>
          </a:p>
          <a:p>
            <a:endParaRPr lang="en-GB" sz="1600" dirty="0">
              <a:solidFill>
                <a:srgbClr val="1C4161"/>
              </a:solidFill>
            </a:endParaRPr>
          </a:p>
          <a:p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24817" y="1124715"/>
            <a:ext cx="8322943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81217" y="1200912"/>
            <a:ext cx="2170908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3F5E"/>
                </a:solidFill>
              </a:rPr>
              <a:t>Partly disaggregated line system architecture allows for use of third party transponders on line system by defining a DEMARC at the MUX. This allows for best in breed selection of transponder and avoid vendor locking both financially and in terms of innovation curve. </a:t>
            </a:r>
          </a:p>
          <a:p>
            <a:r>
              <a:rPr lang="en-GB" dirty="0">
                <a:solidFill>
                  <a:srgbClr val="003F5E"/>
                </a:solidFill>
              </a:rPr>
              <a:t>This also enable better infrastructure sharing by lowering the cost of sharing capacity over fibre.</a:t>
            </a:r>
          </a:p>
        </p:txBody>
      </p:sp>
      <p:sp>
        <p:nvSpPr>
          <p:cNvPr id="2" name="Rectangle 1"/>
          <p:cNvSpPr/>
          <p:nvPr/>
        </p:nvSpPr>
        <p:spPr>
          <a:xfrm>
            <a:off x="5218176" y="4080042"/>
            <a:ext cx="1310961" cy="53439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Different optical transport disaggregation scenarios">
            <a:extLst>
              <a:ext uri="{FF2B5EF4-FFF2-40B4-BE49-F238E27FC236}">
                <a16:creationId xmlns:a16="http://schemas.microsoft.com/office/drawing/2014/main" id="{B54B7AF3-16AC-4EF3-84BB-4AF079175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54" y="1018583"/>
            <a:ext cx="6522530" cy="3679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 flipH="1">
            <a:off x="6729984" y="1286256"/>
            <a:ext cx="12192" cy="30175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6117996" y="2727372"/>
            <a:ext cx="618084" cy="1215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816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Optimisation of cost per bit by diversifying delivery strategy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35" y="1050160"/>
            <a:ext cx="4524555" cy="1821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60" y="2871200"/>
            <a:ext cx="4523065" cy="1760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8843" y="1132261"/>
            <a:ext cx="3117516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3F5E"/>
                </a:solidFill>
              </a:rPr>
              <a:t>Delivering the same bits with different strategies/architectures can lead to a 10x cost reduction for the traffic streams where this can be applied without impact on service levels.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3F5E"/>
                </a:solidFill>
              </a:rPr>
              <a:t>Where services requirements and flow sizes allow lower cost strategy should be used for delivery.</a:t>
            </a:r>
          </a:p>
          <a:p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596076" y="3105257"/>
            <a:ext cx="33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3F5E"/>
                </a:solidFill>
              </a:rPr>
              <a:t>Today GEANT has only 2 costs per bit – Lambdas (</a:t>
            </a:r>
            <a:r>
              <a:rPr lang="en-GB" sz="1200" dirty="0" err="1">
                <a:solidFill>
                  <a:srgbClr val="003F5E"/>
                </a:solidFill>
              </a:rPr>
              <a:t>DTNx</a:t>
            </a:r>
            <a:r>
              <a:rPr lang="en-GB" sz="1200" dirty="0">
                <a:solidFill>
                  <a:srgbClr val="003F5E"/>
                </a:solidFill>
              </a:rPr>
              <a:t> direct) and IP/MPLS ( Juniper MXs) in the future GEANT should have more option to optimise costs.</a:t>
            </a:r>
          </a:p>
        </p:txBody>
      </p:sp>
    </p:spTree>
    <p:extLst>
      <p:ext uri="{BB962C8B-B14F-4D97-AF65-F5344CB8AC3E}">
        <p14:creationId xmlns:p14="http://schemas.microsoft.com/office/powerpoint/2010/main" val="252440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81703" y="4739027"/>
            <a:ext cx="555766" cy="206155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Optimisation of cost per bit by diversifying delivery strategy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667760"/>
              </p:ext>
            </p:extLst>
          </p:nvPr>
        </p:nvGraphicFramePr>
        <p:xfrm>
          <a:off x="0" y="1050159"/>
          <a:ext cx="9144000" cy="3627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1025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81703" y="4739027"/>
            <a:ext cx="555766" cy="206155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Optimisation of cost per bit – Network access for NRENs at different layers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603" y="1241598"/>
            <a:ext cx="5793481" cy="3254988"/>
          </a:xfrm>
          <a:prstGeom prst="rect">
            <a:avLst/>
          </a:prstGeom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6207759" y="1166570"/>
            <a:ext cx="2686081" cy="3498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dirty="0">
              <a:solidFill>
                <a:srgbClr val="1C4161"/>
              </a:solidFill>
            </a:endParaRPr>
          </a:p>
          <a:p>
            <a:r>
              <a:rPr lang="en-GB" sz="1400" dirty="0">
                <a:solidFill>
                  <a:srgbClr val="1C4161"/>
                </a:solidFill>
              </a:rPr>
              <a:t>Allow NREN to access the network at different layers optimising costs and allowing for wider range of services</a:t>
            </a:r>
          </a:p>
          <a:p>
            <a:r>
              <a:rPr lang="en-GB" sz="1400" dirty="0">
                <a:solidFill>
                  <a:srgbClr val="1C4161"/>
                </a:solidFill>
              </a:rPr>
              <a:t>Sharing of infrastructure will be made easier by allowing access to wavelengths through an open line system</a:t>
            </a:r>
          </a:p>
          <a:p>
            <a:r>
              <a:rPr lang="en-GB" sz="1400" dirty="0">
                <a:solidFill>
                  <a:srgbClr val="1C4161"/>
                </a:solidFill>
              </a:rPr>
              <a:t>IP services will be split based on sophistication to optimise cost per bit and take advantage of merchant silicon</a:t>
            </a:r>
          </a:p>
          <a:p>
            <a:r>
              <a:rPr lang="en-GB" sz="1400" dirty="0">
                <a:solidFill>
                  <a:srgbClr val="1C4161"/>
                </a:solidFill>
              </a:rPr>
              <a:t>DCI to offer cost effective access to capacity of dark fibre</a:t>
            </a:r>
          </a:p>
          <a:p>
            <a:endParaRPr lang="en-GB" sz="1400" dirty="0">
              <a:solidFill>
                <a:srgbClr val="1C41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214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D60C82-F9FB-BA45-A97E-AFCD54A0B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Deploy DCI equipment</a:t>
            </a:r>
          </a:p>
          <a:p>
            <a:r>
              <a:rPr lang="en-US" sz="2000" dirty="0"/>
              <a:t>Investigate and deploy cheaper to run MX-240</a:t>
            </a:r>
          </a:p>
          <a:p>
            <a:r>
              <a:rPr lang="en-US" sz="2000" dirty="0"/>
              <a:t>Understand what the topology we want should look like and who can provide </a:t>
            </a:r>
            <a:r>
              <a:rPr lang="en-US" sz="2000" dirty="0" err="1"/>
              <a:t>fibre</a:t>
            </a:r>
            <a:r>
              <a:rPr lang="en-US" sz="2000" dirty="0"/>
              <a:t>/spectrum</a:t>
            </a:r>
          </a:p>
          <a:p>
            <a:r>
              <a:rPr lang="en-US" sz="2000" dirty="0"/>
              <a:t>Engage with the DWDM vendors for OLS technology</a:t>
            </a:r>
          </a:p>
          <a:p>
            <a:r>
              <a:rPr lang="en-US" sz="2000" dirty="0"/>
              <a:t>Prepare the draft of the tender for the next transmission </a:t>
            </a:r>
          </a:p>
          <a:p>
            <a:r>
              <a:rPr lang="en-US" sz="2000" dirty="0"/>
              <a:t>Explore routing software that runs over white/bright boxes and asses the maturity (for longer term)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BBD3DA-F152-414F-BCE0-FE8A092F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48B4D0D-D7C4-494B-A55E-D857BA641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724462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03D284-BDEB-A243-875F-680A5DEB21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19</a:t>
            </a:fld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1B71F-BEB3-D245-8E11-B4498638E9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vincenzo.capone@geant.org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73C1B7-4CCF-D74D-B4FD-52A4C08BECB3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140E8-D48D-7740-BD26-2E0127397D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2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8FA1A7-5A8A-BF4E-8BD1-0DD57D69B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470" y="0"/>
            <a:ext cx="7445530" cy="51435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GÉANT network</a:t>
            </a:r>
          </a:p>
        </p:txBody>
      </p:sp>
    </p:spTree>
    <p:extLst>
      <p:ext uri="{BB962C8B-B14F-4D97-AF65-F5344CB8AC3E}">
        <p14:creationId xmlns:p14="http://schemas.microsoft.com/office/powerpoint/2010/main" val="1907646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143003"/>
            <a:ext cx="8518748" cy="3489722"/>
          </a:xfrm>
        </p:spPr>
        <p:txBody>
          <a:bodyPr>
            <a:normAutofit/>
          </a:bodyPr>
          <a:lstStyle/>
          <a:p>
            <a:r>
              <a:rPr lang="en-GB" sz="1600" b="1" dirty="0">
                <a:solidFill>
                  <a:srgbClr val="1C4161"/>
                </a:solidFill>
              </a:rPr>
              <a:t>Made of two main networks</a:t>
            </a:r>
          </a:p>
          <a:p>
            <a:pPr lvl="1"/>
            <a:r>
              <a:rPr lang="en-GB" sz="1450" dirty="0" err="1">
                <a:solidFill>
                  <a:srgbClr val="1C4161"/>
                </a:solidFill>
              </a:rPr>
              <a:t>Infinera</a:t>
            </a:r>
            <a:r>
              <a:rPr lang="en-GB" sz="1450" dirty="0">
                <a:solidFill>
                  <a:srgbClr val="1C4161"/>
                </a:solidFill>
              </a:rPr>
              <a:t>-based DWDM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Juniper-based IP/MPLS</a:t>
            </a:r>
            <a:endParaRPr lang="en-GB" sz="1600" dirty="0">
              <a:solidFill>
                <a:srgbClr val="1C4161"/>
              </a:solidFill>
            </a:endParaRPr>
          </a:p>
          <a:p>
            <a:r>
              <a:rPr lang="en-GB" sz="1600" b="1" dirty="0">
                <a:solidFill>
                  <a:srgbClr val="1C4161"/>
                </a:solidFill>
              </a:rPr>
              <a:t>Several overlays on the IP/MPLS network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Global R&amp;E IP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LHCONE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IAS – GÉANT internet service </a:t>
            </a:r>
            <a:r>
              <a:rPr lang="en-GB" sz="1450" dirty="0" err="1">
                <a:solidFill>
                  <a:srgbClr val="1C4161"/>
                </a:solidFill>
              </a:rPr>
              <a:t>GWS+Peerings</a:t>
            </a:r>
            <a:endParaRPr lang="en-GB" sz="1450" dirty="0">
              <a:solidFill>
                <a:srgbClr val="1C4161"/>
              </a:solidFill>
            </a:endParaRP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Cloud VRF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MDVPN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P2P VPNs (GN+)</a:t>
            </a:r>
          </a:p>
          <a:p>
            <a:pPr lvl="1"/>
            <a:r>
              <a:rPr lang="en-GB" sz="1450" dirty="0">
                <a:solidFill>
                  <a:srgbClr val="1C4161"/>
                </a:solidFill>
              </a:rPr>
              <a:t>Project specific L3VPN</a:t>
            </a:r>
          </a:p>
          <a:p>
            <a:pPr marL="0" indent="0">
              <a:buNone/>
            </a:pP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GÉANT Network now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48" y="995297"/>
            <a:ext cx="2280704" cy="354391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700421" y="1245938"/>
            <a:ext cx="3710027" cy="311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752" y="1659019"/>
            <a:ext cx="1326786" cy="189000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700421" y="1786021"/>
            <a:ext cx="1748590" cy="165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80000" y="3549027"/>
            <a:ext cx="479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MX960</a:t>
            </a:r>
          </a:p>
        </p:txBody>
      </p:sp>
    </p:spTree>
    <p:extLst>
      <p:ext uri="{BB962C8B-B14F-4D97-AF65-F5344CB8AC3E}">
        <p14:creationId xmlns:p14="http://schemas.microsoft.com/office/powerpoint/2010/main" val="3956154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6" y="1143003"/>
            <a:ext cx="1958973" cy="3489722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1C4161"/>
                </a:solidFill>
              </a:rPr>
              <a:t>Based on </a:t>
            </a:r>
            <a:r>
              <a:rPr lang="en-GB" sz="1600" dirty="0" err="1">
                <a:solidFill>
                  <a:srgbClr val="1C4161"/>
                </a:solidFill>
              </a:rPr>
              <a:t>Infinera</a:t>
            </a:r>
            <a:r>
              <a:rPr lang="en-GB" sz="1600" dirty="0">
                <a:solidFill>
                  <a:srgbClr val="1C4161"/>
                </a:solidFill>
              </a:rPr>
              <a:t> </a:t>
            </a:r>
            <a:r>
              <a:rPr lang="en-GB" sz="1600" dirty="0" err="1">
                <a:solidFill>
                  <a:srgbClr val="1C4161"/>
                </a:solidFill>
              </a:rPr>
              <a:t>DTNx</a:t>
            </a:r>
            <a:r>
              <a:rPr lang="en-GB" sz="1600" dirty="0">
                <a:solidFill>
                  <a:srgbClr val="1C4161"/>
                </a:solidFill>
              </a:rPr>
              <a:t> system</a:t>
            </a:r>
          </a:p>
          <a:p>
            <a:r>
              <a:rPr lang="en-GB" sz="1600" dirty="0">
                <a:solidFill>
                  <a:srgbClr val="1C4161"/>
                </a:solidFill>
              </a:rPr>
              <a:t>Elements providing large capacity Point-to-point across defined fibre routes</a:t>
            </a:r>
          </a:p>
          <a:p>
            <a:r>
              <a:rPr lang="en-GB" sz="1600" dirty="0">
                <a:solidFill>
                  <a:srgbClr val="1C4161"/>
                </a:solidFill>
              </a:rPr>
              <a:t>10G and 100G Lambda services are provided directly on this infrastructure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DWDM network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0" y="958850"/>
            <a:ext cx="6231540" cy="381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98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143003"/>
            <a:ext cx="1963774" cy="3489722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1C4161"/>
                </a:solidFill>
              </a:rPr>
              <a:t>Juniper MX routers </a:t>
            </a:r>
          </a:p>
          <a:p>
            <a:r>
              <a:rPr lang="en-GB" sz="1600" dirty="0">
                <a:solidFill>
                  <a:srgbClr val="1C4161"/>
                </a:solidFill>
              </a:rPr>
              <a:t>IP traffic any to any .. with policy</a:t>
            </a:r>
          </a:p>
          <a:p>
            <a:r>
              <a:rPr lang="en-GB" sz="1600" dirty="0">
                <a:solidFill>
                  <a:srgbClr val="1C4161"/>
                </a:solidFill>
              </a:rPr>
              <a:t>All services except Lambdas are provided here</a:t>
            </a:r>
          </a:p>
          <a:p>
            <a:r>
              <a:rPr lang="en-GB" sz="1600" dirty="0">
                <a:solidFill>
                  <a:srgbClr val="1C4161"/>
                </a:solidFill>
              </a:rPr>
              <a:t>Use the DWDM network for some of its core links, leased capacity for others</a:t>
            </a:r>
          </a:p>
          <a:p>
            <a:r>
              <a:rPr lang="en-GB" sz="1600" dirty="0">
                <a:solidFill>
                  <a:srgbClr val="1C4161"/>
                </a:solidFill>
              </a:rPr>
              <a:t>Provides Overlays</a:t>
            </a:r>
          </a:p>
          <a:p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IP/MPLS network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240" y="964609"/>
            <a:ext cx="6128360" cy="3823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9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Overlays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344" y="1050159"/>
            <a:ext cx="6309360" cy="2971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1660" y="1050159"/>
            <a:ext cx="188975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Overlays and type of traffic: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Global R&amp;E IP – connects the NRENs and other regional R&amp;E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LHCONE – connects NRENs and other regional networks for LHC related data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IAS – connects NREN to ISP and CDN networks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65435" y="4303986"/>
            <a:ext cx="50626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Other important overlays such as MDVPN and Clouds not shown here.</a:t>
            </a:r>
          </a:p>
        </p:txBody>
      </p:sp>
    </p:spTree>
    <p:extLst>
      <p:ext uri="{BB962C8B-B14F-4D97-AF65-F5344CB8AC3E}">
        <p14:creationId xmlns:p14="http://schemas.microsoft.com/office/powerpoint/2010/main" val="271994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389" y="1086257"/>
            <a:ext cx="8322736" cy="3489722"/>
          </a:xfrm>
        </p:spPr>
        <p:txBody>
          <a:bodyPr>
            <a:normAutofit/>
          </a:bodyPr>
          <a:lstStyle/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GÉANT IP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Global R&amp;E internet reach 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Commodities internet access  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Cloud connectivity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LHCONE</a:t>
            </a:r>
          </a:p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GÉANT VPNs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L3VPNs 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Carrier of Carriers VPN (MD-VPN) 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L2-P2P VPN (GEANT+)</a:t>
            </a:r>
          </a:p>
          <a:p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GÉANT Lambdas</a:t>
            </a:r>
          </a:p>
          <a:p>
            <a:pPr lvl="1"/>
            <a:r>
              <a:rPr lang="en-GB" sz="1450" dirty="0">
                <a:solidFill>
                  <a:schemeClr val="accent1">
                    <a:lumMod val="50000"/>
                  </a:schemeClr>
                </a:solidFill>
              </a:rPr>
              <a:t>10 or 100G OTN based P2P links</a:t>
            </a:r>
            <a:endParaRPr lang="en-GB" sz="1450" dirty="0">
              <a:solidFill>
                <a:srgbClr val="1C4161"/>
              </a:solidFill>
            </a:endParaRPr>
          </a:p>
          <a:p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network services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2990" y="1190157"/>
            <a:ext cx="3534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All GÉANT services with the exception of lambdas are accessible through a single interface at any </a:t>
            </a:r>
            <a:r>
              <a:rPr lang="en-GB" sz="1600" dirty="0" err="1">
                <a:solidFill>
                  <a:schemeClr val="accent1">
                    <a:lumMod val="50000"/>
                  </a:schemeClr>
                </a:solidFill>
              </a:rPr>
              <a:t>PoP</a:t>
            </a:r>
            <a:r>
              <a:rPr lang="en-GB" sz="16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472990" y="1142985"/>
            <a:ext cx="3534611" cy="9294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748" y="2301008"/>
            <a:ext cx="2981325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24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1735" y="81387"/>
            <a:ext cx="7209065" cy="994172"/>
          </a:xfrm>
        </p:spPr>
        <p:txBody>
          <a:bodyPr/>
          <a:lstStyle/>
          <a:p>
            <a:r>
              <a:rPr lang="en-GB" dirty="0"/>
              <a:t>Traffic by Overlay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1735" y="2993136"/>
            <a:ext cx="1843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IAS = Internet service VRF</a:t>
            </a:r>
          </a:p>
          <a:p>
            <a:r>
              <a:rPr lang="en-GB" sz="1100" dirty="0"/>
              <a:t>None = GÉANT Global R&amp;E IP</a:t>
            </a:r>
          </a:p>
          <a:p>
            <a:r>
              <a:rPr lang="en-GB" sz="1100" dirty="0"/>
              <a:t>LHCONE = LHCONE</a:t>
            </a:r>
          </a:p>
          <a:p>
            <a:r>
              <a:rPr lang="en-GB" sz="1100" dirty="0"/>
              <a:t>CLS = Clouds VRF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21843" y="4476604"/>
            <a:ext cx="4567084" cy="3000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Less than 10% of traffic falls outside of these 3 largest overlays.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702"/>
            <a:ext cx="9144000" cy="1844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019" y="2764531"/>
            <a:ext cx="6972981" cy="167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43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1735" y="81387"/>
            <a:ext cx="7209065" cy="994172"/>
          </a:xfrm>
        </p:spPr>
        <p:txBody>
          <a:bodyPr/>
          <a:lstStyle/>
          <a:p>
            <a:r>
              <a:rPr lang="en-GB" dirty="0"/>
              <a:t>Traffic volumes and growth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09019-2BF7-432F-A394-4405D40BEA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111"/>
            <a:ext cx="9144000" cy="36203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F2977E-8A7F-4AF3-AFAF-F94BC0C966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397" y="940302"/>
            <a:ext cx="7456603" cy="386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Props1.xml><?xml version="1.0" encoding="utf-8"?>
<ds:datastoreItem xmlns:ds="http://schemas.openxmlformats.org/officeDocument/2006/customXml" ds:itemID="{E13703D1-CB15-4512-8FFE-7DBF248018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61398B23-CBA4-4B6F-9ECD-2E8BC27E9AD1"/>
    <ds:schemaRef ds:uri="http://purl.org/dc/elements/1.1/"/>
    <ds:schemaRef ds:uri="http://purl.org/dc/dcmitype/"/>
    <ds:schemaRef ds:uri="http://schemas.microsoft.com/sharepoint/v3/field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10363</TotalTime>
  <Words>1043</Words>
  <Application>Microsoft Macintosh PowerPoint</Application>
  <PresentationFormat>On-screen Show (16:9)</PresentationFormat>
  <Paragraphs>158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Verdana</vt:lpstr>
      <vt:lpstr>GEANT Association</vt:lpstr>
      <vt:lpstr>PowerPoint Presentation</vt:lpstr>
      <vt:lpstr>The GÉANT network</vt:lpstr>
      <vt:lpstr>The GÉANT Network now</vt:lpstr>
      <vt:lpstr>The DWDM network</vt:lpstr>
      <vt:lpstr>The IP/MPLS network</vt:lpstr>
      <vt:lpstr>Overlays</vt:lpstr>
      <vt:lpstr>GÉANT network services</vt:lpstr>
      <vt:lpstr>Traffic by Overlay</vt:lpstr>
      <vt:lpstr>Traffic volumes and growth</vt:lpstr>
      <vt:lpstr>Challenges and network evolution strategy</vt:lpstr>
      <vt:lpstr>Current trends</vt:lpstr>
      <vt:lpstr>Address scalability cost on transmission layer – current architecture</vt:lpstr>
      <vt:lpstr>Address scalability cost on transmission layer - future architecture</vt:lpstr>
      <vt:lpstr>Increase modularity address vendor locking - Open line System</vt:lpstr>
      <vt:lpstr>Optimisation of cost per bit by diversifying delivery strategy</vt:lpstr>
      <vt:lpstr>Optimisation of cost per bit by diversifying delivery strategy</vt:lpstr>
      <vt:lpstr>Optimisation of cost per bit – Network access for NRENs at different layers</vt:lpstr>
      <vt:lpstr>Next steps</vt:lpstr>
      <vt:lpstr>PowerPoint Presentation</vt:lpstr>
    </vt:vector>
  </TitlesOfParts>
  <Company>DANTE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Vincenzo Capone</cp:lastModifiedBy>
  <cp:revision>503</cp:revision>
  <cp:lastPrinted>2016-05-20T16:40:44Z</cp:lastPrinted>
  <dcterms:created xsi:type="dcterms:W3CDTF">2015-04-29T14:13:57Z</dcterms:created>
  <dcterms:modified xsi:type="dcterms:W3CDTF">2018-03-06T12:55:48Z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