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62" r:id="rId2"/>
  </p:sldMasterIdLst>
  <p:notesMasterIdLst>
    <p:notesMasterId r:id="rId21"/>
  </p:notesMasterIdLst>
  <p:sldIdLst>
    <p:sldId id="257" r:id="rId3"/>
    <p:sldId id="256" r:id="rId4"/>
    <p:sldId id="258" r:id="rId5"/>
    <p:sldId id="261" r:id="rId6"/>
    <p:sldId id="265" r:id="rId7"/>
    <p:sldId id="259" r:id="rId8"/>
    <p:sldId id="273" r:id="rId9"/>
    <p:sldId id="280" r:id="rId10"/>
    <p:sldId id="281" r:id="rId11"/>
    <p:sldId id="268" r:id="rId12"/>
    <p:sldId id="266" r:id="rId13"/>
    <p:sldId id="271" r:id="rId14"/>
    <p:sldId id="272" r:id="rId15"/>
    <p:sldId id="274" r:id="rId16"/>
    <p:sldId id="282" r:id="rId17"/>
    <p:sldId id="267" r:id="rId18"/>
    <p:sldId id="269" r:id="rId19"/>
    <p:sldId id="270" r:id="rId20"/>
  </p:sldIdLst>
  <p:sldSz cx="12192000" cy="6858000"/>
  <p:notesSz cx="7102475" cy="102346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B2F5FDC9-08DD-4180-90CB-12B1E500CBF1}">
          <p14:sldIdLst>
            <p14:sldId id="257"/>
            <p14:sldId id="256"/>
            <p14:sldId id="258"/>
            <p14:sldId id="261"/>
            <p14:sldId id="265"/>
            <p14:sldId id="259"/>
            <p14:sldId id="273"/>
            <p14:sldId id="280"/>
            <p14:sldId id="281"/>
            <p14:sldId id="268"/>
            <p14:sldId id="266"/>
            <p14:sldId id="271"/>
            <p14:sldId id="272"/>
            <p14:sldId id="274"/>
            <p14:sldId id="282"/>
            <p14:sldId id="267"/>
            <p14:sldId id="269"/>
            <p14:sldId id="270"/>
          </p14:sldIdLst>
        </p14:section>
        <p14:section name="BAckup" id="{5CEA9D3D-5D3B-41B8-8312-59C4943D5279}">
          <p14:sldIdLst/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22529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25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41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513" cy="513459"/>
          </a:xfrm>
          <a:prstGeom prst="rect">
            <a:avLst/>
          </a:prstGeom>
        </p:spPr>
        <p:txBody>
          <a:bodyPr vert="horz" lIns="95088" tIns="47544" rIns="95088" bIns="47544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22304" y="0"/>
            <a:ext cx="3078513" cy="513459"/>
          </a:xfrm>
          <a:prstGeom prst="rect">
            <a:avLst/>
          </a:prstGeom>
        </p:spPr>
        <p:txBody>
          <a:bodyPr vert="horz" lIns="95088" tIns="47544" rIns="95088" bIns="47544" rtlCol="0"/>
          <a:lstStyle>
            <a:lvl1pPr algn="r">
              <a:defRPr sz="1200"/>
            </a:lvl1pPr>
          </a:lstStyle>
          <a:p>
            <a:fld id="{E431B078-479E-40AA-8339-062060DBEE11}" type="datetimeFigureOut">
              <a:rPr lang="en-GB" smtClean="0"/>
              <a:t>24/04/2018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81013" y="1277938"/>
            <a:ext cx="6140450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5088" tIns="47544" rIns="95088" bIns="47544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9917" y="4925583"/>
            <a:ext cx="5682643" cy="4030320"/>
          </a:xfrm>
          <a:prstGeom prst="rect">
            <a:avLst/>
          </a:prstGeom>
        </p:spPr>
        <p:txBody>
          <a:bodyPr vert="horz" lIns="95088" tIns="47544" rIns="95088" bIns="47544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721154"/>
            <a:ext cx="3078513" cy="513459"/>
          </a:xfrm>
          <a:prstGeom prst="rect">
            <a:avLst/>
          </a:prstGeom>
        </p:spPr>
        <p:txBody>
          <a:bodyPr vert="horz" lIns="95088" tIns="47544" rIns="95088" bIns="47544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2304" y="9721154"/>
            <a:ext cx="3078513" cy="513459"/>
          </a:xfrm>
          <a:prstGeom prst="rect">
            <a:avLst/>
          </a:prstGeom>
        </p:spPr>
        <p:txBody>
          <a:bodyPr vert="horz" lIns="95088" tIns="47544" rIns="95088" bIns="47544" rtlCol="0" anchor="b"/>
          <a:lstStyle>
            <a:lvl1pPr algn="r">
              <a:defRPr sz="1200"/>
            </a:lvl1pPr>
          </a:lstStyle>
          <a:p>
            <a:fld id="{A6FC7678-81A8-4F90-82AD-0916854C75F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460466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ssai_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 userDrawn="1"/>
        </p:nvSpPr>
        <p:spPr>
          <a:xfrm>
            <a:off x="0" y="6453692"/>
            <a:ext cx="4448175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GB" sz="1100" b="1" dirty="0" smtClean="0">
                <a:solidFill>
                  <a:schemeClr val="tx2">
                    <a:lumMod val="75000"/>
                  </a:schemeClr>
                </a:solidFill>
              </a:rPr>
              <a:t>Common Powering Requirements for CMS and Atlas Tracker Upgrades and First Proposals	</a:t>
            </a:r>
            <a:r>
              <a:rPr lang="en-GB" sz="1100" b="1" dirty="0" smtClean="0">
                <a:solidFill>
                  <a:schemeClr val="tx2">
                    <a:lumMod val="75000"/>
                  </a:schemeClr>
                </a:solidFill>
              </a:rPr>
              <a:t>ACES-2018	 </a:t>
            </a:r>
            <a:r>
              <a:rPr lang="en-GB" sz="1100" b="1" dirty="0" smtClean="0">
                <a:solidFill>
                  <a:schemeClr val="tx2">
                    <a:lumMod val="75000"/>
                  </a:schemeClr>
                </a:solidFill>
              </a:rPr>
              <a:t>	</a:t>
            </a:r>
            <a:r>
              <a:rPr lang="en-US" sz="1100" b="1" dirty="0" smtClean="0">
                <a:solidFill>
                  <a:schemeClr val="tx2">
                    <a:lumMod val="75000"/>
                  </a:schemeClr>
                </a:solidFill>
              </a:rPr>
              <a:t>April 2018</a:t>
            </a:r>
          </a:p>
        </p:txBody>
      </p:sp>
      <p:sp>
        <p:nvSpPr>
          <p:cNvPr id="11" name="Slide Number Placeholder 6"/>
          <p:cNvSpPr txBox="1">
            <a:spLocks/>
          </p:cNvSpPr>
          <p:nvPr userDrawn="1"/>
        </p:nvSpPr>
        <p:spPr bwMode="auto">
          <a:xfrm>
            <a:off x="9347200" y="6603045"/>
            <a:ext cx="2844800" cy="2421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defRPr/>
            </a:pPr>
            <a:fld id="{E2825D4A-8A19-4CC2-9AC4-FCEF77FA8AC5}" type="slidenum">
              <a:rPr lang="en-US" sz="1100" b="1" smtClean="0">
                <a:solidFill>
                  <a:schemeClr val="tx2">
                    <a:lumMod val="75000"/>
                  </a:schemeClr>
                </a:solidFill>
              </a:rPr>
              <a:pPr>
                <a:defRPr/>
              </a:pPr>
              <a:t>‹#›</a:t>
            </a:fld>
            <a:endParaRPr lang="en-US" sz="11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" name="TextBox 3"/>
          <p:cNvSpPr txBox="1"/>
          <p:nvPr userDrawn="1"/>
        </p:nvSpPr>
        <p:spPr>
          <a:xfrm>
            <a:off x="0" y="6583566"/>
            <a:ext cx="1219199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fr-CH" sz="1100" b="1" dirty="0" smtClean="0">
                <a:solidFill>
                  <a:schemeClr val="tx2">
                    <a:lumMod val="75000"/>
                  </a:schemeClr>
                </a:solidFill>
              </a:rPr>
              <a:t>		vincent.bobillier@cern.ch</a:t>
            </a:r>
            <a:endParaRPr lang="en-US" sz="1100" b="1" dirty="0" smtClean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4909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ssai_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 userDrawn="1"/>
        </p:nvSpPr>
        <p:spPr>
          <a:xfrm>
            <a:off x="0" y="6445066"/>
            <a:ext cx="4448175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GB" sz="1100" b="1" dirty="0" smtClean="0">
                <a:solidFill>
                  <a:schemeClr val="tx2">
                    <a:lumMod val="75000"/>
                  </a:schemeClr>
                </a:solidFill>
              </a:rPr>
              <a:t>Common Powering Requirements for CMS and Atlas Tracker Upgrades and First Proposals	</a:t>
            </a:r>
            <a:r>
              <a:rPr lang="en-GB" sz="1100" b="1" dirty="0" smtClean="0">
                <a:solidFill>
                  <a:schemeClr val="tx2">
                    <a:lumMod val="75000"/>
                  </a:schemeClr>
                </a:solidFill>
              </a:rPr>
              <a:t>ACES-2018 	</a:t>
            </a:r>
            <a:r>
              <a:rPr lang="en-GB" sz="1100" b="1" dirty="0" smtClean="0">
                <a:solidFill>
                  <a:schemeClr val="tx2">
                    <a:lumMod val="75000"/>
                  </a:schemeClr>
                </a:solidFill>
              </a:rPr>
              <a:t>	</a:t>
            </a:r>
            <a:r>
              <a:rPr lang="en-US" sz="1100" b="1" dirty="0" smtClean="0">
                <a:solidFill>
                  <a:schemeClr val="tx2">
                    <a:lumMod val="75000"/>
                  </a:schemeClr>
                </a:solidFill>
              </a:rPr>
              <a:t>April 2018</a:t>
            </a:r>
          </a:p>
        </p:txBody>
      </p:sp>
      <p:sp>
        <p:nvSpPr>
          <p:cNvPr id="4" name="TextBox 3"/>
          <p:cNvSpPr txBox="1"/>
          <p:nvPr userDrawn="1"/>
        </p:nvSpPr>
        <p:spPr>
          <a:xfrm>
            <a:off x="0" y="6583566"/>
            <a:ext cx="121920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fr-CH" sz="1100" b="1" dirty="0" smtClean="0">
                <a:solidFill>
                  <a:schemeClr val="tx2">
                    <a:lumMod val="75000"/>
                  </a:schemeClr>
                </a:solidFill>
              </a:rPr>
              <a:t>	vincent.bobillier@cern.ch</a:t>
            </a:r>
            <a:endParaRPr lang="en-US" sz="1100" b="1" dirty="0" smtClean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4402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 flipH="1">
            <a:off x="0" y="0"/>
            <a:ext cx="12192000" cy="882317"/>
          </a:xfrm>
          <a:prstGeom prst="rect">
            <a:avLst/>
          </a:prstGeom>
          <a:gradFill flip="none" rotWithShape="1">
            <a:gsLst>
              <a:gs pos="4000">
                <a:srgbClr val="22529E"/>
              </a:gs>
              <a:gs pos="63000">
                <a:schemeClr val="accent1">
                  <a:lumMod val="28000"/>
                  <a:lumOff val="72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/>
          </a:p>
        </p:txBody>
      </p:sp>
      <p:sp>
        <p:nvSpPr>
          <p:cNvPr id="14" name="Oval 13"/>
          <p:cNvSpPr/>
          <p:nvPr userDrawn="1"/>
        </p:nvSpPr>
        <p:spPr>
          <a:xfrm rot="174814" flipH="1">
            <a:off x="-3135737" y="287629"/>
            <a:ext cx="18754323" cy="1267962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/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33177" y="1"/>
            <a:ext cx="658823" cy="6577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53826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iming>
    <p:tnLst>
      <p:par>
        <p:cTn id="1" dur="indefinite" restart="never" nodeType="tmRoot"/>
      </p:par>
    </p:tnLst>
  </p:timing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 flipH="1"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9000">
                <a:srgbClr val="22529E"/>
              </a:gs>
              <a:gs pos="94000">
                <a:schemeClr val="accent1">
                  <a:lumMod val="87000"/>
                  <a:lumOff val="13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/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33177" y="1"/>
            <a:ext cx="658823" cy="6577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90730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</p:sldLayoutIdLst>
  <p:timing>
    <p:tnLst>
      <p:par>
        <p:cTn id="1" dur="indefinite" restart="never" nodeType="tmRoot"/>
      </p:par>
    </p:tnLst>
  </p:timing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emf"/><Relationship Id="rId4" Type="http://schemas.openxmlformats.org/officeDocument/2006/relationships/image" Target="../media/image6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876301" y="1972360"/>
            <a:ext cx="10496550" cy="18435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GB" sz="4000" b="1" dirty="0">
                <a:solidFill>
                  <a:schemeClr val="bg1"/>
                </a:solidFill>
              </a:rPr>
              <a:t>Common Powering Requirements for CMS and Atlas Tracker Upgrades and First Proposals</a:t>
            </a:r>
            <a:endParaRPr lang="en-GB" sz="4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228444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troduction to specifications for the CMS Outer Tracker power supplies"/>
          <p:cNvSpPr txBox="1">
            <a:spLocks noGrp="1"/>
          </p:cNvSpPr>
          <p:nvPr/>
        </p:nvSpPr>
        <p:spPr>
          <a:xfrm>
            <a:off x="111125" y="244385"/>
            <a:ext cx="10464800" cy="86995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xmlns:lc="http://schemas.openxmlformats.org/drawingml/2006/lockedCanvas" val="1"/>
            </a:ext>
          </a:extLst>
        </p:spPr>
        <p:txBody>
          <a:bodyPr lIns="50800" tIns="50800" rIns="50800" bIns="50800" anchor="t">
            <a:normAutofit/>
          </a:bodyPr>
          <a:lstStyle>
            <a:lvl1pPr marL="0" marR="0" indent="0" algn="ctr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7000" b="1" i="0" u="none" strike="noStrike" cap="none" spc="0" baseline="0">
                <a:ln>
                  <a:noFill/>
                </a:ln>
                <a:solidFill>
                  <a:srgbClr val="062290"/>
                </a:solidFill>
                <a:uFillTx/>
                <a:latin typeface="+mj-lt"/>
                <a:ea typeface="+mj-ea"/>
                <a:cs typeface="+mj-cs"/>
                <a:sym typeface="Helvetica"/>
              </a:defRPr>
            </a:lvl1pPr>
            <a:lvl2pPr marL="0" marR="0" indent="228600" algn="ctr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7000" b="1" i="0" u="none" strike="noStrike" cap="none" spc="0" baseline="0">
                <a:ln>
                  <a:noFill/>
                </a:ln>
                <a:solidFill>
                  <a:srgbClr val="062290"/>
                </a:solidFill>
                <a:uFillTx/>
                <a:latin typeface="+mj-lt"/>
                <a:ea typeface="+mj-ea"/>
                <a:cs typeface="+mj-cs"/>
                <a:sym typeface="Helvetica"/>
              </a:defRPr>
            </a:lvl2pPr>
            <a:lvl3pPr marL="0" marR="0" indent="457200" algn="ctr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7000" b="1" i="0" u="none" strike="noStrike" cap="none" spc="0" baseline="0">
                <a:ln>
                  <a:noFill/>
                </a:ln>
                <a:solidFill>
                  <a:srgbClr val="062290"/>
                </a:solidFill>
                <a:uFillTx/>
                <a:latin typeface="+mj-lt"/>
                <a:ea typeface="+mj-ea"/>
                <a:cs typeface="+mj-cs"/>
                <a:sym typeface="Helvetica"/>
              </a:defRPr>
            </a:lvl3pPr>
            <a:lvl4pPr marL="0" marR="0" indent="685800" algn="ctr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7000" b="1" i="0" u="none" strike="noStrike" cap="none" spc="0" baseline="0">
                <a:ln>
                  <a:noFill/>
                </a:ln>
                <a:solidFill>
                  <a:srgbClr val="062290"/>
                </a:solidFill>
                <a:uFillTx/>
                <a:latin typeface="+mj-lt"/>
                <a:ea typeface="+mj-ea"/>
                <a:cs typeface="+mj-cs"/>
                <a:sym typeface="Helvetica"/>
              </a:defRPr>
            </a:lvl4pPr>
            <a:lvl5pPr marL="0" marR="0" indent="914400" algn="ctr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7000" b="1" i="0" u="none" strike="noStrike" cap="none" spc="0" baseline="0">
                <a:ln>
                  <a:noFill/>
                </a:ln>
                <a:solidFill>
                  <a:srgbClr val="062290"/>
                </a:solidFill>
                <a:uFillTx/>
                <a:latin typeface="+mj-lt"/>
                <a:ea typeface="+mj-ea"/>
                <a:cs typeface="+mj-cs"/>
                <a:sym typeface="Helvetica"/>
              </a:defRPr>
            </a:lvl5pPr>
            <a:lvl6pPr marL="0" marR="0" indent="1143000" algn="ctr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7000" b="1" i="0" u="none" strike="noStrike" cap="none" spc="0" baseline="0">
                <a:ln>
                  <a:noFill/>
                </a:ln>
                <a:solidFill>
                  <a:srgbClr val="062290"/>
                </a:solidFill>
                <a:uFillTx/>
                <a:latin typeface="+mj-lt"/>
                <a:ea typeface="+mj-ea"/>
                <a:cs typeface="+mj-cs"/>
                <a:sym typeface="Helvetica"/>
              </a:defRPr>
            </a:lvl6pPr>
            <a:lvl7pPr marL="0" marR="0" indent="1371600" algn="ctr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7000" b="1" i="0" u="none" strike="noStrike" cap="none" spc="0" baseline="0">
                <a:ln>
                  <a:noFill/>
                </a:ln>
                <a:solidFill>
                  <a:srgbClr val="062290"/>
                </a:solidFill>
                <a:uFillTx/>
                <a:latin typeface="+mj-lt"/>
                <a:ea typeface="+mj-ea"/>
                <a:cs typeface="+mj-cs"/>
                <a:sym typeface="Helvetica"/>
              </a:defRPr>
            </a:lvl7pPr>
            <a:lvl8pPr marL="0" marR="0" indent="1600200" algn="ctr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7000" b="1" i="0" u="none" strike="noStrike" cap="none" spc="0" baseline="0">
                <a:ln>
                  <a:noFill/>
                </a:ln>
                <a:solidFill>
                  <a:srgbClr val="062290"/>
                </a:solidFill>
                <a:uFillTx/>
                <a:latin typeface="+mj-lt"/>
                <a:ea typeface="+mj-ea"/>
                <a:cs typeface="+mj-cs"/>
                <a:sym typeface="Helvetica"/>
              </a:defRPr>
            </a:lvl8pPr>
            <a:lvl9pPr marL="0" marR="0" indent="1828800" algn="ctr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7000" b="1" i="0" u="none" strike="noStrike" cap="none" spc="0" baseline="0">
                <a:ln>
                  <a:noFill/>
                </a:ln>
                <a:solidFill>
                  <a:srgbClr val="062290"/>
                </a:solidFill>
                <a:uFillTx/>
                <a:latin typeface="+mj-lt"/>
                <a:ea typeface="+mj-ea"/>
                <a:cs typeface="+mj-cs"/>
                <a:sym typeface="Helvetica"/>
              </a:defRPr>
            </a:lvl9pPr>
          </a:lstStyle>
          <a:p>
            <a:pPr algn="l"/>
            <a:r>
              <a:rPr lang="en-GB" sz="2000" dirty="0" smtClean="0">
                <a:solidFill>
                  <a:srgbClr val="002060"/>
                </a:solidFill>
              </a:rPr>
              <a:t>Preliminary common specification</a:t>
            </a:r>
            <a:endParaRPr lang="en-GB" sz="2000" dirty="0">
              <a:solidFill>
                <a:srgbClr val="002060"/>
              </a:solidFill>
            </a:endParaRPr>
          </a:p>
        </p:txBody>
      </p:sp>
      <p:sp>
        <p:nvSpPr>
          <p:cNvPr id="3" name="13296 modules (types: “PS” and “2S”) - individually powered…"/>
          <p:cNvSpPr txBox="1">
            <a:spLocks/>
          </p:cNvSpPr>
          <p:nvPr/>
        </p:nvSpPr>
        <p:spPr>
          <a:xfrm>
            <a:off x="1283367" y="880545"/>
            <a:ext cx="10365707" cy="4634430"/>
          </a:xfrm>
          <a:prstGeom prst="rect">
            <a:avLst/>
          </a:prstGeom>
        </p:spPr>
        <p:txBody>
          <a:bodyPr numCol="1"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9278" indent="-285750" defTabSz="246451">
              <a:lnSpc>
                <a:spcPct val="150000"/>
              </a:lnSpc>
              <a:spcBef>
                <a:spcPts val="281"/>
              </a:spcBef>
              <a:defRPr sz="2160"/>
            </a:pPr>
            <a:endParaRPr lang="en-GB" sz="1800" dirty="0" smtClean="0">
              <a:solidFill>
                <a:srgbClr val="002060"/>
              </a:solidFill>
            </a:endParaRPr>
          </a:p>
          <a:p>
            <a:pPr marL="369278" indent="-285750" defTabSz="246451">
              <a:lnSpc>
                <a:spcPct val="150000"/>
              </a:lnSpc>
              <a:spcBef>
                <a:spcPts val="281"/>
              </a:spcBef>
              <a:defRPr sz="2160"/>
            </a:pPr>
            <a:r>
              <a:rPr lang="en-GB" sz="1800" dirty="0" smtClean="0">
                <a:solidFill>
                  <a:srgbClr val="002060"/>
                </a:solidFill>
              </a:rPr>
              <a:t>Common specification drafted in close collaboration with the CMS and Atlas </a:t>
            </a:r>
            <a:r>
              <a:rPr lang="en-GB" sz="1800" dirty="0" err="1" smtClean="0">
                <a:solidFill>
                  <a:srgbClr val="002060"/>
                </a:solidFill>
              </a:rPr>
              <a:t>tk</a:t>
            </a:r>
            <a:r>
              <a:rPr lang="en-GB" sz="1800" dirty="0" smtClean="0">
                <a:solidFill>
                  <a:srgbClr val="002060"/>
                </a:solidFill>
              </a:rPr>
              <a:t> teams</a:t>
            </a:r>
          </a:p>
          <a:p>
            <a:pPr marL="369278" indent="-285750" defTabSz="246451">
              <a:lnSpc>
                <a:spcPct val="150000"/>
              </a:lnSpc>
              <a:spcBef>
                <a:spcPts val="281"/>
              </a:spcBef>
              <a:defRPr sz="2160"/>
            </a:pPr>
            <a:r>
              <a:rPr lang="en-GB" sz="1800" dirty="0" smtClean="0">
                <a:solidFill>
                  <a:srgbClr val="002060"/>
                </a:solidFill>
              </a:rPr>
              <a:t>3 power supply manufacturer’s contacted so far</a:t>
            </a:r>
          </a:p>
          <a:p>
            <a:pPr marL="369278" indent="-285750" defTabSz="246451">
              <a:lnSpc>
                <a:spcPct val="150000"/>
              </a:lnSpc>
              <a:spcBef>
                <a:spcPts val="281"/>
              </a:spcBef>
              <a:defRPr sz="2160"/>
            </a:pPr>
            <a:r>
              <a:rPr lang="en-GB" sz="1800" dirty="0" smtClean="0">
                <a:solidFill>
                  <a:srgbClr val="002060"/>
                </a:solidFill>
              </a:rPr>
              <a:t>Goals: </a:t>
            </a:r>
          </a:p>
          <a:p>
            <a:pPr marL="769328" lvl="1" defTabSz="246451">
              <a:lnSpc>
                <a:spcPct val="150000"/>
              </a:lnSpc>
              <a:spcBef>
                <a:spcPts val="281"/>
              </a:spcBef>
              <a:defRPr sz="2160"/>
            </a:pPr>
            <a:r>
              <a:rPr lang="en-GB" sz="1600" dirty="0" smtClean="0">
                <a:solidFill>
                  <a:srgbClr val="002060"/>
                </a:solidFill>
              </a:rPr>
              <a:t>Get power supplies’ experts feedback on the specs</a:t>
            </a:r>
          </a:p>
          <a:p>
            <a:pPr marL="769328" lvl="1" defTabSz="246451">
              <a:lnSpc>
                <a:spcPct val="150000"/>
              </a:lnSpc>
              <a:spcBef>
                <a:spcPts val="281"/>
              </a:spcBef>
              <a:defRPr sz="2160"/>
            </a:pPr>
            <a:r>
              <a:rPr lang="en-GB" sz="1600" dirty="0" smtClean="0">
                <a:solidFill>
                  <a:srgbClr val="002060"/>
                </a:solidFill>
              </a:rPr>
              <a:t>Asses feasibility, commonalities, challenges </a:t>
            </a:r>
          </a:p>
          <a:p>
            <a:pPr marL="769328" lvl="1" defTabSz="246451">
              <a:lnSpc>
                <a:spcPct val="150000"/>
              </a:lnSpc>
              <a:spcBef>
                <a:spcPts val="281"/>
              </a:spcBef>
              <a:defRPr sz="2160"/>
            </a:pPr>
            <a:r>
              <a:rPr lang="en-GB" sz="1600" dirty="0" smtClean="0">
                <a:solidFill>
                  <a:srgbClr val="002060"/>
                </a:solidFill>
              </a:rPr>
              <a:t>Quantify required development/customisation efforts</a:t>
            </a:r>
          </a:p>
          <a:p>
            <a:pPr marL="769328" lvl="1" defTabSz="246451">
              <a:lnSpc>
                <a:spcPct val="150000"/>
              </a:lnSpc>
              <a:spcBef>
                <a:spcPts val="281"/>
              </a:spcBef>
              <a:defRPr sz="2160"/>
            </a:pPr>
            <a:r>
              <a:rPr lang="en-GB" sz="1600" dirty="0" smtClean="0">
                <a:solidFill>
                  <a:srgbClr val="002060"/>
                </a:solidFill>
              </a:rPr>
              <a:t>Improve/mature the tech. specs </a:t>
            </a:r>
          </a:p>
          <a:p>
            <a:pPr marL="769328" lvl="1" defTabSz="246451">
              <a:lnSpc>
                <a:spcPct val="150000"/>
              </a:lnSpc>
              <a:spcBef>
                <a:spcPts val="281"/>
              </a:spcBef>
              <a:defRPr sz="2160"/>
            </a:pPr>
            <a:r>
              <a:rPr lang="en-GB" sz="1600" dirty="0" smtClean="0">
                <a:solidFill>
                  <a:srgbClr val="002060"/>
                </a:solidFill>
              </a:rPr>
              <a:t>Identify and decide where/what to investigate/develop</a:t>
            </a:r>
          </a:p>
          <a:p>
            <a:pPr marL="369278" indent="-285750" defTabSz="246451">
              <a:lnSpc>
                <a:spcPct val="150000"/>
              </a:lnSpc>
              <a:spcBef>
                <a:spcPts val="281"/>
              </a:spcBef>
              <a:defRPr sz="2160"/>
            </a:pPr>
            <a:endParaRPr lang="en-GB" sz="1800" dirty="0" smtClean="0">
              <a:solidFill>
                <a:srgbClr val="002060"/>
              </a:solidFill>
            </a:endParaRPr>
          </a:p>
          <a:p>
            <a:pPr marL="83528" indent="0" defTabSz="246451">
              <a:lnSpc>
                <a:spcPct val="150000"/>
              </a:lnSpc>
              <a:spcBef>
                <a:spcPts val="281"/>
              </a:spcBef>
              <a:buNone/>
              <a:defRPr sz="2160"/>
            </a:pPr>
            <a:endParaRPr lang="en-GB" sz="1800" dirty="0" smtClean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666879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troduction to specifications for the CMS Outer Tracker power supplies"/>
          <p:cNvSpPr txBox="1">
            <a:spLocks noGrp="1"/>
          </p:cNvSpPr>
          <p:nvPr/>
        </p:nvSpPr>
        <p:spPr>
          <a:xfrm>
            <a:off x="111125" y="244385"/>
            <a:ext cx="10464800" cy="86995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xmlns:lc="http://schemas.openxmlformats.org/drawingml/2006/lockedCanvas" val="1"/>
            </a:ext>
          </a:extLst>
        </p:spPr>
        <p:txBody>
          <a:bodyPr lIns="50800" tIns="50800" rIns="50800" bIns="50800" anchor="t">
            <a:normAutofit/>
          </a:bodyPr>
          <a:lstStyle>
            <a:lvl1pPr marL="0" marR="0" indent="0" algn="ctr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7000" b="1" i="0" u="none" strike="noStrike" cap="none" spc="0" baseline="0">
                <a:ln>
                  <a:noFill/>
                </a:ln>
                <a:solidFill>
                  <a:srgbClr val="062290"/>
                </a:solidFill>
                <a:uFillTx/>
                <a:latin typeface="+mj-lt"/>
                <a:ea typeface="+mj-ea"/>
                <a:cs typeface="+mj-cs"/>
                <a:sym typeface="Helvetica"/>
              </a:defRPr>
            </a:lvl1pPr>
            <a:lvl2pPr marL="0" marR="0" indent="228600" algn="ctr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7000" b="1" i="0" u="none" strike="noStrike" cap="none" spc="0" baseline="0">
                <a:ln>
                  <a:noFill/>
                </a:ln>
                <a:solidFill>
                  <a:srgbClr val="062290"/>
                </a:solidFill>
                <a:uFillTx/>
                <a:latin typeface="+mj-lt"/>
                <a:ea typeface="+mj-ea"/>
                <a:cs typeface="+mj-cs"/>
                <a:sym typeface="Helvetica"/>
              </a:defRPr>
            </a:lvl2pPr>
            <a:lvl3pPr marL="0" marR="0" indent="457200" algn="ctr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7000" b="1" i="0" u="none" strike="noStrike" cap="none" spc="0" baseline="0">
                <a:ln>
                  <a:noFill/>
                </a:ln>
                <a:solidFill>
                  <a:srgbClr val="062290"/>
                </a:solidFill>
                <a:uFillTx/>
                <a:latin typeface="+mj-lt"/>
                <a:ea typeface="+mj-ea"/>
                <a:cs typeface="+mj-cs"/>
                <a:sym typeface="Helvetica"/>
              </a:defRPr>
            </a:lvl3pPr>
            <a:lvl4pPr marL="0" marR="0" indent="685800" algn="ctr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7000" b="1" i="0" u="none" strike="noStrike" cap="none" spc="0" baseline="0">
                <a:ln>
                  <a:noFill/>
                </a:ln>
                <a:solidFill>
                  <a:srgbClr val="062290"/>
                </a:solidFill>
                <a:uFillTx/>
                <a:latin typeface="+mj-lt"/>
                <a:ea typeface="+mj-ea"/>
                <a:cs typeface="+mj-cs"/>
                <a:sym typeface="Helvetica"/>
              </a:defRPr>
            </a:lvl4pPr>
            <a:lvl5pPr marL="0" marR="0" indent="914400" algn="ctr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7000" b="1" i="0" u="none" strike="noStrike" cap="none" spc="0" baseline="0">
                <a:ln>
                  <a:noFill/>
                </a:ln>
                <a:solidFill>
                  <a:srgbClr val="062290"/>
                </a:solidFill>
                <a:uFillTx/>
                <a:latin typeface="+mj-lt"/>
                <a:ea typeface="+mj-ea"/>
                <a:cs typeface="+mj-cs"/>
                <a:sym typeface="Helvetica"/>
              </a:defRPr>
            </a:lvl5pPr>
            <a:lvl6pPr marL="0" marR="0" indent="1143000" algn="ctr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7000" b="1" i="0" u="none" strike="noStrike" cap="none" spc="0" baseline="0">
                <a:ln>
                  <a:noFill/>
                </a:ln>
                <a:solidFill>
                  <a:srgbClr val="062290"/>
                </a:solidFill>
                <a:uFillTx/>
                <a:latin typeface="+mj-lt"/>
                <a:ea typeface="+mj-ea"/>
                <a:cs typeface="+mj-cs"/>
                <a:sym typeface="Helvetica"/>
              </a:defRPr>
            </a:lvl6pPr>
            <a:lvl7pPr marL="0" marR="0" indent="1371600" algn="ctr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7000" b="1" i="0" u="none" strike="noStrike" cap="none" spc="0" baseline="0">
                <a:ln>
                  <a:noFill/>
                </a:ln>
                <a:solidFill>
                  <a:srgbClr val="062290"/>
                </a:solidFill>
                <a:uFillTx/>
                <a:latin typeface="+mj-lt"/>
                <a:ea typeface="+mj-ea"/>
                <a:cs typeface="+mj-cs"/>
                <a:sym typeface="Helvetica"/>
              </a:defRPr>
            </a:lvl7pPr>
            <a:lvl8pPr marL="0" marR="0" indent="1600200" algn="ctr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7000" b="1" i="0" u="none" strike="noStrike" cap="none" spc="0" baseline="0">
                <a:ln>
                  <a:noFill/>
                </a:ln>
                <a:solidFill>
                  <a:srgbClr val="062290"/>
                </a:solidFill>
                <a:uFillTx/>
                <a:latin typeface="+mj-lt"/>
                <a:ea typeface="+mj-ea"/>
                <a:cs typeface="+mj-cs"/>
                <a:sym typeface="Helvetica"/>
              </a:defRPr>
            </a:lvl8pPr>
            <a:lvl9pPr marL="0" marR="0" indent="1828800" algn="ctr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7000" b="1" i="0" u="none" strike="noStrike" cap="none" spc="0" baseline="0">
                <a:ln>
                  <a:noFill/>
                </a:ln>
                <a:solidFill>
                  <a:srgbClr val="062290"/>
                </a:solidFill>
                <a:uFillTx/>
                <a:latin typeface="+mj-lt"/>
                <a:ea typeface="+mj-ea"/>
                <a:cs typeface="+mj-cs"/>
                <a:sym typeface="Helvetica"/>
              </a:defRPr>
            </a:lvl9pPr>
          </a:lstStyle>
          <a:p>
            <a:pPr algn="l"/>
            <a:r>
              <a:rPr lang="en-GB" sz="2000" dirty="0" smtClean="0">
                <a:solidFill>
                  <a:srgbClr val="002060"/>
                </a:solidFill>
              </a:rPr>
              <a:t>Common requirements</a:t>
            </a:r>
            <a:endParaRPr lang="en-GB" sz="2000" dirty="0">
              <a:solidFill>
                <a:srgbClr val="002060"/>
              </a:solidFill>
            </a:endParaRPr>
          </a:p>
        </p:txBody>
      </p:sp>
      <p:sp>
        <p:nvSpPr>
          <p:cNvPr id="3" name="13296 modules (types: “PS” and “2S”) - individually powered…"/>
          <p:cNvSpPr txBox="1">
            <a:spLocks/>
          </p:cNvSpPr>
          <p:nvPr/>
        </p:nvSpPr>
        <p:spPr>
          <a:xfrm>
            <a:off x="190895" y="794820"/>
            <a:ext cx="11458180" cy="5469622"/>
          </a:xfrm>
          <a:prstGeom prst="rect">
            <a:avLst/>
          </a:prstGeom>
        </p:spPr>
        <p:txBody>
          <a:bodyPr numCol="2"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83528" indent="0" defTabSz="246451">
              <a:spcBef>
                <a:spcPts val="281"/>
              </a:spcBef>
              <a:buNone/>
              <a:defRPr sz="2160"/>
            </a:pPr>
            <a:r>
              <a:rPr lang="en-GB" sz="1800" b="1" dirty="0" smtClean="0">
                <a:solidFill>
                  <a:srgbClr val="002060"/>
                </a:solidFill>
              </a:rPr>
              <a:t>Commonalities</a:t>
            </a:r>
          </a:p>
          <a:p>
            <a:pPr marL="83528" indent="0" defTabSz="246451">
              <a:spcBef>
                <a:spcPts val="281"/>
              </a:spcBef>
              <a:buNone/>
              <a:defRPr sz="2160"/>
            </a:pPr>
            <a:endParaRPr lang="en-GB" sz="1800" dirty="0" smtClean="0">
              <a:solidFill>
                <a:srgbClr val="002060"/>
              </a:solidFill>
            </a:endParaRPr>
          </a:p>
          <a:p>
            <a:pPr marL="369278" indent="-285750" defTabSz="246451">
              <a:spcBef>
                <a:spcPts val="281"/>
              </a:spcBef>
              <a:defRPr sz="2160"/>
            </a:pPr>
            <a:r>
              <a:rPr lang="en-GB" sz="1800" dirty="0" smtClean="0">
                <a:solidFill>
                  <a:srgbClr val="002060"/>
                </a:solidFill>
              </a:rPr>
              <a:t>AC-DC rectifier systems</a:t>
            </a:r>
          </a:p>
          <a:p>
            <a:pPr marL="769328" lvl="1" defTabSz="246451">
              <a:spcBef>
                <a:spcPts val="281"/>
              </a:spcBef>
              <a:defRPr sz="2160"/>
            </a:pPr>
            <a:r>
              <a:rPr lang="en-GB" sz="1600" dirty="0" smtClean="0">
                <a:solidFill>
                  <a:srgbClr val="002060"/>
                </a:solidFill>
              </a:rPr>
              <a:t>Mains input</a:t>
            </a:r>
          </a:p>
          <a:p>
            <a:pPr marL="769328" lvl="1" defTabSz="246451">
              <a:spcBef>
                <a:spcPts val="281"/>
              </a:spcBef>
              <a:defRPr sz="2160"/>
            </a:pPr>
            <a:r>
              <a:rPr lang="en-GB" sz="1600" dirty="0" err="1" smtClean="0">
                <a:solidFill>
                  <a:srgbClr val="002060"/>
                </a:solidFill>
              </a:rPr>
              <a:t>Ouput</a:t>
            </a:r>
            <a:r>
              <a:rPr lang="en-GB" sz="1600" dirty="0" smtClean="0">
                <a:solidFill>
                  <a:srgbClr val="002060"/>
                </a:solidFill>
              </a:rPr>
              <a:t> voltage: 48V (optionally higher)</a:t>
            </a:r>
          </a:p>
          <a:p>
            <a:pPr marL="769328" lvl="1" defTabSz="246451">
              <a:spcBef>
                <a:spcPts val="281"/>
              </a:spcBef>
              <a:defRPr sz="2160"/>
            </a:pPr>
            <a:r>
              <a:rPr lang="en-GB" sz="1600" dirty="0" smtClean="0">
                <a:solidFill>
                  <a:srgbClr val="002060"/>
                </a:solidFill>
              </a:rPr>
              <a:t>Output </a:t>
            </a:r>
            <a:r>
              <a:rPr lang="en-GB" sz="1600" dirty="0" err="1" smtClean="0">
                <a:solidFill>
                  <a:srgbClr val="002060"/>
                </a:solidFill>
              </a:rPr>
              <a:t>curr</a:t>
            </a:r>
            <a:r>
              <a:rPr lang="en-GB" sz="1600" dirty="0" smtClean="0">
                <a:solidFill>
                  <a:srgbClr val="002060"/>
                </a:solidFill>
              </a:rPr>
              <a:t>.: 2-6 A (Atlas) and 20-100 A (CMS)</a:t>
            </a:r>
          </a:p>
          <a:p>
            <a:pPr marL="769328" lvl="1" defTabSz="246451">
              <a:spcBef>
                <a:spcPts val="281"/>
              </a:spcBef>
              <a:defRPr sz="2160"/>
            </a:pPr>
            <a:r>
              <a:rPr lang="fr-CH" sz="1600" dirty="0" smtClean="0">
                <a:solidFill>
                  <a:srgbClr val="002060"/>
                </a:solidFill>
              </a:rPr>
              <a:t>Max </a:t>
            </a:r>
            <a:r>
              <a:rPr lang="fr-CH" sz="1600" dirty="0" err="1" smtClean="0">
                <a:solidFill>
                  <a:srgbClr val="002060"/>
                </a:solidFill>
              </a:rPr>
              <a:t>ripple</a:t>
            </a:r>
            <a:r>
              <a:rPr lang="fr-CH" sz="1600" dirty="0" smtClean="0">
                <a:solidFill>
                  <a:srgbClr val="002060"/>
                </a:solidFill>
              </a:rPr>
              <a:t>: 500 </a:t>
            </a:r>
            <a:r>
              <a:rPr lang="fr-CH" sz="1600" dirty="0" err="1" smtClean="0">
                <a:solidFill>
                  <a:srgbClr val="002060"/>
                </a:solidFill>
              </a:rPr>
              <a:t>mVpp</a:t>
            </a:r>
            <a:endParaRPr lang="fr-CH" sz="1600" dirty="0" smtClean="0">
              <a:solidFill>
                <a:srgbClr val="002060"/>
              </a:solidFill>
            </a:endParaRPr>
          </a:p>
          <a:p>
            <a:pPr marL="769328" lvl="1" defTabSz="246451">
              <a:spcBef>
                <a:spcPts val="281"/>
              </a:spcBef>
              <a:defRPr sz="2160"/>
            </a:pPr>
            <a:r>
              <a:rPr lang="fr-CH" sz="1600" dirty="0" err="1" smtClean="0">
                <a:solidFill>
                  <a:srgbClr val="002060"/>
                </a:solidFill>
              </a:rPr>
              <a:t>Efficiency</a:t>
            </a:r>
            <a:r>
              <a:rPr lang="fr-CH" sz="1600" dirty="0" smtClean="0">
                <a:solidFill>
                  <a:srgbClr val="002060"/>
                </a:solidFill>
              </a:rPr>
              <a:t>: &gt;90%</a:t>
            </a:r>
          </a:p>
          <a:p>
            <a:pPr marL="769328" lvl="1" defTabSz="246451">
              <a:spcBef>
                <a:spcPts val="281"/>
              </a:spcBef>
              <a:defRPr sz="2160"/>
            </a:pPr>
            <a:r>
              <a:rPr lang="fr-CH" sz="1600" dirty="0" smtClean="0">
                <a:solidFill>
                  <a:srgbClr val="002060"/>
                </a:solidFill>
              </a:rPr>
              <a:t>Line and </a:t>
            </a:r>
            <a:r>
              <a:rPr lang="fr-CH" sz="1600" dirty="0" err="1" smtClean="0">
                <a:solidFill>
                  <a:srgbClr val="002060"/>
                </a:solidFill>
              </a:rPr>
              <a:t>load</a:t>
            </a:r>
            <a:r>
              <a:rPr lang="fr-CH" sz="1600" dirty="0" smtClean="0">
                <a:solidFill>
                  <a:srgbClr val="002060"/>
                </a:solidFill>
              </a:rPr>
              <a:t> reg.: 1%</a:t>
            </a:r>
            <a:endParaRPr lang="en-GB" sz="1600" dirty="0" smtClean="0">
              <a:solidFill>
                <a:srgbClr val="002060"/>
              </a:solidFill>
            </a:endParaRPr>
          </a:p>
          <a:p>
            <a:pPr marL="369278" indent="-285750" defTabSz="246451">
              <a:spcBef>
                <a:spcPts val="281"/>
              </a:spcBef>
              <a:defRPr sz="2160"/>
            </a:pPr>
            <a:r>
              <a:rPr lang="en-GB" sz="1800" dirty="0" smtClean="0">
                <a:solidFill>
                  <a:srgbClr val="002060"/>
                </a:solidFill>
              </a:rPr>
              <a:t>HV PS </a:t>
            </a:r>
          </a:p>
          <a:p>
            <a:pPr marL="769328" lvl="1" defTabSz="246451">
              <a:spcBef>
                <a:spcPts val="281"/>
              </a:spcBef>
              <a:defRPr sz="2160"/>
            </a:pPr>
            <a:r>
              <a:rPr lang="en-GB" sz="1600" dirty="0" smtClean="0">
                <a:solidFill>
                  <a:srgbClr val="002060"/>
                </a:solidFill>
              </a:rPr>
              <a:t>AC or DC input</a:t>
            </a:r>
          </a:p>
          <a:p>
            <a:pPr marL="769328" lvl="1" defTabSz="246451">
              <a:spcBef>
                <a:spcPts val="281"/>
              </a:spcBef>
              <a:defRPr sz="2160"/>
            </a:pPr>
            <a:r>
              <a:rPr lang="en-GB" sz="1600" dirty="0" smtClean="0">
                <a:solidFill>
                  <a:srgbClr val="002060"/>
                </a:solidFill>
              </a:rPr>
              <a:t>Output: 0 to -800 V, 6mA</a:t>
            </a:r>
          </a:p>
          <a:p>
            <a:pPr marL="769328" lvl="1" defTabSz="246451">
              <a:spcBef>
                <a:spcPts val="281"/>
              </a:spcBef>
              <a:defRPr sz="2160"/>
            </a:pPr>
            <a:r>
              <a:rPr lang="en-GB" sz="1600" dirty="0" smtClean="0">
                <a:solidFill>
                  <a:srgbClr val="002060"/>
                </a:solidFill>
              </a:rPr>
              <a:t>Max ripple: 30 </a:t>
            </a:r>
            <a:r>
              <a:rPr lang="en-GB" sz="1600" dirty="0" err="1" smtClean="0">
                <a:solidFill>
                  <a:srgbClr val="002060"/>
                </a:solidFill>
              </a:rPr>
              <a:t>mVpp</a:t>
            </a:r>
            <a:endParaRPr lang="en-GB" sz="1600" dirty="0" smtClean="0">
              <a:solidFill>
                <a:srgbClr val="002060"/>
              </a:solidFill>
            </a:endParaRPr>
          </a:p>
          <a:p>
            <a:pPr marL="769328" lvl="1" defTabSz="246451">
              <a:spcBef>
                <a:spcPts val="281"/>
              </a:spcBef>
              <a:defRPr sz="2160"/>
            </a:pPr>
            <a:r>
              <a:rPr lang="en-GB" sz="1600" dirty="0" smtClean="0">
                <a:solidFill>
                  <a:srgbClr val="002060"/>
                </a:solidFill>
              </a:rPr>
              <a:t>VI </a:t>
            </a:r>
            <a:r>
              <a:rPr lang="en-GB" sz="1600" dirty="0" err="1" smtClean="0">
                <a:solidFill>
                  <a:srgbClr val="002060"/>
                </a:solidFill>
              </a:rPr>
              <a:t>monit</a:t>
            </a:r>
            <a:r>
              <a:rPr lang="en-GB" sz="1600" dirty="0" smtClean="0">
                <a:solidFill>
                  <a:srgbClr val="002060"/>
                </a:solidFill>
              </a:rPr>
              <a:t>. </a:t>
            </a:r>
            <a:r>
              <a:rPr lang="en-GB" sz="1600" dirty="0" smtClean="0">
                <a:solidFill>
                  <a:srgbClr val="002060"/>
                </a:solidFill>
              </a:rPr>
              <a:t>resolution</a:t>
            </a:r>
            <a:r>
              <a:rPr lang="en-GB" sz="1600" dirty="0" smtClean="0">
                <a:solidFill>
                  <a:srgbClr val="002060"/>
                </a:solidFill>
              </a:rPr>
              <a:t>: 12 bits </a:t>
            </a:r>
          </a:p>
          <a:p>
            <a:pPr marL="369278" indent="-285750" defTabSz="246451">
              <a:spcBef>
                <a:spcPts val="281"/>
              </a:spcBef>
              <a:defRPr sz="2160"/>
            </a:pPr>
            <a:r>
              <a:rPr lang="en-GB" sz="1800" dirty="0" smtClean="0">
                <a:solidFill>
                  <a:srgbClr val="002060"/>
                </a:solidFill>
              </a:rPr>
              <a:t>Similar monitoring and control features</a:t>
            </a:r>
          </a:p>
          <a:p>
            <a:pPr marL="369278" indent="-285750" defTabSz="246451">
              <a:spcBef>
                <a:spcPts val="281"/>
              </a:spcBef>
              <a:defRPr sz="2160"/>
            </a:pPr>
            <a:r>
              <a:rPr lang="en-GB" sz="1800" dirty="0" smtClean="0">
                <a:solidFill>
                  <a:srgbClr val="002060"/>
                </a:solidFill>
              </a:rPr>
              <a:t>Similar interlock and inhibit requirements</a:t>
            </a:r>
          </a:p>
          <a:p>
            <a:pPr marL="369278" indent="-285750" defTabSz="246451">
              <a:spcBef>
                <a:spcPts val="281"/>
              </a:spcBef>
              <a:defRPr sz="2160"/>
            </a:pPr>
            <a:r>
              <a:rPr lang="en-GB" sz="1800" dirty="0" smtClean="0">
                <a:solidFill>
                  <a:srgbClr val="002060"/>
                </a:solidFill>
              </a:rPr>
              <a:t>Slow control (OPC UA based)</a:t>
            </a:r>
          </a:p>
          <a:p>
            <a:pPr marL="369278" indent="-285750" defTabSz="246451">
              <a:spcBef>
                <a:spcPts val="281"/>
              </a:spcBef>
              <a:defRPr sz="2160"/>
            </a:pPr>
            <a:r>
              <a:rPr lang="en-GB" sz="1800" dirty="0" smtClean="0">
                <a:solidFill>
                  <a:srgbClr val="002060"/>
                </a:solidFill>
              </a:rPr>
              <a:t>All 19’’ </a:t>
            </a:r>
            <a:r>
              <a:rPr lang="en-GB" sz="1800" dirty="0" err="1" smtClean="0">
                <a:solidFill>
                  <a:srgbClr val="002060"/>
                </a:solidFill>
              </a:rPr>
              <a:t>rackable</a:t>
            </a:r>
            <a:r>
              <a:rPr lang="en-GB" sz="1800" dirty="0" smtClean="0">
                <a:solidFill>
                  <a:srgbClr val="002060"/>
                </a:solidFill>
              </a:rPr>
              <a:t> solutions </a:t>
            </a:r>
          </a:p>
          <a:p>
            <a:pPr marL="369278" indent="-285750" defTabSz="246451">
              <a:spcBef>
                <a:spcPts val="281"/>
              </a:spcBef>
              <a:defRPr sz="2160"/>
            </a:pPr>
            <a:endParaRPr lang="en-GB" sz="1800" dirty="0" smtClean="0">
              <a:solidFill>
                <a:srgbClr val="002060"/>
              </a:solidFill>
            </a:endParaRPr>
          </a:p>
          <a:p>
            <a:pPr marL="83528" indent="0" defTabSz="246451">
              <a:spcBef>
                <a:spcPts val="281"/>
              </a:spcBef>
              <a:buNone/>
              <a:defRPr sz="2160"/>
            </a:pPr>
            <a:endParaRPr lang="en-GB" sz="1800" b="1" dirty="0" smtClean="0">
              <a:solidFill>
                <a:srgbClr val="002060"/>
              </a:solidFill>
            </a:endParaRPr>
          </a:p>
          <a:p>
            <a:pPr marL="83528" indent="0" defTabSz="246451">
              <a:spcBef>
                <a:spcPts val="281"/>
              </a:spcBef>
              <a:buNone/>
              <a:defRPr sz="2160"/>
            </a:pPr>
            <a:r>
              <a:rPr lang="en-GB" sz="1800" b="1" dirty="0" smtClean="0">
                <a:solidFill>
                  <a:srgbClr val="002060"/>
                </a:solidFill>
              </a:rPr>
              <a:t>CMS specific constraints</a:t>
            </a:r>
          </a:p>
          <a:p>
            <a:pPr marL="83528" indent="0" defTabSz="246451">
              <a:spcBef>
                <a:spcPts val="281"/>
              </a:spcBef>
              <a:buNone/>
              <a:defRPr sz="2160"/>
            </a:pPr>
            <a:endParaRPr lang="en-GB" sz="1800" dirty="0" smtClean="0">
              <a:solidFill>
                <a:srgbClr val="002060"/>
              </a:solidFill>
            </a:endParaRPr>
          </a:p>
          <a:p>
            <a:pPr marL="369278" indent="-285750" defTabSz="246451">
              <a:spcBef>
                <a:spcPts val="281"/>
              </a:spcBef>
              <a:defRPr sz="2160"/>
            </a:pPr>
            <a:r>
              <a:rPr lang="en-GB" sz="1800" dirty="0" smtClean="0">
                <a:solidFill>
                  <a:srgbClr val="002060"/>
                </a:solidFill>
              </a:rPr>
              <a:t>Powering of individual detector modules</a:t>
            </a:r>
          </a:p>
          <a:p>
            <a:pPr marL="369278" indent="-285750" defTabSz="246451">
              <a:spcBef>
                <a:spcPts val="281"/>
              </a:spcBef>
              <a:defRPr sz="2160"/>
            </a:pPr>
            <a:r>
              <a:rPr lang="en-GB" sz="1800" dirty="0" smtClean="0">
                <a:solidFill>
                  <a:srgbClr val="002060"/>
                </a:solidFill>
              </a:rPr>
              <a:t>Individual wired HV enable according to LV status</a:t>
            </a:r>
            <a:endParaRPr lang="en-GB" sz="1800" dirty="0" smtClean="0">
              <a:solidFill>
                <a:srgbClr val="002060"/>
              </a:solidFill>
            </a:endParaRPr>
          </a:p>
          <a:p>
            <a:pPr marL="369278" indent="-285750" defTabSz="246451">
              <a:spcBef>
                <a:spcPts val="281"/>
              </a:spcBef>
              <a:defRPr sz="2160"/>
            </a:pPr>
            <a:endParaRPr lang="en-GB" sz="1800" dirty="0" smtClean="0">
              <a:solidFill>
                <a:srgbClr val="002060"/>
              </a:solidFill>
            </a:endParaRPr>
          </a:p>
          <a:p>
            <a:pPr marL="83528" indent="0" defTabSz="246451">
              <a:spcBef>
                <a:spcPts val="281"/>
              </a:spcBef>
              <a:buNone/>
              <a:defRPr sz="2160"/>
            </a:pPr>
            <a:endParaRPr lang="en-GB" sz="1800" dirty="0" smtClean="0">
              <a:solidFill>
                <a:srgbClr val="002060"/>
              </a:solidFill>
            </a:endParaRPr>
          </a:p>
          <a:p>
            <a:pPr marL="83528" indent="0" defTabSz="246451">
              <a:spcBef>
                <a:spcPts val="281"/>
              </a:spcBef>
              <a:buNone/>
              <a:defRPr sz="2160"/>
            </a:pPr>
            <a:r>
              <a:rPr lang="en-GB" sz="1800" b="1" dirty="0" smtClean="0">
                <a:solidFill>
                  <a:srgbClr val="002060"/>
                </a:solidFill>
              </a:rPr>
              <a:t>Atlas specific constraints</a:t>
            </a:r>
          </a:p>
          <a:p>
            <a:pPr marL="83528" indent="0" defTabSz="246451">
              <a:spcBef>
                <a:spcPts val="281"/>
              </a:spcBef>
              <a:buNone/>
              <a:defRPr sz="2160"/>
            </a:pPr>
            <a:endParaRPr lang="en-GB" sz="1800" dirty="0" smtClean="0">
              <a:solidFill>
                <a:srgbClr val="002060"/>
              </a:solidFill>
            </a:endParaRPr>
          </a:p>
          <a:p>
            <a:pPr marL="369278" indent="-285750" defTabSz="246451">
              <a:spcBef>
                <a:spcPts val="281"/>
              </a:spcBef>
              <a:defRPr sz="2160"/>
            </a:pPr>
            <a:r>
              <a:rPr lang="en-GB" sz="1800" dirty="0" smtClean="0">
                <a:solidFill>
                  <a:srgbClr val="002060"/>
                </a:solidFill>
              </a:rPr>
              <a:t>Re-use of existing cabling</a:t>
            </a:r>
          </a:p>
          <a:p>
            <a:pPr marL="369278" indent="-285750" defTabSz="246451">
              <a:spcBef>
                <a:spcPts val="281"/>
              </a:spcBef>
              <a:defRPr sz="2160"/>
            </a:pPr>
            <a:r>
              <a:rPr lang="en-GB" sz="1800" dirty="0" smtClean="0">
                <a:solidFill>
                  <a:srgbClr val="002060"/>
                </a:solidFill>
              </a:rPr>
              <a:t>DC-DC conversion to &lt; 12V will be Atlas home grown</a:t>
            </a:r>
          </a:p>
          <a:p>
            <a:pPr marL="369278" indent="-285750" defTabSz="246451">
              <a:spcBef>
                <a:spcPts val="281"/>
              </a:spcBef>
              <a:defRPr sz="2160"/>
            </a:pPr>
            <a:r>
              <a:rPr lang="en-GB" sz="1800" dirty="0" smtClean="0">
                <a:solidFill>
                  <a:srgbClr val="002060"/>
                </a:solidFill>
              </a:rPr>
              <a:t>Individually floating HV channels. Floating range to be defined.</a:t>
            </a:r>
          </a:p>
          <a:p>
            <a:pPr marL="369278" indent="-285750" defTabSz="246451">
              <a:spcBef>
                <a:spcPts val="281"/>
              </a:spcBef>
              <a:defRPr sz="2160"/>
            </a:pPr>
            <a:endParaRPr lang="en-GB" sz="1800" dirty="0" smtClean="0">
              <a:solidFill>
                <a:srgbClr val="002060"/>
              </a:solidFill>
            </a:endParaRPr>
          </a:p>
          <a:p>
            <a:pPr marL="369278" indent="-285750" defTabSz="246451">
              <a:spcBef>
                <a:spcPts val="281"/>
              </a:spcBef>
              <a:defRPr sz="2160"/>
            </a:pPr>
            <a:endParaRPr lang="en-GB" sz="1800" dirty="0" smtClean="0">
              <a:solidFill>
                <a:srgbClr val="002060"/>
              </a:solidFill>
            </a:endParaRPr>
          </a:p>
          <a:p>
            <a:pPr marL="369278" indent="-285750" defTabSz="246451">
              <a:spcBef>
                <a:spcPts val="281"/>
              </a:spcBef>
              <a:defRPr sz="2160"/>
            </a:pPr>
            <a:endParaRPr lang="en-GB" sz="1800" dirty="0" smtClean="0">
              <a:solidFill>
                <a:srgbClr val="002060"/>
              </a:solidFill>
            </a:endParaRPr>
          </a:p>
          <a:p>
            <a:pPr marL="83528" indent="0" defTabSz="246451">
              <a:spcBef>
                <a:spcPts val="281"/>
              </a:spcBef>
              <a:buNone/>
              <a:defRPr sz="2160"/>
            </a:pPr>
            <a:endParaRPr lang="en-GB" sz="1800" dirty="0" smtClean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959348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76603" y="4143713"/>
            <a:ext cx="3159428" cy="2598984"/>
          </a:xfrm>
          <a:prstGeom prst="rect">
            <a:avLst/>
          </a:prstGeom>
        </p:spPr>
      </p:pic>
      <p:sp>
        <p:nvSpPr>
          <p:cNvPr id="2" name="Introduction to specifications for the CMS Outer Tracker power supplies"/>
          <p:cNvSpPr txBox="1">
            <a:spLocks noGrp="1"/>
          </p:cNvSpPr>
          <p:nvPr/>
        </p:nvSpPr>
        <p:spPr>
          <a:xfrm>
            <a:off x="111125" y="244385"/>
            <a:ext cx="10464800" cy="86995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xmlns:lc="http://schemas.openxmlformats.org/drawingml/2006/lockedCanvas" val="1"/>
            </a:ext>
          </a:extLst>
        </p:spPr>
        <p:txBody>
          <a:bodyPr lIns="50800" tIns="50800" rIns="50800" bIns="50800" anchor="t">
            <a:normAutofit/>
          </a:bodyPr>
          <a:lstStyle>
            <a:lvl1pPr marL="0" marR="0" indent="0" algn="ctr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7000" b="1" i="0" u="none" strike="noStrike" cap="none" spc="0" baseline="0">
                <a:ln>
                  <a:noFill/>
                </a:ln>
                <a:solidFill>
                  <a:srgbClr val="062290"/>
                </a:solidFill>
                <a:uFillTx/>
                <a:latin typeface="+mj-lt"/>
                <a:ea typeface="+mj-ea"/>
                <a:cs typeface="+mj-cs"/>
                <a:sym typeface="Helvetica"/>
              </a:defRPr>
            </a:lvl1pPr>
            <a:lvl2pPr marL="0" marR="0" indent="228600" algn="ctr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7000" b="1" i="0" u="none" strike="noStrike" cap="none" spc="0" baseline="0">
                <a:ln>
                  <a:noFill/>
                </a:ln>
                <a:solidFill>
                  <a:srgbClr val="062290"/>
                </a:solidFill>
                <a:uFillTx/>
                <a:latin typeface="+mj-lt"/>
                <a:ea typeface="+mj-ea"/>
                <a:cs typeface="+mj-cs"/>
                <a:sym typeface="Helvetica"/>
              </a:defRPr>
            </a:lvl2pPr>
            <a:lvl3pPr marL="0" marR="0" indent="457200" algn="ctr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7000" b="1" i="0" u="none" strike="noStrike" cap="none" spc="0" baseline="0">
                <a:ln>
                  <a:noFill/>
                </a:ln>
                <a:solidFill>
                  <a:srgbClr val="062290"/>
                </a:solidFill>
                <a:uFillTx/>
                <a:latin typeface="+mj-lt"/>
                <a:ea typeface="+mj-ea"/>
                <a:cs typeface="+mj-cs"/>
                <a:sym typeface="Helvetica"/>
              </a:defRPr>
            </a:lvl3pPr>
            <a:lvl4pPr marL="0" marR="0" indent="685800" algn="ctr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7000" b="1" i="0" u="none" strike="noStrike" cap="none" spc="0" baseline="0">
                <a:ln>
                  <a:noFill/>
                </a:ln>
                <a:solidFill>
                  <a:srgbClr val="062290"/>
                </a:solidFill>
                <a:uFillTx/>
                <a:latin typeface="+mj-lt"/>
                <a:ea typeface="+mj-ea"/>
                <a:cs typeface="+mj-cs"/>
                <a:sym typeface="Helvetica"/>
              </a:defRPr>
            </a:lvl4pPr>
            <a:lvl5pPr marL="0" marR="0" indent="914400" algn="ctr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7000" b="1" i="0" u="none" strike="noStrike" cap="none" spc="0" baseline="0">
                <a:ln>
                  <a:noFill/>
                </a:ln>
                <a:solidFill>
                  <a:srgbClr val="062290"/>
                </a:solidFill>
                <a:uFillTx/>
                <a:latin typeface="+mj-lt"/>
                <a:ea typeface="+mj-ea"/>
                <a:cs typeface="+mj-cs"/>
                <a:sym typeface="Helvetica"/>
              </a:defRPr>
            </a:lvl5pPr>
            <a:lvl6pPr marL="0" marR="0" indent="1143000" algn="ctr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7000" b="1" i="0" u="none" strike="noStrike" cap="none" spc="0" baseline="0">
                <a:ln>
                  <a:noFill/>
                </a:ln>
                <a:solidFill>
                  <a:srgbClr val="062290"/>
                </a:solidFill>
                <a:uFillTx/>
                <a:latin typeface="+mj-lt"/>
                <a:ea typeface="+mj-ea"/>
                <a:cs typeface="+mj-cs"/>
                <a:sym typeface="Helvetica"/>
              </a:defRPr>
            </a:lvl6pPr>
            <a:lvl7pPr marL="0" marR="0" indent="1371600" algn="ctr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7000" b="1" i="0" u="none" strike="noStrike" cap="none" spc="0" baseline="0">
                <a:ln>
                  <a:noFill/>
                </a:ln>
                <a:solidFill>
                  <a:srgbClr val="062290"/>
                </a:solidFill>
                <a:uFillTx/>
                <a:latin typeface="+mj-lt"/>
                <a:ea typeface="+mj-ea"/>
                <a:cs typeface="+mj-cs"/>
                <a:sym typeface="Helvetica"/>
              </a:defRPr>
            </a:lvl7pPr>
            <a:lvl8pPr marL="0" marR="0" indent="1600200" algn="ctr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7000" b="1" i="0" u="none" strike="noStrike" cap="none" spc="0" baseline="0">
                <a:ln>
                  <a:noFill/>
                </a:ln>
                <a:solidFill>
                  <a:srgbClr val="062290"/>
                </a:solidFill>
                <a:uFillTx/>
                <a:latin typeface="+mj-lt"/>
                <a:ea typeface="+mj-ea"/>
                <a:cs typeface="+mj-cs"/>
                <a:sym typeface="Helvetica"/>
              </a:defRPr>
            </a:lvl8pPr>
            <a:lvl9pPr marL="0" marR="0" indent="1828800" algn="ctr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7000" b="1" i="0" u="none" strike="noStrike" cap="none" spc="0" baseline="0">
                <a:ln>
                  <a:noFill/>
                </a:ln>
                <a:solidFill>
                  <a:srgbClr val="062290"/>
                </a:solidFill>
                <a:uFillTx/>
                <a:latin typeface="+mj-lt"/>
                <a:ea typeface="+mj-ea"/>
                <a:cs typeface="+mj-cs"/>
                <a:sym typeface="Helvetica"/>
              </a:defRPr>
            </a:lvl9pPr>
          </a:lstStyle>
          <a:p>
            <a:pPr algn="l"/>
            <a:r>
              <a:rPr lang="en-GB" sz="2000" dirty="0" smtClean="0">
                <a:solidFill>
                  <a:srgbClr val="002060"/>
                </a:solidFill>
              </a:rPr>
              <a:t>Manufacturer’s proposal </a:t>
            </a:r>
            <a:r>
              <a:rPr lang="en-GB" sz="2000" dirty="0" smtClean="0">
                <a:solidFill>
                  <a:srgbClr val="002060"/>
                </a:solidFill>
              </a:rPr>
              <a:t>(Caen)</a:t>
            </a:r>
            <a:endParaRPr lang="en-GB" sz="2000" dirty="0">
              <a:solidFill>
                <a:srgbClr val="002060"/>
              </a:solidFill>
            </a:endParaRPr>
          </a:p>
        </p:txBody>
      </p:sp>
      <p:sp>
        <p:nvSpPr>
          <p:cNvPr id="3" name="13296 modules (types: “PS” and “2S”) - individually powered…"/>
          <p:cNvSpPr txBox="1">
            <a:spLocks/>
          </p:cNvSpPr>
          <p:nvPr/>
        </p:nvSpPr>
        <p:spPr>
          <a:xfrm>
            <a:off x="190895" y="880545"/>
            <a:ext cx="7457114" cy="4634430"/>
          </a:xfrm>
          <a:prstGeom prst="rect">
            <a:avLst/>
          </a:prstGeom>
        </p:spPr>
        <p:txBody>
          <a:bodyPr numCol="1"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83528" indent="0" defTabSz="246451">
              <a:spcBef>
                <a:spcPts val="281"/>
              </a:spcBef>
              <a:buNone/>
              <a:defRPr sz="2160"/>
            </a:pPr>
            <a:r>
              <a:rPr lang="en-GB" sz="1800" b="1" dirty="0" smtClean="0">
                <a:solidFill>
                  <a:srgbClr val="002060"/>
                </a:solidFill>
              </a:rPr>
              <a:t>COTS equipment</a:t>
            </a:r>
            <a:endParaRPr lang="en-GB" sz="1800" dirty="0" smtClean="0">
              <a:solidFill>
                <a:srgbClr val="002060"/>
              </a:solidFill>
            </a:endParaRPr>
          </a:p>
          <a:p>
            <a:pPr marL="369278" indent="-285750" defTabSz="246451">
              <a:spcBef>
                <a:spcPts val="281"/>
              </a:spcBef>
              <a:defRPr sz="2160"/>
            </a:pPr>
            <a:r>
              <a:rPr lang="en-GB" sz="1800" dirty="0" smtClean="0">
                <a:solidFill>
                  <a:srgbClr val="002060"/>
                </a:solidFill>
              </a:rPr>
              <a:t>Bulk AC-DC rectifier 	48Vdc 4kW	</a:t>
            </a:r>
            <a:r>
              <a:rPr lang="en-GB" sz="1600" i="1" dirty="0" smtClean="0">
                <a:solidFill>
                  <a:srgbClr val="002060"/>
                </a:solidFill>
              </a:rPr>
              <a:t>		</a:t>
            </a:r>
            <a:br>
              <a:rPr lang="en-GB" sz="1600" i="1" dirty="0" smtClean="0">
                <a:solidFill>
                  <a:srgbClr val="002060"/>
                </a:solidFill>
              </a:rPr>
            </a:br>
            <a:r>
              <a:rPr lang="en-GB" sz="1600" i="1" dirty="0" smtClean="0">
                <a:solidFill>
                  <a:srgbClr val="002060"/>
                </a:solidFill>
              </a:rPr>
              <a:t>Harsh or </a:t>
            </a:r>
            <a:r>
              <a:rPr lang="en-GB" sz="1600" i="1" dirty="0" err="1" smtClean="0">
                <a:solidFill>
                  <a:srgbClr val="002060"/>
                </a:solidFill>
              </a:rPr>
              <a:t>std</a:t>
            </a:r>
            <a:r>
              <a:rPr lang="en-GB" sz="1600" i="1" dirty="0" smtClean="0">
                <a:solidFill>
                  <a:srgbClr val="002060"/>
                </a:solidFill>
              </a:rPr>
              <a:t> environment possible (COTS)</a:t>
            </a:r>
            <a:br>
              <a:rPr lang="en-GB" sz="1600" i="1" dirty="0" smtClean="0">
                <a:solidFill>
                  <a:srgbClr val="002060"/>
                </a:solidFill>
              </a:rPr>
            </a:br>
            <a:r>
              <a:rPr lang="en-GB" sz="1600" i="1" dirty="0" smtClean="0">
                <a:solidFill>
                  <a:srgbClr val="002060"/>
                </a:solidFill>
              </a:rPr>
              <a:t>Note: high voltage (e.g. 380V) could be envisaged</a:t>
            </a:r>
          </a:p>
          <a:p>
            <a:pPr marL="369278" indent="-285750" defTabSz="246451">
              <a:spcBef>
                <a:spcPts val="281"/>
              </a:spcBef>
              <a:defRPr sz="2160"/>
            </a:pPr>
            <a:r>
              <a:rPr lang="en-GB" sz="1800" dirty="0" smtClean="0">
                <a:solidFill>
                  <a:srgbClr val="002060"/>
                </a:solidFill>
              </a:rPr>
              <a:t>Modular </a:t>
            </a:r>
            <a:r>
              <a:rPr lang="en-GB" sz="1800" dirty="0" err="1" smtClean="0">
                <a:solidFill>
                  <a:srgbClr val="002060"/>
                </a:solidFill>
              </a:rPr>
              <a:t>pwr</a:t>
            </a:r>
            <a:r>
              <a:rPr lang="en-GB" sz="1800" dirty="0" smtClean="0">
                <a:solidFill>
                  <a:srgbClr val="002060"/>
                </a:solidFill>
              </a:rPr>
              <a:t> crate </a:t>
            </a:r>
            <a:r>
              <a:rPr lang="en-GB" sz="1600" i="1" dirty="0" smtClean="0">
                <a:solidFill>
                  <a:srgbClr val="002060"/>
                </a:solidFill>
              </a:rPr>
              <a:t>(</a:t>
            </a:r>
            <a:r>
              <a:rPr lang="en-GB" sz="1600" i="1" dirty="0" err="1" smtClean="0">
                <a:solidFill>
                  <a:srgbClr val="002060"/>
                </a:solidFill>
              </a:rPr>
              <a:t>std</a:t>
            </a:r>
            <a:r>
              <a:rPr lang="en-GB" sz="1600" i="1" dirty="0" smtClean="0">
                <a:solidFill>
                  <a:srgbClr val="002060"/>
                </a:solidFill>
              </a:rPr>
              <a:t> environment)</a:t>
            </a:r>
          </a:p>
          <a:p>
            <a:pPr marL="369278" indent="-285750" defTabSz="246451">
              <a:spcBef>
                <a:spcPts val="281"/>
              </a:spcBef>
              <a:defRPr sz="2160"/>
            </a:pPr>
            <a:r>
              <a:rPr lang="en-GB" sz="1800" dirty="0" smtClean="0">
                <a:solidFill>
                  <a:srgbClr val="002060"/>
                </a:solidFill>
              </a:rPr>
              <a:t>Central control unit</a:t>
            </a:r>
            <a:r>
              <a:rPr lang="en-GB" sz="1600" dirty="0" smtClean="0">
                <a:solidFill>
                  <a:srgbClr val="002060"/>
                </a:solidFill>
              </a:rPr>
              <a:t> </a:t>
            </a:r>
            <a:r>
              <a:rPr lang="en-GB" sz="1600" i="1" dirty="0" smtClean="0">
                <a:solidFill>
                  <a:srgbClr val="002060"/>
                </a:solidFill>
              </a:rPr>
              <a:t>(</a:t>
            </a:r>
            <a:r>
              <a:rPr lang="en-GB" sz="1600" i="1" dirty="0" err="1" smtClean="0">
                <a:solidFill>
                  <a:srgbClr val="002060"/>
                </a:solidFill>
              </a:rPr>
              <a:t>std</a:t>
            </a:r>
            <a:r>
              <a:rPr lang="en-GB" sz="1600" i="1" dirty="0" smtClean="0">
                <a:solidFill>
                  <a:srgbClr val="002060"/>
                </a:solidFill>
              </a:rPr>
              <a:t> environment)</a:t>
            </a:r>
            <a:r>
              <a:rPr lang="en-GB" sz="1600" dirty="0" smtClean="0">
                <a:solidFill>
                  <a:srgbClr val="002060"/>
                </a:solidFill>
              </a:rPr>
              <a:t> </a:t>
            </a:r>
          </a:p>
          <a:p>
            <a:pPr marL="369278" indent="-285750" defTabSz="246451">
              <a:spcBef>
                <a:spcPts val="281"/>
              </a:spcBef>
              <a:defRPr sz="2160"/>
            </a:pPr>
            <a:r>
              <a:rPr lang="en-GB" sz="1800" dirty="0" smtClean="0">
                <a:solidFill>
                  <a:srgbClr val="002060"/>
                </a:solidFill>
              </a:rPr>
              <a:t>Potentially HV modules </a:t>
            </a:r>
            <a:r>
              <a:rPr lang="en-GB" sz="1600" dirty="0" smtClean="0">
                <a:solidFill>
                  <a:srgbClr val="002060"/>
                </a:solidFill>
              </a:rPr>
              <a:t>(depending on location and floating range)</a:t>
            </a:r>
          </a:p>
          <a:p>
            <a:pPr marL="83528" indent="0" defTabSz="246451">
              <a:spcBef>
                <a:spcPts val="281"/>
              </a:spcBef>
              <a:buNone/>
              <a:defRPr sz="2160"/>
            </a:pPr>
            <a:endParaRPr lang="en-GB" sz="1800" dirty="0" smtClean="0">
              <a:solidFill>
                <a:srgbClr val="002060"/>
              </a:solidFill>
            </a:endParaRPr>
          </a:p>
          <a:p>
            <a:pPr marL="83528" indent="0" defTabSz="246451">
              <a:spcBef>
                <a:spcPts val="281"/>
              </a:spcBef>
              <a:buNone/>
              <a:defRPr sz="2160"/>
            </a:pPr>
            <a:r>
              <a:rPr lang="en-GB" sz="1800" b="1" dirty="0" smtClean="0">
                <a:solidFill>
                  <a:srgbClr val="002060"/>
                </a:solidFill>
              </a:rPr>
              <a:t>Required development efforts</a:t>
            </a:r>
          </a:p>
          <a:p>
            <a:pPr marL="369278" indent="-285750" defTabSz="246451">
              <a:spcBef>
                <a:spcPts val="281"/>
              </a:spcBef>
              <a:defRPr sz="2160"/>
            </a:pPr>
            <a:r>
              <a:rPr lang="en-GB" sz="1800" dirty="0" smtClean="0">
                <a:solidFill>
                  <a:srgbClr val="002060"/>
                </a:solidFill>
              </a:rPr>
              <a:t>HV modules with higher current</a:t>
            </a:r>
          </a:p>
          <a:p>
            <a:pPr marL="369278" indent="-285750" defTabSz="246451">
              <a:spcBef>
                <a:spcPts val="281"/>
              </a:spcBef>
              <a:defRPr sz="2160"/>
            </a:pPr>
            <a:r>
              <a:rPr lang="en-GB" sz="1800" dirty="0" smtClean="0">
                <a:solidFill>
                  <a:srgbClr val="002060"/>
                </a:solidFill>
              </a:rPr>
              <a:t>LV modules different between both </a:t>
            </a:r>
            <a:r>
              <a:rPr lang="en-GB" sz="1800" dirty="0" err="1" smtClean="0">
                <a:solidFill>
                  <a:srgbClr val="002060"/>
                </a:solidFill>
              </a:rPr>
              <a:t>tk</a:t>
            </a:r>
            <a:r>
              <a:rPr lang="en-GB" sz="1800" dirty="0" smtClean="0">
                <a:solidFill>
                  <a:srgbClr val="002060"/>
                </a:solidFill>
              </a:rPr>
              <a:t>, dev. needed </a:t>
            </a:r>
            <a:r>
              <a:rPr lang="en-GB" sz="1600" i="1" dirty="0" smtClean="0">
                <a:solidFill>
                  <a:srgbClr val="002060"/>
                </a:solidFill>
              </a:rPr>
              <a:t>(harsh </a:t>
            </a:r>
            <a:r>
              <a:rPr lang="en-GB" sz="1600" i="1" dirty="0" err="1" smtClean="0">
                <a:solidFill>
                  <a:srgbClr val="002060"/>
                </a:solidFill>
              </a:rPr>
              <a:t>env</a:t>
            </a:r>
            <a:r>
              <a:rPr lang="en-GB" sz="1600" i="1" dirty="0" smtClean="0">
                <a:solidFill>
                  <a:srgbClr val="002060"/>
                </a:solidFill>
              </a:rPr>
              <a:t>. possible)</a:t>
            </a:r>
          </a:p>
          <a:p>
            <a:pPr marL="369278" indent="-285750" defTabSz="246451">
              <a:spcBef>
                <a:spcPts val="281"/>
              </a:spcBef>
              <a:defRPr sz="2160"/>
            </a:pPr>
            <a:endParaRPr lang="en-GB" sz="1800" dirty="0" smtClean="0">
              <a:solidFill>
                <a:srgbClr val="002060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776603" y="92024"/>
            <a:ext cx="2687053" cy="3808132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 rot="16200000">
            <a:off x="7033940" y="1580147"/>
            <a:ext cx="23567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/>
              <a:t>CMS </a:t>
            </a:r>
            <a:r>
              <a:rPr lang="fr-CH" dirty="0" err="1" smtClean="0"/>
              <a:t>simplified</a:t>
            </a:r>
            <a:r>
              <a:rPr lang="fr-CH" dirty="0" smtClean="0"/>
              <a:t> </a:t>
            </a:r>
            <a:r>
              <a:rPr lang="fr-CH" dirty="0" err="1" smtClean="0"/>
              <a:t>scheme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 rot="16200000">
            <a:off x="7018421" y="5100319"/>
            <a:ext cx="23877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/>
              <a:t>Atlas </a:t>
            </a:r>
            <a:r>
              <a:rPr lang="fr-CH" dirty="0" err="1" smtClean="0"/>
              <a:t>simplified</a:t>
            </a:r>
            <a:r>
              <a:rPr lang="fr-CH" dirty="0" smtClean="0"/>
              <a:t> </a:t>
            </a:r>
            <a:r>
              <a:rPr lang="fr-CH" dirty="0" err="1" smtClean="0"/>
              <a:t>scheme</a:t>
            </a:r>
            <a:endParaRPr lang="en-GB" dirty="0"/>
          </a:p>
        </p:txBody>
      </p:sp>
      <p:cxnSp>
        <p:nvCxnSpPr>
          <p:cNvPr id="11" name="Straight Connector 10"/>
          <p:cNvCxnSpPr/>
          <p:nvPr/>
        </p:nvCxnSpPr>
        <p:spPr>
          <a:xfrm>
            <a:off x="7861335" y="3962400"/>
            <a:ext cx="4283242" cy="0"/>
          </a:xfrm>
          <a:prstGeom prst="line">
            <a:avLst/>
          </a:prstGeom>
          <a:ln w="28575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54839" y="4471676"/>
            <a:ext cx="2193263" cy="1829921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6532" y="4471676"/>
            <a:ext cx="3567355" cy="1829921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8664344" y="2897324"/>
            <a:ext cx="41710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 smtClean="0"/>
              <a:t>48 V</a:t>
            </a:r>
            <a:endParaRPr lang="en-GB" sz="1000" dirty="0"/>
          </a:p>
        </p:txBody>
      </p:sp>
      <p:sp>
        <p:nvSpPr>
          <p:cNvPr id="16" name="TextBox 15"/>
          <p:cNvSpPr txBox="1"/>
          <p:nvPr/>
        </p:nvSpPr>
        <p:spPr>
          <a:xfrm>
            <a:off x="8571374" y="926855"/>
            <a:ext cx="41710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 smtClean="0"/>
              <a:t>48 V</a:t>
            </a:r>
            <a:endParaRPr lang="en-GB" sz="1000" dirty="0"/>
          </a:p>
        </p:txBody>
      </p:sp>
      <p:sp>
        <p:nvSpPr>
          <p:cNvPr id="17" name="TextBox 16"/>
          <p:cNvSpPr txBox="1"/>
          <p:nvPr/>
        </p:nvSpPr>
        <p:spPr>
          <a:xfrm>
            <a:off x="8317323" y="5320094"/>
            <a:ext cx="41710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 smtClean="0"/>
              <a:t>48 V</a:t>
            </a:r>
            <a:endParaRPr lang="en-GB" sz="1000" dirty="0"/>
          </a:p>
        </p:txBody>
      </p:sp>
      <p:sp>
        <p:nvSpPr>
          <p:cNvPr id="18" name="TextBox 17"/>
          <p:cNvSpPr txBox="1"/>
          <p:nvPr/>
        </p:nvSpPr>
        <p:spPr>
          <a:xfrm>
            <a:off x="10847416" y="5730472"/>
            <a:ext cx="39145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dirty="0" smtClean="0"/>
              <a:t>48 V</a:t>
            </a:r>
            <a:endParaRPr lang="en-GB" sz="900" dirty="0"/>
          </a:p>
        </p:txBody>
      </p:sp>
      <p:sp>
        <p:nvSpPr>
          <p:cNvPr id="19" name="TextBox 18"/>
          <p:cNvSpPr txBox="1"/>
          <p:nvPr/>
        </p:nvSpPr>
        <p:spPr>
          <a:xfrm>
            <a:off x="11043753" y="703462"/>
            <a:ext cx="58702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 smtClean="0"/>
              <a:t>10-12 V</a:t>
            </a:r>
            <a:endParaRPr lang="en-GB" sz="1000" dirty="0"/>
          </a:p>
        </p:txBody>
      </p:sp>
      <p:sp>
        <p:nvSpPr>
          <p:cNvPr id="20" name="TextBox 19"/>
          <p:cNvSpPr txBox="1"/>
          <p:nvPr/>
        </p:nvSpPr>
        <p:spPr>
          <a:xfrm>
            <a:off x="11120889" y="2951539"/>
            <a:ext cx="45397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 smtClean="0"/>
              <a:t>800V</a:t>
            </a:r>
            <a:endParaRPr lang="en-GB" sz="1000" dirty="0"/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8503455" y="5530215"/>
            <a:ext cx="393557" cy="0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ectangle 5"/>
          <p:cNvSpPr/>
          <p:nvPr/>
        </p:nvSpPr>
        <p:spPr>
          <a:xfrm>
            <a:off x="9081446" y="4143713"/>
            <a:ext cx="856785" cy="11024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4553871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troduction to specifications for the CMS Outer Tracker power supplies"/>
          <p:cNvSpPr txBox="1">
            <a:spLocks noGrp="1"/>
          </p:cNvSpPr>
          <p:nvPr/>
        </p:nvSpPr>
        <p:spPr>
          <a:xfrm>
            <a:off x="111125" y="244385"/>
            <a:ext cx="10464800" cy="86995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xmlns:lc="http://schemas.openxmlformats.org/drawingml/2006/lockedCanvas" val="1"/>
            </a:ext>
          </a:extLst>
        </p:spPr>
        <p:txBody>
          <a:bodyPr lIns="50800" tIns="50800" rIns="50800" bIns="50800" anchor="t">
            <a:normAutofit/>
          </a:bodyPr>
          <a:lstStyle>
            <a:lvl1pPr marL="0" marR="0" indent="0" algn="ctr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7000" b="1" i="0" u="none" strike="noStrike" cap="none" spc="0" baseline="0">
                <a:ln>
                  <a:noFill/>
                </a:ln>
                <a:solidFill>
                  <a:srgbClr val="062290"/>
                </a:solidFill>
                <a:uFillTx/>
                <a:latin typeface="+mj-lt"/>
                <a:ea typeface="+mj-ea"/>
                <a:cs typeface="+mj-cs"/>
                <a:sym typeface="Helvetica"/>
              </a:defRPr>
            </a:lvl1pPr>
            <a:lvl2pPr marL="0" marR="0" indent="228600" algn="ctr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7000" b="1" i="0" u="none" strike="noStrike" cap="none" spc="0" baseline="0">
                <a:ln>
                  <a:noFill/>
                </a:ln>
                <a:solidFill>
                  <a:srgbClr val="062290"/>
                </a:solidFill>
                <a:uFillTx/>
                <a:latin typeface="+mj-lt"/>
                <a:ea typeface="+mj-ea"/>
                <a:cs typeface="+mj-cs"/>
                <a:sym typeface="Helvetica"/>
              </a:defRPr>
            </a:lvl2pPr>
            <a:lvl3pPr marL="0" marR="0" indent="457200" algn="ctr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7000" b="1" i="0" u="none" strike="noStrike" cap="none" spc="0" baseline="0">
                <a:ln>
                  <a:noFill/>
                </a:ln>
                <a:solidFill>
                  <a:srgbClr val="062290"/>
                </a:solidFill>
                <a:uFillTx/>
                <a:latin typeface="+mj-lt"/>
                <a:ea typeface="+mj-ea"/>
                <a:cs typeface="+mj-cs"/>
                <a:sym typeface="Helvetica"/>
              </a:defRPr>
            </a:lvl3pPr>
            <a:lvl4pPr marL="0" marR="0" indent="685800" algn="ctr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7000" b="1" i="0" u="none" strike="noStrike" cap="none" spc="0" baseline="0">
                <a:ln>
                  <a:noFill/>
                </a:ln>
                <a:solidFill>
                  <a:srgbClr val="062290"/>
                </a:solidFill>
                <a:uFillTx/>
                <a:latin typeface="+mj-lt"/>
                <a:ea typeface="+mj-ea"/>
                <a:cs typeface="+mj-cs"/>
                <a:sym typeface="Helvetica"/>
              </a:defRPr>
            </a:lvl4pPr>
            <a:lvl5pPr marL="0" marR="0" indent="914400" algn="ctr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7000" b="1" i="0" u="none" strike="noStrike" cap="none" spc="0" baseline="0">
                <a:ln>
                  <a:noFill/>
                </a:ln>
                <a:solidFill>
                  <a:srgbClr val="062290"/>
                </a:solidFill>
                <a:uFillTx/>
                <a:latin typeface="+mj-lt"/>
                <a:ea typeface="+mj-ea"/>
                <a:cs typeface="+mj-cs"/>
                <a:sym typeface="Helvetica"/>
              </a:defRPr>
            </a:lvl5pPr>
            <a:lvl6pPr marL="0" marR="0" indent="1143000" algn="ctr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7000" b="1" i="0" u="none" strike="noStrike" cap="none" spc="0" baseline="0">
                <a:ln>
                  <a:noFill/>
                </a:ln>
                <a:solidFill>
                  <a:srgbClr val="062290"/>
                </a:solidFill>
                <a:uFillTx/>
                <a:latin typeface="+mj-lt"/>
                <a:ea typeface="+mj-ea"/>
                <a:cs typeface="+mj-cs"/>
                <a:sym typeface="Helvetica"/>
              </a:defRPr>
            </a:lvl6pPr>
            <a:lvl7pPr marL="0" marR="0" indent="1371600" algn="ctr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7000" b="1" i="0" u="none" strike="noStrike" cap="none" spc="0" baseline="0">
                <a:ln>
                  <a:noFill/>
                </a:ln>
                <a:solidFill>
                  <a:srgbClr val="062290"/>
                </a:solidFill>
                <a:uFillTx/>
                <a:latin typeface="+mj-lt"/>
                <a:ea typeface="+mj-ea"/>
                <a:cs typeface="+mj-cs"/>
                <a:sym typeface="Helvetica"/>
              </a:defRPr>
            </a:lvl7pPr>
            <a:lvl8pPr marL="0" marR="0" indent="1600200" algn="ctr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7000" b="1" i="0" u="none" strike="noStrike" cap="none" spc="0" baseline="0">
                <a:ln>
                  <a:noFill/>
                </a:ln>
                <a:solidFill>
                  <a:srgbClr val="062290"/>
                </a:solidFill>
                <a:uFillTx/>
                <a:latin typeface="+mj-lt"/>
                <a:ea typeface="+mj-ea"/>
                <a:cs typeface="+mj-cs"/>
                <a:sym typeface="Helvetica"/>
              </a:defRPr>
            </a:lvl8pPr>
            <a:lvl9pPr marL="0" marR="0" indent="1828800" algn="ctr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7000" b="1" i="0" u="none" strike="noStrike" cap="none" spc="0" baseline="0">
                <a:ln>
                  <a:noFill/>
                </a:ln>
                <a:solidFill>
                  <a:srgbClr val="062290"/>
                </a:solidFill>
                <a:uFillTx/>
                <a:latin typeface="+mj-lt"/>
                <a:ea typeface="+mj-ea"/>
                <a:cs typeface="+mj-cs"/>
                <a:sym typeface="Helvetica"/>
              </a:defRPr>
            </a:lvl9pPr>
          </a:lstStyle>
          <a:p>
            <a:pPr algn="l"/>
            <a:r>
              <a:rPr lang="en-GB" sz="2000" dirty="0" smtClean="0">
                <a:solidFill>
                  <a:srgbClr val="002060"/>
                </a:solidFill>
              </a:rPr>
              <a:t>Manufacturer’s </a:t>
            </a:r>
            <a:r>
              <a:rPr lang="en-GB" sz="2000" dirty="0">
                <a:solidFill>
                  <a:srgbClr val="002060"/>
                </a:solidFill>
              </a:rPr>
              <a:t>proposal (</a:t>
            </a:r>
            <a:r>
              <a:rPr lang="en-GB" sz="2000" dirty="0" smtClean="0">
                <a:solidFill>
                  <a:srgbClr val="002060"/>
                </a:solidFill>
              </a:rPr>
              <a:t>Caen)</a:t>
            </a:r>
            <a:endParaRPr lang="en-GB" sz="2000" dirty="0">
              <a:solidFill>
                <a:srgbClr val="002060"/>
              </a:solidFill>
            </a:endParaRPr>
          </a:p>
        </p:txBody>
      </p:sp>
      <p:sp>
        <p:nvSpPr>
          <p:cNvPr id="3" name="13296 modules (types: “PS” and “2S”) - individually powered…"/>
          <p:cNvSpPr txBox="1">
            <a:spLocks/>
          </p:cNvSpPr>
          <p:nvPr/>
        </p:nvSpPr>
        <p:spPr>
          <a:xfrm>
            <a:off x="190895" y="880545"/>
            <a:ext cx="7036074" cy="4634430"/>
          </a:xfrm>
          <a:prstGeom prst="rect">
            <a:avLst/>
          </a:prstGeom>
        </p:spPr>
        <p:txBody>
          <a:bodyPr numCol="2"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83528" indent="0" defTabSz="246451">
              <a:spcBef>
                <a:spcPts val="281"/>
              </a:spcBef>
              <a:buNone/>
              <a:defRPr sz="2160"/>
            </a:pPr>
            <a:r>
              <a:rPr lang="en-GB" sz="1800" b="1" dirty="0">
                <a:solidFill>
                  <a:srgbClr val="002060"/>
                </a:solidFill>
              </a:rPr>
              <a:t>P</a:t>
            </a:r>
            <a:r>
              <a:rPr lang="en-GB" sz="1800" b="1" dirty="0" smtClean="0">
                <a:solidFill>
                  <a:srgbClr val="002060"/>
                </a:solidFill>
              </a:rPr>
              <a:t>roposal</a:t>
            </a:r>
          </a:p>
          <a:p>
            <a:pPr marL="83528" indent="0" defTabSz="246451">
              <a:spcBef>
                <a:spcPts val="281"/>
              </a:spcBef>
              <a:buNone/>
              <a:defRPr sz="2160"/>
            </a:pPr>
            <a:endParaRPr lang="fr-CH" sz="1400" b="1" dirty="0">
              <a:solidFill>
                <a:srgbClr val="002060"/>
              </a:solidFill>
            </a:endParaRPr>
          </a:p>
          <a:p>
            <a:pPr marL="83528" indent="0" defTabSz="246451">
              <a:spcBef>
                <a:spcPts val="281"/>
              </a:spcBef>
              <a:buNone/>
              <a:defRPr sz="2160"/>
            </a:pPr>
            <a:endParaRPr lang="fr-CH" sz="1400" b="1" dirty="0" smtClean="0">
              <a:solidFill>
                <a:srgbClr val="002060"/>
              </a:solidFill>
            </a:endParaRPr>
          </a:p>
          <a:p>
            <a:pPr marL="83528" indent="0" defTabSz="246451">
              <a:spcBef>
                <a:spcPts val="281"/>
              </a:spcBef>
              <a:buNone/>
              <a:defRPr sz="2160"/>
            </a:pPr>
            <a:r>
              <a:rPr lang="fr-CH" sz="1800" b="1" dirty="0" smtClean="0">
                <a:solidFill>
                  <a:srgbClr val="002060"/>
                </a:solidFill>
              </a:rPr>
              <a:t>CMS</a:t>
            </a:r>
          </a:p>
          <a:p>
            <a:pPr marL="83528" indent="0" defTabSz="246451">
              <a:spcBef>
                <a:spcPts val="281"/>
              </a:spcBef>
              <a:buNone/>
              <a:defRPr sz="2160"/>
            </a:pPr>
            <a:endParaRPr lang="en-GB" sz="1800" b="1" dirty="0" smtClean="0">
              <a:solidFill>
                <a:srgbClr val="002060"/>
              </a:solidFill>
            </a:endParaRPr>
          </a:p>
          <a:p>
            <a:pPr marL="83528" indent="0" defTabSz="246451">
              <a:spcBef>
                <a:spcPts val="281"/>
              </a:spcBef>
              <a:buNone/>
              <a:defRPr sz="2160"/>
            </a:pPr>
            <a:r>
              <a:rPr lang="fr-CH" sz="1400" dirty="0" smtClean="0">
                <a:solidFill>
                  <a:srgbClr val="002060"/>
                </a:solidFill>
              </a:rPr>
              <a:t>1 HV/LV </a:t>
            </a:r>
            <a:r>
              <a:rPr lang="fr-CH" sz="1400" dirty="0" err="1" smtClean="0">
                <a:solidFill>
                  <a:srgbClr val="002060"/>
                </a:solidFill>
              </a:rPr>
              <a:t>complex</a:t>
            </a:r>
            <a:r>
              <a:rPr lang="fr-CH" sz="1400" dirty="0" smtClean="0">
                <a:solidFill>
                  <a:srgbClr val="002060"/>
                </a:solidFill>
              </a:rPr>
              <a:t> </a:t>
            </a:r>
            <a:r>
              <a:rPr lang="fr-CH" sz="1400" dirty="0" err="1" smtClean="0">
                <a:solidFill>
                  <a:srgbClr val="002060"/>
                </a:solidFill>
              </a:rPr>
              <a:t>board</a:t>
            </a:r>
            <a:r>
              <a:rPr lang="fr-CH" sz="1400" dirty="0" smtClean="0">
                <a:solidFill>
                  <a:srgbClr val="002060"/>
                </a:solidFill>
              </a:rPr>
              <a:t> </a:t>
            </a:r>
            <a:r>
              <a:rPr lang="fr-CH" sz="1400" dirty="0" err="1" smtClean="0">
                <a:solidFill>
                  <a:srgbClr val="002060"/>
                </a:solidFill>
              </a:rPr>
              <a:t>powers</a:t>
            </a:r>
            <a:r>
              <a:rPr lang="fr-CH" sz="1400" dirty="0" smtClean="0">
                <a:solidFill>
                  <a:srgbClr val="002060"/>
                </a:solidFill>
              </a:rPr>
              <a:t> 12 </a:t>
            </a:r>
            <a:r>
              <a:rPr lang="fr-CH" sz="1400" dirty="0" err="1" smtClean="0">
                <a:solidFill>
                  <a:srgbClr val="002060"/>
                </a:solidFill>
              </a:rPr>
              <a:t>det</a:t>
            </a:r>
            <a:r>
              <a:rPr lang="fr-CH" sz="1400" dirty="0" smtClean="0">
                <a:solidFill>
                  <a:srgbClr val="002060"/>
                </a:solidFill>
              </a:rPr>
              <a:t>. modules</a:t>
            </a:r>
            <a:endParaRPr lang="en-GB" sz="1400" dirty="0" smtClean="0">
              <a:solidFill>
                <a:srgbClr val="002060"/>
              </a:solidFill>
            </a:endParaRPr>
          </a:p>
          <a:p>
            <a:pPr marL="369278" indent="-285750" defTabSz="246451">
              <a:spcBef>
                <a:spcPts val="281"/>
              </a:spcBef>
              <a:defRPr sz="2160"/>
            </a:pPr>
            <a:r>
              <a:rPr lang="en-GB" sz="1400" dirty="0" smtClean="0">
                <a:solidFill>
                  <a:srgbClr val="002060"/>
                </a:solidFill>
              </a:rPr>
              <a:t>1224 </a:t>
            </a:r>
            <a:r>
              <a:rPr lang="en-GB" sz="1400" dirty="0">
                <a:solidFill>
                  <a:srgbClr val="002060"/>
                </a:solidFill>
              </a:rPr>
              <a:t>complex boards </a:t>
            </a:r>
          </a:p>
          <a:p>
            <a:pPr marL="369278" indent="-285750" defTabSz="246451">
              <a:spcBef>
                <a:spcPts val="281"/>
              </a:spcBef>
              <a:defRPr sz="2160"/>
            </a:pPr>
            <a:r>
              <a:rPr lang="en-GB" sz="1400" dirty="0" smtClean="0">
                <a:solidFill>
                  <a:srgbClr val="002060"/>
                </a:solidFill>
              </a:rPr>
              <a:t>204 </a:t>
            </a:r>
            <a:r>
              <a:rPr lang="en-GB" sz="1400" dirty="0">
                <a:solidFill>
                  <a:srgbClr val="002060"/>
                </a:solidFill>
              </a:rPr>
              <a:t>crates </a:t>
            </a:r>
          </a:p>
          <a:p>
            <a:pPr marL="369278" indent="-285750" defTabSz="246451">
              <a:spcBef>
                <a:spcPts val="281"/>
              </a:spcBef>
              <a:defRPr sz="2160"/>
            </a:pPr>
            <a:r>
              <a:rPr lang="en-GB" sz="1400" dirty="0" smtClean="0">
                <a:solidFill>
                  <a:srgbClr val="002060"/>
                </a:solidFill>
              </a:rPr>
              <a:t>34 </a:t>
            </a:r>
            <a:r>
              <a:rPr lang="en-GB" sz="1400" dirty="0">
                <a:solidFill>
                  <a:srgbClr val="002060"/>
                </a:solidFill>
              </a:rPr>
              <a:t>branch controllers </a:t>
            </a:r>
          </a:p>
          <a:p>
            <a:pPr marL="369278" indent="-285750" defTabSz="246451">
              <a:spcBef>
                <a:spcPts val="281"/>
              </a:spcBef>
              <a:defRPr sz="2160"/>
            </a:pPr>
            <a:r>
              <a:rPr lang="en-GB" sz="1400" dirty="0" smtClean="0">
                <a:solidFill>
                  <a:srgbClr val="002060"/>
                </a:solidFill>
              </a:rPr>
              <a:t>2 </a:t>
            </a:r>
            <a:r>
              <a:rPr lang="en-GB" sz="1400" dirty="0">
                <a:solidFill>
                  <a:srgbClr val="002060"/>
                </a:solidFill>
              </a:rPr>
              <a:t>SY4527 (better 4 for redundancy) </a:t>
            </a:r>
          </a:p>
          <a:p>
            <a:pPr marL="369278" indent="-285750" defTabSz="246451">
              <a:spcBef>
                <a:spcPts val="281"/>
              </a:spcBef>
              <a:defRPr sz="2160"/>
            </a:pPr>
            <a:r>
              <a:rPr lang="en-GB" sz="1400" dirty="0" smtClean="0">
                <a:solidFill>
                  <a:srgbClr val="002060"/>
                </a:solidFill>
              </a:rPr>
              <a:t>204 </a:t>
            </a:r>
            <a:r>
              <a:rPr lang="en-GB" sz="1400" dirty="0">
                <a:solidFill>
                  <a:srgbClr val="002060"/>
                </a:solidFill>
              </a:rPr>
              <a:t>2.5KW-ACDC-PWS (2U COTS)</a:t>
            </a:r>
            <a:endParaRPr lang="en-GB" sz="1400" dirty="0" smtClean="0">
              <a:solidFill>
                <a:srgbClr val="002060"/>
              </a:solidFill>
            </a:endParaRPr>
          </a:p>
          <a:p>
            <a:pPr marL="83528" indent="0" defTabSz="246451">
              <a:spcBef>
                <a:spcPts val="281"/>
              </a:spcBef>
              <a:buNone/>
              <a:defRPr sz="2160"/>
            </a:pPr>
            <a:r>
              <a:rPr lang="fr-CH" sz="1400" dirty="0" smtClean="0">
                <a:solidFill>
                  <a:srgbClr val="002060"/>
                </a:solidFill>
              </a:rPr>
              <a:t>34 racks in </a:t>
            </a:r>
            <a:r>
              <a:rPr lang="fr-CH" sz="1400" dirty="0" err="1" smtClean="0">
                <a:solidFill>
                  <a:srgbClr val="002060"/>
                </a:solidFill>
              </a:rPr>
              <a:t>expt</a:t>
            </a:r>
            <a:r>
              <a:rPr lang="fr-CH" sz="1400" dirty="0" smtClean="0">
                <a:solidFill>
                  <a:srgbClr val="002060"/>
                </a:solidFill>
              </a:rPr>
              <a:t> </a:t>
            </a:r>
            <a:r>
              <a:rPr lang="fr-CH" sz="1400" dirty="0" err="1" smtClean="0">
                <a:solidFill>
                  <a:srgbClr val="002060"/>
                </a:solidFill>
              </a:rPr>
              <a:t>cavern</a:t>
            </a:r>
            <a:r>
              <a:rPr lang="fr-CH" sz="1400" dirty="0" smtClean="0">
                <a:solidFill>
                  <a:srgbClr val="002060"/>
                </a:solidFill>
              </a:rPr>
              <a:t> + 10 racks in service </a:t>
            </a:r>
            <a:r>
              <a:rPr lang="fr-CH" sz="1400" dirty="0" err="1" smtClean="0">
                <a:solidFill>
                  <a:srgbClr val="002060"/>
                </a:solidFill>
              </a:rPr>
              <a:t>cavern</a:t>
            </a:r>
            <a:r>
              <a:rPr lang="fr-CH" sz="1400" dirty="0" smtClean="0">
                <a:solidFill>
                  <a:srgbClr val="002060"/>
                </a:solidFill>
              </a:rPr>
              <a:t> (</a:t>
            </a:r>
            <a:r>
              <a:rPr lang="fr-CH" sz="1400" dirty="0" err="1" smtClean="0">
                <a:solidFill>
                  <a:srgbClr val="002060"/>
                </a:solidFill>
              </a:rPr>
              <a:t>bulk</a:t>
            </a:r>
            <a:r>
              <a:rPr lang="fr-CH" sz="1400" dirty="0" smtClean="0">
                <a:solidFill>
                  <a:srgbClr val="002060"/>
                </a:solidFill>
              </a:rPr>
              <a:t> AC-DC)</a:t>
            </a:r>
            <a:endParaRPr lang="en-GB" sz="1400" dirty="0" smtClean="0">
              <a:solidFill>
                <a:srgbClr val="002060"/>
              </a:solidFill>
            </a:endParaRPr>
          </a:p>
          <a:p>
            <a:pPr marL="83528" indent="0" defTabSz="246451">
              <a:spcBef>
                <a:spcPts val="281"/>
              </a:spcBef>
              <a:buNone/>
              <a:defRPr sz="2160"/>
            </a:pPr>
            <a:endParaRPr lang="fr-CH" sz="1800" b="1" dirty="0" smtClean="0">
              <a:solidFill>
                <a:srgbClr val="002060"/>
              </a:solidFill>
            </a:endParaRPr>
          </a:p>
          <a:p>
            <a:pPr marL="83528" indent="0" defTabSz="246451">
              <a:spcBef>
                <a:spcPts val="281"/>
              </a:spcBef>
              <a:buNone/>
              <a:defRPr sz="2160"/>
            </a:pPr>
            <a:endParaRPr lang="fr-CH" sz="1800" b="1" dirty="0" smtClean="0">
              <a:solidFill>
                <a:srgbClr val="002060"/>
              </a:solidFill>
            </a:endParaRPr>
          </a:p>
          <a:p>
            <a:pPr marL="83528" indent="0" defTabSz="246451">
              <a:spcBef>
                <a:spcPts val="281"/>
              </a:spcBef>
              <a:buNone/>
              <a:defRPr sz="2160"/>
            </a:pPr>
            <a:endParaRPr lang="fr-CH" sz="1800" b="1" dirty="0">
              <a:solidFill>
                <a:srgbClr val="002060"/>
              </a:solidFill>
            </a:endParaRPr>
          </a:p>
          <a:p>
            <a:pPr marL="83528" indent="0" defTabSz="246451">
              <a:spcBef>
                <a:spcPts val="281"/>
              </a:spcBef>
              <a:buNone/>
              <a:defRPr sz="2160"/>
            </a:pPr>
            <a:endParaRPr lang="fr-CH" sz="1800" b="1" dirty="0" smtClean="0">
              <a:solidFill>
                <a:srgbClr val="002060"/>
              </a:solidFill>
            </a:endParaRPr>
          </a:p>
          <a:p>
            <a:pPr marL="83528" indent="0" defTabSz="246451">
              <a:spcBef>
                <a:spcPts val="281"/>
              </a:spcBef>
              <a:buNone/>
              <a:defRPr sz="2160"/>
            </a:pPr>
            <a:endParaRPr lang="fr-CH" sz="1800" b="1" dirty="0">
              <a:solidFill>
                <a:srgbClr val="002060"/>
              </a:solidFill>
            </a:endParaRPr>
          </a:p>
          <a:p>
            <a:pPr marL="83528" indent="0" defTabSz="246451">
              <a:spcBef>
                <a:spcPts val="281"/>
              </a:spcBef>
              <a:buNone/>
              <a:defRPr sz="2160"/>
            </a:pPr>
            <a:endParaRPr lang="fr-CH" sz="2000" b="1" dirty="0" smtClean="0">
              <a:solidFill>
                <a:srgbClr val="002060"/>
              </a:solidFill>
            </a:endParaRPr>
          </a:p>
          <a:p>
            <a:pPr marL="83528" indent="0" defTabSz="246451">
              <a:spcBef>
                <a:spcPts val="281"/>
              </a:spcBef>
              <a:buNone/>
              <a:defRPr sz="2160"/>
            </a:pPr>
            <a:endParaRPr lang="fr-CH" sz="1400" b="1" dirty="0">
              <a:solidFill>
                <a:srgbClr val="002060"/>
              </a:solidFill>
            </a:endParaRPr>
          </a:p>
          <a:p>
            <a:pPr marL="83528" indent="0" defTabSz="246451">
              <a:spcBef>
                <a:spcPts val="281"/>
              </a:spcBef>
              <a:buNone/>
              <a:defRPr sz="2160"/>
            </a:pPr>
            <a:endParaRPr lang="fr-CH" sz="1400" b="1" dirty="0" smtClean="0">
              <a:solidFill>
                <a:srgbClr val="002060"/>
              </a:solidFill>
            </a:endParaRPr>
          </a:p>
          <a:p>
            <a:pPr marL="83528" indent="0" defTabSz="246451">
              <a:spcBef>
                <a:spcPts val="281"/>
              </a:spcBef>
              <a:buNone/>
              <a:defRPr sz="2160"/>
            </a:pPr>
            <a:r>
              <a:rPr lang="fr-CH" sz="1800" b="1" dirty="0" smtClean="0">
                <a:solidFill>
                  <a:srgbClr val="002060"/>
                </a:solidFill>
              </a:rPr>
              <a:t>Atlas</a:t>
            </a:r>
          </a:p>
          <a:p>
            <a:pPr marL="83528" indent="0" defTabSz="246451">
              <a:spcBef>
                <a:spcPts val="281"/>
              </a:spcBef>
              <a:buNone/>
              <a:defRPr sz="2160"/>
            </a:pPr>
            <a:endParaRPr lang="fr-CH" sz="1400" dirty="0" smtClean="0">
              <a:solidFill>
                <a:srgbClr val="002060"/>
              </a:solidFill>
            </a:endParaRPr>
          </a:p>
          <a:p>
            <a:pPr marL="83528" indent="0" defTabSz="246451">
              <a:spcBef>
                <a:spcPts val="281"/>
              </a:spcBef>
              <a:buNone/>
              <a:defRPr sz="2160"/>
            </a:pPr>
            <a:r>
              <a:rPr lang="fr-CH" sz="1400" dirty="0" err="1" smtClean="0">
                <a:solidFill>
                  <a:srgbClr val="002060"/>
                </a:solidFill>
              </a:rPr>
              <a:t>Modular</a:t>
            </a:r>
            <a:r>
              <a:rPr lang="fr-CH" sz="1400" dirty="0" smtClean="0">
                <a:solidFill>
                  <a:srgbClr val="002060"/>
                </a:solidFill>
              </a:rPr>
              <a:t> </a:t>
            </a:r>
            <a:r>
              <a:rPr lang="fr-CH" sz="1400" dirty="0" err="1" smtClean="0">
                <a:solidFill>
                  <a:srgbClr val="002060"/>
                </a:solidFill>
              </a:rPr>
              <a:t>crate</a:t>
            </a:r>
            <a:r>
              <a:rPr lang="fr-CH" sz="1400" dirty="0" smtClean="0">
                <a:solidFill>
                  <a:srgbClr val="002060"/>
                </a:solidFill>
              </a:rPr>
              <a:t> case (</a:t>
            </a:r>
            <a:r>
              <a:rPr lang="fr-CH" sz="1400" dirty="0" err="1" smtClean="0">
                <a:solidFill>
                  <a:srgbClr val="002060"/>
                </a:solidFill>
              </a:rPr>
              <a:t>partly</a:t>
            </a:r>
            <a:r>
              <a:rPr lang="fr-CH" sz="1400" dirty="0" smtClean="0">
                <a:solidFill>
                  <a:srgbClr val="002060"/>
                </a:solidFill>
              </a:rPr>
              <a:t> in </a:t>
            </a:r>
            <a:r>
              <a:rPr lang="fr-CH" sz="1400" dirty="0" err="1" smtClean="0">
                <a:solidFill>
                  <a:srgbClr val="002060"/>
                </a:solidFill>
              </a:rPr>
              <a:t>expt</a:t>
            </a:r>
            <a:r>
              <a:rPr lang="fr-CH" sz="1400" dirty="0" smtClean="0">
                <a:solidFill>
                  <a:srgbClr val="002060"/>
                </a:solidFill>
              </a:rPr>
              <a:t> </a:t>
            </a:r>
            <a:r>
              <a:rPr lang="fr-CH" sz="1400" dirty="0" err="1" smtClean="0">
                <a:solidFill>
                  <a:srgbClr val="002060"/>
                </a:solidFill>
              </a:rPr>
              <a:t>cavern</a:t>
            </a:r>
            <a:r>
              <a:rPr lang="fr-CH" sz="1400" dirty="0" smtClean="0">
                <a:solidFill>
                  <a:srgbClr val="002060"/>
                </a:solidFill>
              </a:rPr>
              <a:t>):</a:t>
            </a:r>
            <a:endParaRPr lang="en-GB" sz="1400" dirty="0" smtClean="0">
              <a:solidFill>
                <a:srgbClr val="002060"/>
              </a:solidFill>
            </a:endParaRPr>
          </a:p>
          <a:p>
            <a:pPr marL="369278" indent="-285750" defTabSz="246451">
              <a:spcBef>
                <a:spcPts val="281"/>
              </a:spcBef>
              <a:defRPr sz="2160"/>
            </a:pPr>
            <a:r>
              <a:rPr lang="en-GB" sz="1400" dirty="0" smtClean="0">
                <a:solidFill>
                  <a:srgbClr val="002060"/>
                </a:solidFill>
              </a:rPr>
              <a:t>456 </a:t>
            </a:r>
            <a:r>
              <a:rPr lang="en-GB" sz="1400" dirty="0">
                <a:solidFill>
                  <a:srgbClr val="002060"/>
                </a:solidFill>
              </a:rPr>
              <a:t>complex boards </a:t>
            </a:r>
          </a:p>
          <a:p>
            <a:pPr marL="369278" indent="-285750" defTabSz="246451">
              <a:spcBef>
                <a:spcPts val="281"/>
              </a:spcBef>
              <a:defRPr sz="2160"/>
            </a:pPr>
            <a:r>
              <a:rPr lang="en-GB" sz="1400" dirty="0" smtClean="0">
                <a:solidFill>
                  <a:srgbClr val="002060"/>
                </a:solidFill>
              </a:rPr>
              <a:t>77 </a:t>
            </a:r>
            <a:r>
              <a:rPr lang="en-GB" sz="1400" dirty="0">
                <a:solidFill>
                  <a:srgbClr val="002060"/>
                </a:solidFill>
              </a:rPr>
              <a:t>crates (assuming 6x6 U like the current EASY3000) </a:t>
            </a:r>
          </a:p>
          <a:p>
            <a:pPr marL="369278" indent="-285750" defTabSz="246451">
              <a:spcBef>
                <a:spcPts val="281"/>
              </a:spcBef>
              <a:defRPr sz="2160"/>
            </a:pPr>
            <a:r>
              <a:rPr lang="en-GB" sz="1400" dirty="0" smtClean="0">
                <a:solidFill>
                  <a:srgbClr val="002060"/>
                </a:solidFill>
              </a:rPr>
              <a:t>13 </a:t>
            </a:r>
            <a:r>
              <a:rPr lang="en-GB" sz="1400" dirty="0">
                <a:solidFill>
                  <a:srgbClr val="002060"/>
                </a:solidFill>
              </a:rPr>
              <a:t>branch controllers </a:t>
            </a:r>
          </a:p>
          <a:p>
            <a:pPr marL="369278" indent="-285750" defTabSz="246451">
              <a:spcBef>
                <a:spcPts val="281"/>
              </a:spcBef>
              <a:defRPr sz="2160"/>
            </a:pPr>
            <a:r>
              <a:rPr lang="en-GB" sz="1400" dirty="0" smtClean="0">
                <a:solidFill>
                  <a:srgbClr val="002060"/>
                </a:solidFill>
              </a:rPr>
              <a:t>77 </a:t>
            </a:r>
            <a:r>
              <a:rPr lang="en-GB" sz="1400" dirty="0">
                <a:solidFill>
                  <a:srgbClr val="002060"/>
                </a:solidFill>
              </a:rPr>
              <a:t>4KW-ACDC-PWS (2U COTS) </a:t>
            </a:r>
          </a:p>
          <a:p>
            <a:pPr marL="369278" indent="-285750" defTabSz="246451">
              <a:spcBef>
                <a:spcPts val="281"/>
              </a:spcBef>
              <a:defRPr sz="2160"/>
            </a:pPr>
            <a:r>
              <a:rPr lang="en-GB" sz="1400" dirty="0" smtClean="0">
                <a:solidFill>
                  <a:srgbClr val="002060"/>
                </a:solidFill>
              </a:rPr>
              <a:t>1 </a:t>
            </a:r>
            <a:r>
              <a:rPr lang="en-GB" sz="1400" dirty="0">
                <a:solidFill>
                  <a:srgbClr val="002060"/>
                </a:solidFill>
              </a:rPr>
              <a:t>SY4527 crate </a:t>
            </a:r>
          </a:p>
          <a:p>
            <a:pPr marL="83528" indent="0" defTabSz="246451">
              <a:spcBef>
                <a:spcPts val="281"/>
              </a:spcBef>
              <a:buNone/>
              <a:defRPr sz="2160"/>
            </a:pPr>
            <a:r>
              <a:rPr lang="en-GB" sz="1400" dirty="0" smtClean="0">
                <a:solidFill>
                  <a:srgbClr val="002060"/>
                </a:solidFill>
              </a:rPr>
              <a:t>13 racks </a:t>
            </a:r>
            <a:r>
              <a:rPr lang="en-GB" sz="1400" dirty="0">
                <a:solidFill>
                  <a:srgbClr val="002060"/>
                </a:solidFill>
              </a:rPr>
              <a:t>in </a:t>
            </a:r>
            <a:r>
              <a:rPr lang="en-GB" sz="1400" dirty="0" err="1" smtClean="0">
                <a:solidFill>
                  <a:srgbClr val="002060"/>
                </a:solidFill>
              </a:rPr>
              <a:t>expt</a:t>
            </a:r>
            <a:r>
              <a:rPr lang="en-GB" sz="1400" dirty="0" smtClean="0">
                <a:solidFill>
                  <a:srgbClr val="002060"/>
                </a:solidFill>
              </a:rPr>
              <a:t> </a:t>
            </a:r>
            <a:r>
              <a:rPr lang="en-GB" sz="1400" dirty="0">
                <a:solidFill>
                  <a:srgbClr val="002060"/>
                </a:solidFill>
              </a:rPr>
              <a:t>cavern </a:t>
            </a:r>
            <a:r>
              <a:rPr lang="en-GB" sz="1400" dirty="0" smtClean="0">
                <a:solidFill>
                  <a:srgbClr val="002060"/>
                </a:solidFill>
              </a:rPr>
              <a:t>+ 4 </a:t>
            </a:r>
            <a:r>
              <a:rPr lang="en-GB" sz="1400" dirty="0">
                <a:solidFill>
                  <a:srgbClr val="002060"/>
                </a:solidFill>
              </a:rPr>
              <a:t>racks in </a:t>
            </a:r>
            <a:r>
              <a:rPr lang="en-GB" sz="1400" dirty="0" smtClean="0">
                <a:solidFill>
                  <a:srgbClr val="002060"/>
                </a:solidFill>
              </a:rPr>
              <a:t>service </a:t>
            </a:r>
            <a:r>
              <a:rPr lang="en-GB" sz="1400" dirty="0" err="1" smtClean="0">
                <a:solidFill>
                  <a:srgbClr val="002060"/>
                </a:solidFill>
              </a:rPr>
              <a:t>carvern</a:t>
            </a:r>
            <a:r>
              <a:rPr lang="en-GB" sz="1400" dirty="0" smtClean="0">
                <a:solidFill>
                  <a:srgbClr val="002060"/>
                </a:solidFill>
              </a:rPr>
              <a:t> (bulk AC-DC)</a:t>
            </a:r>
          </a:p>
          <a:p>
            <a:pPr marL="83528" indent="0" defTabSz="246451">
              <a:spcBef>
                <a:spcPts val="281"/>
              </a:spcBef>
              <a:buNone/>
              <a:defRPr sz="2160"/>
            </a:pPr>
            <a:endParaRPr lang="en-GB" sz="1400" dirty="0" smtClean="0">
              <a:solidFill>
                <a:srgbClr val="002060"/>
              </a:solidFill>
            </a:endParaRPr>
          </a:p>
          <a:p>
            <a:pPr marL="83528" indent="0" defTabSz="246451">
              <a:spcBef>
                <a:spcPts val="281"/>
              </a:spcBef>
              <a:buNone/>
              <a:defRPr sz="2160"/>
            </a:pPr>
            <a:r>
              <a:rPr lang="en-GB" sz="1400" dirty="0" smtClean="0">
                <a:solidFill>
                  <a:srgbClr val="002060"/>
                </a:solidFill>
              </a:rPr>
              <a:t>All in service cavern case: </a:t>
            </a:r>
            <a:endParaRPr lang="en-GB" sz="1400" dirty="0">
              <a:solidFill>
                <a:srgbClr val="002060"/>
              </a:solidFill>
            </a:endParaRPr>
          </a:p>
          <a:p>
            <a:pPr marL="369278" indent="-285750" defTabSz="246451">
              <a:spcBef>
                <a:spcPts val="281"/>
              </a:spcBef>
              <a:defRPr sz="2160"/>
            </a:pPr>
            <a:r>
              <a:rPr lang="en-GB" sz="1400" dirty="0" smtClean="0">
                <a:solidFill>
                  <a:srgbClr val="002060"/>
                </a:solidFill>
              </a:rPr>
              <a:t>456 </a:t>
            </a:r>
            <a:r>
              <a:rPr lang="en-GB" sz="1400" dirty="0">
                <a:solidFill>
                  <a:srgbClr val="002060"/>
                </a:solidFill>
              </a:rPr>
              <a:t>LV boards </a:t>
            </a:r>
          </a:p>
          <a:p>
            <a:pPr marL="369278" indent="-285750" defTabSz="246451">
              <a:spcBef>
                <a:spcPts val="281"/>
              </a:spcBef>
              <a:defRPr sz="2160"/>
            </a:pPr>
            <a:r>
              <a:rPr lang="en-GB" sz="1400" dirty="0" smtClean="0">
                <a:solidFill>
                  <a:srgbClr val="002060"/>
                </a:solidFill>
              </a:rPr>
              <a:t>456 </a:t>
            </a:r>
            <a:r>
              <a:rPr lang="en-GB" sz="1400" dirty="0">
                <a:solidFill>
                  <a:srgbClr val="002060"/>
                </a:solidFill>
              </a:rPr>
              <a:t>HV boards </a:t>
            </a:r>
          </a:p>
          <a:p>
            <a:pPr marL="369278" indent="-285750" defTabSz="246451">
              <a:spcBef>
                <a:spcPts val="281"/>
              </a:spcBef>
              <a:defRPr sz="2160"/>
            </a:pPr>
            <a:r>
              <a:rPr lang="en-GB" sz="1400" dirty="0" smtClean="0">
                <a:solidFill>
                  <a:srgbClr val="002060"/>
                </a:solidFill>
              </a:rPr>
              <a:t>77 </a:t>
            </a:r>
            <a:r>
              <a:rPr lang="en-GB" sz="1400" dirty="0">
                <a:solidFill>
                  <a:srgbClr val="002060"/>
                </a:solidFill>
              </a:rPr>
              <a:t>SY4527(1ctrl+1service+3booster</a:t>
            </a:r>
            <a:r>
              <a:rPr lang="en-GB" sz="1400" dirty="0" smtClean="0">
                <a:solidFill>
                  <a:srgbClr val="002060"/>
                </a:solidFill>
              </a:rPr>
              <a:t>)</a:t>
            </a:r>
          </a:p>
          <a:p>
            <a:pPr marL="83528" indent="0" defTabSz="246451">
              <a:spcBef>
                <a:spcPts val="281"/>
              </a:spcBef>
              <a:buNone/>
              <a:defRPr sz="2160"/>
            </a:pPr>
            <a:r>
              <a:rPr lang="fr-CH" sz="1400" dirty="0" smtClean="0">
                <a:solidFill>
                  <a:srgbClr val="002060"/>
                </a:solidFill>
              </a:rPr>
              <a:t>16 racks in service </a:t>
            </a:r>
            <a:r>
              <a:rPr lang="fr-CH" sz="1400" dirty="0" err="1" smtClean="0">
                <a:solidFill>
                  <a:srgbClr val="002060"/>
                </a:solidFill>
              </a:rPr>
              <a:t>cavern</a:t>
            </a:r>
            <a:endParaRPr lang="en-GB" sz="1400" dirty="0" smtClean="0">
              <a:solidFill>
                <a:srgbClr val="002060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6417" y="3524988"/>
            <a:ext cx="4608422" cy="231232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5323" y="850938"/>
            <a:ext cx="4609516" cy="226142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7956925" y="3112358"/>
            <a:ext cx="368921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400" dirty="0" err="1" smtClean="0"/>
              <a:t>Artistic</a:t>
            </a:r>
            <a:r>
              <a:rPr lang="fr-CH" sz="1400" dirty="0" smtClean="0"/>
              <a:t> </a:t>
            </a:r>
            <a:r>
              <a:rPr lang="fr-CH" sz="1400" dirty="0" err="1" smtClean="0"/>
              <a:t>view</a:t>
            </a:r>
            <a:r>
              <a:rPr lang="fr-CH" sz="1400" dirty="0" smtClean="0"/>
              <a:t> of a possible CMS </a:t>
            </a:r>
            <a:r>
              <a:rPr lang="fr-CH" sz="1400" dirty="0" err="1" smtClean="0"/>
              <a:t>tracker</a:t>
            </a:r>
            <a:r>
              <a:rPr lang="fr-CH" sz="1400" dirty="0" smtClean="0"/>
              <a:t> </a:t>
            </a:r>
            <a:r>
              <a:rPr lang="fr-CH" sz="1400" dirty="0" err="1" smtClean="0"/>
              <a:t>pwr</a:t>
            </a:r>
            <a:r>
              <a:rPr lang="fr-CH" sz="1400" dirty="0" smtClean="0"/>
              <a:t> </a:t>
            </a:r>
            <a:r>
              <a:rPr lang="fr-CH" sz="1400" dirty="0" err="1" smtClean="0"/>
              <a:t>crate</a:t>
            </a:r>
            <a:endParaRPr lang="en-GB" sz="1400" dirty="0"/>
          </a:p>
        </p:txBody>
      </p:sp>
      <p:sp>
        <p:nvSpPr>
          <p:cNvPr id="10" name="TextBox 9"/>
          <p:cNvSpPr txBox="1"/>
          <p:nvPr/>
        </p:nvSpPr>
        <p:spPr>
          <a:xfrm>
            <a:off x="7900229" y="5837313"/>
            <a:ext cx="371672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400" dirty="0" err="1" smtClean="0"/>
              <a:t>Artistic</a:t>
            </a:r>
            <a:r>
              <a:rPr lang="fr-CH" sz="1400" dirty="0" smtClean="0"/>
              <a:t> </a:t>
            </a:r>
            <a:r>
              <a:rPr lang="fr-CH" sz="1400" dirty="0" err="1" smtClean="0"/>
              <a:t>view</a:t>
            </a:r>
            <a:r>
              <a:rPr lang="fr-CH" sz="1400" dirty="0" smtClean="0"/>
              <a:t> of a possible Atlas </a:t>
            </a:r>
            <a:r>
              <a:rPr lang="fr-CH" sz="1400" dirty="0" err="1" smtClean="0"/>
              <a:t>tracker</a:t>
            </a:r>
            <a:r>
              <a:rPr lang="fr-CH" sz="1400" dirty="0" smtClean="0"/>
              <a:t> </a:t>
            </a:r>
            <a:r>
              <a:rPr lang="fr-CH" sz="1400" dirty="0" err="1" smtClean="0"/>
              <a:t>pwr</a:t>
            </a:r>
            <a:r>
              <a:rPr lang="fr-CH" sz="1400" dirty="0" smtClean="0"/>
              <a:t> </a:t>
            </a:r>
            <a:r>
              <a:rPr lang="fr-CH" sz="1400" dirty="0" err="1" smtClean="0"/>
              <a:t>crate</a:t>
            </a:r>
            <a:endParaRPr lang="en-GB" sz="1400" dirty="0"/>
          </a:p>
        </p:txBody>
      </p:sp>
      <p:sp>
        <p:nvSpPr>
          <p:cNvPr id="11" name="Rectangle 10"/>
          <p:cNvSpPr/>
          <p:nvPr/>
        </p:nvSpPr>
        <p:spPr>
          <a:xfrm>
            <a:off x="9689432" y="792312"/>
            <a:ext cx="994416" cy="18625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/>
          <p:cNvSpPr/>
          <p:nvPr/>
        </p:nvSpPr>
        <p:spPr>
          <a:xfrm>
            <a:off x="9504948" y="3524988"/>
            <a:ext cx="1403684" cy="14216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4531240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troduction to specifications for the CMS Outer Tracker power supplies"/>
          <p:cNvSpPr txBox="1">
            <a:spLocks noGrp="1"/>
          </p:cNvSpPr>
          <p:nvPr/>
        </p:nvSpPr>
        <p:spPr>
          <a:xfrm>
            <a:off x="111125" y="244385"/>
            <a:ext cx="10464800" cy="86995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xmlns:lc="http://schemas.openxmlformats.org/drawingml/2006/lockedCanvas" val="1"/>
            </a:ext>
          </a:extLst>
        </p:spPr>
        <p:txBody>
          <a:bodyPr lIns="50800" tIns="50800" rIns="50800" bIns="50800" anchor="t">
            <a:normAutofit/>
          </a:bodyPr>
          <a:lstStyle>
            <a:lvl1pPr marL="0" marR="0" indent="0" algn="ctr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7000" b="1" i="0" u="none" strike="noStrike" cap="none" spc="0" baseline="0">
                <a:ln>
                  <a:noFill/>
                </a:ln>
                <a:solidFill>
                  <a:srgbClr val="062290"/>
                </a:solidFill>
                <a:uFillTx/>
                <a:latin typeface="+mj-lt"/>
                <a:ea typeface="+mj-ea"/>
                <a:cs typeface="+mj-cs"/>
                <a:sym typeface="Helvetica"/>
              </a:defRPr>
            </a:lvl1pPr>
            <a:lvl2pPr marL="0" marR="0" indent="228600" algn="ctr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7000" b="1" i="0" u="none" strike="noStrike" cap="none" spc="0" baseline="0">
                <a:ln>
                  <a:noFill/>
                </a:ln>
                <a:solidFill>
                  <a:srgbClr val="062290"/>
                </a:solidFill>
                <a:uFillTx/>
                <a:latin typeface="+mj-lt"/>
                <a:ea typeface="+mj-ea"/>
                <a:cs typeface="+mj-cs"/>
                <a:sym typeface="Helvetica"/>
              </a:defRPr>
            </a:lvl2pPr>
            <a:lvl3pPr marL="0" marR="0" indent="457200" algn="ctr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7000" b="1" i="0" u="none" strike="noStrike" cap="none" spc="0" baseline="0">
                <a:ln>
                  <a:noFill/>
                </a:ln>
                <a:solidFill>
                  <a:srgbClr val="062290"/>
                </a:solidFill>
                <a:uFillTx/>
                <a:latin typeface="+mj-lt"/>
                <a:ea typeface="+mj-ea"/>
                <a:cs typeface="+mj-cs"/>
                <a:sym typeface="Helvetica"/>
              </a:defRPr>
            </a:lvl3pPr>
            <a:lvl4pPr marL="0" marR="0" indent="685800" algn="ctr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7000" b="1" i="0" u="none" strike="noStrike" cap="none" spc="0" baseline="0">
                <a:ln>
                  <a:noFill/>
                </a:ln>
                <a:solidFill>
                  <a:srgbClr val="062290"/>
                </a:solidFill>
                <a:uFillTx/>
                <a:latin typeface="+mj-lt"/>
                <a:ea typeface="+mj-ea"/>
                <a:cs typeface="+mj-cs"/>
                <a:sym typeface="Helvetica"/>
              </a:defRPr>
            </a:lvl4pPr>
            <a:lvl5pPr marL="0" marR="0" indent="914400" algn="ctr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7000" b="1" i="0" u="none" strike="noStrike" cap="none" spc="0" baseline="0">
                <a:ln>
                  <a:noFill/>
                </a:ln>
                <a:solidFill>
                  <a:srgbClr val="062290"/>
                </a:solidFill>
                <a:uFillTx/>
                <a:latin typeface="+mj-lt"/>
                <a:ea typeface="+mj-ea"/>
                <a:cs typeface="+mj-cs"/>
                <a:sym typeface="Helvetica"/>
              </a:defRPr>
            </a:lvl5pPr>
            <a:lvl6pPr marL="0" marR="0" indent="1143000" algn="ctr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7000" b="1" i="0" u="none" strike="noStrike" cap="none" spc="0" baseline="0">
                <a:ln>
                  <a:noFill/>
                </a:ln>
                <a:solidFill>
                  <a:srgbClr val="062290"/>
                </a:solidFill>
                <a:uFillTx/>
                <a:latin typeface="+mj-lt"/>
                <a:ea typeface="+mj-ea"/>
                <a:cs typeface="+mj-cs"/>
                <a:sym typeface="Helvetica"/>
              </a:defRPr>
            </a:lvl6pPr>
            <a:lvl7pPr marL="0" marR="0" indent="1371600" algn="ctr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7000" b="1" i="0" u="none" strike="noStrike" cap="none" spc="0" baseline="0">
                <a:ln>
                  <a:noFill/>
                </a:ln>
                <a:solidFill>
                  <a:srgbClr val="062290"/>
                </a:solidFill>
                <a:uFillTx/>
                <a:latin typeface="+mj-lt"/>
                <a:ea typeface="+mj-ea"/>
                <a:cs typeface="+mj-cs"/>
                <a:sym typeface="Helvetica"/>
              </a:defRPr>
            </a:lvl7pPr>
            <a:lvl8pPr marL="0" marR="0" indent="1600200" algn="ctr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7000" b="1" i="0" u="none" strike="noStrike" cap="none" spc="0" baseline="0">
                <a:ln>
                  <a:noFill/>
                </a:ln>
                <a:solidFill>
                  <a:srgbClr val="062290"/>
                </a:solidFill>
                <a:uFillTx/>
                <a:latin typeface="+mj-lt"/>
                <a:ea typeface="+mj-ea"/>
                <a:cs typeface="+mj-cs"/>
                <a:sym typeface="Helvetica"/>
              </a:defRPr>
            </a:lvl8pPr>
            <a:lvl9pPr marL="0" marR="0" indent="1828800" algn="ctr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7000" b="1" i="0" u="none" strike="noStrike" cap="none" spc="0" baseline="0">
                <a:ln>
                  <a:noFill/>
                </a:ln>
                <a:solidFill>
                  <a:srgbClr val="062290"/>
                </a:solidFill>
                <a:uFillTx/>
                <a:latin typeface="+mj-lt"/>
                <a:ea typeface="+mj-ea"/>
                <a:cs typeface="+mj-cs"/>
                <a:sym typeface="Helvetica"/>
              </a:defRPr>
            </a:lvl9pPr>
          </a:lstStyle>
          <a:p>
            <a:pPr algn="l"/>
            <a:r>
              <a:rPr lang="en-GB" sz="2000" dirty="0" smtClean="0">
                <a:solidFill>
                  <a:srgbClr val="002060"/>
                </a:solidFill>
              </a:rPr>
              <a:t>Manufacturer’s proposal </a:t>
            </a:r>
            <a:r>
              <a:rPr lang="en-GB" sz="2000" dirty="0" smtClean="0">
                <a:solidFill>
                  <a:srgbClr val="002060"/>
                </a:solidFill>
              </a:rPr>
              <a:t>(Wiener/Iseg)</a:t>
            </a:r>
            <a:endParaRPr lang="en-GB" sz="2000" dirty="0">
              <a:solidFill>
                <a:srgbClr val="002060"/>
              </a:solidFill>
            </a:endParaRPr>
          </a:p>
        </p:txBody>
      </p:sp>
      <p:sp>
        <p:nvSpPr>
          <p:cNvPr id="3" name="13296 modules (types: “PS” and “2S”) - individually powered…"/>
          <p:cNvSpPr txBox="1">
            <a:spLocks/>
          </p:cNvSpPr>
          <p:nvPr/>
        </p:nvSpPr>
        <p:spPr>
          <a:xfrm>
            <a:off x="190895" y="880545"/>
            <a:ext cx="7709842" cy="4634430"/>
          </a:xfrm>
          <a:prstGeom prst="rect">
            <a:avLst/>
          </a:prstGeom>
        </p:spPr>
        <p:txBody>
          <a:bodyPr numCol="1"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83528" indent="0" defTabSz="246451">
              <a:spcBef>
                <a:spcPts val="281"/>
              </a:spcBef>
              <a:buNone/>
              <a:defRPr sz="2160"/>
            </a:pPr>
            <a:r>
              <a:rPr lang="en-GB" sz="1800" b="1" dirty="0" smtClean="0">
                <a:solidFill>
                  <a:srgbClr val="002060"/>
                </a:solidFill>
              </a:rPr>
              <a:t>COTS equipment</a:t>
            </a:r>
            <a:endParaRPr lang="en-GB" sz="1800" dirty="0" smtClean="0">
              <a:solidFill>
                <a:srgbClr val="002060"/>
              </a:solidFill>
            </a:endParaRPr>
          </a:p>
          <a:p>
            <a:pPr marL="369278" indent="-285750" defTabSz="246451">
              <a:spcBef>
                <a:spcPts val="281"/>
              </a:spcBef>
              <a:defRPr sz="2160"/>
            </a:pPr>
            <a:r>
              <a:rPr lang="en-GB" sz="1800" dirty="0" smtClean="0">
                <a:solidFill>
                  <a:srgbClr val="002060"/>
                </a:solidFill>
              </a:rPr>
              <a:t>Modular “MPOD” HV+LV powering system </a:t>
            </a:r>
            <a:r>
              <a:rPr lang="en-GB" sz="1600" i="1" dirty="0" smtClean="0">
                <a:solidFill>
                  <a:srgbClr val="002060"/>
                </a:solidFill>
              </a:rPr>
              <a:t>(</a:t>
            </a:r>
            <a:r>
              <a:rPr lang="en-GB" sz="1600" i="1" dirty="0" err="1" smtClean="0">
                <a:solidFill>
                  <a:srgbClr val="002060"/>
                </a:solidFill>
              </a:rPr>
              <a:t>std</a:t>
            </a:r>
            <a:r>
              <a:rPr lang="en-GB" sz="1600" i="1" dirty="0" smtClean="0">
                <a:solidFill>
                  <a:srgbClr val="002060"/>
                </a:solidFill>
              </a:rPr>
              <a:t> environment)</a:t>
            </a:r>
            <a:r>
              <a:rPr lang="en-GB" sz="1600" dirty="0" smtClean="0">
                <a:solidFill>
                  <a:srgbClr val="002060"/>
                </a:solidFill>
              </a:rPr>
              <a:t> </a:t>
            </a:r>
          </a:p>
          <a:p>
            <a:pPr marL="369278" indent="-285750" defTabSz="246451">
              <a:spcBef>
                <a:spcPts val="281"/>
              </a:spcBef>
              <a:defRPr sz="2160"/>
            </a:pPr>
            <a:r>
              <a:rPr lang="en-GB" sz="1800" dirty="0" smtClean="0">
                <a:solidFill>
                  <a:srgbClr val="002060"/>
                </a:solidFill>
              </a:rPr>
              <a:t>LV modules: 2ch 48V 4A or 4ch 48V 2A </a:t>
            </a:r>
            <a:r>
              <a:rPr lang="en-GB" sz="1600" i="1" dirty="0" smtClean="0">
                <a:solidFill>
                  <a:srgbClr val="002060"/>
                </a:solidFill>
              </a:rPr>
              <a:t>(</a:t>
            </a:r>
            <a:r>
              <a:rPr lang="en-GB" sz="1600" i="1" dirty="0" err="1" smtClean="0">
                <a:solidFill>
                  <a:srgbClr val="002060"/>
                </a:solidFill>
              </a:rPr>
              <a:t>std</a:t>
            </a:r>
            <a:r>
              <a:rPr lang="en-GB" sz="1600" i="1" dirty="0" smtClean="0">
                <a:solidFill>
                  <a:srgbClr val="002060"/>
                </a:solidFill>
              </a:rPr>
              <a:t> environment)</a:t>
            </a:r>
            <a:r>
              <a:rPr lang="en-GB" sz="1600" dirty="0" smtClean="0">
                <a:solidFill>
                  <a:srgbClr val="002060"/>
                </a:solidFill>
              </a:rPr>
              <a:t> </a:t>
            </a:r>
          </a:p>
          <a:p>
            <a:pPr marL="369278" indent="-285750" defTabSz="246451">
              <a:spcBef>
                <a:spcPts val="281"/>
              </a:spcBef>
              <a:defRPr sz="2160"/>
            </a:pPr>
            <a:r>
              <a:rPr lang="en-GB" sz="1800" dirty="0" smtClean="0">
                <a:solidFill>
                  <a:srgbClr val="002060"/>
                </a:solidFill>
              </a:rPr>
              <a:t>LV modules: 8, 4 or 2ch 0..16V 5A </a:t>
            </a:r>
            <a:r>
              <a:rPr lang="en-GB" sz="1600" i="1" dirty="0" smtClean="0">
                <a:solidFill>
                  <a:srgbClr val="002060"/>
                </a:solidFill>
              </a:rPr>
              <a:t>(</a:t>
            </a:r>
            <a:r>
              <a:rPr lang="en-GB" sz="1600" i="1" dirty="0" err="1" smtClean="0">
                <a:solidFill>
                  <a:srgbClr val="002060"/>
                </a:solidFill>
              </a:rPr>
              <a:t>std</a:t>
            </a:r>
            <a:r>
              <a:rPr lang="en-GB" sz="1600" i="1" dirty="0" smtClean="0">
                <a:solidFill>
                  <a:srgbClr val="002060"/>
                </a:solidFill>
              </a:rPr>
              <a:t> environment)</a:t>
            </a:r>
            <a:r>
              <a:rPr lang="en-GB" sz="1600" dirty="0" smtClean="0">
                <a:solidFill>
                  <a:srgbClr val="002060"/>
                </a:solidFill>
              </a:rPr>
              <a:t> </a:t>
            </a:r>
          </a:p>
          <a:p>
            <a:pPr marL="369278" indent="-285750" defTabSz="246451">
              <a:spcBef>
                <a:spcPts val="281"/>
              </a:spcBef>
              <a:defRPr sz="2160"/>
            </a:pPr>
            <a:r>
              <a:rPr lang="en-GB" sz="1800" dirty="0" smtClean="0">
                <a:solidFill>
                  <a:srgbClr val="002060"/>
                </a:solidFill>
              </a:rPr>
              <a:t>HV modules: </a:t>
            </a:r>
          </a:p>
          <a:p>
            <a:pPr marL="769328" lvl="1" defTabSz="246451">
              <a:spcBef>
                <a:spcPts val="281"/>
              </a:spcBef>
              <a:defRPr sz="2160"/>
            </a:pPr>
            <a:r>
              <a:rPr lang="en-GB" sz="1600" dirty="0" smtClean="0">
                <a:solidFill>
                  <a:srgbClr val="002060"/>
                </a:solidFill>
              </a:rPr>
              <a:t>16, 24, 48ch 1kV common float </a:t>
            </a:r>
            <a:r>
              <a:rPr lang="en-GB" sz="1600" dirty="0" err="1" smtClean="0">
                <a:solidFill>
                  <a:srgbClr val="002060"/>
                </a:solidFill>
              </a:rPr>
              <a:t>gnd</a:t>
            </a:r>
            <a:r>
              <a:rPr lang="en-GB" sz="1600" dirty="0" smtClean="0">
                <a:solidFill>
                  <a:srgbClr val="002060"/>
                </a:solidFill>
              </a:rPr>
              <a:t> </a:t>
            </a:r>
          </a:p>
          <a:p>
            <a:pPr marL="769328" lvl="1" defTabSz="246451">
              <a:spcBef>
                <a:spcPts val="281"/>
              </a:spcBef>
              <a:defRPr sz="2160"/>
            </a:pPr>
            <a:r>
              <a:rPr lang="en-GB" sz="1600" dirty="0" smtClean="0">
                <a:solidFill>
                  <a:srgbClr val="002060"/>
                </a:solidFill>
              </a:rPr>
              <a:t>8 or 16ch 1kV individual float </a:t>
            </a:r>
            <a:r>
              <a:rPr lang="en-GB" sz="1600" dirty="0" err="1" smtClean="0">
                <a:solidFill>
                  <a:srgbClr val="002060"/>
                </a:solidFill>
              </a:rPr>
              <a:t>gnd</a:t>
            </a:r>
            <a:endParaRPr lang="en-GB" sz="1600" dirty="0" smtClean="0">
              <a:solidFill>
                <a:srgbClr val="002060"/>
              </a:solidFill>
            </a:endParaRPr>
          </a:p>
          <a:p>
            <a:pPr marL="369278" indent="-285750" defTabSz="246451">
              <a:spcBef>
                <a:spcPts val="281"/>
              </a:spcBef>
              <a:defRPr sz="2160"/>
            </a:pPr>
            <a:r>
              <a:rPr lang="en-GB" sz="1800" dirty="0" smtClean="0">
                <a:solidFill>
                  <a:srgbClr val="002060"/>
                </a:solidFill>
              </a:rPr>
              <a:t>Central control module</a:t>
            </a:r>
            <a:r>
              <a:rPr lang="en-GB" sz="1600" dirty="0" smtClean="0">
                <a:solidFill>
                  <a:srgbClr val="002060"/>
                </a:solidFill>
              </a:rPr>
              <a:t> </a:t>
            </a:r>
            <a:r>
              <a:rPr lang="en-GB" sz="1600" i="1" dirty="0" smtClean="0">
                <a:solidFill>
                  <a:srgbClr val="002060"/>
                </a:solidFill>
              </a:rPr>
              <a:t>(</a:t>
            </a:r>
            <a:r>
              <a:rPr lang="en-GB" sz="1600" i="1" dirty="0" err="1" smtClean="0">
                <a:solidFill>
                  <a:srgbClr val="002060"/>
                </a:solidFill>
              </a:rPr>
              <a:t>std</a:t>
            </a:r>
            <a:r>
              <a:rPr lang="en-GB" sz="1600" i="1" dirty="0" smtClean="0">
                <a:solidFill>
                  <a:srgbClr val="002060"/>
                </a:solidFill>
              </a:rPr>
              <a:t> environment)</a:t>
            </a:r>
            <a:r>
              <a:rPr lang="en-GB" sz="1600" dirty="0" smtClean="0">
                <a:solidFill>
                  <a:srgbClr val="002060"/>
                </a:solidFill>
              </a:rPr>
              <a:t> </a:t>
            </a:r>
          </a:p>
          <a:p>
            <a:pPr marL="83528" indent="0" defTabSz="246451">
              <a:spcBef>
                <a:spcPts val="281"/>
              </a:spcBef>
              <a:buNone/>
              <a:defRPr sz="2160"/>
            </a:pPr>
            <a:endParaRPr lang="en-GB" sz="1800" dirty="0" smtClean="0">
              <a:solidFill>
                <a:srgbClr val="002060"/>
              </a:solidFill>
            </a:endParaRPr>
          </a:p>
          <a:p>
            <a:pPr marL="83528" indent="0" defTabSz="246451">
              <a:spcBef>
                <a:spcPts val="281"/>
              </a:spcBef>
              <a:buNone/>
              <a:defRPr sz="2160"/>
            </a:pPr>
            <a:r>
              <a:rPr lang="en-GB" sz="1800" b="1" dirty="0" smtClean="0">
                <a:solidFill>
                  <a:srgbClr val="002060"/>
                </a:solidFill>
              </a:rPr>
              <a:t>Required development efforts</a:t>
            </a:r>
          </a:p>
          <a:p>
            <a:pPr marL="369278" indent="-285750" defTabSz="246451">
              <a:spcBef>
                <a:spcPts val="281"/>
              </a:spcBef>
              <a:defRPr sz="2160"/>
            </a:pPr>
            <a:r>
              <a:rPr lang="en-GB" sz="1800" dirty="0" smtClean="0">
                <a:solidFill>
                  <a:srgbClr val="002060"/>
                </a:solidFill>
              </a:rPr>
              <a:t>Rad/Mag tolerant DC-DC modules (380V to 4..14V 20A)</a:t>
            </a:r>
          </a:p>
          <a:p>
            <a:pPr marL="369278" indent="-285750" defTabSz="246451">
              <a:spcBef>
                <a:spcPts val="281"/>
              </a:spcBef>
              <a:defRPr sz="2160"/>
            </a:pPr>
            <a:r>
              <a:rPr lang="en-GB" sz="1800" dirty="0" smtClean="0">
                <a:solidFill>
                  <a:srgbClr val="002060"/>
                </a:solidFill>
              </a:rPr>
              <a:t>LV distributor module with 12 to 16 output channels (for CMS)</a:t>
            </a:r>
          </a:p>
          <a:p>
            <a:pPr marL="369278" indent="-285750" defTabSz="246451">
              <a:spcBef>
                <a:spcPts val="281"/>
              </a:spcBef>
              <a:defRPr sz="2160"/>
            </a:pPr>
            <a:r>
              <a:rPr lang="en-GB" sz="1800" dirty="0" smtClean="0">
                <a:solidFill>
                  <a:srgbClr val="002060"/>
                </a:solidFill>
              </a:rPr>
              <a:t>Possibly higher power density LV modules (+ higher power chassis)</a:t>
            </a:r>
          </a:p>
          <a:p>
            <a:pPr marL="369278" indent="-285750" defTabSz="246451">
              <a:spcBef>
                <a:spcPts val="281"/>
              </a:spcBef>
              <a:defRPr sz="2160"/>
            </a:pPr>
            <a:endParaRPr lang="en-GB" sz="1800" dirty="0" smtClean="0">
              <a:solidFill>
                <a:srgbClr val="002060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53663" y="3112168"/>
            <a:ext cx="3630005" cy="2574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821711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troduction to specifications for the CMS Outer Tracker power supplies"/>
          <p:cNvSpPr txBox="1">
            <a:spLocks noGrp="1"/>
          </p:cNvSpPr>
          <p:nvPr/>
        </p:nvSpPr>
        <p:spPr>
          <a:xfrm>
            <a:off x="111125" y="244385"/>
            <a:ext cx="10464800" cy="86995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xmlns:lc="http://schemas.openxmlformats.org/drawingml/2006/lockedCanvas" val="1"/>
            </a:ext>
          </a:extLst>
        </p:spPr>
        <p:txBody>
          <a:bodyPr lIns="50800" tIns="50800" rIns="50800" bIns="50800" anchor="t">
            <a:normAutofit/>
          </a:bodyPr>
          <a:lstStyle>
            <a:lvl1pPr marL="0" marR="0" indent="0" algn="ctr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7000" b="1" i="0" u="none" strike="noStrike" cap="none" spc="0" baseline="0">
                <a:ln>
                  <a:noFill/>
                </a:ln>
                <a:solidFill>
                  <a:srgbClr val="062290"/>
                </a:solidFill>
                <a:uFillTx/>
                <a:latin typeface="+mj-lt"/>
                <a:ea typeface="+mj-ea"/>
                <a:cs typeface="+mj-cs"/>
                <a:sym typeface="Helvetica"/>
              </a:defRPr>
            </a:lvl1pPr>
            <a:lvl2pPr marL="0" marR="0" indent="228600" algn="ctr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7000" b="1" i="0" u="none" strike="noStrike" cap="none" spc="0" baseline="0">
                <a:ln>
                  <a:noFill/>
                </a:ln>
                <a:solidFill>
                  <a:srgbClr val="062290"/>
                </a:solidFill>
                <a:uFillTx/>
                <a:latin typeface="+mj-lt"/>
                <a:ea typeface="+mj-ea"/>
                <a:cs typeface="+mj-cs"/>
                <a:sym typeface="Helvetica"/>
              </a:defRPr>
            </a:lvl2pPr>
            <a:lvl3pPr marL="0" marR="0" indent="457200" algn="ctr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7000" b="1" i="0" u="none" strike="noStrike" cap="none" spc="0" baseline="0">
                <a:ln>
                  <a:noFill/>
                </a:ln>
                <a:solidFill>
                  <a:srgbClr val="062290"/>
                </a:solidFill>
                <a:uFillTx/>
                <a:latin typeface="+mj-lt"/>
                <a:ea typeface="+mj-ea"/>
                <a:cs typeface="+mj-cs"/>
                <a:sym typeface="Helvetica"/>
              </a:defRPr>
            </a:lvl3pPr>
            <a:lvl4pPr marL="0" marR="0" indent="685800" algn="ctr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7000" b="1" i="0" u="none" strike="noStrike" cap="none" spc="0" baseline="0">
                <a:ln>
                  <a:noFill/>
                </a:ln>
                <a:solidFill>
                  <a:srgbClr val="062290"/>
                </a:solidFill>
                <a:uFillTx/>
                <a:latin typeface="+mj-lt"/>
                <a:ea typeface="+mj-ea"/>
                <a:cs typeface="+mj-cs"/>
                <a:sym typeface="Helvetica"/>
              </a:defRPr>
            </a:lvl4pPr>
            <a:lvl5pPr marL="0" marR="0" indent="914400" algn="ctr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7000" b="1" i="0" u="none" strike="noStrike" cap="none" spc="0" baseline="0">
                <a:ln>
                  <a:noFill/>
                </a:ln>
                <a:solidFill>
                  <a:srgbClr val="062290"/>
                </a:solidFill>
                <a:uFillTx/>
                <a:latin typeface="+mj-lt"/>
                <a:ea typeface="+mj-ea"/>
                <a:cs typeface="+mj-cs"/>
                <a:sym typeface="Helvetica"/>
              </a:defRPr>
            </a:lvl5pPr>
            <a:lvl6pPr marL="0" marR="0" indent="1143000" algn="ctr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7000" b="1" i="0" u="none" strike="noStrike" cap="none" spc="0" baseline="0">
                <a:ln>
                  <a:noFill/>
                </a:ln>
                <a:solidFill>
                  <a:srgbClr val="062290"/>
                </a:solidFill>
                <a:uFillTx/>
                <a:latin typeface="+mj-lt"/>
                <a:ea typeface="+mj-ea"/>
                <a:cs typeface="+mj-cs"/>
                <a:sym typeface="Helvetica"/>
              </a:defRPr>
            </a:lvl6pPr>
            <a:lvl7pPr marL="0" marR="0" indent="1371600" algn="ctr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7000" b="1" i="0" u="none" strike="noStrike" cap="none" spc="0" baseline="0">
                <a:ln>
                  <a:noFill/>
                </a:ln>
                <a:solidFill>
                  <a:srgbClr val="062290"/>
                </a:solidFill>
                <a:uFillTx/>
                <a:latin typeface="+mj-lt"/>
                <a:ea typeface="+mj-ea"/>
                <a:cs typeface="+mj-cs"/>
                <a:sym typeface="Helvetica"/>
              </a:defRPr>
            </a:lvl7pPr>
            <a:lvl8pPr marL="0" marR="0" indent="1600200" algn="ctr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7000" b="1" i="0" u="none" strike="noStrike" cap="none" spc="0" baseline="0">
                <a:ln>
                  <a:noFill/>
                </a:ln>
                <a:solidFill>
                  <a:srgbClr val="062290"/>
                </a:solidFill>
                <a:uFillTx/>
                <a:latin typeface="+mj-lt"/>
                <a:ea typeface="+mj-ea"/>
                <a:cs typeface="+mj-cs"/>
                <a:sym typeface="Helvetica"/>
              </a:defRPr>
            </a:lvl8pPr>
            <a:lvl9pPr marL="0" marR="0" indent="1828800" algn="ctr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7000" b="1" i="0" u="none" strike="noStrike" cap="none" spc="0" baseline="0">
                <a:ln>
                  <a:noFill/>
                </a:ln>
                <a:solidFill>
                  <a:srgbClr val="062290"/>
                </a:solidFill>
                <a:uFillTx/>
                <a:latin typeface="+mj-lt"/>
                <a:ea typeface="+mj-ea"/>
                <a:cs typeface="+mj-cs"/>
                <a:sym typeface="Helvetica"/>
              </a:defRPr>
            </a:lvl9pPr>
          </a:lstStyle>
          <a:p>
            <a:pPr algn="l"/>
            <a:r>
              <a:rPr lang="en-GB" sz="2000" dirty="0" smtClean="0">
                <a:solidFill>
                  <a:srgbClr val="002060"/>
                </a:solidFill>
              </a:rPr>
              <a:t>Manufacturer’s </a:t>
            </a:r>
            <a:r>
              <a:rPr lang="en-GB" sz="2000" dirty="0">
                <a:solidFill>
                  <a:srgbClr val="002060"/>
                </a:solidFill>
              </a:rPr>
              <a:t>proposal (</a:t>
            </a:r>
            <a:r>
              <a:rPr lang="en-GB" sz="2000" dirty="0" smtClean="0">
                <a:solidFill>
                  <a:srgbClr val="002060"/>
                </a:solidFill>
              </a:rPr>
              <a:t>Wiener/Iseg)</a:t>
            </a:r>
            <a:endParaRPr lang="en-GB" sz="2000" dirty="0">
              <a:solidFill>
                <a:srgbClr val="002060"/>
              </a:solidFill>
            </a:endParaRPr>
          </a:p>
        </p:txBody>
      </p:sp>
      <p:sp>
        <p:nvSpPr>
          <p:cNvPr id="4" name="13296 modules (types: “PS” and “2S”) - individually powered…"/>
          <p:cNvSpPr txBox="1">
            <a:spLocks/>
          </p:cNvSpPr>
          <p:nvPr/>
        </p:nvSpPr>
        <p:spPr>
          <a:xfrm>
            <a:off x="190894" y="880545"/>
            <a:ext cx="7942453" cy="4634430"/>
          </a:xfrm>
          <a:prstGeom prst="rect">
            <a:avLst/>
          </a:prstGeom>
        </p:spPr>
        <p:txBody>
          <a:bodyPr numCol="2"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83528" indent="0" defTabSz="246451">
              <a:spcBef>
                <a:spcPts val="281"/>
              </a:spcBef>
              <a:buNone/>
              <a:defRPr sz="2160"/>
            </a:pPr>
            <a:r>
              <a:rPr lang="en-GB" sz="1800" b="1" dirty="0" smtClean="0">
                <a:solidFill>
                  <a:srgbClr val="002060"/>
                </a:solidFill>
              </a:rPr>
              <a:t>Proposal</a:t>
            </a:r>
          </a:p>
          <a:p>
            <a:pPr marL="83528" indent="0" defTabSz="246451">
              <a:spcBef>
                <a:spcPts val="281"/>
              </a:spcBef>
              <a:buNone/>
              <a:defRPr sz="2160"/>
            </a:pPr>
            <a:endParaRPr lang="en-GB" sz="1400" b="1" dirty="0" smtClean="0">
              <a:solidFill>
                <a:srgbClr val="002060"/>
              </a:solidFill>
            </a:endParaRPr>
          </a:p>
          <a:p>
            <a:pPr marL="83528" indent="0" defTabSz="246451">
              <a:spcBef>
                <a:spcPts val="281"/>
              </a:spcBef>
              <a:buNone/>
              <a:defRPr sz="2160"/>
            </a:pPr>
            <a:r>
              <a:rPr lang="en-GB" sz="1800" b="1" dirty="0" smtClean="0">
                <a:solidFill>
                  <a:srgbClr val="002060"/>
                </a:solidFill>
              </a:rPr>
              <a:t>CMS</a:t>
            </a:r>
          </a:p>
          <a:p>
            <a:pPr marL="83528" indent="0" defTabSz="246451">
              <a:spcBef>
                <a:spcPts val="281"/>
              </a:spcBef>
              <a:buNone/>
              <a:defRPr sz="2160"/>
            </a:pPr>
            <a:r>
              <a:rPr lang="en-GB" sz="1400" dirty="0" smtClean="0">
                <a:solidFill>
                  <a:srgbClr val="002060"/>
                </a:solidFill>
              </a:rPr>
              <a:t>(Assuming the use of high </a:t>
            </a:r>
            <a:r>
              <a:rPr lang="en-GB" sz="1400" dirty="0" err="1" smtClean="0">
                <a:solidFill>
                  <a:srgbClr val="002060"/>
                </a:solidFill>
              </a:rPr>
              <a:t>pwr</a:t>
            </a:r>
            <a:r>
              <a:rPr lang="en-GB" sz="1400" dirty="0" smtClean="0">
                <a:solidFill>
                  <a:srgbClr val="002060"/>
                </a:solidFill>
              </a:rPr>
              <a:t> density modules)</a:t>
            </a:r>
          </a:p>
          <a:p>
            <a:pPr marL="83528" indent="0" defTabSz="246451">
              <a:spcBef>
                <a:spcPts val="281"/>
              </a:spcBef>
              <a:buNone/>
              <a:defRPr sz="2160"/>
            </a:pPr>
            <a:endParaRPr lang="en-GB" sz="1400" dirty="0" smtClean="0">
              <a:solidFill>
                <a:srgbClr val="002060"/>
              </a:solidFill>
            </a:endParaRPr>
          </a:p>
          <a:p>
            <a:pPr marL="83528" indent="0" defTabSz="246451">
              <a:spcBef>
                <a:spcPts val="281"/>
              </a:spcBef>
              <a:buNone/>
              <a:defRPr sz="2160"/>
            </a:pPr>
            <a:r>
              <a:rPr lang="en-GB" sz="1400" dirty="0" smtClean="0">
                <a:solidFill>
                  <a:srgbClr val="002060"/>
                </a:solidFill>
              </a:rPr>
              <a:t>1 LV distribution module + 1 HV mod. powering 2x12 det. modules</a:t>
            </a:r>
          </a:p>
          <a:p>
            <a:pPr marL="369278" indent="-285750" defTabSz="246451">
              <a:spcBef>
                <a:spcPts val="281"/>
              </a:spcBef>
              <a:defRPr sz="2160"/>
            </a:pPr>
            <a:r>
              <a:rPr lang="en-GB" sz="1400" dirty="0" smtClean="0">
                <a:solidFill>
                  <a:srgbClr val="002060"/>
                </a:solidFill>
              </a:rPr>
              <a:t>625 HV + 625 LV modules (24 </a:t>
            </a:r>
            <a:r>
              <a:rPr lang="en-GB" sz="1400" dirty="0" err="1" smtClean="0">
                <a:solidFill>
                  <a:srgbClr val="002060"/>
                </a:solidFill>
              </a:rPr>
              <a:t>ch.</a:t>
            </a:r>
            <a:r>
              <a:rPr lang="en-GB" sz="1400" dirty="0" smtClean="0">
                <a:solidFill>
                  <a:srgbClr val="002060"/>
                </a:solidFill>
              </a:rPr>
              <a:t> each)</a:t>
            </a:r>
          </a:p>
          <a:p>
            <a:pPr marL="369278" indent="-285750" defTabSz="246451">
              <a:spcBef>
                <a:spcPts val="281"/>
              </a:spcBef>
              <a:defRPr sz="2160"/>
            </a:pPr>
            <a:r>
              <a:rPr lang="en-GB" sz="1400" dirty="0" smtClean="0">
                <a:solidFill>
                  <a:srgbClr val="002060"/>
                </a:solidFill>
              </a:rPr>
              <a:t>125 MPOD crates </a:t>
            </a:r>
          </a:p>
          <a:p>
            <a:pPr marL="369278" indent="-285750" defTabSz="246451">
              <a:spcBef>
                <a:spcPts val="281"/>
              </a:spcBef>
              <a:defRPr sz="2160"/>
            </a:pPr>
            <a:r>
              <a:rPr lang="en-GB" sz="1400" dirty="0" smtClean="0">
                <a:solidFill>
                  <a:srgbClr val="002060"/>
                </a:solidFill>
              </a:rPr>
              <a:t>125 control modules </a:t>
            </a:r>
          </a:p>
          <a:p>
            <a:pPr marL="83528" indent="0" defTabSz="246451">
              <a:spcBef>
                <a:spcPts val="281"/>
              </a:spcBef>
              <a:buNone/>
              <a:defRPr sz="2160"/>
            </a:pPr>
            <a:endParaRPr lang="en-GB" sz="1400" dirty="0" smtClean="0">
              <a:solidFill>
                <a:srgbClr val="002060"/>
              </a:solidFill>
            </a:endParaRPr>
          </a:p>
          <a:p>
            <a:pPr marL="83528" indent="0" defTabSz="246451">
              <a:spcBef>
                <a:spcPts val="281"/>
              </a:spcBef>
              <a:buNone/>
              <a:defRPr sz="2160"/>
            </a:pPr>
            <a:r>
              <a:rPr lang="en-GB" sz="1400" dirty="0" smtClean="0">
                <a:solidFill>
                  <a:srgbClr val="002060"/>
                </a:solidFill>
              </a:rPr>
              <a:t>11 racks in experimental cavern (LV) + 11 </a:t>
            </a:r>
            <a:r>
              <a:rPr lang="en-GB" sz="1400" dirty="0" smtClean="0">
                <a:solidFill>
                  <a:srgbClr val="002060"/>
                </a:solidFill>
              </a:rPr>
              <a:t>racks (+ bulk AC-DC needs</a:t>
            </a:r>
            <a:r>
              <a:rPr lang="en-GB" sz="1400" dirty="0">
                <a:solidFill>
                  <a:srgbClr val="002060"/>
                </a:solidFill>
              </a:rPr>
              <a:t>) in service cavern </a:t>
            </a:r>
            <a:r>
              <a:rPr lang="en-GB" sz="1400" dirty="0" smtClean="0">
                <a:solidFill>
                  <a:srgbClr val="002060"/>
                </a:solidFill>
              </a:rPr>
              <a:t>if LV sits in </a:t>
            </a:r>
            <a:r>
              <a:rPr lang="en-GB" sz="1400" dirty="0" smtClean="0">
                <a:solidFill>
                  <a:srgbClr val="002060"/>
                </a:solidFill>
              </a:rPr>
              <a:t>UXC</a:t>
            </a:r>
            <a:endParaRPr lang="en-GB" sz="1400" dirty="0" smtClean="0">
              <a:solidFill>
                <a:srgbClr val="002060"/>
              </a:solidFill>
            </a:endParaRPr>
          </a:p>
          <a:p>
            <a:pPr marL="83528" indent="0" defTabSz="246451">
              <a:spcBef>
                <a:spcPts val="281"/>
              </a:spcBef>
              <a:buNone/>
              <a:defRPr sz="2160"/>
            </a:pPr>
            <a:endParaRPr lang="en-GB" sz="1400" dirty="0" smtClean="0">
              <a:solidFill>
                <a:srgbClr val="002060"/>
              </a:solidFill>
            </a:endParaRPr>
          </a:p>
          <a:p>
            <a:pPr marL="83528" indent="0" defTabSz="246451">
              <a:spcBef>
                <a:spcPts val="281"/>
              </a:spcBef>
              <a:buNone/>
              <a:defRPr sz="2160"/>
            </a:pPr>
            <a:r>
              <a:rPr lang="en-GB" sz="1400" i="1" dirty="0" smtClean="0">
                <a:solidFill>
                  <a:srgbClr val="002060"/>
                </a:solidFill>
              </a:rPr>
              <a:t>(Alternatively </a:t>
            </a:r>
            <a:r>
              <a:rPr lang="en-GB" sz="1400" i="1" dirty="0">
                <a:solidFill>
                  <a:srgbClr val="002060"/>
                </a:solidFill>
              </a:rPr>
              <a:t>22 racks in service </a:t>
            </a:r>
            <a:r>
              <a:rPr lang="en-GB" sz="1400" i="1" dirty="0" smtClean="0">
                <a:solidFill>
                  <a:srgbClr val="002060"/>
                </a:solidFill>
              </a:rPr>
              <a:t>cavern)</a:t>
            </a:r>
          </a:p>
          <a:p>
            <a:pPr marL="83528" indent="0" defTabSz="246451">
              <a:spcBef>
                <a:spcPts val="281"/>
              </a:spcBef>
              <a:buNone/>
              <a:defRPr sz="2160"/>
            </a:pPr>
            <a:r>
              <a:rPr lang="fr-CH" sz="1400" i="1" dirty="0" smtClean="0">
                <a:solidFill>
                  <a:srgbClr val="002060"/>
                </a:solidFill>
              </a:rPr>
              <a:t>(Note: </a:t>
            </a:r>
            <a:r>
              <a:rPr lang="fr-CH" sz="1400" i="1" dirty="0" err="1" smtClean="0">
                <a:solidFill>
                  <a:srgbClr val="002060"/>
                </a:solidFill>
              </a:rPr>
              <a:t>Assuming</a:t>
            </a:r>
            <a:r>
              <a:rPr lang="fr-CH" sz="1400" i="1" dirty="0" smtClean="0">
                <a:solidFill>
                  <a:srgbClr val="002060"/>
                </a:solidFill>
              </a:rPr>
              <a:t> 24ch. HV module </a:t>
            </a:r>
            <a:r>
              <a:rPr lang="fr-CH" sz="1400" i="1" dirty="0" err="1" smtClean="0">
                <a:solidFill>
                  <a:srgbClr val="002060"/>
                </a:solidFill>
              </a:rPr>
              <a:t>is</a:t>
            </a:r>
            <a:r>
              <a:rPr lang="fr-CH" sz="1400" i="1" dirty="0" smtClean="0">
                <a:solidFill>
                  <a:srgbClr val="002060"/>
                </a:solidFill>
              </a:rPr>
              <a:t> </a:t>
            </a:r>
            <a:r>
              <a:rPr lang="fr-CH" sz="1400" i="1" dirty="0" err="1" smtClean="0">
                <a:solidFill>
                  <a:srgbClr val="002060"/>
                </a:solidFill>
              </a:rPr>
              <a:t>available</a:t>
            </a:r>
            <a:r>
              <a:rPr lang="fr-CH" sz="1400" i="1" dirty="0" smtClean="0">
                <a:solidFill>
                  <a:srgbClr val="002060"/>
                </a:solidFill>
              </a:rPr>
              <a:t>)</a:t>
            </a:r>
            <a:endParaRPr lang="en-GB" sz="1400" i="1" dirty="0" smtClean="0">
              <a:solidFill>
                <a:srgbClr val="002060"/>
              </a:solidFill>
            </a:endParaRPr>
          </a:p>
          <a:p>
            <a:pPr marL="83528" indent="0" defTabSz="246451">
              <a:spcBef>
                <a:spcPts val="281"/>
              </a:spcBef>
              <a:buNone/>
              <a:defRPr sz="2160"/>
            </a:pPr>
            <a:endParaRPr lang="fr-CH" sz="1400" dirty="0">
              <a:solidFill>
                <a:srgbClr val="002060"/>
              </a:solidFill>
            </a:endParaRPr>
          </a:p>
          <a:p>
            <a:pPr marL="83528" indent="0" defTabSz="246451">
              <a:spcBef>
                <a:spcPts val="281"/>
              </a:spcBef>
              <a:buNone/>
              <a:defRPr sz="2160"/>
            </a:pPr>
            <a:endParaRPr lang="en-GB" sz="1400" b="1" dirty="0" smtClean="0">
              <a:solidFill>
                <a:srgbClr val="002060"/>
              </a:solidFill>
            </a:endParaRPr>
          </a:p>
          <a:p>
            <a:pPr marL="83528" indent="0" defTabSz="246451">
              <a:spcBef>
                <a:spcPts val="281"/>
              </a:spcBef>
              <a:buNone/>
              <a:defRPr sz="2160"/>
            </a:pPr>
            <a:endParaRPr lang="en-GB" sz="1800" b="1" dirty="0" smtClean="0">
              <a:solidFill>
                <a:srgbClr val="002060"/>
              </a:solidFill>
            </a:endParaRPr>
          </a:p>
          <a:p>
            <a:pPr marL="83528" indent="0" defTabSz="246451">
              <a:spcBef>
                <a:spcPts val="281"/>
              </a:spcBef>
              <a:buNone/>
              <a:defRPr sz="2160"/>
            </a:pPr>
            <a:endParaRPr lang="en-GB" sz="1400" b="1" dirty="0" smtClean="0">
              <a:solidFill>
                <a:srgbClr val="002060"/>
              </a:solidFill>
            </a:endParaRPr>
          </a:p>
          <a:p>
            <a:pPr marL="83528" indent="0" defTabSz="246451">
              <a:spcBef>
                <a:spcPts val="281"/>
              </a:spcBef>
              <a:buNone/>
              <a:defRPr sz="2160"/>
            </a:pPr>
            <a:r>
              <a:rPr lang="en-GB" sz="1800" b="1" dirty="0" smtClean="0">
                <a:solidFill>
                  <a:srgbClr val="002060"/>
                </a:solidFill>
              </a:rPr>
              <a:t>Atlas</a:t>
            </a:r>
          </a:p>
          <a:p>
            <a:pPr marL="83528" indent="0" defTabSz="246451">
              <a:spcBef>
                <a:spcPts val="281"/>
              </a:spcBef>
              <a:buNone/>
              <a:defRPr sz="2160"/>
            </a:pPr>
            <a:r>
              <a:rPr lang="en-GB" sz="1400" dirty="0" smtClean="0">
                <a:solidFill>
                  <a:srgbClr val="002060"/>
                </a:solidFill>
              </a:rPr>
              <a:t>(Assuming the use of high </a:t>
            </a:r>
            <a:r>
              <a:rPr lang="en-GB" sz="1400" dirty="0" err="1" smtClean="0">
                <a:solidFill>
                  <a:srgbClr val="002060"/>
                </a:solidFill>
              </a:rPr>
              <a:t>pwr</a:t>
            </a:r>
            <a:r>
              <a:rPr lang="en-GB" sz="1400" dirty="0" smtClean="0">
                <a:solidFill>
                  <a:srgbClr val="002060"/>
                </a:solidFill>
              </a:rPr>
              <a:t> density modules)</a:t>
            </a:r>
          </a:p>
          <a:p>
            <a:pPr marL="83528" indent="0" defTabSz="246451">
              <a:spcBef>
                <a:spcPts val="281"/>
              </a:spcBef>
              <a:buNone/>
              <a:defRPr sz="2160"/>
            </a:pPr>
            <a:endParaRPr lang="en-GB" sz="1400" dirty="0" smtClean="0">
              <a:solidFill>
                <a:srgbClr val="002060"/>
              </a:solidFill>
            </a:endParaRPr>
          </a:p>
          <a:p>
            <a:pPr marL="83528" indent="0" defTabSz="246451">
              <a:spcBef>
                <a:spcPts val="281"/>
              </a:spcBef>
              <a:buNone/>
              <a:defRPr sz="2160"/>
            </a:pPr>
            <a:r>
              <a:rPr lang="en-GB" sz="1400" dirty="0" smtClean="0">
                <a:solidFill>
                  <a:srgbClr val="002060"/>
                </a:solidFill>
              </a:rPr>
              <a:t>Inner barrel (1LV for 4 HV channels) </a:t>
            </a:r>
          </a:p>
          <a:p>
            <a:pPr marL="369278" indent="-285750" defTabSz="246451">
              <a:spcBef>
                <a:spcPts val="281"/>
              </a:spcBef>
              <a:defRPr sz="2160"/>
            </a:pPr>
            <a:r>
              <a:rPr lang="en-GB" sz="1400" dirty="0" smtClean="0">
                <a:solidFill>
                  <a:srgbClr val="002060"/>
                </a:solidFill>
              </a:rPr>
              <a:t>68 HV (16ch.) + 68 LV (4ch.) modules </a:t>
            </a:r>
          </a:p>
          <a:p>
            <a:pPr marL="369278" indent="-285750" defTabSz="246451">
              <a:spcBef>
                <a:spcPts val="281"/>
              </a:spcBef>
              <a:defRPr sz="2160"/>
            </a:pPr>
            <a:r>
              <a:rPr lang="en-GB" sz="1400" dirty="0" smtClean="0">
                <a:solidFill>
                  <a:srgbClr val="002060"/>
                </a:solidFill>
              </a:rPr>
              <a:t>14 MPOD crates</a:t>
            </a:r>
          </a:p>
          <a:p>
            <a:pPr marL="369278" indent="-285750" defTabSz="246451">
              <a:spcBef>
                <a:spcPts val="281"/>
              </a:spcBef>
              <a:defRPr sz="2160"/>
            </a:pPr>
            <a:r>
              <a:rPr lang="en-GB" sz="1400" dirty="0" smtClean="0">
                <a:solidFill>
                  <a:srgbClr val="002060"/>
                </a:solidFill>
              </a:rPr>
              <a:t>14 control modules</a:t>
            </a:r>
          </a:p>
          <a:p>
            <a:pPr marL="83528" indent="0" defTabSz="246451">
              <a:spcBef>
                <a:spcPts val="281"/>
              </a:spcBef>
              <a:buNone/>
              <a:defRPr sz="2160"/>
            </a:pPr>
            <a:r>
              <a:rPr lang="en-GB" sz="1400" dirty="0" smtClean="0">
                <a:solidFill>
                  <a:srgbClr val="002060"/>
                </a:solidFill>
              </a:rPr>
              <a:t>Outer barrel (1LV for 2 HV channels)</a:t>
            </a:r>
          </a:p>
          <a:p>
            <a:pPr marL="369278" indent="-285750" defTabSz="246451">
              <a:spcBef>
                <a:spcPts val="281"/>
              </a:spcBef>
              <a:defRPr sz="2160"/>
            </a:pPr>
            <a:r>
              <a:rPr lang="en-GB" sz="1400" dirty="0" smtClean="0">
                <a:solidFill>
                  <a:srgbClr val="002060"/>
                </a:solidFill>
              </a:rPr>
              <a:t>160 HV (16ch.) + 160 LV (8ch.) modules</a:t>
            </a:r>
          </a:p>
          <a:p>
            <a:pPr marL="369278" indent="-285750" defTabSz="246451">
              <a:spcBef>
                <a:spcPts val="281"/>
              </a:spcBef>
              <a:defRPr sz="2160"/>
            </a:pPr>
            <a:r>
              <a:rPr lang="en-GB" sz="1400" dirty="0" smtClean="0">
                <a:solidFill>
                  <a:srgbClr val="002060"/>
                </a:solidFill>
              </a:rPr>
              <a:t>32 MPOD crates</a:t>
            </a:r>
          </a:p>
          <a:p>
            <a:pPr marL="369278" indent="-285750" defTabSz="246451">
              <a:spcBef>
                <a:spcPts val="281"/>
              </a:spcBef>
              <a:defRPr sz="2160"/>
            </a:pPr>
            <a:r>
              <a:rPr lang="en-GB" sz="1400" dirty="0" smtClean="0">
                <a:solidFill>
                  <a:srgbClr val="002060"/>
                </a:solidFill>
              </a:rPr>
              <a:t>32 control modules</a:t>
            </a:r>
          </a:p>
          <a:p>
            <a:pPr marL="369278" indent="-285750" defTabSz="246451">
              <a:spcBef>
                <a:spcPts val="281"/>
              </a:spcBef>
              <a:defRPr sz="2160"/>
            </a:pPr>
            <a:endParaRPr lang="en-GB" sz="1400" dirty="0" smtClean="0">
              <a:solidFill>
                <a:srgbClr val="002060"/>
              </a:solidFill>
            </a:endParaRPr>
          </a:p>
          <a:p>
            <a:pPr marL="83528" indent="0" defTabSz="246451">
              <a:spcBef>
                <a:spcPts val="281"/>
              </a:spcBef>
              <a:buNone/>
              <a:defRPr sz="2160"/>
            </a:pPr>
            <a:r>
              <a:rPr lang="en-GB" sz="1400" dirty="0" smtClean="0">
                <a:solidFill>
                  <a:srgbClr val="002060"/>
                </a:solidFill>
              </a:rPr>
              <a:t>3+6 racks respectively in the service cavern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62722" y="3424989"/>
            <a:ext cx="1472644" cy="289619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5366" y="3424989"/>
            <a:ext cx="2456634" cy="28961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393793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troduction to specifications for the CMS Outer Tracker power supplies"/>
          <p:cNvSpPr txBox="1">
            <a:spLocks noGrp="1"/>
          </p:cNvSpPr>
          <p:nvPr/>
        </p:nvSpPr>
        <p:spPr>
          <a:xfrm>
            <a:off x="111125" y="244385"/>
            <a:ext cx="10464800" cy="188119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xmlns:lc="http://schemas.openxmlformats.org/drawingml/2006/lockedCanvas" val="1"/>
            </a:ext>
          </a:extLst>
        </p:spPr>
        <p:txBody>
          <a:bodyPr lIns="50800" tIns="50800" rIns="50800" bIns="50800" anchor="t">
            <a:normAutofit/>
          </a:bodyPr>
          <a:lstStyle>
            <a:lvl1pPr marL="0" marR="0" indent="0" algn="ctr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7000" b="1" i="0" u="none" strike="noStrike" cap="none" spc="0" baseline="0">
                <a:ln>
                  <a:noFill/>
                </a:ln>
                <a:solidFill>
                  <a:srgbClr val="062290"/>
                </a:solidFill>
                <a:uFillTx/>
                <a:latin typeface="+mj-lt"/>
                <a:ea typeface="+mj-ea"/>
                <a:cs typeface="+mj-cs"/>
                <a:sym typeface="Helvetica"/>
              </a:defRPr>
            </a:lvl1pPr>
            <a:lvl2pPr marL="0" marR="0" indent="228600" algn="ctr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7000" b="1" i="0" u="none" strike="noStrike" cap="none" spc="0" baseline="0">
                <a:ln>
                  <a:noFill/>
                </a:ln>
                <a:solidFill>
                  <a:srgbClr val="062290"/>
                </a:solidFill>
                <a:uFillTx/>
                <a:latin typeface="+mj-lt"/>
                <a:ea typeface="+mj-ea"/>
                <a:cs typeface="+mj-cs"/>
                <a:sym typeface="Helvetica"/>
              </a:defRPr>
            </a:lvl2pPr>
            <a:lvl3pPr marL="0" marR="0" indent="457200" algn="ctr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7000" b="1" i="0" u="none" strike="noStrike" cap="none" spc="0" baseline="0">
                <a:ln>
                  <a:noFill/>
                </a:ln>
                <a:solidFill>
                  <a:srgbClr val="062290"/>
                </a:solidFill>
                <a:uFillTx/>
                <a:latin typeface="+mj-lt"/>
                <a:ea typeface="+mj-ea"/>
                <a:cs typeface="+mj-cs"/>
                <a:sym typeface="Helvetica"/>
              </a:defRPr>
            </a:lvl3pPr>
            <a:lvl4pPr marL="0" marR="0" indent="685800" algn="ctr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7000" b="1" i="0" u="none" strike="noStrike" cap="none" spc="0" baseline="0">
                <a:ln>
                  <a:noFill/>
                </a:ln>
                <a:solidFill>
                  <a:srgbClr val="062290"/>
                </a:solidFill>
                <a:uFillTx/>
                <a:latin typeface="+mj-lt"/>
                <a:ea typeface="+mj-ea"/>
                <a:cs typeface="+mj-cs"/>
                <a:sym typeface="Helvetica"/>
              </a:defRPr>
            </a:lvl4pPr>
            <a:lvl5pPr marL="0" marR="0" indent="914400" algn="ctr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7000" b="1" i="0" u="none" strike="noStrike" cap="none" spc="0" baseline="0">
                <a:ln>
                  <a:noFill/>
                </a:ln>
                <a:solidFill>
                  <a:srgbClr val="062290"/>
                </a:solidFill>
                <a:uFillTx/>
                <a:latin typeface="+mj-lt"/>
                <a:ea typeface="+mj-ea"/>
                <a:cs typeface="+mj-cs"/>
                <a:sym typeface="Helvetica"/>
              </a:defRPr>
            </a:lvl5pPr>
            <a:lvl6pPr marL="0" marR="0" indent="1143000" algn="ctr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7000" b="1" i="0" u="none" strike="noStrike" cap="none" spc="0" baseline="0">
                <a:ln>
                  <a:noFill/>
                </a:ln>
                <a:solidFill>
                  <a:srgbClr val="062290"/>
                </a:solidFill>
                <a:uFillTx/>
                <a:latin typeface="+mj-lt"/>
                <a:ea typeface="+mj-ea"/>
                <a:cs typeface="+mj-cs"/>
                <a:sym typeface="Helvetica"/>
              </a:defRPr>
            </a:lvl6pPr>
            <a:lvl7pPr marL="0" marR="0" indent="1371600" algn="ctr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7000" b="1" i="0" u="none" strike="noStrike" cap="none" spc="0" baseline="0">
                <a:ln>
                  <a:noFill/>
                </a:ln>
                <a:solidFill>
                  <a:srgbClr val="062290"/>
                </a:solidFill>
                <a:uFillTx/>
                <a:latin typeface="+mj-lt"/>
                <a:ea typeface="+mj-ea"/>
                <a:cs typeface="+mj-cs"/>
                <a:sym typeface="Helvetica"/>
              </a:defRPr>
            </a:lvl7pPr>
            <a:lvl8pPr marL="0" marR="0" indent="1600200" algn="ctr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7000" b="1" i="0" u="none" strike="noStrike" cap="none" spc="0" baseline="0">
                <a:ln>
                  <a:noFill/>
                </a:ln>
                <a:solidFill>
                  <a:srgbClr val="062290"/>
                </a:solidFill>
                <a:uFillTx/>
                <a:latin typeface="+mj-lt"/>
                <a:ea typeface="+mj-ea"/>
                <a:cs typeface="+mj-cs"/>
                <a:sym typeface="Helvetica"/>
              </a:defRPr>
            </a:lvl8pPr>
            <a:lvl9pPr marL="0" marR="0" indent="1828800" algn="ctr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7000" b="1" i="0" u="none" strike="noStrike" cap="none" spc="0" baseline="0">
                <a:ln>
                  <a:noFill/>
                </a:ln>
                <a:solidFill>
                  <a:srgbClr val="062290"/>
                </a:solidFill>
                <a:uFillTx/>
                <a:latin typeface="+mj-lt"/>
                <a:ea typeface="+mj-ea"/>
                <a:cs typeface="+mj-cs"/>
                <a:sym typeface="Helvetica"/>
              </a:defRPr>
            </a:lvl9pPr>
          </a:lstStyle>
          <a:p>
            <a:pPr algn="l"/>
            <a:r>
              <a:rPr lang="en-GB" sz="2000" dirty="0" smtClean="0">
                <a:solidFill>
                  <a:srgbClr val="002060"/>
                </a:solidFill>
              </a:rPr>
              <a:t>Next steps</a:t>
            </a:r>
          </a:p>
          <a:p>
            <a:pPr algn="l"/>
            <a:endParaRPr lang="en-GB" sz="1600" b="0" dirty="0" smtClean="0">
              <a:solidFill>
                <a:srgbClr val="002060"/>
              </a:solidFill>
            </a:endParaRPr>
          </a:p>
          <a:p>
            <a:pPr algn="l"/>
            <a:endParaRPr lang="en-GB" sz="1600" b="0" dirty="0" smtClean="0">
              <a:solidFill>
                <a:srgbClr val="002060"/>
              </a:solidFill>
            </a:endParaRPr>
          </a:p>
          <a:p>
            <a:pPr algn="l"/>
            <a:r>
              <a:rPr lang="en-GB" sz="1600" b="0" i="1" dirty="0" smtClean="0">
                <a:solidFill>
                  <a:srgbClr val="002060"/>
                </a:solidFill>
              </a:rPr>
              <a:t>Towards commonalities</a:t>
            </a:r>
            <a:endParaRPr lang="en-GB" sz="1600" b="0" i="1" dirty="0">
              <a:solidFill>
                <a:srgbClr val="002060"/>
              </a:solidFill>
            </a:endParaRPr>
          </a:p>
        </p:txBody>
      </p:sp>
      <p:sp>
        <p:nvSpPr>
          <p:cNvPr id="3" name="13296 modules (types: “PS” and “2S”) - individually powered…"/>
          <p:cNvSpPr txBox="1">
            <a:spLocks/>
          </p:cNvSpPr>
          <p:nvPr/>
        </p:nvSpPr>
        <p:spPr>
          <a:xfrm>
            <a:off x="584364" y="2217768"/>
            <a:ext cx="11326858" cy="4634430"/>
          </a:xfrm>
          <a:prstGeom prst="rect">
            <a:avLst/>
          </a:prstGeom>
        </p:spPr>
        <p:txBody>
          <a:bodyPr numCol="1"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52000" indent="-144000" defTabSz="246451">
              <a:lnSpc>
                <a:spcPct val="150000"/>
              </a:lnSpc>
              <a:spcBef>
                <a:spcPts val="281"/>
              </a:spcBef>
              <a:defRPr sz="2160"/>
            </a:pPr>
            <a:r>
              <a:rPr lang="en-GB" sz="1800" dirty="0" smtClean="0">
                <a:solidFill>
                  <a:srgbClr val="002060"/>
                </a:solidFill>
              </a:rPr>
              <a:t>HV power</a:t>
            </a:r>
          </a:p>
          <a:p>
            <a:pPr marL="252000" indent="-144000" defTabSz="246451">
              <a:lnSpc>
                <a:spcPct val="150000"/>
              </a:lnSpc>
              <a:spcBef>
                <a:spcPts val="281"/>
              </a:spcBef>
              <a:defRPr sz="2160"/>
            </a:pPr>
            <a:endParaRPr lang="en-GB" sz="1800" dirty="0" smtClean="0">
              <a:solidFill>
                <a:srgbClr val="002060"/>
              </a:solidFill>
            </a:endParaRPr>
          </a:p>
          <a:p>
            <a:pPr marL="252000" indent="-144000" defTabSz="246451">
              <a:lnSpc>
                <a:spcPct val="150000"/>
              </a:lnSpc>
              <a:spcBef>
                <a:spcPts val="281"/>
              </a:spcBef>
              <a:defRPr sz="2160"/>
            </a:pPr>
            <a:r>
              <a:rPr lang="en-GB" sz="1800" dirty="0" smtClean="0">
                <a:solidFill>
                  <a:srgbClr val="002060"/>
                </a:solidFill>
              </a:rPr>
              <a:t>LV power</a:t>
            </a:r>
          </a:p>
          <a:p>
            <a:pPr marL="252000" indent="-144000" defTabSz="246451">
              <a:lnSpc>
                <a:spcPct val="150000"/>
              </a:lnSpc>
              <a:spcBef>
                <a:spcPts val="281"/>
              </a:spcBef>
              <a:defRPr sz="2160"/>
            </a:pPr>
            <a:endParaRPr lang="en-GB" sz="1800" dirty="0" smtClean="0">
              <a:solidFill>
                <a:srgbClr val="002060"/>
              </a:solidFill>
            </a:endParaRPr>
          </a:p>
          <a:p>
            <a:pPr marL="252000" indent="-144000" defTabSz="246451">
              <a:lnSpc>
                <a:spcPct val="150000"/>
              </a:lnSpc>
              <a:spcBef>
                <a:spcPts val="281"/>
              </a:spcBef>
              <a:defRPr sz="2160"/>
            </a:pPr>
            <a:r>
              <a:rPr lang="en-GB" sz="1800" dirty="0" smtClean="0">
                <a:solidFill>
                  <a:srgbClr val="002060"/>
                </a:solidFill>
              </a:rPr>
              <a:t>AC-DC rectifier</a:t>
            </a:r>
          </a:p>
          <a:p>
            <a:pPr marL="252000" indent="-144000" defTabSz="246451">
              <a:lnSpc>
                <a:spcPct val="150000"/>
              </a:lnSpc>
              <a:spcBef>
                <a:spcPts val="281"/>
              </a:spcBef>
              <a:defRPr sz="2160"/>
            </a:pPr>
            <a:endParaRPr lang="en-GB" sz="1800" dirty="0" smtClean="0">
              <a:solidFill>
                <a:srgbClr val="002060"/>
              </a:solidFill>
            </a:endParaRPr>
          </a:p>
          <a:p>
            <a:pPr marL="252000" indent="-144000" defTabSz="246451">
              <a:lnSpc>
                <a:spcPct val="150000"/>
              </a:lnSpc>
              <a:spcBef>
                <a:spcPts val="281"/>
              </a:spcBef>
              <a:defRPr sz="2160"/>
            </a:pPr>
            <a:r>
              <a:rPr lang="en-GB" sz="1800" dirty="0" smtClean="0">
                <a:solidFill>
                  <a:srgbClr val="002060"/>
                </a:solidFill>
              </a:rPr>
              <a:t>Infrastructure and SW</a:t>
            </a:r>
          </a:p>
        </p:txBody>
      </p:sp>
      <p:sp>
        <p:nvSpPr>
          <p:cNvPr id="4" name="Right Arrow 3"/>
          <p:cNvSpPr/>
          <p:nvPr/>
        </p:nvSpPr>
        <p:spPr>
          <a:xfrm>
            <a:off x="2710894" y="2374230"/>
            <a:ext cx="2470484" cy="184484"/>
          </a:xfrm>
          <a:prstGeom prst="rightArrow">
            <a:avLst/>
          </a:prstGeom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Right Arrow 4"/>
          <p:cNvSpPr/>
          <p:nvPr/>
        </p:nvSpPr>
        <p:spPr>
          <a:xfrm>
            <a:off x="2707578" y="3339546"/>
            <a:ext cx="2164334" cy="194943"/>
          </a:xfrm>
          <a:prstGeom prst="rightArrow">
            <a:avLst/>
          </a:prstGeom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6" name="Right Arrow 5"/>
          <p:cNvSpPr/>
          <p:nvPr/>
        </p:nvSpPr>
        <p:spPr>
          <a:xfrm>
            <a:off x="2710894" y="4224162"/>
            <a:ext cx="4397610" cy="209948"/>
          </a:xfrm>
          <a:prstGeom prst="rightArrow">
            <a:avLst/>
          </a:prstGeom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7" name="Right Arrow 6"/>
          <p:cNvSpPr/>
          <p:nvPr/>
        </p:nvSpPr>
        <p:spPr>
          <a:xfrm>
            <a:off x="3296431" y="5127070"/>
            <a:ext cx="5454946" cy="193768"/>
          </a:xfrm>
          <a:prstGeom prst="rightArrow">
            <a:avLst/>
          </a:prstGeom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8" name="Right Arrow 7"/>
          <p:cNvSpPr/>
          <p:nvPr/>
        </p:nvSpPr>
        <p:spPr>
          <a:xfrm>
            <a:off x="5614515" y="1875137"/>
            <a:ext cx="1493989" cy="189827"/>
          </a:xfrm>
          <a:prstGeom prst="rightArrow">
            <a:avLst/>
          </a:prstGeom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1" name="Left Brace 10"/>
          <p:cNvSpPr/>
          <p:nvPr/>
        </p:nvSpPr>
        <p:spPr>
          <a:xfrm>
            <a:off x="5198589" y="1973177"/>
            <a:ext cx="367800" cy="980792"/>
          </a:xfrm>
          <a:prstGeom prst="leftBrac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3" name="TextBox 12"/>
          <p:cNvSpPr txBox="1"/>
          <p:nvPr/>
        </p:nvSpPr>
        <p:spPr>
          <a:xfrm>
            <a:off x="4764633" y="3175408"/>
            <a:ext cx="38183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b="1" dirty="0" smtClean="0">
                <a:solidFill>
                  <a:srgbClr val="FF0000"/>
                </a:solidFill>
              </a:rPr>
              <a:t>X</a:t>
            </a:r>
            <a:endParaRPr lang="en-GB" sz="2800" b="1" dirty="0">
              <a:solidFill>
                <a:srgbClr val="FF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726668" y="2692359"/>
            <a:ext cx="38183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b="1" dirty="0" smtClean="0">
                <a:solidFill>
                  <a:srgbClr val="FF0000"/>
                </a:solidFill>
              </a:rPr>
              <a:t>X</a:t>
            </a:r>
            <a:endParaRPr lang="en-GB" sz="2800" b="1" dirty="0">
              <a:solidFill>
                <a:srgbClr val="FF0000"/>
              </a:solidFill>
            </a:endParaRPr>
          </a:p>
        </p:txBody>
      </p:sp>
      <p:grpSp>
        <p:nvGrpSpPr>
          <p:cNvPr id="19" name="Group 18"/>
          <p:cNvGrpSpPr/>
          <p:nvPr/>
        </p:nvGrpSpPr>
        <p:grpSpPr>
          <a:xfrm>
            <a:off x="3464288" y="869619"/>
            <a:ext cx="601579" cy="4769117"/>
            <a:chOff x="2895600" y="629051"/>
            <a:chExt cx="601579" cy="4769117"/>
          </a:xfrm>
        </p:grpSpPr>
        <p:cxnSp>
          <p:nvCxnSpPr>
            <p:cNvPr id="16" name="Straight Connector 15"/>
            <p:cNvCxnSpPr/>
            <p:nvPr/>
          </p:nvCxnSpPr>
          <p:spPr>
            <a:xfrm>
              <a:off x="2895600" y="1184982"/>
              <a:ext cx="0" cy="421318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flipH="1">
              <a:off x="2895600" y="629051"/>
              <a:ext cx="601579" cy="56868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" name="Group 19"/>
          <p:cNvGrpSpPr/>
          <p:nvPr/>
        </p:nvGrpSpPr>
        <p:grpSpPr>
          <a:xfrm>
            <a:off x="4395316" y="875853"/>
            <a:ext cx="601579" cy="4769117"/>
            <a:chOff x="2895600" y="629051"/>
            <a:chExt cx="601579" cy="4769117"/>
          </a:xfrm>
        </p:grpSpPr>
        <p:cxnSp>
          <p:nvCxnSpPr>
            <p:cNvPr id="21" name="Straight Connector 20"/>
            <p:cNvCxnSpPr/>
            <p:nvPr/>
          </p:nvCxnSpPr>
          <p:spPr>
            <a:xfrm>
              <a:off x="2895600" y="1184982"/>
              <a:ext cx="0" cy="421318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flipH="1">
              <a:off x="2895600" y="629051"/>
              <a:ext cx="601579" cy="56868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3" name="Group 22"/>
          <p:cNvGrpSpPr/>
          <p:nvPr/>
        </p:nvGrpSpPr>
        <p:grpSpPr>
          <a:xfrm>
            <a:off x="5348506" y="869619"/>
            <a:ext cx="601579" cy="4769117"/>
            <a:chOff x="2895600" y="629051"/>
            <a:chExt cx="601579" cy="4769117"/>
          </a:xfrm>
        </p:grpSpPr>
        <p:cxnSp>
          <p:nvCxnSpPr>
            <p:cNvPr id="24" name="Straight Connector 23"/>
            <p:cNvCxnSpPr/>
            <p:nvPr/>
          </p:nvCxnSpPr>
          <p:spPr>
            <a:xfrm>
              <a:off x="2895600" y="1184982"/>
              <a:ext cx="0" cy="421318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 flipH="1">
              <a:off x="2895600" y="629051"/>
              <a:ext cx="601579" cy="56868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6" name="Group 25"/>
          <p:cNvGrpSpPr/>
          <p:nvPr/>
        </p:nvGrpSpPr>
        <p:grpSpPr>
          <a:xfrm>
            <a:off x="6864756" y="872467"/>
            <a:ext cx="601579" cy="4769117"/>
            <a:chOff x="2895600" y="629051"/>
            <a:chExt cx="601579" cy="4769117"/>
          </a:xfrm>
        </p:grpSpPr>
        <p:cxnSp>
          <p:nvCxnSpPr>
            <p:cNvPr id="27" name="Straight Connector 26"/>
            <p:cNvCxnSpPr/>
            <p:nvPr/>
          </p:nvCxnSpPr>
          <p:spPr>
            <a:xfrm>
              <a:off x="2895600" y="1184982"/>
              <a:ext cx="0" cy="421318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 flipH="1">
              <a:off x="2895600" y="629051"/>
              <a:ext cx="601579" cy="56868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9" name="Right Arrow 28"/>
          <p:cNvSpPr/>
          <p:nvPr/>
        </p:nvSpPr>
        <p:spPr>
          <a:xfrm>
            <a:off x="5630557" y="2856604"/>
            <a:ext cx="1186073" cy="206172"/>
          </a:xfrm>
          <a:prstGeom prst="rightArrow">
            <a:avLst/>
          </a:prstGeom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0" name="Right Arrow 29"/>
          <p:cNvSpPr/>
          <p:nvPr/>
        </p:nvSpPr>
        <p:spPr>
          <a:xfrm>
            <a:off x="7554046" y="1368700"/>
            <a:ext cx="1197332" cy="172817"/>
          </a:xfrm>
          <a:prstGeom prst="rightArrow">
            <a:avLst/>
          </a:prstGeom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1" name="Left Brace 30"/>
          <p:cNvSpPr/>
          <p:nvPr/>
        </p:nvSpPr>
        <p:spPr>
          <a:xfrm>
            <a:off x="7138119" y="1466740"/>
            <a:ext cx="367800" cy="980792"/>
          </a:xfrm>
          <a:prstGeom prst="leftBrac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2" name="Right Arrow 31"/>
          <p:cNvSpPr/>
          <p:nvPr/>
        </p:nvSpPr>
        <p:spPr>
          <a:xfrm>
            <a:off x="7570088" y="2374229"/>
            <a:ext cx="1161240" cy="182109"/>
          </a:xfrm>
          <a:prstGeom prst="rightArrow">
            <a:avLst/>
          </a:prstGeom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3" name="TextBox 32"/>
          <p:cNvSpPr txBox="1"/>
          <p:nvPr/>
        </p:nvSpPr>
        <p:spPr>
          <a:xfrm>
            <a:off x="8655232" y="2191643"/>
            <a:ext cx="38183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b="1" dirty="0" smtClean="0">
                <a:solidFill>
                  <a:srgbClr val="FF0000"/>
                </a:solidFill>
              </a:rPr>
              <a:t>X</a:t>
            </a:r>
            <a:endParaRPr lang="en-GB" sz="2800" b="1" dirty="0">
              <a:solidFill>
                <a:srgbClr val="FF0000"/>
              </a:solidFill>
            </a:endParaRPr>
          </a:p>
        </p:txBody>
      </p:sp>
      <p:sp>
        <p:nvSpPr>
          <p:cNvPr id="34" name="Right Arrow 33"/>
          <p:cNvSpPr/>
          <p:nvPr/>
        </p:nvSpPr>
        <p:spPr>
          <a:xfrm>
            <a:off x="7554045" y="3745801"/>
            <a:ext cx="1202115" cy="184514"/>
          </a:xfrm>
          <a:prstGeom prst="rightArrow">
            <a:avLst/>
          </a:prstGeom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5" name="Left Brace 34"/>
          <p:cNvSpPr/>
          <p:nvPr/>
        </p:nvSpPr>
        <p:spPr>
          <a:xfrm>
            <a:off x="7138119" y="3835819"/>
            <a:ext cx="367800" cy="980792"/>
          </a:xfrm>
          <a:prstGeom prst="leftBrac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6" name="Right Arrow 35"/>
          <p:cNvSpPr/>
          <p:nvPr/>
        </p:nvSpPr>
        <p:spPr>
          <a:xfrm>
            <a:off x="7570087" y="4719246"/>
            <a:ext cx="1186073" cy="206172"/>
          </a:xfrm>
          <a:prstGeom prst="rightArrow">
            <a:avLst/>
          </a:prstGeom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8" name="TextBox 37"/>
          <p:cNvSpPr txBox="1"/>
          <p:nvPr/>
        </p:nvSpPr>
        <p:spPr>
          <a:xfrm>
            <a:off x="3592668" y="2134389"/>
            <a:ext cx="1452081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Atlas floating range?</a:t>
            </a:r>
            <a:endParaRPr lang="en-GB" sz="1200" dirty="0"/>
          </a:p>
        </p:txBody>
      </p:sp>
      <p:sp>
        <p:nvSpPr>
          <p:cNvPr id="39" name="TextBox 38"/>
          <p:cNvSpPr txBox="1"/>
          <p:nvPr/>
        </p:nvSpPr>
        <p:spPr>
          <a:xfrm>
            <a:off x="4668679" y="3994820"/>
            <a:ext cx="1452081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48 or 380 </a:t>
            </a:r>
            <a:r>
              <a:rPr lang="en-GB" sz="1200" dirty="0" err="1" smtClean="0"/>
              <a:t>Vdc</a:t>
            </a:r>
            <a:r>
              <a:rPr lang="en-GB" sz="1200" dirty="0" smtClean="0"/>
              <a:t>?</a:t>
            </a:r>
            <a:endParaRPr lang="en-GB" sz="1200" dirty="0"/>
          </a:p>
        </p:txBody>
      </p:sp>
      <p:sp>
        <p:nvSpPr>
          <p:cNvPr id="40" name="TextBox 39"/>
          <p:cNvSpPr txBox="1"/>
          <p:nvPr/>
        </p:nvSpPr>
        <p:spPr>
          <a:xfrm>
            <a:off x="4626936" y="4895383"/>
            <a:ext cx="2051037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Mainframes, crates, DCS, etc.</a:t>
            </a:r>
            <a:endParaRPr lang="en-GB" sz="1200" dirty="0"/>
          </a:p>
        </p:txBody>
      </p:sp>
      <p:sp>
        <p:nvSpPr>
          <p:cNvPr id="41" name="TextBox 40"/>
          <p:cNvSpPr txBox="1"/>
          <p:nvPr/>
        </p:nvSpPr>
        <p:spPr>
          <a:xfrm>
            <a:off x="5565875" y="2660120"/>
            <a:ext cx="127743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>
                <a:solidFill>
                  <a:srgbClr val="FF0000"/>
                </a:solidFill>
              </a:rPr>
              <a:t>No commonality</a:t>
            </a:r>
            <a:endParaRPr lang="en-GB" sz="1200" dirty="0">
              <a:solidFill>
                <a:srgbClr val="FF0000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7473943" y="2145468"/>
            <a:ext cx="127743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>
                <a:solidFill>
                  <a:srgbClr val="FF0000"/>
                </a:solidFill>
              </a:rPr>
              <a:t>No commonality</a:t>
            </a:r>
            <a:endParaRPr lang="en-GB" sz="1200" dirty="0">
              <a:solidFill>
                <a:srgbClr val="FF0000"/>
              </a:solidFill>
            </a:endParaRPr>
          </a:p>
        </p:txBody>
      </p:sp>
      <p:pic>
        <p:nvPicPr>
          <p:cNvPr id="46" name="Picture 4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68539" y="1675007"/>
            <a:ext cx="218868" cy="215963"/>
          </a:xfrm>
          <a:prstGeom prst="rect">
            <a:avLst/>
          </a:prstGeom>
        </p:spPr>
      </p:pic>
      <p:pic>
        <p:nvPicPr>
          <p:cNvPr id="47" name="Picture 4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99268" y="1148058"/>
            <a:ext cx="218868" cy="215963"/>
          </a:xfrm>
          <a:prstGeom prst="rect">
            <a:avLst/>
          </a:prstGeom>
        </p:spPr>
      </p:pic>
      <p:pic>
        <p:nvPicPr>
          <p:cNvPr id="48" name="Picture 4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4558" y="3544149"/>
            <a:ext cx="218868" cy="215963"/>
          </a:xfrm>
          <a:prstGeom prst="rect">
            <a:avLst/>
          </a:prstGeom>
        </p:spPr>
      </p:pic>
      <p:pic>
        <p:nvPicPr>
          <p:cNvPr id="49" name="Picture 4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7301" y="4517595"/>
            <a:ext cx="218868" cy="215963"/>
          </a:xfrm>
          <a:prstGeom prst="rect">
            <a:avLst/>
          </a:prstGeom>
        </p:spPr>
      </p:pic>
      <p:pic>
        <p:nvPicPr>
          <p:cNvPr id="50" name="Picture 4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08414" y="4949574"/>
            <a:ext cx="218868" cy="215963"/>
          </a:xfrm>
          <a:prstGeom prst="rect">
            <a:avLst/>
          </a:prstGeom>
        </p:spPr>
      </p:pic>
      <p:sp>
        <p:nvSpPr>
          <p:cNvPr id="51" name="TextBox 50"/>
          <p:cNvSpPr txBox="1"/>
          <p:nvPr/>
        </p:nvSpPr>
        <p:spPr>
          <a:xfrm>
            <a:off x="5649295" y="1987012"/>
            <a:ext cx="128350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CMS remote HV?</a:t>
            </a:r>
            <a:endParaRPr lang="en-GB" sz="1200" dirty="0"/>
          </a:p>
        </p:txBody>
      </p:sp>
      <p:sp>
        <p:nvSpPr>
          <p:cNvPr id="52" name="TextBox 51"/>
          <p:cNvSpPr txBox="1"/>
          <p:nvPr/>
        </p:nvSpPr>
        <p:spPr>
          <a:xfrm>
            <a:off x="7089669" y="1404493"/>
            <a:ext cx="50278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Y</a:t>
            </a:r>
            <a:endParaRPr lang="en-GB" sz="1200" dirty="0"/>
          </a:p>
        </p:txBody>
      </p:sp>
      <p:sp>
        <p:nvSpPr>
          <p:cNvPr id="53" name="TextBox 52"/>
          <p:cNvSpPr txBox="1"/>
          <p:nvPr/>
        </p:nvSpPr>
        <p:spPr>
          <a:xfrm>
            <a:off x="7089669" y="2255000"/>
            <a:ext cx="50278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N</a:t>
            </a:r>
            <a:endParaRPr lang="en-GB" sz="1200" dirty="0"/>
          </a:p>
        </p:txBody>
      </p:sp>
      <p:sp>
        <p:nvSpPr>
          <p:cNvPr id="54" name="TextBox 53"/>
          <p:cNvSpPr txBox="1"/>
          <p:nvPr/>
        </p:nvSpPr>
        <p:spPr>
          <a:xfrm>
            <a:off x="4923472" y="1908202"/>
            <a:ext cx="50278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&lt;10V</a:t>
            </a:r>
            <a:endParaRPr lang="en-GB" sz="1200" dirty="0"/>
          </a:p>
        </p:txBody>
      </p:sp>
      <p:sp>
        <p:nvSpPr>
          <p:cNvPr id="55" name="TextBox 54"/>
          <p:cNvSpPr txBox="1"/>
          <p:nvPr/>
        </p:nvSpPr>
        <p:spPr>
          <a:xfrm>
            <a:off x="4923472" y="2758709"/>
            <a:ext cx="50278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&gt;10V</a:t>
            </a:r>
            <a:endParaRPr lang="en-GB" sz="1200" dirty="0"/>
          </a:p>
        </p:txBody>
      </p:sp>
      <p:sp>
        <p:nvSpPr>
          <p:cNvPr id="56" name="TextBox 55"/>
          <p:cNvSpPr txBox="1"/>
          <p:nvPr/>
        </p:nvSpPr>
        <p:spPr>
          <a:xfrm>
            <a:off x="6999136" y="3764572"/>
            <a:ext cx="50278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48</a:t>
            </a:r>
            <a:endParaRPr lang="en-GB" sz="1200" dirty="0"/>
          </a:p>
        </p:txBody>
      </p:sp>
      <p:sp>
        <p:nvSpPr>
          <p:cNvPr id="57" name="TextBox 56"/>
          <p:cNvSpPr txBox="1"/>
          <p:nvPr/>
        </p:nvSpPr>
        <p:spPr>
          <a:xfrm>
            <a:off x="6951010" y="4615079"/>
            <a:ext cx="50278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3xx</a:t>
            </a:r>
            <a:endParaRPr lang="en-GB" sz="1200" dirty="0"/>
          </a:p>
        </p:txBody>
      </p:sp>
      <p:sp>
        <p:nvSpPr>
          <p:cNvPr id="58" name="TextBox 57"/>
          <p:cNvSpPr txBox="1"/>
          <p:nvPr/>
        </p:nvSpPr>
        <p:spPr>
          <a:xfrm>
            <a:off x="4172877" y="3494788"/>
            <a:ext cx="127743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>
                <a:solidFill>
                  <a:srgbClr val="FF0000"/>
                </a:solidFill>
              </a:rPr>
              <a:t>No commonality</a:t>
            </a:r>
            <a:endParaRPr lang="en-GB" sz="1200" dirty="0">
              <a:solidFill>
                <a:srgbClr val="FF0000"/>
              </a:solidFill>
            </a:endParaRPr>
          </a:p>
        </p:txBody>
      </p:sp>
      <p:sp>
        <p:nvSpPr>
          <p:cNvPr id="59" name="TextBox 58"/>
          <p:cNvSpPr txBox="1"/>
          <p:nvPr/>
        </p:nvSpPr>
        <p:spPr>
          <a:xfrm rot="19018178">
            <a:off x="3188924" y="721745"/>
            <a:ext cx="145208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Draft specs</a:t>
            </a:r>
            <a:endParaRPr lang="en-GB" sz="1200" dirty="0"/>
          </a:p>
        </p:txBody>
      </p:sp>
      <p:sp>
        <p:nvSpPr>
          <p:cNvPr id="60" name="TextBox 59"/>
          <p:cNvSpPr txBox="1"/>
          <p:nvPr/>
        </p:nvSpPr>
        <p:spPr>
          <a:xfrm rot="19018178">
            <a:off x="4095439" y="743132"/>
            <a:ext cx="145208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Vendor feedback</a:t>
            </a:r>
            <a:endParaRPr lang="en-GB" sz="1200" dirty="0"/>
          </a:p>
        </p:txBody>
      </p:sp>
      <p:sp>
        <p:nvSpPr>
          <p:cNvPr id="61" name="TextBox 60"/>
          <p:cNvSpPr txBox="1"/>
          <p:nvPr/>
        </p:nvSpPr>
        <p:spPr>
          <a:xfrm rot="19018178">
            <a:off x="5089634" y="711476"/>
            <a:ext cx="145208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Next team meeting</a:t>
            </a:r>
            <a:endParaRPr lang="en-GB" sz="1200" dirty="0"/>
          </a:p>
        </p:txBody>
      </p:sp>
      <p:sp>
        <p:nvSpPr>
          <p:cNvPr id="62" name="TextBox 61"/>
          <p:cNvSpPr txBox="1"/>
          <p:nvPr/>
        </p:nvSpPr>
        <p:spPr>
          <a:xfrm rot="19018178">
            <a:off x="6466128" y="406890"/>
            <a:ext cx="145208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Upcoming discussions (vendors, team)</a:t>
            </a:r>
            <a:endParaRPr lang="en-GB" sz="1200" dirty="0"/>
          </a:p>
        </p:txBody>
      </p:sp>
      <p:sp>
        <p:nvSpPr>
          <p:cNvPr id="63" name="TextBox 62"/>
          <p:cNvSpPr txBox="1"/>
          <p:nvPr/>
        </p:nvSpPr>
        <p:spPr>
          <a:xfrm>
            <a:off x="2759138" y="5640735"/>
            <a:ext cx="145208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Q4-17 Q1-18</a:t>
            </a:r>
            <a:endParaRPr lang="en-GB" sz="1200" dirty="0"/>
          </a:p>
        </p:txBody>
      </p:sp>
      <p:sp>
        <p:nvSpPr>
          <p:cNvPr id="64" name="TextBox 63"/>
          <p:cNvSpPr txBox="1"/>
          <p:nvPr/>
        </p:nvSpPr>
        <p:spPr>
          <a:xfrm>
            <a:off x="4057505" y="5640735"/>
            <a:ext cx="145208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Q1-18</a:t>
            </a:r>
            <a:endParaRPr lang="en-GB" sz="1200" dirty="0"/>
          </a:p>
        </p:txBody>
      </p:sp>
      <p:sp>
        <p:nvSpPr>
          <p:cNvPr id="65" name="TextBox 64"/>
          <p:cNvSpPr txBox="1"/>
          <p:nvPr/>
        </p:nvSpPr>
        <p:spPr>
          <a:xfrm>
            <a:off x="5044749" y="5640735"/>
            <a:ext cx="145208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Q2-18</a:t>
            </a:r>
            <a:endParaRPr lang="en-GB" sz="1200" dirty="0"/>
          </a:p>
        </p:txBody>
      </p:sp>
      <p:sp>
        <p:nvSpPr>
          <p:cNvPr id="66" name="TextBox 65"/>
          <p:cNvSpPr txBox="1"/>
          <p:nvPr/>
        </p:nvSpPr>
        <p:spPr>
          <a:xfrm>
            <a:off x="6528914" y="5640735"/>
            <a:ext cx="145208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Q3-18</a:t>
            </a:r>
            <a:endParaRPr lang="en-GB" sz="1200" dirty="0"/>
          </a:p>
        </p:txBody>
      </p:sp>
      <p:sp>
        <p:nvSpPr>
          <p:cNvPr id="67" name="Right Brace 66"/>
          <p:cNvSpPr/>
          <p:nvPr/>
        </p:nvSpPr>
        <p:spPr>
          <a:xfrm>
            <a:off x="9206403" y="1175373"/>
            <a:ext cx="280736" cy="4601548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68" name="TextBox 67"/>
          <p:cNvSpPr txBox="1"/>
          <p:nvPr/>
        </p:nvSpPr>
        <p:spPr>
          <a:xfrm>
            <a:off x="9504374" y="3244649"/>
            <a:ext cx="21667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b="1" dirty="0" smtClean="0"/>
              <a:t>Common, mature and detailed technical specification</a:t>
            </a:r>
            <a:endParaRPr lang="en-GB" sz="1200" b="1" dirty="0"/>
          </a:p>
        </p:txBody>
      </p:sp>
    </p:spTree>
    <p:extLst>
      <p:ext uri="{BB962C8B-B14F-4D97-AF65-F5344CB8AC3E}">
        <p14:creationId xmlns:p14="http://schemas.microsoft.com/office/powerpoint/2010/main" val="229434560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troduction to specifications for the CMS Outer Tracker power supplies"/>
          <p:cNvSpPr txBox="1">
            <a:spLocks noGrp="1"/>
          </p:cNvSpPr>
          <p:nvPr/>
        </p:nvSpPr>
        <p:spPr>
          <a:xfrm>
            <a:off x="111125" y="244385"/>
            <a:ext cx="10464800" cy="86995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xmlns:lc="http://schemas.openxmlformats.org/drawingml/2006/lockedCanvas" val="1"/>
            </a:ext>
          </a:extLst>
        </p:spPr>
        <p:txBody>
          <a:bodyPr lIns="50800" tIns="50800" rIns="50800" bIns="50800" anchor="t">
            <a:normAutofit/>
          </a:bodyPr>
          <a:lstStyle>
            <a:lvl1pPr marL="0" marR="0" indent="0" algn="ctr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7000" b="1" i="0" u="none" strike="noStrike" cap="none" spc="0" baseline="0">
                <a:ln>
                  <a:noFill/>
                </a:ln>
                <a:solidFill>
                  <a:srgbClr val="062290"/>
                </a:solidFill>
                <a:uFillTx/>
                <a:latin typeface="+mj-lt"/>
                <a:ea typeface="+mj-ea"/>
                <a:cs typeface="+mj-cs"/>
                <a:sym typeface="Helvetica"/>
              </a:defRPr>
            </a:lvl1pPr>
            <a:lvl2pPr marL="0" marR="0" indent="228600" algn="ctr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7000" b="1" i="0" u="none" strike="noStrike" cap="none" spc="0" baseline="0">
                <a:ln>
                  <a:noFill/>
                </a:ln>
                <a:solidFill>
                  <a:srgbClr val="062290"/>
                </a:solidFill>
                <a:uFillTx/>
                <a:latin typeface="+mj-lt"/>
                <a:ea typeface="+mj-ea"/>
                <a:cs typeface="+mj-cs"/>
                <a:sym typeface="Helvetica"/>
              </a:defRPr>
            </a:lvl2pPr>
            <a:lvl3pPr marL="0" marR="0" indent="457200" algn="ctr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7000" b="1" i="0" u="none" strike="noStrike" cap="none" spc="0" baseline="0">
                <a:ln>
                  <a:noFill/>
                </a:ln>
                <a:solidFill>
                  <a:srgbClr val="062290"/>
                </a:solidFill>
                <a:uFillTx/>
                <a:latin typeface="+mj-lt"/>
                <a:ea typeface="+mj-ea"/>
                <a:cs typeface="+mj-cs"/>
                <a:sym typeface="Helvetica"/>
              </a:defRPr>
            </a:lvl3pPr>
            <a:lvl4pPr marL="0" marR="0" indent="685800" algn="ctr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7000" b="1" i="0" u="none" strike="noStrike" cap="none" spc="0" baseline="0">
                <a:ln>
                  <a:noFill/>
                </a:ln>
                <a:solidFill>
                  <a:srgbClr val="062290"/>
                </a:solidFill>
                <a:uFillTx/>
                <a:latin typeface="+mj-lt"/>
                <a:ea typeface="+mj-ea"/>
                <a:cs typeface="+mj-cs"/>
                <a:sym typeface="Helvetica"/>
              </a:defRPr>
            </a:lvl4pPr>
            <a:lvl5pPr marL="0" marR="0" indent="914400" algn="ctr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7000" b="1" i="0" u="none" strike="noStrike" cap="none" spc="0" baseline="0">
                <a:ln>
                  <a:noFill/>
                </a:ln>
                <a:solidFill>
                  <a:srgbClr val="062290"/>
                </a:solidFill>
                <a:uFillTx/>
                <a:latin typeface="+mj-lt"/>
                <a:ea typeface="+mj-ea"/>
                <a:cs typeface="+mj-cs"/>
                <a:sym typeface="Helvetica"/>
              </a:defRPr>
            </a:lvl5pPr>
            <a:lvl6pPr marL="0" marR="0" indent="1143000" algn="ctr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7000" b="1" i="0" u="none" strike="noStrike" cap="none" spc="0" baseline="0">
                <a:ln>
                  <a:noFill/>
                </a:ln>
                <a:solidFill>
                  <a:srgbClr val="062290"/>
                </a:solidFill>
                <a:uFillTx/>
                <a:latin typeface="+mj-lt"/>
                <a:ea typeface="+mj-ea"/>
                <a:cs typeface="+mj-cs"/>
                <a:sym typeface="Helvetica"/>
              </a:defRPr>
            </a:lvl6pPr>
            <a:lvl7pPr marL="0" marR="0" indent="1371600" algn="ctr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7000" b="1" i="0" u="none" strike="noStrike" cap="none" spc="0" baseline="0">
                <a:ln>
                  <a:noFill/>
                </a:ln>
                <a:solidFill>
                  <a:srgbClr val="062290"/>
                </a:solidFill>
                <a:uFillTx/>
                <a:latin typeface="+mj-lt"/>
                <a:ea typeface="+mj-ea"/>
                <a:cs typeface="+mj-cs"/>
                <a:sym typeface="Helvetica"/>
              </a:defRPr>
            </a:lvl7pPr>
            <a:lvl8pPr marL="0" marR="0" indent="1600200" algn="ctr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7000" b="1" i="0" u="none" strike="noStrike" cap="none" spc="0" baseline="0">
                <a:ln>
                  <a:noFill/>
                </a:ln>
                <a:solidFill>
                  <a:srgbClr val="062290"/>
                </a:solidFill>
                <a:uFillTx/>
                <a:latin typeface="+mj-lt"/>
                <a:ea typeface="+mj-ea"/>
                <a:cs typeface="+mj-cs"/>
                <a:sym typeface="Helvetica"/>
              </a:defRPr>
            </a:lvl8pPr>
            <a:lvl9pPr marL="0" marR="0" indent="1828800" algn="ctr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7000" b="1" i="0" u="none" strike="noStrike" cap="none" spc="0" baseline="0">
                <a:ln>
                  <a:noFill/>
                </a:ln>
                <a:solidFill>
                  <a:srgbClr val="062290"/>
                </a:solidFill>
                <a:uFillTx/>
                <a:latin typeface="+mj-lt"/>
                <a:ea typeface="+mj-ea"/>
                <a:cs typeface="+mj-cs"/>
                <a:sym typeface="Helvetica"/>
              </a:defRPr>
            </a:lvl9pPr>
          </a:lstStyle>
          <a:p>
            <a:pPr algn="l"/>
            <a:r>
              <a:rPr lang="en-GB" sz="2000" dirty="0" smtClean="0">
                <a:solidFill>
                  <a:srgbClr val="002060"/>
                </a:solidFill>
              </a:rPr>
              <a:t>Conclusion</a:t>
            </a:r>
            <a:endParaRPr lang="en-GB" sz="2000" dirty="0">
              <a:solidFill>
                <a:srgbClr val="002060"/>
              </a:solidFill>
            </a:endParaRPr>
          </a:p>
        </p:txBody>
      </p:sp>
      <p:sp>
        <p:nvSpPr>
          <p:cNvPr id="3" name="13296 modules (types: “PS” and “2S”) - individually powered…"/>
          <p:cNvSpPr txBox="1">
            <a:spLocks/>
          </p:cNvSpPr>
          <p:nvPr/>
        </p:nvSpPr>
        <p:spPr>
          <a:xfrm>
            <a:off x="681789" y="880545"/>
            <a:ext cx="10967286" cy="4634430"/>
          </a:xfrm>
          <a:prstGeom prst="rect">
            <a:avLst/>
          </a:prstGeom>
        </p:spPr>
        <p:txBody>
          <a:bodyPr numCol="1"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9278" indent="-285750" defTabSz="246451">
              <a:lnSpc>
                <a:spcPct val="150000"/>
              </a:lnSpc>
              <a:spcBef>
                <a:spcPts val="281"/>
              </a:spcBef>
              <a:defRPr sz="2160"/>
            </a:pPr>
            <a:endParaRPr lang="en-GB" sz="1800" dirty="0" smtClean="0">
              <a:solidFill>
                <a:srgbClr val="002060"/>
              </a:solidFill>
            </a:endParaRPr>
          </a:p>
          <a:p>
            <a:pPr marL="369278" indent="-285750" defTabSz="246451">
              <a:lnSpc>
                <a:spcPct val="150000"/>
              </a:lnSpc>
              <a:spcBef>
                <a:spcPts val="281"/>
              </a:spcBef>
              <a:defRPr sz="2160"/>
            </a:pPr>
            <a:r>
              <a:rPr lang="en-GB" sz="1800" dirty="0" smtClean="0">
                <a:solidFill>
                  <a:srgbClr val="002060"/>
                </a:solidFill>
              </a:rPr>
              <a:t>Common specification is possible for some of the powering building blocks</a:t>
            </a:r>
          </a:p>
          <a:p>
            <a:pPr marL="769328" lvl="1" defTabSz="246451">
              <a:lnSpc>
                <a:spcPct val="150000"/>
              </a:lnSpc>
              <a:spcBef>
                <a:spcPts val="281"/>
              </a:spcBef>
              <a:defRPr sz="2160"/>
            </a:pPr>
            <a:r>
              <a:rPr lang="en-GB" sz="1600" dirty="0" smtClean="0">
                <a:solidFill>
                  <a:srgbClr val="002060"/>
                </a:solidFill>
              </a:rPr>
              <a:t>AC-DC bulk rectifier, HV power supplies, Control modules and interfaces, interlocking and inhibit features</a:t>
            </a:r>
          </a:p>
          <a:p>
            <a:pPr marL="369278" indent="-285750" defTabSz="246451">
              <a:lnSpc>
                <a:spcPct val="150000"/>
              </a:lnSpc>
              <a:spcBef>
                <a:spcPts val="281"/>
              </a:spcBef>
              <a:defRPr sz="2160"/>
            </a:pPr>
            <a:r>
              <a:rPr lang="en-GB" sz="1800" dirty="0" smtClean="0">
                <a:solidFill>
                  <a:srgbClr val="002060"/>
                </a:solidFill>
              </a:rPr>
              <a:t>Power supply manufacturer’s contacted express interest in participating to the effort</a:t>
            </a:r>
          </a:p>
          <a:p>
            <a:pPr marL="369278" indent="-285750" defTabSz="246451">
              <a:lnSpc>
                <a:spcPct val="150000"/>
              </a:lnSpc>
              <a:spcBef>
                <a:spcPts val="281"/>
              </a:spcBef>
              <a:defRPr sz="2160"/>
            </a:pPr>
            <a:r>
              <a:rPr lang="en-GB" sz="1800" dirty="0" smtClean="0">
                <a:solidFill>
                  <a:srgbClr val="002060"/>
                </a:solidFill>
              </a:rPr>
              <a:t>Benefits of common powering solutions: </a:t>
            </a:r>
          </a:p>
          <a:p>
            <a:pPr marL="769328" lvl="1" defTabSz="246451">
              <a:lnSpc>
                <a:spcPct val="150000"/>
              </a:lnSpc>
              <a:spcBef>
                <a:spcPts val="281"/>
              </a:spcBef>
              <a:defRPr sz="2160"/>
            </a:pPr>
            <a:r>
              <a:rPr lang="en-GB" sz="1600" dirty="0" smtClean="0">
                <a:solidFill>
                  <a:srgbClr val="002060"/>
                </a:solidFill>
              </a:rPr>
              <a:t>Shared development efforts and related NRE costs</a:t>
            </a:r>
          </a:p>
          <a:p>
            <a:pPr marL="769328" lvl="1" defTabSz="246451">
              <a:lnSpc>
                <a:spcPct val="150000"/>
              </a:lnSpc>
              <a:spcBef>
                <a:spcPts val="281"/>
              </a:spcBef>
              <a:defRPr sz="2160"/>
            </a:pPr>
            <a:r>
              <a:rPr lang="en-GB" sz="1600" dirty="0" smtClean="0">
                <a:solidFill>
                  <a:srgbClr val="002060"/>
                </a:solidFill>
              </a:rPr>
              <a:t>All take advantage of other’s experiences from the specification phase through out the final product qualification</a:t>
            </a:r>
          </a:p>
          <a:p>
            <a:pPr marL="769328" lvl="1" defTabSz="246451">
              <a:lnSpc>
                <a:spcPct val="150000"/>
              </a:lnSpc>
              <a:spcBef>
                <a:spcPts val="281"/>
              </a:spcBef>
              <a:defRPr sz="2160"/>
            </a:pPr>
            <a:r>
              <a:rPr lang="en-GB" sz="1600" dirty="0" smtClean="0">
                <a:solidFill>
                  <a:srgbClr val="002060"/>
                </a:solidFill>
              </a:rPr>
              <a:t>Higher volumes - Production cost reduced</a:t>
            </a:r>
          </a:p>
          <a:p>
            <a:pPr marL="769328" lvl="1" defTabSz="246451">
              <a:lnSpc>
                <a:spcPct val="150000"/>
              </a:lnSpc>
              <a:spcBef>
                <a:spcPts val="281"/>
              </a:spcBef>
              <a:defRPr sz="2160"/>
            </a:pPr>
            <a:r>
              <a:rPr lang="en-GB" sz="1600" dirty="0" smtClean="0">
                <a:solidFill>
                  <a:srgbClr val="002060"/>
                </a:solidFill>
              </a:rPr>
              <a:t>Less specific equipment in operation - Easier maintenance, common pool of spares</a:t>
            </a:r>
          </a:p>
          <a:p>
            <a:pPr marL="769328" lvl="1" defTabSz="246451">
              <a:lnSpc>
                <a:spcPct val="150000"/>
              </a:lnSpc>
              <a:spcBef>
                <a:spcPts val="281"/>
              </a:spcBef>
              <a:defRPr sz="2160"/>
            </a:pPr>
            <a:r>
              <a:rPr lang="en-GB" sz="1600" dirty="0" smtClean="0">
                <a:solidFill>
                  <a:srgbClr val="002060"/>
                </a:solidFill>
              </a:rPr>
              <a:t>Powering becoming a common effort - Less work on a subject which quite often lacks volunteers</a:t>
            </a:r>
          </a:p>
          <a:p>
            <a:pPr marL="369278" indent="-285750" defTabSz="246451">
              <a:lnSpc>
                <a:spcPct val="150000"/>
              </a:lnSpc>
              <a:spcBef>
                <a:spcPts val="281"/>
              </a:spcBef>
              <a:defRPr sz="2160"/>
            </a:pPr>
            <a:endParaRPr lang="en-GB" sz="1800" dirty="0" smtClean="0">
              <a:solidFill>
                <a:srgbClr val="002060"/>
              </a:solidFill>
            </a:endParaRPr>
          </a:p>
          <a:p>
            <a:pPr marL="83528" indent="0" defTabSz="246451">
              <a:lnSpc>
                <a:spcPct val="150000"/>
              </a:lnSpc>
              <a:spcBef>
                <a:spcPts val="281"/>
              </a:spcBef>
              <a:buNone/>
              <a:defRPr sz="2160"/>
            </a:pPr>
            <a:endParaRPr lang="en-GB" sz="1800" dirty="0" smtClean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709144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troduction to specifications for the CMS Outer Tracker power supplies"/>
          <p:cNvSpPr txBox="1">
            <a:spLocks noGrp="1"/>
          </p:cNvSpPr>
          <p:nvPr/>
        </p:nvSpPr>
        <p:spPr>
          <a:xfrm>
            <a:off x="4101737" y="3179173"/>
            <a:ext cx="4122873" cy="86995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xmlns:lc="http://schemas.openxmlformats.org/drawingml/2006/lockedCanvas" val="1"/>
            </a:ext>
          </a:extLst>
        </p:spPr>
        <p:txBody>
          <a:bodyPr lIns="50800" tIns="50800" rIns="50800" bIns="50800" anchor="t">
            <a:normAutofit/>
          </a:bodyPr>
          <a:lstStyle>
            <a:lvl1pPr marL="0" marR="0" indent="0" algn="ctr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7000" b="1" i="0" u="none" strike="noStrike" cap="none" spc="0" baseline="0">
                <a:ln>
                  <a:noFill/>
                </a:ln>
                <a:solidFill>
                  <a:srgbClr val="062290"/>
                </a:solidFill>
                <a:uFillTx/>
                <a:latin typeface="+mj-lt"/>
                <a:ea typeface="+mj-ea"/>
                <a:cs typeface="+mj-cs"/>
                <a:sym typeface="Helvetica"/>
              </a:defRPr>
            </a:lvl1pPr>
            <a:lvl2pPr marL="0" marR="0" indent="228600" algn="ctr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7000" b="1" i="0" u="none" strike="noStrike" cap="none" spc="0" baseline="0">
                <a:ln>
                  <a:noFill/>
                </a:ln>
                <a:solidFill>
                  <a:srgbClr val="062290"/>
                </a:solidFill>
                <a:uFillTx/>
                <a:latin typeface="+mj-lt"/>
                <a:ea typeface="+mj-ea"/>
                <a:cs typeface="+mj-cs"/>
                <a:sym typeface="Helvetica"/>
              </a:defRPr>
            </a:lvl2pPr>
            <a:lvl3pPr marL="0" marR="0" indent="457200" algn="ctr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7000" b="1" i="0" u="none" strike="noStrike" cap="none" spc="0" baseline="0">
                <a:ln>
                  <a:noFill/>
                </a:ln>
                <a:solidFill>
                  <a:srgbClr val="062290"/>
                </a:solidFill>
                <a:uFillTx/>
                <a:latin typeface="+mj-lt"/>
                <a:ea typeface="+mj-ea"/>
                <a:cs typeface="+mj-cs"/>
                <a:sym typeface="Helvetica"/>
              </a:defRPr>
            </a:lvl3pPr>
            <a:lvl4pPr marL="0" marR="0" indent="685800" algn="ctr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7000" b="1" i="0" u="none" strike="noStrike" cap="none" spc="0" baseline="0">
                <a:ln>
                  <a:noFill/>
                </a:ln>
                <a:solidFill>
                  <a:srgbClr val="062290"/>
                </a:solidFill>
                <a:uFillTx/>
                <a:latin typeface="+mj-lt"/>
                <a:ea typeface="+mj-ea"/>
                <a:cs typeface="+mj-cs"/>
                <a:sym typeface="Helvetica"/>
              </a:defRPr>
            </a:lvl4pPr>
            <a:lvl5pPr marL="0" marR="0" indent="914400" algn="ctr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7000" b="1" i="0" u="none" strike="noStrike" cap="none" spc="0" baseline="0">
                <a:ln>
                  <a:noFill/>
                </a:ln>
                <a:solidFill>
                  <a:srgbClr val="062290"/>
                </a:solidFill>
                <a:uFillTx/>
                <a:latin typeface="+mj-lt"/>
                <a:ea typeface="+mj-ea"/>
                <a:cs typeface="+mj-cs"/>
                <a:sym typeface="Helvetica"/>
              </a:defRPr>
            </a:lvl5pPr>
            <a:lvl6pPr marL="0" marR="0" indent="1143000" algn="ctr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7000" b="1" i="0" u="none" strike="noStrike" cap="none" spc="0" baseline="0">
                <a:ln>
                  <a:noFill/>
                </a:ln>
                <a:solidFill>
                  <a:srgbClr val="062290"/>
                </a:solidFill>
                <a:uFillTx/>
                <a:latin typeface="+mj-lt"/>
                <a:ea typeface="+mj-ea"/>
                <a:cs typeface="+mj-cs"/>
                <a:sym typeface="Helvetica"/>
              </a:defRPr>
            </a:lvl6pPr>
            <a:lvl7pPr marL="0" marR="0" indent="1371600" algn="ctr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7000" b="1" i="0" u="none" strike="noStrike" cap="none" spc="0" baseline="0">
                <a:ln>
                  <a:noFill/>
                </a:ln>
                <a:solidFill>
                  <a:srgbClr val="062290"/>
                </a:solidFill>
                <a:uFillTx/>
                <a:latin typeface="+mj-lt"/>
                <a:ea typeface="+mj-ea"/>
                <a:cs typeface="+mj-cs"/>
                <a:sym typeface="Helvetica"/>
              </a:defRPr>
            </a:lvl7pPr>
            <a:lvl8pPr marL="0" marR="0" indent="1600200" algn="ctr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7000" b="1" i="0" u="none" strike="noStrike" cap="none" spc="0" baseline="0">
                <a:ln>
                  <a:noFill/>
                </a:ln>
                <a:solidFill>
                  <a:srgbClr val="062290"/>
                </a:solidFill>
                <a:uFillTx/>
                <a:latin typeface="+mj-lt"/>
                <a:ea typeface="+mj-ea"/>
                <a:cs typeface="+mj-cs"/>
                <a:sym typeface="Helvetica"/>
              </a:defRPr>
            </a:lvl8pPr>
            <a:lvl9pPr marL="0" marR="0" indent="1828800" algn="ctr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7000" b="1" i="0" u="none" strike="noStrike" cap="none" spc="0" baseline="0">
                <a:ln>
                  <a:noFill/>
                </a:ln>
                <a:solidFill>
                  <a:srgbClr val="062290"/>
                </a:solidFill>
                <a:uFillTx/>
                <a:latin typeface="+mj-lt"/>
                <a:ea typeface="+mj-ea"/>
                <a:cs typeface="+mj-cs"/>
                <a:sym typeface="Helvetica"/>
              </a:defRPr>
            </a:lvl9pPr>
          </a:lstStyle>
          <a:p>
            <a:r>
              <a:rPr lang="en-GB" sz="2400" dirty="0" smtClean="0">
                <a:solidFill>
                  <a:srgbClr val="002060"/>
                </a:solidFill>
              </a:rPr>
              <a:t>Questions / Comments</a:t>
            </a:r>
            <a:endParaRPr lang="en-GB" sz="24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3731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Introduction to specifications for the CMS Outer Tracker power supplies"/>
          <p:cNvSpPr txBox="1">
            <a:spLocks noGrp="1"/>
          </p:cNvSpPr>
          <p:nvPr/>
        </p:nvSpPr>
        <p:spPr>
          <a:xfrm>
            <a:off x="2149642" y="1539785"/>
            <a:ext cx="9483558" cy="325129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xmlns:lc="http://schemas.openxmlformats.org/drawingml/2006/lockedCanvas" val="1"/>
            </a:ext>
          </a:extLst>
        </p:spPr>
        <p:txBody>
          <a:bodyPr lIns="50800" tIns="50800" rIns="50800" bIns="50800" anchor="t">
            <a:normAutofit lnSpcReduction="10000"/>
          </a:bodyPr>
          <a:lstStyle>
            <a:lvl1pPr marL="0" marR="0" indent="0" algn="ctr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7000" b="1" i="0" u="none" strike="noStrike" cap="none" spc="0" baseline="0">
                <a:ln>
                  <a:noFill/>
                </a:ln>
                <a:solidFill>
                  <a:srgbClr val="062290"/>
                </a:solidFill>
                <a:uFillTx/>
                <a:latin typeface="+mj-lt"/>
                <a:ea typeface="+mj-ea"/>
                <a:cs typeface="+mj-cs"/>
                <a:sym typeface="Helvetica"/>
              </a:defRPr>
            </a:lvl1pPr>
            <a:lvl2pPr marL="0" marR="0" indent="228600" algn="ctr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7000" b="1" i="0" u="none" strike="noStrike" cap="none" spc="0" baseline="0">
                <a:ln>
                  <a:noFill/>
                </a:ln>
                <a:solidFill>
                  <a:srgbClr val="062290"/>
                </a:solidFill>
                <a:uFillTx/>
                <a:latin typeface="+mj-lt"/>
                <a:ea typeface="+mj-ea"/>
                <a:cs typeface="+mj-cs"/>
                <a:sym typeface="Helvetica"/>
              </a:defRPr>
            </a:lvl2pPr>
            <a:lvl3pPr marL="0" marR="0" indent="457200" algn="ctr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7000" b="1" i="0" u="none" strike="noStrike" cap="none" spc="0" baseline="0">
                <a:ln>
                  <a:noFill/>
                </a:ln>
                <a:solidFill>
                  <a:srgbClr val="062290"/>
                </a:solidFill>
                <a:uFillTx/>
                <a:latin typeface="+mj-lt"/>
                <a:ea typeface="+mj-ea"/>
                <a:cs typeface="+mj-cs"/>
                <a:sym typeface="Helvetica"/>
              </a:defRPr>
            </a:lvl3pPr>
            <a:lvl4pPr marL="0" marR="0" indent="685800" algn="ctr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7000" b="1" i="0" u="none" strike="noStrike" cap="none" spc="0" baseline="0">
                <a:ln>
                  <a:noFill/>
                </a:ln>
                <a:solidFill>
                  <a:srgbClr val="062290"/>
                </a:solidFill>
                <a:uFillTx/>
                <a:latin typeface="+mj-lt"/>
                <a:ea typeface="+mj-ea"/>
                <a:cs typeface="+mj-cs"/>
                <a:sym typeface="Helvetica"/>
              </a:defRPr>
            </a:lvl4pPr>
            <a:lvl5pPr marL="0" marR="0" indent="914400" algn="ctr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7000" b="1" i="0" u="none" strike="noStrike" cap="none" spc="0" baseline="0">
                <a:ln>
                  <a:noFill/>
                </a:ln>
                <a:solidFill>
                  <a:srgbClr val="062290"/>
                </a:solidFill>
                <a:uFillTx/>
                <a:latin typeface="+mj-lt"/>
                <a:ea typeface="+mj-ea"/>
                <a:cs typeface="+mj-cs"/>
                <a:sym typeface="Helvetica"/>
              </a:defRPr>
            </a:lvl5pPr>
            <a:lvl6pPr marL="0" marR="0" indent="1143000" algn="ctr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7000" b="1" i="0" u="none" strike="noStrike" cap="none" spc="0" baseline="0">
                <a:ln>
                  <a:noFill/>
                </a:ln>
                <a:solidFill>
                  <a:srgbClr val="062290"/>
                </a:solidFill>
                <a:uFillTx/>
                <a:latin typeface="+mj-lt"/>
                <a:ea typeface="+mj-ea"/>
                <a:cs typeface="+mj-cs"/>
                <a:sym typeface="Helvetica"/>
              </a:defRPr>
            </a:lvl6pPr>
            <a:lvl7pPr marL="0" marR="0" indent="1371600" algn="ctr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7000" b="1" i="0" u="none" strike="noStrike" cap="none" spc="0" baseline="0">
                <a:ln>
                  <a:noFill/>
                </a:ln>
                <a:solidFill>
                  <a:srgbClr val="062290"/>
                </a:solidFill>
                <a:uFillTx/>
                <a:latin typeface="+mj-lt"/>
                <a:ea typeface="+mj-ea"/>
                <a:cs typeface="+mj-cs"/>
                <a:sym typeface="Helvetica"/>
              </a:defRPr>
            </a:lvl7pPr>
            <a:lvl8pPr marL="0" marR="0" indent="1600200" algn="ctr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7000" b="1" i="0" u="none" strike="noStrike" cap="none" spc="0" baseline="0">
                <a:ln>
                  <a:noFill/>
                </a:ln>
                <a:solidFill>
                  <a:srgbClr val="062290"/>
                </a:solidFill>
                <a:uFillTx/>
                <a:latin typeface="+mj-lt"/>
                <a:ea typeface="+mj-ea"/>
                <a:cs typeface="+mj-cs"/>
                <a:sym typeface="Helvetica"/>
              </a:defRPr>
            </a:lvl8pPr>
            <a:lvl9pPr marL="0" marR="0" indent="1828800" algn="ctr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7000" b="1" i="0" u="none" strike="noStrike" cap="none" spc="0" baseline="0">
                <a:ln>
                  <a:noFill/>
                </a:ln>
                <a:solidFill>
                  <a:srgbClr val="062290"/>
                </a:solidFill>
                <a:uFillTx/>
                <a:latin typeface="+mj-lt"/>
                <a:ea typeface="+mj-ea"/>
                <a:cs typeface="+mj-cs"/>
                <a:sym typeface="Helvetica"/>
              </a:defRPr>
            </a:lvl9pPr>
          </a:lstStyle>
          <a:p>
            <a:pPr algn="l"/>
            <a:r>
              <a:rPr lang="en-GB" sz="2000" dirty="0" smtClean="0">
                <a:solidFill>
                  <a:srgbClr val="002060"/>
                </a:solidFill>
              </a:rPr>
              <a:t>Outline</a:t>
            </a:r>
          </a:p>
          <a:p>
            <a:pPr marL="285750" indent="-285750" algn="l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GB" sz="1800" b="0" dirty="0" smtClean="0">
              <a:solidFill>
                <a:srgbClr val="002060"/>
              </a:solidFill>
            </a:endParaRPr>
          </a:p>
          <a:p>
            <a:pPr marL="285750" indent="-28575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800" b="0" dirty="0" smtClean="0">
                <a:solidFill>
                  <a:srgbClr val="002060"/>
                </a:solidFill>
              </a:rPr>
              <a:t>Introduction to the CMS OT requirements</a:t>
            </a:r>
          </a:p>
          <a:p>
            <a:pPr marL="285750" indent="-28575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800" b="0" dirty="0" smtClean="0">
                <a:solidFill>
                  <a:srgbClr val="002060"/>
                </a:solidFill>
              </a:rPr>
              <a:t>Introduction to the Atlas </a:t>
            </a:r>
            <a:r>
              <a:rPr lang="en-GB" sz="1800" b="0" dirty="0" smtClean="0">
                <a:solidFill>
                  <a:srgbClr val="002060"/>
                </a:solidFill>
              </a:rPr>
              <a:t>OT </a:t>
            </a:r>
            <a:r>
              <a:rPr lang="en-GB" sz="1800" b="0" dirty="0" smtClean="0">
                <a:solidFill>
                  <a:srgbClr val="002060"/>
                </a:solidFill>
              </a:rPr>
              <a:t>requirements</a:t>
            </a:r>
          </a:p>
          <a:p>
            <a:pPr marL="285750" indent="-28575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800" b="0" dirty="0" smtClean="0">
                <a:solidFill>
                  <a:srgbClr val="002060"/>
                </a:solidFill>
              </a:rPr>
              <a:t>Preliminary specification and common requirements</a:t>
            </a:r>
          </a:p>
          <a:p>
            <a:pPr marL="285750" indent="-28575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800" b="0" dirty="0" smtClean="0">
                <a:solidFill>
                  <a:srgbClr val="002060"/>
                </a:solidFill>
              </a:rPr>
              <a:t>First </a:t>
            </a:r>
            <a:r>
              <a:rPr lang="en-GB" sz="1800" b="0" dirty="0" smtClean="0">
                <a:solidFill>
                  <a:srgbClr val="002060"/>
                </a:solidFill>
              </a:rPr>
              <a:t>feedback and proposal from the manufacturers</a:t>
            </a:r>
          </a:p>
          <a:p>
            <a:pPr marL="285750" indent="-28575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800" b="0" dirty="0" smtClean="0">
                <a:solidFill>
                  <a:srgbClr val="002060"/>
                </a:solidFill>
              </a:rPr>
              <a:t>Next steps</a:t>
            </a:r>
          </a:p>
          <a:p>
            <a:pPr marL="285750" indent="-28575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800" b="0" dirty="0" smtClean="0">
                <a:solidFill>
                  <a:srgbClr val="002060"/>
                </a:solidFill>
              </a:rPr>
              <a:t>Conclusion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GB" sz="1800" b="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12993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troduction to specifications for the CMS Outer Tracker power supplies"/>
          <p:cNvSpPr txBox="1">
            <a:spLocks noGrp="1"/>
          </p:cNvSpPr>
          <p:nvPr/>
        </p:nvSpPr>
        <p:spPr>
          <a:xfrm>
            <a:off x="111125" y="244385"/>
            <a:ext cx="10464800" cy="86995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xmlns:lc="http://schemas.openxmlformats.org/drawingml/2006/lockedCanvas" val="1"/>
            </a:ext>
          </a:extLst>
        </p:spPr>
        <p:txBody>
          <a:bodyPr lIns="50800" tIns="50800" rIns="50800" bIns="50800" anchor="t">
            <a:normAutofit/>
          </a:bodyPr>
          <a:lstStyle>
            <a:lvl1pPr marL="0" marR="0" indent="0" algn="ctr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7000" b="1" i="0" u="none" strike="noStrike" cap="none" spc="0" baseline="0">
                <a:ln>
                  <a:noFill/>
                </a:ln>
                <a:solidFill>
                  <a:srgbClr val="062290"/>
                </a:solidFill>
                <a:uFillTx/>
                <a:latin typeface="+mj-lt"/>
                <a:ea typeface="+mj-ea"/>
                <a:cs typeface="+mj-cs"/>
                <a:sym typeface="Helvetica"/>
              </a:defRPr>
            </a:lvl1pPr>
            <a:lvl2pPr marL="0" marR="0" indent="228600" algn="ctr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7000" b="1" i="0" u="none" strike="noStrike" cap="none" spc="0" baseline="0">
                <a:ln>
                  <a:noFill/>
                </a:ln>
                <a:solidFill>
                  <a:srgbClr val="062290"/>
                </a:solidFill>
                <a:uFillTx/>
                <a:latin typeface="+mj-lt"/>
                <a:ea typeface="+mj-ea"/>
                <a:cs typeface="+mj-cs"/>
                <a:sym typeface="Helvetica"/>
              </a:defRPr>
            </a:lvl2pPr>
            <a:lvl3pPr marL="0" marR="0" indent="457200" algn="ctr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7000" b="1" i="0" u="none" strike="noStrike" cap="none" spc="0" baseline="0">
                <a:ln>
                  <a:noFill/>
                </a:ln>
                <a:solidFill>
                  <a:srgbClr val="062290"/>
                </a:solidFill>
                <a:uFillTx/>
                <a:latin typeface="+mj-lt"/>
                <a:ea typeface="+mj-ea"/>
                <a:cs typeface="+mj-cs"/>
                <a:sym typeface="Helvetica"/>
              </a:defRPr>
            </a:lvl3pPr>
            <a:lvl4pPr marL="0" marR="0" indent="685800" algn="ctr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7000" b="1" i="0" u="none" strike="noStrike" cap="none" spc="0" baseline="0">
                <a:ln>
                  <a:noFill/>
                </a:ln>
                <a:solidFill>
                  <a:srgbClr val="062290"/>
                </a:solidFill>
                <a:uFillTx/>
                <a:latin typeface="+mj-lt"/>
                <a:ea typeface="+mj-ea"/>
                <a:cs typeface="+mj-cs"/>
                <a:sym typeface="Helvetica"/>
              </a:defRPr>
            </a:lvl4pPr>
            <a:lvl5pPr marL="0" marR="0" indent="914400" algn="ctr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7000" b="1" i="0" u="none" strike="noStrike" cap="none" spc="0" baseline="0">
                <a:ln>
                  <a:noFill/>
                </a:ln>
                <a:solidFill>
                  <a:srgbClr val="062290"/>
                </a:solidFill>
                <a:uFillTx/>
                <a:latin typeface="+mj-lt"/>
                <a:ea typeface="+mj-ea"/>
                <a:cs typeface="+mj-cs"/>
                <a:sym typeface="Helvetica"/>
              </a:defRPr>
            </a:lvl5pPr>
            <a:lvl6pPr marL="0" marR="0" indent="1143000" algn="ctr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7000" b="1" i="0" u="none" strike="noStrike" cap="none" spc="0" baseline="0">
                <a:ln>
                  <a:noFill/>
                </a:ln>
                <a:solidFill>
                  <a:srgbClr val="062290"/>
                </a:solidFill>
                <a:uFillTx/>
                <a:latin typeface="+mj-lt"/>
                <a:ea typeface="+mj-ea"/>
                <a:cs typeface="+mj-cs"/>
                <a:sym typeface="Helvetica"/>
              </a:defRPr>
            </a:lvl6pPr>
            <a:lvl7pPr marL="0" marR="0" indent="1371600" algn="ctr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7000" b="1" i="0" u="none" strike="noStrike" cap="none" spc="0" baseline="0">
                <a:ln>
                  <a:noFill/>
                </a:ln>
                <a:solidFill>
                  <a:srgbClr val="062290"/>
                </a:solidFill>
                <a:uFillTx/>
                <a:latin typeface="+mj-lt"/>
                <a:ea typeface="+mj-ea"/>
                <a:cs typeface="+mj-cs"/>
                <a:sym typeface="Helvetica"/>
              </a:defRPr>
            </a:lvl7pPr>
            <a:lvl8pPr marL="0" marR="0" indent="1600200" algn="ctr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7000" b="1" i="0" u="none" strike="noStrike" cap="none" spc="0" baseline="0">
                <a:ln>
                  <a:noFill/>
                </a:ln>
                <a:solidFill>
                  <a:srgbClr val="062290"/>
                </a:solidFill>
                <a:uFillTx/>
                <a:latin typeface="+mj-lt"/>
                <a:ea typeface="+mj-ea"/>
                <a:cs typeface="+mj-cs"/>
                <a:sym typeface="Helvetica"/>
              </a:defRPr>
            </a:lvl8pPr>
            <a:lvl9pPr marL="0" marR="0" indent="1828800" algn="ctr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7000" b="1" i="0" u="none" strike="noStrike" cap="none" spc="0" baseline="0">
                <a:ln>
                  <a:noFill/>
                </a:ln>
                <a:solidFill>
                  <a:srgbClr val="062290"/>
                </a:solidFill>
                <a:uFillTx/>
                <a:latin typeface="+mj-lt"/>
                <a:ea typeface="+mj-ea"/>
                <a:cs typeface="+mj-cs"/>
                <a:sym typeface="Helvetica"/>
              </a:defRPr>
            </a:lvl9pPr>
          </a:lstStyle>
          <a:p>
            <a:pPr algn="l"/>
            <a:r>
              <a:rPr lang="en-GB" sz="2000" dirty="0" smtClean="0">
                <a:solidFill>
                  <a:srgbClr val="002060"/>
                </a:solidFill>
              </a:rPr>
              <a:t>Introduction to the CMS Outer Tracker powering requirements</a:t>
            </a:r>
            <a:endParaRPr lang="en-GB" sz="2000" dirty="0">
              <a:solidFill>
                <a:srgbClr val="002060"/>
              </a:solidFill>
            </a:endParaRPr>
          </a:p>
        </p:txBody>
      </p:sp>
      <p:sp>
        <p:nvSpPr>
          <p:cNvPr id="4" name="13296 modules (types: “PS” and “2S”) - individually powered…"/>
          <p:cNvSpPr txBox="1">
            <a:spLocks/>
          </p:cNvSpPr>
          <p:nvPr/>
        </p:nvSpPr>
        <p:spPr>
          <a:xfrm>
            <a:off x="190895" y="855707"/>
            <a:ext cx="9782166" cy="2824799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83528" indent="0" defTabSz="246451">
              <a:spcBef>
                <a:spcPts val="281"/>
              </a:spcBef>
              <a:buNone/>
              <a:defRPr sz="2160"/>
            </a:pPr>
            <a:r>
              <a:rPr lang="en-GB" sz="1800" b="1" dirty="0" smtClean="0">
                <a:solidFill>
                  <a:srgbClr val="002060"/>
                </a:solidFill>
              </a:rPr>
              <a:t>The CMS OT powering</a:t>
            </a:r>
          </a:p>
          <a:p>
            <a:pPr marL="83528" indent="0" defTabSz="246451">
              <a:spcBef>
                <a:spcPts val="281"/>
              </a:spcBef>
              <a:buNone/>
              <a:defRPr sz="2160"/>
            </a:pPr>
            <a:endParaRPr lang="en-GB" sz="1800" b="1" dirty="0" smtClean="0">
              <a:solidFill>
                <a:srgbClr val="002060"/>
              </a:solidFill>
            </a:endParaRPr>
          </a:p>
          <a:p>
            <a:pPr marL="369278" indent="-285750" defTabSz="246451">
              <a:spcBef>
                <a:spcPts val="281"/>
              </a:spcBef>
              <a:defRPr sz="2160"/>
            </a:pPr>
            <a:r>
              <a:rPr lang="en-GB" sz="1800" dirty="0" smtClean="0">
                <a:solidFill>
                  <a:srgbClr val="002060"/>
                </a:solidFill>
              </a:rPr>
              <a:t>13296 modules (types: “PS” and “2S”) - individually powered</a:t>
            </a:r>
          </a:p>
          <a:p>
            <a:pPr marL="369278" indent="-285750" defTabSz="246451">
              <a:spcBef>
                <a:spcPts val="281"/>
              </a:spcBef>
              <a:defRPr sz="2160"/>
            </a:pPr>
            <a:r>
              <a:rPr lang="en-GB" sz="1800" dirty="0" smtClean="0">
                <a:solidFill>
                  <a:srgbClr val="002060"/>
                </a:solidFill>
              </a:rPr>
              <a:t>Common ground on detector side → RTN line floating at PS end</a:t>
            </a:r>
          </a:p>
          <a:p>
            <a:pPr marL="769328" lvl="1" defTabSz="246451">
              <a:spcBef>
                <a:spcPts val="281"/>
              </a:spcBef>
              <a:defRPr sz="2160"/>
            </a:pPr>
            <a:r>
              <a:rPr lang="en-GB" sz="1400" dirty="0" smtClean="0">
                <a:solidFill>
                  <a:srgbClr val="002060"/>
                </a:solidFill>
              </a:rPr>
              <a:t>specific isolation requirements (DC and in frequency) b/w HV, LV RTN lines and local ground/earth</a:t>
            </a:r>
          </a:p>
          <a:p>
            <a:pPr marL="369278" indent="-285750" defTabSz="246451">
              <a:spcBef>
                <a:spcPts val="281"/>
              </a:spcBef>
              <a:defRPr sz="2160"/>
            </a:pPr>
            <a:r>
              <a:rPr lang="en-GB" sz="1800" dirty="0" smtClean="0">
                <a:solidFill>
                  <a:srgbClr val="002060"/>
                </a:solidFill>
              </a:rPr>
              <a:t>No </a:t>
            </a:r>
            <a:r>
              <a:rPr lang="en-GB" sz="1800" dirty="0" err="1" smtClean="0">
                <a:solidFill>
                  <a:srgbClr val="002060"/>
                </a:solidFill>
              </a:rPr>
              <a:t>Vdrop</a:t>
            </a:r>
            <a:r>
              <a:rPr lang="en-GB" sz="1800" dirty="0" smtClean="0">
                <a:solidFill>
                  <a:srgbClr val="002060"/>
                </a:solidFill>
              </a:rPr>
              <a:t> compensation: </a:t>
            </a:r>
          </a:p>
          <a:p>
            <a:pPr marL="769328" lvl="1" defTabSz="246451">
              <a:spcBef>
                <a:spcPts val="281"/>
              </a:spcBef>
              <a:defRPr sz="2160"/>
            </a:pPr>
            <a:r>
              <a:rPr lang="en-GB" sz="1400" dirty="0" smtClean="0">
                <a:solidFill>
                  <a:srgbClr val="002060"/>
                </a:solidFill>
              </a:rPr>
              <a:t>order of 12V at PS connector, </a:t>
            </a:r>
            <a:br>
              <a:rPr lang="en-GB" sz="1400" dirty="0" smtClean="0">
                <a:solidFill>
                  <a:srgbClr val="002060"/>
                </a:solidFill>
              </a:rPr>
            </a:br>
            <a:r>
              <a:rPr lang="en-GB" sz="1400" dirty="0" smtClean="0">
                <a:solidFill>
                  <a:srgbClr val="002060"/>
                </a:solidFill>
              </a:rPr>
              <a:t>12-6 V at detector end.</a:t>
            </a:r>
          </a:p>
          <a:p>
            <a:pPr marL="369278" indent="-285750" defTabSz="246451">
              <a:spcBef>
                <a:spcPts val="281"/>
              </a:spcBef>
              <a:defRPr sz="2160"/>
            </a:pPr>
            <a:r>
              <a:rPr lang="en-GB" sz="1800" dirty="0" smtClean="0">
                <a:solidFill>
                  <a:srgbClr val="002060"/>
                </a:solidFill>
              </a:rPr>
              <a:t>“Wired” safety:</a:t>
            </a:r>
          </a:p>
          <a:p>
            <a:pPr marL="769328" lvl="1" defTabSz="246451">
              <a:spcBef>
                <a:spcPts val="281"/>
              </a:spcBef>
              <a:defRPr sz="2160"/>
            </a:pPr>
            <a:r>
              <a:rPr lang="en-GB" sz="1400" dirty="0" smtClean="0">
                <a:solidFill>
                  <a:srgbClr val="002060"/>
                </a:solidFill>
              </a:rPr>
              <a:t>HV OFF when LV OFF in the </a:t>
            </a:r>
            <a:br>
              <a:rPr lang="en-GB" sz="1400" dirty="0" smtClean="0">
                <a:solidFill>
                  <a:srgbClr val="002060"/>
                </a:solidFill>
              </a:rPr>
            </a:br>
            <a:r>
              <a:rPr lang="en-GB" sz="1400" dirty="0" smtClean="0">
                <a:solidFill>
                  <a:srgbClr val="002060"/>
                </a:solidFill>
              </a:rPr>
              <a:t>same module</a:t>
            </a:r>
            <a:endParaRPr lang="en-GB" sz="1400" dirty="0">
              <a:solidFill>
                <a:srgbClr val="002060"/>
              </a:solidFill>
            </a:endParaRPr>
          </a:p>
        </p:txBody>
      </p:sp>
      <p:grpSp>
        <p:nvGrpSpPr>
          <p:cNvPr id="6" name="Group"/>
          <p:cNvGrpSpPr/>
          <p:nvPr/>
        </p:nvGrpSpPr>
        <p:grpSpPr>
          <a:xfrm>
            <a:off x="3305175" y="2761333"/>
            <a:ext cx="8553030" cy="3591753"/>
            <a:chOff x="206956" y="-1938"/>
            <a:chExt cx="12164309" cy="5108268"/>
          </a:xfrm>
        </p:grpSpPr>
        <p:grpSp>
          <p:nvGrpSpPr>
            <p:cNvPr id="7" name="Group"/>
            <p:cNvGrpSpPr/>
            <p:nvPr/>
          </p:nvGrpSpPr>
          <p:grpSpPr>
            <a:xfrm>
              <a:off x="206956" y="-1938"/>
              <a:ext cx="12164309" cy="5108268"/>
              <a:chOff x="206956" y="-1938"/>
              <a:chExt cx="12164308" cy="5108267"/>
            </a:xfrm>
          </p:grpSpPr>
          <p:sp>
            <p:nvSpPr>
              <p:cNvPr id="11" name="eff ~ 85%"/>
              <p:cNvSpPr txBox="1"/>
              <p:nvPr/>
            </p:nvSpPr>
            <p:spPr>
              <a:xfrm>
                <a:off x="6157987" y="4549226"/>
                <a:ext cx="1140669" cy="348814"/>
              </a:xfrm>
              <a:prstGeom prst="rect">
                <a:avLst/>
              </a:pr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ma14="http://schemas.microsoft.com/office/mac/drawingml/2011/main" val="1"/>
                </a:ext>
              </a:extLst>
            </p:spPr>
            <p:txBody>
              <a:bodyPr wrap="square" lIns="35719" tIns="35719" rIns="35719" bIns="35719" numCol="1" anchor="ctr">
                <a:spAutoFit/>
              </a:bodyPr>
              <a:lstStyle>
                <a:lvl1pPr>
                  <a:defRPr sz="1600"/>
                </a:lvl1pPr>
              </a:lstStyle>
              <a:p>
                <a:r>
                  <a:rPr lang="en-GB" sz="1125" dirty="0" smtClean="0"/>
                  <a:t>eff ~ 85%</a:t>
                </a:r>
                <a:endParaRPr lang="en-GB" sz="1125" dirty="0"/>
              </a:p>
            </p:txBody>
          </p:sp>
          <p:grpSp>
            <p:nvGrpSpPr>
              <p:cNvPr id="12" name="Group"/>
              <p:cNvGrpSpPr/>
              <p:nvPr/>
            </p:nvGrpSpPr>
            <p:grpSpPr>
              <a:xfrm>
                <a:off x="4582037" y="2295481"/>
                <a:ext cx="7783481" cy="2672434"/>
                <a:chOff x="0" y="0"/>
                <a:chExt cx="7783479" cy="2672432"/>
              </a:xfrm>
            </p:grpSpPr>
            <p:pic>
              <p:nvPicPr>
                <p:cNvPr id="21" name="Image" descr="Image"/>
                <p:cNvPicPr>
                  <a:picLocks noChangeAspect="1"/>
                </p:cNvPicPr>
                <p:nvPr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>
                <a:xfrm>
                  <a:off x="0" y="209206"/>
                  <a:ext cx="7783480" cy="2463227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sp>
              <p:nvSpPr>
                <p:cNvPr id="22" name="Shape"/>
                <p:cNvSpPr/>
                <p:nvPr/>
              </p:nvSpPr>
              <p:spPr>
                <a:xfrm>
                  <a:off x="3546403" y="0"/>
                  <a:ext cx="2538099" cy="577283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0" y="5286"/>
                      </a:moveTo>
                      <a:lnTo>
                        <a:pt x="682" y="21600"/>
                      </a:lnTo>
                      <a:lnTo>
                        <a:pt x="15028" y="21100"/>
                      </a:lnTo>
                      <a:lnTo>
                        <a:pt x="19904" y="18334"/>
                      </a:lnTo>
                      <a:lnTo>
                        <a:pt x="21600" y="17075"/>
                      </a:lnTo>
                      <a:lnTo>
                        <a:pt x="21189" y="0"/>
                      </a:lnTo>
                      <a:lnTo>
                        <a:pt x="0" y="5286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algn="ctr" defTabSz="410751">
                    <a:defRPr sz="4000">
                      <a:solidFill>
                        <a:srgbClr val="FFFFFF"/>
                      </a:solidFill>
                      <a:effectLst>
                        <a:outerShdw blurRad="38100" dist="12700" dir="5400000" rotWithShape="0">
                          <a:srgbClr val="000000">
                            <a:alpha val="50000"/>
                          </a:srgbClr>
                        </a:outerShdw>
                      </a:effectLst>
                      <a:latin typeface="Gill Sans"/>
                      <a:ea typeface="Gill Sans"/>
                      <a:cs typeface="Gill Sans"/>
                      <a:sym typeface="Gill Sans"/>
                    </a:defRPr>
                  </a:pPr>
                  <a:endParaRPr lang="en-GB" sz="2812" dirty="0"/>
                </a:p>
              </p:txBody>
            </p:sp>
          </p:grpSp>
          <p:sp>
            <p:nvSpPr>
              <p:cNvPr id="13" name="Rectangle"/>
              <p:cNvSpPr/>
              <p:nvPr/>
            </p:nvSpPr>
            <p:spPr>
              <a:xfrm>
                <a:off x="9784997" y="3985459"/>
                <a:ext cx="454985" cy="191598"/>
              </a:xfrm>
              <a:prstGeom prst="rect">
                <a:avLst/>
              </a:prstGeom>
              <a:solidFill>
                <a:srgbClr val="EAEA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35719" tIns="35719" rIns="35719" bIns="35719" numCol="1" anchor="ctr">
                <a:noAutofit/>
              </a:bodyPr>
              <a:lstStyle/>
              <a:p>
                <a:pPr algn="ctr" defTabSz="410751">
                  <a:defRPr sz="4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 lang="en-GB" sz="2812" dirty="0"/>
              </a:p>
            </p:txBody>
          </p:sp>
          <p:pic>
            <p:nvPicPr>
              <p:cNvPr id="14" name="Image" descr="Image"/>
              <p:cNvPicPr>
                <a:picLocks/>
              </p:cNvPicPr>
              <p:nvPr/>
            </p:nvPicPr>
            <p:blipFill rotWithShape="1"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/>
            </p:blipFill>
            <p:spPr>
              <a:xfrm>
                <a:off x="206956" y="1664"/>
                <a:ext cx="9913307" cy="2043011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sp>
            <p:nvSpPr>
              <p:cNvPr id="15" name="(no ∆V compensation)"/>
              <p:cNvSpPr txBox="1"/>
              <p:nvPr/>
            </p:nvSpPr>
            <p:spPr>
              <a:xfrm>
                <a:off x="1670418" y="-1938"/>
                <a:ext cx="2409869" cy="410278"/>
              </a:xfrm>
              <a:prstGeom prst="rect">
                <a:avLst/>
              </a:pr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ma14="http://schemas.microsoft.com/office/mac/drawingml/2011/main" val="1"/>
                </a:ext>
              </a:extLst>
            </p:spPr>
            <p:txBody>
              <a:bodyPr wrap="none" lIns="35719" tIns="35719" rIns="35719" bIns="35719" numCol="1" anchor="ctr">
                <a:spAutoFit/>
              </a:bodyPr>
              <a:lstStyle>
                <a:lvl1pPr>
                  <a:defRPr sz="2000"/>
                </a:lvl1pPr>
              </a:lstStyle>
              <a:p>
                <a:r>
                  <a:rPr lang="en-GB" sz="1406" dirty="0" smtClean="0"/>
                  <a:t>(no ∆V compensation)</a:t>
                </a:r>
                <a:endParaRPr lang="en-GB" sz="1406" dirty="0"/>
              </a:p>
            </p:txBody>
          </p:sp>
          <p:pic>
            <p:nvPicPr>
              <p:cNvPr id="16" name="Line" descr="Line"/>
              <p:cNvPicPr>
                <a:picLocks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16200000">
                <a:off x="1173420" y="1666133"/>
                <a:ext cx="852792" cy="172166"/>
              </a:xfrm>
              <a:prstGeom prst="rect">
                <a:avLst/>
              </a:prstGeom>
              <a:effectLst/>
            </p:spPr>
          </p:pic>
          <p:sp>
            <p:nvSpPr>
              <p:cNvPr id="17" name="HV, LV RTN floating at PS end"/>
              <p:cNvSpPr txBox="1"/>
              <p:nvPr/>
            </p:nvSpPr>
            <p:spPr>
              <a:xfrm>
                <a:off x="1661290" y="1732752"/>
                <a:ext cx="2042514" cy="687322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ma14="http://schemas.microsoft.com/office/mac/drawingml/2011/main" val="1"/>
                </a:ext>
              </a:extLst>
            </p:spPr>
            <p:txBody>
              <a:bodyPr wrap="square" lIns="35719" tIns="35719" rIns="35719" bIns="35719" numCol="1" anchor="ctr">
                <a:spAutoFit/>
              </a:bodyPr>
              <a:lstStyle>
                <a:lvl1pPr algn="ctr" defTabSz="584200">
                  <a:defRPr sz="1900"/>
                </a:lvl1pPr>
              </a:lstStyle>
              <a:p>
                <a:r>
                  <a:rPr lang="en-GB" sz="1336" dirty="0" smtClean="0"/>
                  <a:t>HV, LV RTN floating at PS end</a:t>
                </a:r>
                <a:endParaRPr lang="en-GB" sz="1336" dirty="0"/>
              </a:p>
            </p:txBody>
          </p:sp>
          <p:sp>
            <p:nvSpPr>
              <p:cNvPr id="18" name="Callout"/>
              <p:cNvSpPr/>
              <p:nvPr/>
            </p:nvSpPr>
            <p:spPr>
              <a:xfrm rot="5400000">
                <a:off x="6326658" y="-938277"/>
                <a:ext cx="3863976" cy="822523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4619" y="0"/>
                    </a:moveTo>
                    <a:cubicBezTo>
                      <a:pt x="4423" y="0"/>
                      <a:pt x="4264" y="75"/>
                      <a:pt x="4264" y="167"/>
                    </a:cubicBezTo>
                    <a:lnTo>
                      <a:pt x="4264" y="6073"/>
                    </a:lnTo>
                    <a:lnTo>
                      <a:pt x="0" y="6470"/>
                    </a:lnTo>
                    <a:lnTo>
                      <a:pt x="4264" y="6866"/>
                    </a:lnTo>
                    <a:lnTo>
                      <a:pt x="4264" y="21433"/>
                    </a:lnTo>
                    <a:cubicBezTo>
                      <a:pt x="4264" y="21525"/>
                      <a:pt x="4423" y="21600"/>
                      <a:pt x="4619" y="21600"/>
                    </a:cubicBezTo>
                    <a:lnTo>
                      <a:pt x="21245" y="21600"/>
                    </a:lnTo>
                    <a:cubicBezTo>
                      <a:pt x="21441" y="21600"/>
                      <a:pt x="21600" y="21525"/>
                      <a:pt x="21600" y="21433"/>
                    </a:cubicBezTo>
                    <a:lnTo>
                      <a:pt x="21600" y="167"/>
                    </a:lnTo>
                    <a:cubicBezTo>
                      <a:pt x="21600" y="75"/>
                      <a:pt x="21441" y="0"/>
                      <a:pt x="21245" y="0"/>
                    </a:cubicBezTo>
                    <a:lnTo>
                      <a:pt x="4619" y="0"/>
                    </a:lnTo>
                    <a:close/>
                  </a:path>
                </a:pathLst>
              </a:custGeom>
              <a:noFill/>
              <a:ln w="254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35719" tIns="35719" rIns="35719" bIns="35719" numCol="1" anchor="ctr">
                <a:noAutofit/>
              </a:bodyPr>
              <a:lstStyle/>
              <a:p>
                <a:pPr algn="ctr" defTabSz="410751">
                  <a:defRPr sz="4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 lang="en-GB" sz="2812" dirty="0"/>
              </a:p>
            </p:txBody>
          </p:sp>
          <p:sp>
            <p:nvSpPr>
              <p:cNvPr id="19" name="~ 7.8 W “PS” modules…"/>
              <p:cNvSpPr txBox="1"/>
              <p:nvPr/>
            </p:nvSpPr>
            <p:spPr>
              <a:xfrm>
                <a:off x="6185904" y="2104399"/>
                <a:ext cx="2705699" cy="779792"/>
              </a:xfrm>
              <a:prstGeom prst="rect">
                <a:avLst/>
              </a:pr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ma14="http://schemas.microsoft.com/office/mac/drawingml/2011/main" val="1"/>
                </a:ext>
              </a:extLst>
            </p:spPr>
            <p:txBody>
              <a:bodyPr wrap="none" lIns="35719" tIns="35719" rIns="35719" bIns="35719" numCol="1" anchor="ctr">
                <a:spAutoFit/>
              </a:bodyPr>
              <a:lstStyle/>
              <a:p>
                <a:pPr>
                  <a:defRPr sz="2200" b="1"/>
                </a:pPr>
                <a:r>
                  <a:rPr lang="en-GB" sz="1547" dirty="0" smtClean="0"/>
                  <a:t>~ 7.8 W “PS” modules</a:t>
                </a:r>
              </a:p>
              <a:p>
                <a:pPr>
                  <a:defRPr sz="2200" b="1"/>
                </a:pPr>
                <a:r>
                  <a:rPr lang="en-GB" sz="1547" dirty="0" smtClean="0"/>
                  <a:t>~ 5.4 W  “2S” modules</a:t>
                </a:r>
                <a:endParaRPr lang="en-GB" sz="1547" dirty="0"/>
              </a:p>
            </p:txBody>
          </p:sp>
          <p:sp>
            <p:nvSpPr>
              <p:cNvPr id="20" name="Rectangle"/>
              <p:cNvSpPr/>
              <p:nvPr/>
            </p:nvSpPr>
            <p:spPr>
              <a:xfrm>
                <a:off x="420315" y="93166"/>
                <a:ext cx="800498" cy="648892"/>
              </a:xfrm>
              <a:prstGeom prst="rect">
                <a:avLst/>
              </a:prstGeom>
              <a:solidFill>
                <a:srgbClr val="FEFAA9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35719" tIns="35719" rIns="35719" bIns="35719" numCol="1" anchor="ctr">
                <a:noAutofit/>
              </a:bodyPr>
              <a:lstStyle/>
              <a:p>
                <a:pPr algn="ctr" defTabSz="410751">
                  <a:defRPr sz="4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 lang="en-GB" sz="2812" dirty="0"/>
              </a:p>
            </p:txBody>
          </p:sp>
        </p:grpSp>
        <p:sp>
          <p:nvSpPr>
            <p:cNvPr id="8" name="eff ~ 78%"/>
            <p:cNvSpPr txBox="1"/>
            <p:nvPr/>
          </p:nvSpPr>
          <p:spPr>
            <a:xfrm>
              <a:off x="4898777" y="3575058"/>
              <a:ext cx="1140669" cy="348814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35719" tIns="35719" rIns="35719" bIns="35719" numCol="1" anchor="ctr">
              <a:spAutoFit/>
            </a:bodyPr>
            <a:lstStyle>
              <a:lvl1pPr>
                <a:defRPr sz="1600"/>
              </a:lvl1pPr>
            </a:lstStyle>
            <a:p>
              <a:r>
                <a:rPr lang="en-GB" sz="1125" dirty="0" smtClean="0"/>
                <a:t>eff ~ 78%</a:t>
              </a:r>
              <a:endParaRPr lang="en-GB" sz="1125" dirty="0"/>
            </a:p>
          </p:txBody>
        </p:sp>
        <p:sp>
          <p:nvSpPr>
            <p:cNvPr id="9" name="12 - 6 V"/>
            <p:cNvSpPr txBox="1"/>
            <p:nvPr/>
          </p:nvSpPr>
          <p:spPr>
            <a:xfrm>
              <a:off x="8657728" y="428681"/>
              <a:ext cx="738665" cy="348814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35719" tIns="35719" rIns="35719" bIns="35719" numCol="1" anchor="ctr">
              <a:spAutoFit/>
            </a:bodyPr>
            <a:lstStyle>
              <a:lvl1pPr>
                <a:defRPr sz="1600" b="1"/>
              </a:lvl1pPr>
            </a:lstStyle>
            <a:p>
              <a:r>
                <a:rPr lang="en-GB" sz="1125" dirty="0" smtClean="0"/>
                <a:t>12 - 6 V</a:t>
              </a:r>
              <a:endParaRPr lang="en-GB" sz="1125" dirty="0"/>
            </a:p>
          </p:txBody>
        </p:sp>
        <p:sp>
          <p:nvSpPr>
            <p:cNvPr id="10" name="12 - 6 V"/>
            <p:cNvSpPr txBox="1"/>
            <p:nvPr/>
          </p:nvSpPr>
          <p:spPr>
            <a:xfrm>
              <a:off x="4276605" y="3052281"/>
              <a:ext cx="738665" cy="348814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35719" tIns="35719" rIns="35719" bIns="35719" numCol="1" anchor="ctr">
              <a:spAutoFit/>
            </a:bodyPr>
            <a:lstStyle>
              <a:lvl1pPr>
                <a:defRPr sz="1600" b="1"/>
              </a:lvl1pPr>
            </a:lstStyle>
            <a:p>
              <a:r>
                <a:rPr lang="en-GB" sz="1125" dirty="0" smtClean="0"/>
                <a:t>12 - 6 V</a:t>
              </a:r>
              <a:endParaRPr lang="en-GB" sz="1125" dirty="0"/>
            </a:p>
          </p:txBody>
        </p:sp>
      </p:grpSp>
      <p:sp>
        <p:nvSpPr>
          <p:cNvPr id="23" name="HV:  0 ÷ -800 V, 3mA…"/>
          <p:cNvSpPr txBox="1"/>
          <p:nvPr/>
        </p:nvSpPr>
        <p:spPr>
          <a:xfrm>
            <a:off x="3281030" y="4724736"/>
            <a:ext cx="1741888" cy="50481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35719" tIns="35719" rIns="35719" bIns="35719" anchor="ctr">
            <a:spAutoFit/>
          </a:bodyPr>
          <a:lstStyle/>
          <a:p>
            <a:pPr>
              <a:defRPr sz="2000"/>
            </a:pPr>
            <a:r>
              <a:rPr lang="en-GB" sz="1406" dirty="0" smtClean="0"/>
              <a:t>HV:  0 ÷ -800 V, 3mA</a:t>
            </a:r>
          </a:p>
          <a:p>
            <a:pPr>
              <a:defRPr sz="2000"/>
            </a:pPr>
            <a:r>
              <a:rPr lang="en-GB" sz="1406" dirty="0" smtClean="0"/>
              <a:t>LV:   5-14 V, 1.5 A,18 W</a:t>
            </a:r>
            <a:endParaRPr lang="en-GB" sz="1406" dirty="0"/>
          </a:p>
        </p:txBody>
      </p:sp>
      <p:sp>
        <p:nvSpPr>
          <p:cNvPr id="24" name="TextBox 23"/>
          <p:cNvSpPr txBox="1"/>
          <p:nvPr/>
        </p:nvSpPr>
        <p:spPr>
          <a:xfrm>
            <a:off x="111125" y="6084003"/>
            <a:ext cx="31483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i="1" dirty="0" smtClean="0">
                <a:solidFill>
                  <a:srgbClr val="002060"/>
                </a:solidFill>
              </a:rPr>
              <a:t>(slide: courtesy of Simone Paoletti, CMS)</a:t>
            </a:r>
            <a:endParaRPr lang="en-GB" sz="1400" i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37345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troduction to specifications for the CMS Outer Tracker power supplies"/>
          <p:cNvSpPr txBox="1">
            <a:spLocks noGrp="1"/>
          </p:cNvSpPr>
          <p:nvPr/>
        </p:nvSpPr>
        <p:spPr>
          <a:xfrm>
            <a:off x="111125" y="244385"/>
            <a:ext cx="10464800" cy="86995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xmlns:lc="http://schemas.openxmlformats.org/drawingml/2006/lockedCanvas" val="1"/>
            </a:ext>
          </a:extLst>
        </p:spPr>
        <p:txBody>
          <a:bodyPr lIns="50800" tIns="50800" rIns="50800" bIns="50800" anchor="t">
            <a:normAutofit/>
          </a:bodyPr>
          <a:lstStyle>
            <a:lvl1pPr marL="0" marR="0" indent="0" algn="ctr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7000" b="1" i="0" u="none" strike="noStrike" cap="none" spc="0" baseline="0">
                <a:ln>
                  <a:noFill/>
                </a:ln>
                <a:solidFill>
                  <a:srgbClr val="062290"/>
                </a:solidFill>
                <a:uFillTx/>
                <a:latin typeface="+mj-lt"/>
                <a:ea typeface="+mj-ea"/>
                <a:cs typeface="+mj-cs"/>
                <a:sym typeface="Helvetica"/>
              </a:defRPr>
            </a:lvl1pPr>
            <a:lvl2pPr marL="0" marR="0" indent="228600" algn="ctr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7000" b="1" i="0" u="none" strike="noStrike" cap="none" spc="0" baseline="0">
                <a:ln>
                  <a:noFill/>
                </a:ln>
                <a:solidFill>
                  <a:srgbClr val="062290"/>
                </a:solidFill>
                <a:uFillTx/>
                <a:latin typeface="+mj-lt"/>
                <a:ea typeface="+mj-ea"/>
                <a:cs typeface="+mj-cs"/>
                <a:sym typeface="Helvetica"/>
              </a:defRPr>
            </a:lvl2pPr>
            <a:lvl3pPr marL="0" marR="0" indent="457200" algn="ctr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7000" b="1" i="0" u="none" strike="noStrike" cap="none" spc="0" baseline="0">
                <a:ln>
                  <a:noFill/>
                </a:ln>
                <a:solidFill>
                  <a:srgbClr val="062290"/>
                </a:solidFill>
                <a:uFillTx/>
                <a:latin typeface="+mj-lt"/>
                <a:ea typeface="+mj-ea"/>
                <a:cs typeface="+mj-cs"/>
                <a:sym typeface="Helvetica"/>
              </a:defRPr>
            </a:lvl3pPr>
            <a:lvl4pPr marL="0" marR="0" indent="685800" algn="ctr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7000" b="1" i="0" u="none" strike="noStrike" cap="none" spc="0" baseline="0">
                <a:ln>
                  <a:noFill/>
                </a:ln>
                <a:solidFill>
                  <a:srgbClr val="062290"/>
                </a:solidFill>
                <a:uFillTx/>
                <a:latin typeface="+mj-lt"/>
                <a:ea typeface="+mj-ea"/>
                <a:cs typeface="+mj-cs"/>
                <a:sym typeface="Helvetica"/>
              </a:defRPr>
            </a:lvl4pPr>
            <a:lvl5pPr marL="0" marR="0" indent="914400" algn="ctr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7000" b="1" i="0" u="none" strike="noStrike" cap="none" spc="0" baseline="0">
                <a:ln>
                  <a:noFill/>
                </a:ln>
                <a:solidFill>
                  <a:srgbClr val="062290"/>
                </a:solidFill>
                <a:uFillTx/>
                <a:latin typeface="+mj-lt"/>
                <a:ea typeface="+mj-ea"/>
                <a:cs typeface="+mj-cs"/>
                <a:sym typeface="Helvetica"/>
              </a:defRPr>
            </a:lvl5pPr>
            <a:lvl6pPr marL="0" marR="0" indent="1143000" algn="ctr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7000" b="1" i="0" u="none" strike="noStrike" cap="none" spc="0" baseline="0">
                <a:ln>
                  <a:noFill/>
                </a:ln>
                <a:solidFill>
                  <a:srgbClr val="062290"/>
                </a:solidFill>
                <a:uFillTx/>
                <a:latin typeface="+mj-lt"/>
                <a:ea typeface="+mj-ea"/>
                <a:cs typeface="+mj-cs"/>
                <a:sym typeface="Helvetica"/>
              </a:defRPr>
            </a:lvl6pPr>
            <a:lvl7pPr marL="0" marR="0" indent="1371600" algn="ctr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7000" b="1" i="0" u="none" strike="noStrike" cap="none" spc="0" baseline="0">
                <a:ln>
                  <a:noFill/>
                </a:ln>
                <a:solidFill>
                  <a:srgbClr val="062290"/>
                </a:solidFill>
                <a:uFillTx/>
                <a:latin typeface="+mj-lt"/>
                <a:ea typeface="+mj-ea"/>
                <a:cs typeface="+mj-cs"/>
                <a:sym typeface="Helvetica"/>
              </a:defRPr>
            </a:lvl7pPr>
            <a:lvl8pPr marL="0" marR="0" indent="1600200" algn="ctr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7000" b="1" i="0" u="none" strike="noStrike" cap="none" spc="0" baseline="0">
                <a:ln>
                  <a:noFill/>
                </a:ln>
                <a:solidFill>
                  <a:srgbClr val="062290"/>
                </a:solidFill>
                <a:uFillTx/>
                <a:latin typeface="+mj-lt"/>
                <a:ea typeface="+mj-ea"/>
                <a:cs typeface="+mj-cs"/>
                <a:sym typeface="Helvetica"/>
              </a:defRPr>
            </a:lvl8pPr>
            <a:lvl9pPr marL="0" marR="0" indent="1828800" algn="ctr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7000" b="1" i="0" u="none" strike="noStrike" cap="none" spc="0" baseline="0">
                <a:ln>
                  <a:noFill/>
                </a:ln>
                <a:solidFill>
                  <a:srgbClr val="062290"/>
                </a:solidFill>
                <a:uFillTx/>
                <a:latin typeface="+mj-lt"/>
                <a:ea typeface="+mj-ea"/>
                <a:cs typeface="+mj-cs"/>
                <a:sym typeface="Helvetica"/>
              </a:defRPr>
            </a:lvl9pPr>
          </a:lstStyle>
          <a:p>
            <a:pPr algn="l"/>
            <a:r>
              <a:rPr lang="en-GB" sz="2000" dirty="0" smtClean="0">
                <a:solidFill>
                  <a:srgbClr val="002060"/>
                </a:solidFill>
              </a:rPr>
              <a:t>Introduction to the CMS Outer Tracker powering requirements</a:t>
            </a:r>
            <a:endParaRPr lang="en-GB" sz="2000" dirty="0">
              <a:solidFill>
                <a:srgbClr val="002060"/>
              </a:solidFill>
            </a:endParaRPr>
          </a:p>
        </p:txBody>
      </p:sp>
      <p:pic>
        <p:nvPicPr>
          <p:cNvPr id="27" name="Picture 2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5286" y="1909126"/>
            <a:ext cx="7652742" cy="4580930"/>
          </a:xfrm>
          <a:prstGeom prst="rect">
            <a:avLst/>
          </a:prstGeom>
        </p:spPr>
      </p:pic>
      <p:sp>
        <p:nvSpPr>
          <p:cNvPr id="28" name="13296 modules (types: “PS” and “2S”) - individually powered…"/>
          <p:cNvSpPr txBox="1">
            <a:spLocks/>
          </p:cNvSpPr>
          <p:nvPr/>
        </p:nvSpPr>
        <p:spPr>
          <a:xfrm>
            <a:off x="190895" y="855707"/>
            <a:ext cx="9782166" cy="2824799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83528" indent="0" defTabSz="246451">
              <a:spcBef>
                <a:spcPts val="281"/>
              </a:spcBef>
              <a:buNone/>
              <a:defRPr sz="2160"/>
            </a:pPr>
            <a:r>
              <a:rPr lang="en-GB" sz="1800" b="1" dirty="0" smtClean="0">
                <a:solidFill>
                  <a:srgbClr val="002060"/>
                </a:solidFill>
              </a:rPr>
              <a:t>Power grouping</a:t>
            </a:r>
          </a:p>
          <a:p>
            <a:pPr marL="83528" indent="0" defTabSz="246451">
              <a:spcBef>
                <a:spcPts val="281"/>
              </a:spcBef>
              <a:buNone/>
              <a:defRPr sz="2160"/>
            </a:pPr>
            <a:endParaRPr lang="en-GB" sz="1800" dirty="0" smtClean="0">
              <a:solidFill>
                <a:srgbClr val="002060"/>
              </a:solidFill>
            </a:endParaRPr>
          </a:p>
          <a:p>
            <a:pPr marL="83528" indent="0" defTabSz="246451">
              <a:spcBef>
                <a:spcPts val="281"/>
              </a:spcBef>
              <a:buNone/>
              <a:defRPr sz="2160"/>
            </a:pPr>
            <a:r>
              <a:rPr lang="en-GB" sz="1800" dirty="0" smtClean="0">
                <a:solidFill>
                  <a:srgbClr val="002060"/>
                </a:solidFill>
              </a:rPr>
              <a:t>Total of 1224 power cables connecting the OT to power backend</a:t>
            </a:r>
          </a:p>
          <a:p>
            <a:pPr marL="369278" indent="-285750" defTabSz="246451">
              <a:spcBef>
                <a:spcPts val="281"/>
              </a:spcBef>
              <a:defRPr sz="2160"/>
            </a:pPr>
            <a:r>
              <a:rPr lang="en-GB" sz="1800" dirty="0" smtClean="0">
                <a:solidFill>
                  <a:srgbClr val="002060"/>
                </a:solidFill>
              </a:rPr>
              <a:t>12 HV lines per cable</a:t>
            </a:r>
          </a:p>
          <a:p>
            <a:pPr marL="369278" indent="-285750" defTabSz="246451">
              <a:spcBef>
                <a:spcPts val="281"/>
              </a:spcBef>
              <a:defRPr sz="2160"/>
            </a:pPr>
            <a:r>
              <a:rPr lang="en-GB" sz="1800" dirty="0" smtClean="0">
                <a:solidFill>
                  <a:srgbClr val="002060"/>
                </a:solidFill>
              </a:rPr>
              <a:t>12 (or 14) LV pairs per cable (serving </a:t>
            </a:r>
            <a:br>
              <a:rPr lang="en-GB" sz="1800" dirty="0" smtClean="0">
                <a:solidFill>
                  <a:srgbClr val="002060"/>
                </a:solidFill>
              </a:rPr>
            </a:br>
            <a:r>
              <a:rPr lang="en-GB" sz="1800" dirty="0" smtClean="0">
                <a:solidFill>
                  <a:srgbClr val="002060"/>
                </a:solidFill>
              </a:rPr>
              <a:t>detector structures with up to 12 </a:t>
            </a:r>
            <a:br>
              <a:rPr lang="en-GB" sz="1800" dirty="0" smtClean="0">
                <a:solidFill>
                  <a:srgbClr val="002060"/>
                </a:solidFill>
              </a:rPr>
            </a:br>
            <a:r>
              <a:rPr lang="en-GB" sz="1800" dirty="0" smtClean="0">
                <a:solidFill>
                  <a:srgbClr val="002060"/>
                </a:solidFill>
              </a:rPr>
              <a:t>modules)</a:t>
            </a:r>
          </a:p>
          <a:p>
            <a:pPr marL="369278" indent="-285750" defTabSz="246451">
              <a:spcBef>
                <a:spcPts val="281"/>
              </a:spcBef>
              <a:defRPr sz="2160"/>
            </a:pPr>
            <a:r>
              <a:rPr lang="en-GB" sz="1800" dirty="0" smtClean="0">
                <a:solidFill>
                  <a:srgbClr val="002060"/>
                </a:solidFill>
              </a:rPr>
              <a:t>LV provided by one regulator and </a:t>
            </a:r>
            <a:br>
              <a:rPr lang="en-GB" sz="1800" dirty="0" smtClean="0">
                <a:solidFill>
                  <a:srgbClr val="002060"/>
                </a:solidFill>
              </a:rPr>
            </a:br>
            <a:r>
              <a:rPr lang="en-GB" sz="1800" dirty="0" smtClean="0">
                <a:solidFill>
                  <a:srgbClr val="002060"/>
                </a:solidFill>
              </a:rPr>
              <a:t>distributed up to 14 LV channels</a:t>
            </a:r>
          </a:p>
          <a:p>
            <a:pPr marL="369278" indent="-285750" defTabSz="246451">
              <a:spcBef>
                <a:spcPts val="281"/>
              </a:spcBef>
              <a:defRPr sz="2160"/>
            </a:pPr>
            <a:r>
              <a:rPr lang="en-GB" sz="1800" dirty="0" smtClean="0">
                <a:solidFill>
                  <a:srgbClr val="002060"/>
                </a:solidFill>
              </a:rPr>
              <a:t>HV provided by 12 regulators</a:t>
            </a:r>
          </a:p>
          <a:p>
            <a:pPr marL="83528" indent="0" defTabSz="246451">
              <a:spcBef>
                <a:spcPts val="281"/>
              </a:spcBef>
              <a:buNone/>
              <a:defRPr sz="2160"/>
            </a:pPr>
            <a:endParaRPr lang="en-GB" sz="1800" dirty="0" smtClean="0">
              <a:solidFill>
                <a:srgbClr val="002060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11125" y="6084003"/>
            <a:ext cx="31483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i="1" dirty="0" smtClean="0">
                <a:solidFill>
                  <a:srgbClr val="002060"/>
                </a:solidFill>
              </a:rPr>
              <a:t>(slide: courtesy of Simone Paoletti, CMS)</a:t>
            </a:r>
            <a:endParaRPr lang="en-GB" sz="1400" i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11672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troduction to specifications for the CMS Outer Tracker power supplies"/>
          <p:cNvSpPr txBox="1">
            <a:spLocks noGrp="1"/>
          </p:cNvSpPr>
          <p:nvPr/>
        </p:nvSpPr>
        <p:spPr>
          <a:xfrm>
            <a:off x="111125" y="244385"/>
            <a:ext cx="10464800" cy="86995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xmlns:lc="http://schemas.openxmlformats.org/drawingml/2006/lockedCanvas" val="1"/>
            </a:ext>
          </a:extLst>
        </p:spPr>
        <p:txBody>
          <a:bodyPr lIns="50800" tIns="50800" rIns="50800" bIns="50800" anchor="t">
            <a:normAutofit/>
          </a:bodyPr>
          <a:lstStyle>
            <a:lvl1pPr marL="0" marR="0" indent="0" algn="ctr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7000" b="1" i="0" u="none" strike="noStrike" cap="none" spc="0" baseline="0">
                <a:ln>
                  <a:noFill/>
                </a:ln>
                <a:solidFill>
                  <a:srgbClr val="062290"/>
                </a:solidFill>
                <a:uFillTx/>
                <a:latin typeface="+mj-lt"/>
                <a:ea typeface="+mj-ea"/>
                <a:cs typeface="+mj-cs"/>
                <a:sym typeface="Helvetica"/>
              </a:defRPr>
            </a:lvl1pPr>
            <a:lvl2pPr marL="0" marR="0" indent="228600" algn="ctr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7000" b="1" i="0" u="none" strike="noStrike" cap="none" spc="0" baseline="0">
                <a:ln>
                  <a:noFill/>
                </a:ln>
                <a:solidFill>
                  <a:srgbClr val="062290"/>
                </a:solidFill>
                <a:uFillTx/>
                <a:latin typeface="+mj-lt"/>
                <a:ea typeface="+mj-ea"/>
                <a:cs typeface="+mj-cs"/>
                <a:sym typeface="Helvetica"/>
              </a:defRPr>
            </a:lvl2pPr>
            <a:lvl3pPr marL="0" marR="0" indent="457200" algn="ctr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7000" b="1" i="0" u="none" strike="noStrike" cap="none" spc="0" baseline="0">
                <a:ln>
                  <a:noFill/>
                </a:ln>
                <a:solidFill>
                  <a:srgbClr val="062290"/>
                </a:solidFill>
                <a:uFillTx/>
                <a:latin typeface="+mj-lt"/>
                <a:ea typeface="+mj-ea"/>
                <a:cs typeface="+mj-cs"/>
                <a:sym typeface="Helvetica"/>
              </a:defRPr>
            </a:lvl3pPr>
            <a:lvl4pPr marL="0" marR="0" indent="685800" algn="ctr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7000" b="1" i="0" u="none" strike="noStrike" cap="none" spc="0" baseline="0">
                <a:ln>
                  <a:noFill/>
                </a:ln>
                <a:solidFill>
                  <a:srgbClr val="062290"/>
                </a:solidFill>
                <a:uFillTx/>
                <a:latin typeface="+mj-lt"/>
                <a:ea typeface="+mj-ea"/>
                <a:cs typeface="+mj-cs"/>
                <a:sym typeface="Helvetica"/>
              </a:defRPr>
            </a:lvl4pPr>
            <a:lvl5pPr marL="0" marR="0" indent="914400" algn="ctr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7000" b="1" i="0" u="none" strike="noStrike" cap="none" spc="0" baseline="0">
                <a:ln>
                  <a:noFill/>
                </a:ln>
                <a:solidFill>
                  <a:srgbClr val="062290"/>
                </a:solidFill>
                <a:uFillTx/>
                <a:latin typeface="+mj-lt"/>
                <a:ea typeface="+mj-ea"/>
                <a:cs typeface="+mj-cs"/>
                <a:sym typeface="Helvetica"/>
              </a:defRPr>
            </a:lvl5pPr>
            <a:lvl6pPr marL="0" marR="0" indent="1143000" algn="ctr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7000" b="1" i="0" u="none" strike="noStrike" cap="none" spc="0" baseline="0">
                <a:ln>
                  <a:noFill/>
                </a:ln>
                <a:solidFill>
                  <a:srgbClr val="062290"/>
                </a:solidFill>
                <a:uFillTx/>
                <a:latin typeface="+mj-lt"/>
                <a:ea typeface="+mj-ea"/>
                <a:cs typeface="+mj-cs"/>
                <a:sym typeface="Helvetica"/>
              </a:defRPr>
            </a:lvl6pPr>
            <a:lvl7pPr marL="0" marR="0" indent="1371600" algn="ctr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7000" b="1" i="0" u="none" strike="noStrike" cap="none" spc="0" baseline="0">
                <a:ln>
                  <a:noFill/>
                </a:ln>
                <a:solidFill>
                  <a:srgbClr val="062290"/>
                </a:solidFill>
                <a:uFillTx/>
                <a:latin typeface="+mj-lt"/>
                <a:ea typeface="+mj-ea"/>
                <a:cs typeface="+mj-cs"/>
                <a:sym typeface="Helvetica"/>
              </a:defRPr>
            </a:lvl7pPr>
            <a:lvl8pPr marL="0" marR="0" indent="1600200" algn="ctr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7000" b="1" i="0" u="none" strike="noStrike" cap="none" spc="0" baseline="0">
                <a:ln>
                  <a:noFill/>
                </a:ln>
                <a:solidFill>
                  <a:srgbClr val="062290"/>
                </a:solidFill>
                <a:uFillTx/>
                <a:latin typeface="+mj-lt"/>
                <a:ea typeface="+mj-ea"/>
                <a:cs typeface="+mj-cs"/>
                <a:sym typeface="Helvetica"/>
              </a:defRPr>
            </a:lvl8pPr>
            <a:lvl9pPr marL="0" marR="0" indent="1828800" algn="ctr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7000" b="1" i="0" u="none" strike="noStrike" cap="none" spc="0" baseline="0">
                <a:ln>
                  <a:noFill/>
                </a:ln>
                <a:solidFill>
                  <a:srgbClr val="062290"/>
                </a:solidFill>
                <a:uFillTx/>
                <a:latin typeface="+mj-lt"/>
                <a:ea typeface="+mj-ea"/>
                <a:cs typeface="+mj-cs"/>
                <a:sym typeface="Helvetica"/>
              </a:defRPr>
            </a:lvl9pPr>
          </a:lstStyle>
          <a:p>
            <a:pPr algn="l"/>
            <a:r>
              <a:rPr lang="en-GB" sz="2000" dirty="0" smtClean="0">
                <a:solidFill>
                  <a:srgbClr val="002060"/>
                </a:solidFill>
              </a:rPr>
              <a:t>Introduction to the CMS Outer Tracker powering requirements</a:t>
            </a:r>
            <a:endParaRPr lang="en-GB" sz="2000" dirty="0">
              <a:solidFill>
                <a:srgbClr val="002060"/>
              </a:solidFill>
            </a:endParaRPr>
          </a:p>
        </p:txBody>
      </p:sp>
      <p:sp>
        <p:nvSpPr>
          <p:cNvPr id="28" name="13296 modules (types: “PS” and “2S”) - individually powered…"/>
          <p:cNvSpPr txBox="1">
            <a:spLocks/>
          </p:cNvSpPr>
          <p:nvPr/>
        </p:nvSpPr>
        <p:spPr>
          <a:xfrm>
            <a:off x="190895" y="709095"/>
            <a:ext cx="9782166" cy="2824799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83528" indent="0" defTabSz="246451">
              <a:spcBef>
                <a:spcPts val="281"/>
              </a:spcBef>
              <a:buNone/>
              <a:defRPr sz="2160"/>
            </a:pPr>
            <a:r>
              <a:rPr lang="en-GB" sz="1800" b="1" dirty="0" smtClean="0">
                <a:solidFill>
                  <a:srgbClr val="002060"/>
                </a:solidFill>
              </a:rPr>
              <a:t>Implementation options</a:t>
            </a:r>
          </a:p>
          <a:p>
            <a:pPr marL="83528" indent="0" defTabSz="246451">
              <a:spcBef>
                <a:spcPts val="281"/>
              </a:spcBef>
              <a:buNone/>
              <a:defRPr sz="2160"/>
            </a:pPr>
            <a:endParaRPr lang="en-GB" sz="1800" dirty="0" smtClean="0">
              <a:solidFill>
                <a:srgbClr val="002060"/>
              </a:solidFill>
            </a:endParaRPr>
          </a:p>
          <a:p>
            <a:pPr marL="83528" indent="0" defTabSz="246451">
              <a:spcBef>
                <a:spcPts val="281"/>
              </a:spcBef>
              <a:buNone/>
              <a:defRPr sz="2160"/>
            </a:pPr>
            <a:r>
              <a:rPr lang="en-GB" sz="1800" dirty="0" smtClean="0">
                <a:solidFill>
                  <a:srgbClr val="002060"/>
                </a:solidFill>
              </a:rPr>
              <a:t>LV backend system located on balconies in UXC</a:t>
            </a:r>
          </a:p>
          <a:p>
            <a:pPr marL="369278" indent="-285750" defTabSz="246451">
              <a:spcBef>
                <a:spcPts val="281"/>
              </a:spcBef>
              <a:defRPr sz="2160"/>
            </a:pPr>
            <a:r>
              <a:rPr lang="en-GB" sz="1800" dirty="0" smtClean="0">
                <a:solidFill>
                  <a:srgbClr val="002060"/>
                </a:solidFill>
              </a:rPr>
              <a:t>LV cables length &lt; ~50m </a:t>
            </a:r>
            <a:br>
              <a:rPr lang="en-GB" sz="1800" dirty="0" smtClean="0">
                <a:solidFill>
                  <a:srgbClr val="002060"/>
                </a:solidFill>
              </a:rPr>
            </a:br>
            <a:r>
              <a:rPr lang="en-GB" sz="1800" dirty="0" smtClean="0">
                <a:solidFill>
                  <a:srgbClr val="002060"/>
                </a:solidFill>
              </a:rPr>
              <a:t>in order to limit </a:t>
            </a:r>
            <a:r>
              <a:rPr lang="en-GB" sz="1800" dirty="0" err="1" smtClean="0">
                <a:solidFill>
                  <a:srgbClr val="002060"/>
                </a:solidFill>
              </a:rPr>
              <a:t>Vdrop</a:t>
            </a:r>
            <a:endParaRPr lang="en-GB" sz="1800" dirty="0" smtClean="0">
              <a:solidFill>
                <a:srgbClr val="002060"/>
              </a:solidFill>
            </a:endParaRPr>
          </a:p>
          <a:p>
            <a:pPr marL="369278" indent="-285750" defTabSz="246451">
              <a:spcBef>
                <a:spcPts val="281"/>
              </a:spcBef>
              <a:defRPr sz="2160"/>
            </a:pPr>
            <a:r>
              <a:rPr lang="en-GB" sz="1800" dirty="0" smtClean="0">
                <a:solidFill>
                  <a:srgbClr val="002060"/>
                </a:solidFill>
              </a:rPr>
              <a:t>B ~ 25 </a:t>
            </a:r>
            <a:r>
              <a:rPr lang="en-GB" sz="1800" dirty="0" err="1" smtClean="0">
                <a:solidFill>
                  <a:srgbClr val="002060"/>
                </a:solidFill>
              </a:rPr>
              <a:t>mT</a:t>
            </a:r>
            <a:r>
              <a:rPr lang="en-GB" sz="1800" dirty="0" smtClean="0">
                <a:solidFill>
                  <a:srgbClr val="002060"/>
                </a:solidFill>
              </a:rPr>
              <a:t> and 1-10 </a:t>
            </a:r>
            <a:r>
              <a:rPr lang="en-GB" sz="1800" dirty="0" err="1" smtClean="0">
                <a:solidFill>
                  <a:srgbClr val="002060"/>
                </a:solidFill>
              </a:rPr>
              <a:t>Gy</a:t>
            </a:r>
            <a:r>
              <a:rPr lang="en-GB" sz="1800" dirty="0" smtClean="0">
                <a:solidFill>
                  <a:srgbClr val="002060"/>
                </a:solidFill>
              </a:rPr>
              <a:t> </a:t>
            </a:r>
            <a:br>
              <a:rPr lang="en-GB" sz="1800" dirty="0" smtClean="0">
                <a:solidFill>
                  <a:srgbClr val="002060"/>
                </a:solidFill>
              </a:rPr>
            </a:br>
            <a:r>
              <a:rPr lang="en-GB" sz="1800" dirty="0" smtClean="0">
                <a:solidFill>
                  <a:srgbClr val="002060"/>
                </a:solidFill>
              </a:rPr>
              <a:t>in 10y HL-LHC</a:t>
            </a:r>
          </a:p>
          <a:p>
            <a:pPr marL="83528" indent="0" defTabSz="246451">
              <a:spcBef>
                <a:spcPts val="281"/>
              </a:spcBef>
              <a:buNone/>
              <a:defRPr sz="2160"/>
            </a:pPr>
            <a:endParaRPr lang="en-GB" sz="1800" dirty="0" smtClean="0">
              <a:solidFill>
                <a:srgbClr val="002060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11125" y="6084003"/>
            <a:ext cx="31483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i="1" dirty="0" smtClean="0">
                <a:solidFill>
                  <a:srgbClr val="002060"/>
                </a:solidFill>
              </a:rPr>
              <a:t>(slide: courtesy of Simone Paoletti, CMS)</a:t>
            </a:r>
            <a:endParaRPr lang="en-GB" sz="1400" i="1" dirty="0">
              <a:solidFill>
                <a:srgbClr val="002060"/>
              </a:solidFill>
            </a:endParaRPr>
          </a:p>
        </p:txBody>
      </p:sp>
      <p:sp>
        <p:nvSpPr>
          <p:cNvPr id="6" name="LV and HV systems on same racks in UXC:…"/>
          <p:cNvSpPr txBox="1"/>
          <p:nvPr/>
        </p:nvSpPr>
        <p:spPr>
          <a:xfrm>
            <a:off x="3464920" y="2199233"/>
            <a:ext cx="4376106" cy="187747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26789" tIns="26789" rIns="26789" bIns="26789" numCol="1" anchor="t">
            <a:normAutofit/>
          </a:bodyPr>
          <a:lstStyle/>
          <a:p>
            <a:pPr defTabSz="271096">
              <a:spcBef>
                <a:spcPts val="281"/>
              </a:spcBef>
              <a:defRPr sz="2376"/>
            </a:pPr>
            <a:r>
              <a:rPr lang="en-GB" sz="1400" b="1" dirty="0" smtClean="0"/>
              <a:t>LV and HV systems on same racks in UXC:</a:t>
            </a:r>
          </a:p>
          <a:p>
            <a:pPr marL="258938" indent="-167057" defTabSz="271096">
              <a:spcBef>
                <a:spcPts val="281"/>
              </a:spcBef>
              <a:buSzPct val="135000"/>
              <a:buChar char="•"/>
              <a:defRPr sz="2376"/>
            </a:pPr>
            <a:r>
              <a:rPr lang="en-GB" sz="1400" dirty="0" smtClean="0"/>
              <a:t>easier implementation of LV/HV interoperation</a:t>
            </a:r>
          </a:p>
          <a:p>
            <a:pPr marL="258938" indent="-167057" defTabSz="271096">
              <a:spcBef>
                <a:spcPts val="281"/>
              </a:spcBef>
              <a:buSzPct val="135000"/>
              <a:buChar char="•"/>
              <a:defRPr sz="2376"/>
            </a:pPr>
            <a:r>
              <a:rPr lang="en-GB" sz="1400" dirty="0" smtClean="0"/>
              <a:t>sharing interface to interlocks and DCS</a:t>
            </a:r>
          </a:p>
          <a:p>
            <a:pPr defTabSz="271096">
              <a:spcBef>
                <a:spcPts val="281"/>
              </a:spcBef>
              <a:defRPr sz="2376" b="1"/>
            </a:pPr>
            <a:r>
              <a:rPr lang="en-GB" sz="1400" dirty="0" smtClean="0"/>
              <a:t>48V can be either inside or outside UXC</a:t>
            </a:r>
            <a:endParaRPr lang="en-GB" sz="1400" dirty="0"/>
          </a:p>
        </p:txBody>
      </p:sp>
      <p:sp>
        <p:nvSpPr>
          <p:cNvPr id="7" name="Rectangle"/>
          <p:cNvSpPr/>
          <p:nvPr/>
        </p:nvSpPr>
        <p:spPr>
          <a:xfrm>
            <a:off x="3325909" y="2057400"/>
            <a:ext cx="4901134" cy="4229605"/>
          </a:xfrm>
          <a:prstGeom prst="rect">
            <a:avLst/>
          </a:prstGeom>
          <a:noFill/>
          <a:ln w="25400" cap="flat">
            <a:solidFill>
              <a:srgbClr val="000000"/>
            </a:solidFill>
            <a:prstDash val="solid"/>
            <a:miter lim="400000"/>
          </a:ln>
          <a:effectLst/>
        </p:spPr>
        <p:txBody>
          <a:bodyPr wrap="square" lIns="35719" tIns="35719" rIns="35719" bIns="35719" numCol="1" anchor="ctr">
            <a:noAutofit/>
          </a:bodyPr>
          <a:lstStyle/>
          <a:p>
            <a:pPr algn="ctr" defTabSz="410751">
              <a:def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lang="en-GB" sz="2812" dirty="0"/>
          </a:p>
        </p:txBody>
      </p:sp>
      <p:sp>
        <p:nvSpPr>
          <p:cNvPr id="8" name="HV and 48V system in USC…"/>
          <p:cNvSpPr txBox="1"/>
          <p:nvPr/>
        </p:nvSpPr>
        <p:spPr>
          <a:xfrm>
            <a:off x="8443890" y="2199233"/>
            <a:ext cx="3829501" cy="213407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26789" tIns="26789" rIns="26789" bIns="26789" numCol="1" anchor="t">
            <a:normAutofit/>
          </a:bodyPr>
          <a:lstStyle/>
          <a:p>
            <a:pPr defTabSz="258772">
              <a:spcBef>
                <a:spcPts val="281"/>
              </a:spcBef>
              <a:defRPr sz="2268"/>
            </a:pPr>
            <a:r>
              <a:rPr lang="en-GB" sz="1400" b="1" dirty="0" smtClean="0"/>
              <a:t>HV and 48V system in USC</a:t>
            </a:r>
          </a:p>
          <a:p>
            <a:pPr marL="247168" indent="-159463" defTabSz="258772">
              <a:spcBef>
                <a:spcPts val="281"/>
              </a:spcBef>
              <a:buSzPct val="135000"/>
              <a:buChar char="•"/>
              <a:defRPr sz="2268"/>
            </a:pPr>
            <a:r>
              <a:rPr lang="en-GB" sz="1400" dirty="0" smtClean="0"/>
              <a:t>non-hostile area</a:t>
            </a:r>
          </a:p>
          <a:p>
            <a:pPr marL="247168" indent="-159463" defTabSz="258772">
              <a:spcBef>
                <a:spcPts val="281"/>
              </a:spcBef>
              <a:buSzPct val="135000"/>
              <a:buChar char="•"/>
              <a:defRPr sz="2268"/>
            </a:pPr>
            <a:r>
              <a:rPr lang="en-GB" sz="1400" dirty="0" smtClean="0"/>
              <a:t>can </a:t>
            </a:r>
            <a:r>
              <a:rPr lang="en-GB" sz="1400" dirty="0" smtClean="0"/>
              <a:t>look to commonality with other sub-detectors</a:t>
            </a:r>
          </a:p>
          <a:p>
            <a:pPr marL="247168" indent="-159463" defTabSz="258772">
              <a:spcBef>
                <a:spcPts val="281"/>
              </a:spcBef>
              <a:buSzPct val="135000"/>
              <a:buChar char="•"/>
              <a:defRPr sz="2268"/>
            </a:pPr>
            <a:r>
              <a:rPr lang="en-GB" sz="1400" dirty="0" smtClean="0"/>
              <a:t>LV main regulator, LV channels (PSPP), HV channels implemented as  separate pieces</a:t>
            </a:r>
            <a:endParaRPr lang="en-GB" sz="1400" dirty="0"/>
          </a:p>
        </p:txBody>
      </p:sp>
      <p:sp>
        <p:nvSpPr>
          <p:cNvPr id="9" name="Rectangle"/>
          <p:cNvSpPr/>
          <p:nvPr/>
        </p:nvSpPr>
        <p:spPr>
          <a:xfrm>
            <a:off x="8380793" y="2057400"/>
            <a:ext cx="3611182" cy="4229605"/>
          </a:xfrm>
          <a:prstGeom prst="rect">
            <a:avLst/>
          </a:prstGeom>
          <a:noFill/>
          <a:ln w="25400" cap="flat">
            <a:solidFill>
              <a:srgbClr val="000000"/>
            </a:solidFill>
            <a:prstDash val="solid"/>
            <a:miter lim="400000"/>
          </a:ln>
          <a:effectLst/>
        </p:spPr>
        <p:txBody>
          <a:bodyPr wrap="square" lIns="35719" tIns="35719" rIns="35719" bIns="35719" numCol="1" anchor="ctr">
            <a:noAutofit/>
          </a:bodyPr>
          <a:lstStyle/>
          <a:p>
            <a:pPr algn="ctr" defTabSz="410751">
              <a:def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lang="en-GB" sz="2812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48732" y="3703809"/>
            <a:ext cx="2964656" cy="2473523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9721" y="3703809"/>
            <a:ext cx="4822031" cy="24735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940041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troduction to specifications for the CMS Outer Tracker power supplies"/>
          <p:cNvSpPr txBox="1">
            <a:spLocks noGrp="1"/>
          </p:cNvSpPr>
          <p:nvPr/>
        </p:nvSpPr>
        <p:spPr>
          <a:xfrm>
            <a:off x="111125" y="244385"/>
            <a:ext cx="10464800" cy="86995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xmlns:lc="http://schemas.openxmlformats.org/drawingml/2006/lockedCanvas" val="1"/>
            </a:ext>
          </a:extLst>
        </p:spPr>
        <p:txBody>
          <a:bodyPr lIns="50800" tIns="50800" rIns="50800" bIns="50800" anchor="t">
            <a:normAutofit/>
          </a:bodyPr>
          <a:lstStyle>
            <a:lvl1pPr marL="0" marR="0" indent="0" algn="ctr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7000" b="1" i="0" u="none" strike="noStrike" cap="none" spc="0" baseline="0">
                <a:ln>
                  <a:noFill/>
                </a:ln>
                <a:solidFill>
                  <a:srgbClr val="062290"/>
                </a:solidFill>
                <a:uFillTx/>
                <a:latin typeface="+mj-lt"/>
                <a:ea typeface="+mj-ea"/>
                <a:cs typeface="+mj-cs"/>
                <a:sym typeface="Helvetica"/>
              </a:defRPr>
            </a:lvl1pPr>
            <a:lvl2pPr marL="0" marR="0" indent="228600" algn="ctr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7000" b="1" i="0" u="none" strike="noStrike" cap="none" spc="0" baseline="0">
                <a:ln>
                  <a:noFill/>
                </a:ln>
                <a:solidFill>
                  <a:srgbClr val="062290"/>
                </a:solidFill>
                <a:uFillTx/>
                <a:latin typeface="+mj-lt"/>
                <a:ea typeface="+mj-ea"/>
                <a:cs typeface="+mj-cs"/>
                <a:sym typeface="Helvetica"/>
              </a:defRPr>
            </a:lvl2pPr>
            <a:lvl3pPr marL="0" marR="0" indent="457200" algn="ctr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7000" b="1" i="0" u="none" strike="noStrike" cap="none" spc="0" baseline="0">
                <a:ln>
                  <a:noFill/>
                </a:ln>
                <a:solidFill>
                  <a:srgbClr val="062290"/>
                </a:solidFill>
                <a:uFillTx/>
                <a:latin typeface="+mj-lt"/>
                <a:ea typeface="+mj-ea"/>
                <a:cs typeface="+mj-cs"/>
                <a:sym typeface="Helvetica"/>
              </a:defRPr>
            </a:lvl3pPr>
            <a:lvl4pPr marL="0" marR="0" indent="685800" algn="ctr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7000" b="1" i="0" u="none" strike="noStrike" cap="none" spc="0" baseline="0">
                <a:ln>
                  <a:noFill/>
                </a:ln>
                <a:solidFill>
                  <a:srgbClr val="062290"/>
                </a:solidFill>
                <a:uFillTx/>
                <a:latin typeface="+mj-lt"/>
                <a:ea typeface="+mj-ea"/>
                <a:cs typeface="+mj-cs"/>
                <a:sym typeface="Helvetica"/>
              </a:defRPr>
            </a:lvl4pPr>
            <a:lvl5pPr marL="0" marR="0" indent="914400" algn="ctr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7000" b="1" i="0" u="none" strike="noStrike" cap="none" spc="0" baseline="0">
                <a:ln>
                  <a:noFill/>
                </a:ln>
                <a:solidFill>
                  <a:srgbClr val="062290"/>
                </a:solidFill>
                <a:uFillTx/>
                <a:latin typeface="+mj-lt"/>
                <a:ea typeface="+mj-ea"/>
                <a:cs typeface="+mj-cs"/>
                <a:sym typeface="Helvetica"/>
              </a:defRPr>
            </a:lvl5pPr>
            <a:lvl6pPr marL="0" marR="0" indent="1143000" algn="ctr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7000" b="1" i="0" u="none" strike="noStrike" cap="none" spc="0" baseline="0">
                <a:ln>
                  <a:noFill/>
                </a:ln>
                <a:solidFill>
                  <a:srgbClr val="062290"/>
                </a:solidFill>
                <a:uFillTx/>
                <a:latin typeface="+mj-lt"/>
                <a:ea typeface="+mj-ea"/>
                <a:cs typeface="+mj-cs"/>
                <a:sym typeface="Helvetica"/>
              </a:defRPr>
            </a:lvl6pPr>
            <a:lvl7pPr marL="0" marR="0" indent="1371600" algn="ctr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7000" b="1" i="0" u="none" strike="noStrike" cap="none" spc="0" baseline="0">
                <a:ln>
                  <a:noFill/>
                </a:ln>
                <a:solidFill>
                  <a:srgbClr val="062290"/>
                </a:solidFill>
                <a:uFillTx/>
                <a:latin typeface="+mj-lt"/>
                <a:ea typeface="+mj-ea"/>
                <a:cs typeface="+mj-cs"/>
                <a:sym typeface="Helvetica"/>
              </a:defRPr>
            </a:lvl7pPr>
            <a:lvl8pPr marL="0" marR="0" indent="1600200" algn="ctr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7000" b="1" i="0" u="none" strike="noStrike" cap="none" spc="0" baseline="0">
                <a:ln>
                  <a:noFill/>
                </a:ln>
                <a:solidFill>
                  <a:srgbClr val="062290"/>
                </a:solidFill>
                <a:uFillTx/>
                <a:latin typeface="+mj-lt"/>
                <a:ea typeface="+mj-ea"/>
                <a:cs typeface="+mj-cs"/>
                <a:sym typeface="Helvetica"/>
              </a:defRPr>
            </a:lvl8pPr>
            <a:lvl9pPr marL="0" marR="0" indent="1828800" algn="ctr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7000" b="1" i="0" u="none" strike="noStrike" cap="none" spc="0" baseline="0">
                <a:ln>
                  <a:noFill/>
                </a:ln>
                <a:solidFill>
                  <a:srgbClr val="062290"/>
                </a:solidFill>
                <a:uFillTx/>
                <a:latin typeface="+mj-lt"/>
                <a:ea typeface="+mj-ea"/>
                <a:cs typeface="+mj-cs"/>
                <a:sym typeface="Helvetica"/>
              </a:defRPr>
            </a:lvl9pPr>
          </a:lstStyle>
          <a:p>
            <a:pPr algn="l"/>
            <a:r>
              <a:rPr lang="en-GB" sz="2000" dirty="0" smtClean="0">
                <a:solidFill>
                  <a:srgbClr val="002060"/>
                </a:solidFill>
              </a:rPr>
              <a:t>Introduction to the Atlas Outer Tracker powering requirements</a:t>
            </a:r>
            <a:endParaRPr lang="en-GB" sz="2000" dirty="0">
              <a:solidFill>
                <a:srgbClr val="002060"/>
              </a:solidFill>
            </a:endParaRPr>
          </a:p>
        </p:txBody>
      </p:sp>
      <p:grpSp>
        <p:nvGrpSpPr>
          <p:cNvPr id="12" name="Group 11"/>
          <p:cNvGrpSpPr/>
          <p:nvPr/>
        </p:nvGrpSpPr>
        <p:grpSpPr>
          <a:xfrm>
            <a:off x="5959642" y="679360"/>
            <a:ext cx="7772400" cy="2822646"/>
            <a:chOff x="5363420" y="4364382"/>
            <a:chExt cx="7772400" cy="2822646"/>
          </a:xfrm>
        </p:grpSpPr>
        <p:sp>
          <p:nvSpPr>
            <p:cNvPr id="3" name="Tytuł 1"/>
            <p:cNvSpPr txBox="1">
              <a:spLocks/>
            </p:cNvSpPr>
            <p:nvPr/>
          </p:nvSpPr>
          <p:spPr>
            <a:xfrm>
              <a:off x="5363420" y="6302893"/>
              <a:ext cx="7772400" cy="884135"/>
            </a:xfrm>
            <a:noFill/>
          </p:spPr>
          <p:txBody>
            <a:bodyPr>
              <a:normAutofit fontScale="97500"/>
            </a:bodyPr>
            <a:lstStyle>
              <a:lvl1pPr algn="ctr" defTabSz="914400" rtl="0" eaLnBrk="1" latinLnBrk="0" hangingPunct="1"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lang="en-US" sz="1400" b="1" dirty="0" smtClean="0">
                  <a:solidFill>
                    <a:srgbClr val="002060"/>
                  </a:solidFill>
                  <a:latin typeface="+mn-lt"/>
                </a:rPr>
                <a:t>ATLAS </a:t>
              </a:r>
              <a:r>
                <a:rPr lang="en-US" sz="1400" b="1" dirty="0" err="1" smtClean="0">
                  <a:solidFill>
                    <a:srgbClr val="002060"/>
                  </a:solidFill>
                  <a:latin typeface="+mn-lt"/>
                </a:rPr>
                <a:t>ITk</a:t>
              </a:r>
              <a:r>
                <a:rPr lang="en-US" sz="1400" b="1" dirty="0" smtClean="0">
                  <a:solidFill>
                    <a:srgbClr val="002060"/>
                  </a:solidFill>
                  <a:latin typeface="+mn-lt"/>
                </a:rPr>
                <a:t>-Strips Powering System Overview </a:t>
              </a:r>
              <a:r>
                <a:rPr lang="pl-PL" sz="1400" b="1" dirty="0" smtClean="0">
                  <a:solidFill>
                    <a:srgbClr val="002060"/>
                  </a:solidFill>
                  <a:latin typeface="+mn-lt"/>
                </a:rPr>
                <a:t/>
              </a:r>
              <a:br>
                <a:rPr lang="pl-PL" sz="1400" b="1" dirty="0" smtClean="0">
                  <a:solidFill>
                    <a:srgbClr val="002060"/>
                  </a:solidFill>
                  <a:latin typeface="+mn-lt"/>
                </a:rPr>
              </a:br>
              <a:endParaRPr lang="en-US" sz="1400" b="1" dirty="0">
                <a:solidFill>
                  <a:srgbClr val="002060"/>
                </a:solidFill>
                <a:latin typeface="+mn-lt"/>
              </a:endParaRPr>
            </a:p>
          </p:txBody>
        </p:sp>
        <p:grpSp>
          <p:nvGrpSpPr>
            <p:cNvPr id="4" name="Grupa 17"/>
            <p:cNvGrpSpPr/>
            <p:nvPr/>
          </p:nvGrpSpPr>
          <p:grpSpPr>
            <a:xfrm>
              <a:off x="7379368" y="4364382"/>
              <a:ext cx="4217010" cy="1996313"/>
              <a:chOff x="816109" y="1120157"/>
              <a:chExt cx="8386424" cy="4828357"/>
            </a:xfrm>
          </p:grpSpPr>
          <p:pic>
            <p:nvPicPr>
              <p:cNvPr id="5" name="Obraz 3" descr="2018-01-31 14_55_08-ATLAS-TDR-025.pdf i dodatkowe strony (5) ‎- Microsoft Edge.png"/>
              <p:cNvPicPr>
                <a:picLocks noChangeAspect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16109" y="1628923"/>
                <a:ext cx="7438791" cy="4319591"/>
              </a:xfrm>
              <a:prstGeom prst="rect">
                <a:avLst/>
              </a:prstGeom>
            </p:spPr>
          </p:pic>
          <p:sp>
            <p:nvSpPr>
              <p:cNvPr id="6" name="TextBox 7"/>
              <p:cNvSpPr txBox="1"/>
              <p:nvPr/>
            </p:nvSpPr>
            <p:spPr>
              <a:xfrm>
                <a:off x="8135600" y="3788717"/>
                <a:ext cx="1066933" cy="66996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spcAft>
                    <a:spcPts val="600"/>
                  </a:spcAft>
                </a:pPr>
                <a:r>
                  <a:rPr lang="ca-ES" sz="1200" dirty="0" err="1">
                    <a:solidFill>
                      <a:srgbClr val="FF0000"/>
                    </a:solidFill>
                  </a:rPr>
                  <a:t>Pixels</a:t>
                </a:r>
                <a:endParaRPr lang="ca-ES" sz="1200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7" name="TextBox 53"/>
              <p:cNvSpPr txBox="1"/>
              <p:nvPr/>
            </p:nvSpPr>
            <p:spPr>
              <a:xfrm>
                <a:off x="6873014" y="1120157"/>
                <a:ext cx="2036822" cy="66996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spcAft>
                    <a:spcPts val="600"/>
                  </a:spcAft>
                </a:pPr>
                <a:r>
                  <a:rPr lang="ca-ES" sz="1200" dirty="0" err="1">
                    <a:solidFill>
                      <a:srgbClr val="FF0000"/>
                    </a:solidFill>
                  </a:rPr>
                  <a:t>Strips</a:t>
                </a:r>
                <a:r>
                  <a:rPr lang="ca-ES" sz="1200" dirty="0">
                    <a:solidFill>
                      <a:srgbClr val="FF0000"/>
                    </a:solidFill>
                  </a:rPr>
                  <a:t> </a:t>
                </a:r>
                <a:r>
                  <a:rPr lang="ca-ES" sz="1200" dirty="0" err="1">
                    <a:solidFill>
                      <a:srgbClr val="FF0000"/>
                    </a:solidFill>
                  </a:rPr>
                  <a:t>Endcap</a:t>
                </a:r>
                <a:endParaRPr lang="ca-ES" sz="1200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8" name="TextBox 54"/>
              <p:cNvSpPr txBox="1"/>
              <p:nvPr/>
            </p:nvSpPr>
            <p:spPr>
              <a:xfrm>
                <a:off x="2290320" y="1120157"/>
                <a:ext cx="1875898" cy="66996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spcAft>
                    <a:spcPts val="600"/>
                  </a:spcAft>
                </a:pPr>
                <a:r>
                  <a:rPr lang="ca-ES" sz="1200" dirty="0" err="1">
                    <a:solidFill>
                      <a:srgbClr val="FF0000"/>
                    </a:solidFill>
                  </a:rPr>
                  <a:t>Strips</a:t>
                </a:r>
                <a:r>
                  <a:rPr lang="ca-ES" sz="1200" dirty="0">
                    <a:solidFill>
                      <a:srgbClr val="FF0000"/>
                    </a:solidFill>
                  </a:rPr>
                  <a:t> </a:t>
                </a:r>
                <a:r>
                  <a:rPr lang="ca-ES" sz="1200" dirty="0" err="1">
                    <a:solidFill>
                      <a:srgbClr val="FF0000"/>
                    </a:solidFill>
                  </a:rPr>
                  <a:t>Barrel</a:t>
                </a:r>
                <a:endParaRPr lang="ca-ES" sz="1200" dirty="0">
                  <a:solidFill>
                    <a:srgbClr val="FF0000"/>
                  </a:solidFill>
                </a:endParaRPr>
              </a:p>
            </p:txBody>
          </p:sp>
          <p:cxnSp>
            <p:nvCxnSpPr>
              <p:cNvPr id="9" name="Straight Arrow Connector 15"/>
              <p:cNvCxnSpPr>
                <a:stCxn id="8" idx="2"/>
              </p:cNvCxnSpPr>
              <p:nvPr/>
            </p:nvCxnSpPr>
            <p:spPr>
              <a:xfrm>
                <a:off x="3228269" y="1790117"/>
                <a:ext cx="36047" cy="913756"/>
              </a:xfrm>
              <a:prstGeom prst="straightConnector1">
                <a:avLst/>
              </a:prstGeom>
              <a:ln w="28575">
                <a:solidFill>
                  <a:srgbClr val="FF0000"/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Straight Arrow Connector 56"/>
              <p:cNvCxnSpPr/>
              <p:nvPr/>
            </p:nvCxnSpPr>
            <p:spPr>
              <a:xfrm flipH="1">
                <a:off x="6002940" y="1760658"/>
                <a:ext cx="1160505" cy="937382"/>
              </a:xfrm>
              <a:prstGeom prst="straightConnector1">
                <a:avLst/>
              </a:prstGeom>
              <a:ln w="28575">
                <a:solidFill>
                  <a:srgbClr val="FF0000"/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Straight Arrow Connector 58"/>
              <p:cNvCxnSpPr/>
              <p:nvPr/>
            </p:nvCxnSpPr>
            <p:spPr>
              <a:xfrm flipH="1">
                <a:off x="7163445" y="4100052"/>
                <a:ext cx="947952" cy="127819"/>
              </a:xfrm>
              <a:prstGeom prst="straightConnector1">
                <a:avLst/>
              </a:prstGeom>
              <a:ln w="28575">
                <a:solidFill>
                  <a:srgbClr val="FF0000"/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3" name="Group 6"/>
          <p:cNvGrpSpPr>
            <a:grpSpLocks noChangeAspect="1"/>
          </p:cNvGrpSpPr>
          <p:nvPr/>
        </p:nvGrpSpPr>
        <p:grpSpPr>
          <a:xfrm>
            <a:off x="7615715" y="3538651"/>
            <a:ext cx="4460254" cy="3383028"/>
            <a:chOff x="4798243" y="1766309"/>
            <a:chExt cx="5090507" cy="3833213"/>
          </a:xfrm>
        </p:grpSpPr>
        <p:grpSp>
          <p:nvGrpSpPr>
            <p:cNvPr id="14" name="Group 7"/>
            <p:cNvGrpSpPr/>
            <p:nvPr/>
          </p:nvGrpSpPr>
          <p:grpSpPr>
            <a:xfrm>
              <a:off x="4798243" y="1766309"/>
              <a:ext cx="5090507" cy="3833213"/>
              <a:chOff x="4798243" y="1766309"/>
              <a:chExt cx="5090507" cy="3833213"/>
            </a:xfrm>
          </p:grpSpPr>
          <p:pic>
            <p:nvPicPr>
              <p:cNvPr id="16" name="Picture 9"/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118753" y="1766309"/>
                <a:ext cx="4769997" cy="3186209"/>
              </a:xfrm>
              <a:prstGeom prst="rect">
                <a:avLst/>
              </a:prstGeom>
            </p:spPr>
          </p:pic>
          <p:sp>
            <p:nvSpPr>
              <p:cNvPr id="17" name="Freeform 10"/>
              <p:cNvSpPr/>
              <p:nvPr/>
            </p:nvSpPr>
            <p:spPr>
              <a:xfrm>
                <a:off x="4798243" y="3082565"/>
                <a:ext cx="4336330" cy="2516957"/>
              </a:xfrm>
              <a:custGeom>
                <a:avLst/>
                <a:gdLst>
                  <a:gd name="connsiteX0" fmla="*/ 1536569 w 4336330"/>
                  <a:gd name="connsiteY0" fmla="*/ 2516957 h 2516957"/>
                  <a:gd name="connsiteX1" fmla="*/ 4336330 w 4336330"/>
                  <a:gd name="connsiteY1" fmla="*/ 1923068 h 2516957"/>
                  <a:gd name="connsiteX2" fmla="*/ 0 w 4336330"/>
                  <a:gd name="connsiteY2" fmla="*/ 0 h 2516957"/>
                  <a:gd name="connsiteX3" fmla="*/ 18854 w 4336330"/>
                  <a:gd name="connsiteY3" fmla="*/ 2007909 h 2516957"/>
                  <a:gd name="connsiteX4" fmla="*/ 1536569 w 4336330"/>
                  <a:gd name="connsiteY4" fmla="*/ 2516957 h 25169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36330" h="2516957">
                    <a:moveTo>
                      <a:pt x="1536569" y="2516957"/>
                    </a:moveTo>
                    <a:lnTo>
                      <a:pt x="4336330" y="1923068"/>
                    </a:lnTo>
                    <a:lnTo>
                      <a:pt x="0" y="0"/>
                    </a:lnTo>
                    <a:lnTo>
                      <a:pt x="18854" y="2007909"/>
                    </a:lnTo>
                    <a:lnTo>
                      <a:pt x="1536569" y="2516957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ca-ES" sz="1600" dirty="0">
                    <a:solidFill>
                      <a:srgbClr val="FF0000"/>
                    </a:solidFill>
                  </a:rPr>
                  <a:t>~60cm</a:t>
                </a:r>
              </a:p>
            </p:txBody>
          </p:sp>
        </p:grpSp>
        <p:cxnSp>
          <p:nvCxnSpPr>
            <p:cNvPr id="15" name="Straight Arrow Connector 8"/>
            <p:cNvCxnSpPr/>
            <p:nvPr/>
          </p:nvCxnSpPr>
          <p:spPr>
            <a:xfrm>
              <a:off x="5118754" y="3242821"/>
              <a:ext cx="3893271" cy="1709697"/>
            </a:xfrm>
            <a:prstGeom prst="straightConnector1">
              <a:avLst/>
            </a:prstGeom>
            <a:ln>
              <a:solidFill>
                <a:srgbClr val="FF0000"/>
              </a:solidFill>
              <a:headEnd type="triangle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" name="Tytuł 1"/>
          <p:cNvSpPr txBox="1">
            <a:spLocks/>
          </p:cNvSpPr>
          <p:nvPr/>
        </p:nvSpPr>
        <p:spPr>
          <a:xfrm>
            <a:off x="-2231622" y="848055"/>
            <a:ext cx="8686800" cy="1143000"/>
          </a:xfrm>
        </p:spPr>
        <p:txBody>
          <a:bodyPr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800" b="1" dirty="0" smtClean="0">
                <a:solidFill>
                  <a:srgbClr val="002060"/>
                </a:solidFill>
                <a:latin typeface="+mn-lt"/>
              </a:rPr>
              <a:t>Local on-stave</a:t>
            </a:r>
            <a:r>
              <a:rPr lang="pl-PL" sz="1800" b="1" dirty="0" smtClean="0">
                <a:solidFill>
                  <a:srgbClr val="002060"/>
                </a:solidFill>
                <a:latin typeface="+mn-lt"/>
              </a:rPr>
              <a:t>(</a:t>
            </a:r>
            <a:r>
              <a:rPr lang="en-US" sz="1800" b="1" dirty="0" smtClean="0">
                <a:solidFill>
                  <a:srgbClr val="002060"/>
                </a:solidFill>
                <a:latin typeface="+mn-lt"/>
              </a:rPr>
              <a:t>petal</a:t>
            </a:r>
            <a:r>
              <a:rPr lang="pl-PL" sz="1800" b="1" dirty="0" smtClean="0">
                <a:solidFill>
                  <a:srgbClr val="002060"/>
                </a:solidFill>
                <a:latin typeface="+mn-lt"/>
              </a:rPr>
              <a:t>)</a:t>
            </a:r>
            <a:r>
              <a:rPr lang="en-US" sz="1800" b="1" dirty="0" smtClean="0">
                <a:solidFill>
                  <a:srgbClr val="002060"/>
                </a:solidFill>
                <a:latin typeface="+mn-lt"/>
              </a:rPr>
              <a:t> power distribution</a:t>
            </a:r>
            <a:endParaRPr lang="en-US" sz="1800" b="1" dirty="0">
              <a:solidFill>
                <a:srgbClr val="002060"/>
              </a:solidFill>
              <a:latin typeface="+mn-lt"/>
            </a:endParaRPr>
          </a:p>
        </p:txBody>
      </p:sp>
      <p:sp>
        <p:nvSpPr>
          <p:cNvPr id="19" name="Symbol zastępczy zawartości 2"/>
          <p:cNvSpPr txBox="1">
            <a:spLocks/>
          </p:cNvSpPr>
          <p:nvPr/>
        </p:nvSpPr>
        <p:spPr>
          <a:xfrm>
            <a:off x="182478" y="1373321"/>
            <a:ext cx="8228097" cy="5606083"/>
          </a:xfrm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 smtClean="0">
                <a:solidFill>
                  <a:srgbClr val="002060"/>
                </a:solidFill>
              </a:rPr>
              <a:t>The basic </a:t>
            </a:r>
            <a:r>
              <a:rPr lang="en-US" sz="1600" dirty="0" err="1" smtClean="0">
                <a:solidFill>
                  <a:srgbClr val="002060"/>
                </a:solidFill>
              </a:rPr>
              <a:t>ITk</a:t>
            </a:r>
            <a:r>
              <a:rPr lang="en-US" sz="1600" dirty="0" smtClean="0">
                <a:solidFill>
                  <a:srgbClr val="002060"/>
                </a:solidFill>
              </a:rPr>
              <a:t> strip detector unit is a module</a:t>
            </a:r>
          </a:p>
          <a:p>
            <a:r>
              <a:rPr lang="en-US" sz="1600" dirty="0" smtClean="0">
                <a:solidFill>
                  <a:srgbClr val="002060"/>
                </a:solidFill>
              </a:rPr>
              <a:t>High number of modules, excludes individual powering </a:t>
            </a:r>
          </a:p>
          <a:p>
            <a:pPr lvl="1"/>
            <a:r>
              <a:rPr lang="en-US" sz="1400" dirty="0" err="1" smtClean="0">
                <a:solidFill>
                  <a:srgbClr val="002060"/>
                </a:solidFill>
              </a:rPr>
              <a:t>ITk</a:t>
            </a:r>
            <a:r>
              <a:rPr lang="en-US" sz="1400" dirty="0" smtClean="0">
                <a:solidFill>
                  <a:srgbClr val="002060"/>
                </a:solidFill>
              </a:rPr>
              <a:t> Strips will have 17888 modules </a:t>
            </a:r>
          </a:p>
          <a:p>
            <a:pPr lvl="1"/>
            <a:r>
              <a:rPr lang="en-US" sz="1400" dirty="0" smtClean="0">
                <a:solidFill>
                  <a:srgbClr val="002060"/>
                </a:solidFill>
              </a:rPr>
              <a:t>Need to group modules </a:t>
            </a:r>
          </a:p>
          <a:p>
            <a:r>
              <a:rPr lang="en-US" sz="1600" dirty="0" smtClean="0">
                <a:solidFill>
                  <a:srgbClr val="002060"/>
                </a:solidFill>
              </a:rPr>
              <a:t>Modules grouped in local structures</a:t>
            </a:r>
          </a:p>
          <a:p>
            <a:pPr lvl="1"/>
            <a:r>
              <a:rPr lang="en-US" sz="1400" dirty="0" smtClean="0">
                <a:solidFill>
                  <a:srgbClr val="002060"/>
                </a:solidFill>
              </a:rPr>
              <a:t>Staves for the barrel. 14 modules per side.</a:t>
            </a:r>
          </a:p>
          <a:p>
            <a:pPr lvl="1"/>
            <a:r>
              <a:rPr lang="en-US" sz="1400" dirty="0" smtClean="0">
                <a:solidFill>
                  <a:srgbClr val="002060"/>
                </a:solidFill>
              </a:rPr>
              <a:t>Petals for the endcap. 9 modules per side.</a:t>
            </a:r>
          </a:p>
          <a:p>
            <a:pPr lvl="1"/>
            <a:endParaRPr lang="pl-PL" sz="1400" dirty="0" smtClean="0">
              <a:solidFill>
                <a:srgbClr val="002060"/>
              </a:solidFill>
            </a:endParaRPr>
          </a:p>
          <a:p>
            <a:pPr lvl="1"/>
            <a:endParaRPr lang="pl-PL" sz="1400" dirty="0" smtClean="0">
              <a:solidFill>
                <a:srgbClr val="002060"/>
              </a:solidFill>
            </a:endParaRPr>
          </a:p>
          <a:p>
            <a:pPr lvl="1"/>
            <a:endParaRPr lang="pl-PL" sz="1400" dirty="0" smtClean="0">
              <a:solidFill>
                <a:srgbClr val="002060"/>
              </a:solidFill>
            </a:endParaRPr>
          </a:p>
          <a:p>
            <a:pPr lvl="1"/>
            <a:endParaRPr lang="pl-PL" sz="1400" dirty="0" smtClean="0">
              <a:solidFill>
                <a:srgbClr val="002060"/>
              </a:solidFill>
            </a:endParaRPr>
          </a:p>
          <a:p>
            <a:pPr lvl="1"/>
            <a:endParaRPr lang="pl-PL" sz="1600" dirty="0" smtClean="0">
              <a:solidFill>
                <a:srgbClr val="002060"/>
              </a:solidFill>
            </a:endParaRPr>
          </a:p>
          <a:p>
            <a:r>
              <a:rPr lang="en-US" sz="1600" dirty="0" smtClean="0">
                <a:solidFill>
                  <a:srgbClr val="002060"/>
                </a:solidFill>
              </a:rPr>
              <a:t>LV and HV have parallel scheme</a:t>
            </a:r>
          </a:p>
          <a:p>
            <a:pPr lvl="1"/>
            <a:r>
              <a:rPr lang="en-US" sz="1400" dirty="0" smtClean="0">
                <a:solidFill>
                  <a:srgbClr val="002060"/>
                </a:solidFill>
              </a:rPr>
              <a:t>One LV line serves one stave /petal side</a:t>
            </a:r>
          </a:p>
          <a:p>
            <a:pPr lvl="1"/>
            <a:r>
              <a:rPr lang="en-US" sz="1400" dirty="0" smtClean="0">
                <a:solidFill>
                  <a:srgbClr val="002060"/>
                </a:solidFill>
              </a:rPr>
              <a:t>LV DCDC scheme to reduce currents and power losses on cables</a:t>
            </a:r>
          </a:p>
          <a:p>
            <a:pPr lvl="1"/>
            <a:r>
              <a:rPr lang="en-US" sz="1400" dirty="0" smtClean="0">
                <a:solidFill>
                  <a:srgbClr val="002060"/>
                </a:solidFill>
              </a:rPr>
              <a:t>Sensor bias multiplexing : HV parallel power on stave/petal =&gt; May lose all sensors if one fails as a short. Investigating rad-hard HV switches to be able to disconnect any failed sensors</a:t>
            </a:r>
          </a:p>
          <a:p>
            <a:pPr lvl="1"/>
            <a:r>
              <a:rPr lang="en-US" sz="1400" dirty="0" smtClean="0">
                <a:solidFill>
                  <a:srgbClr val="002060"/>
                </a:solidFill>
              </a:rPr>
              <a:t>Qualification of HV s</a:t>
            </a:r>
            <a:r>
              <a:rPr lang="pl-PL" sz="1400" dirty="0" smtClean="0">
                <a:solidFill>
                  <a:srgbClr val="002060"/>
                </a:solidFill>
              </a:rPr>
              <a:t>wi</a:t>
            </a:r>
            <a:r>
              <a:rPr lang="en-US" sz="1400" dirty="0" err="1" smtClean="0">
                <a:solidFill>
                  <a:srgbClr val="002060"/>
                </a:solidFill>
              </a:rPr>
              <a:t>tches</a:t>
            </a:r>
            <a:r>
              <a:rPr lang="en-US" sz="1400" dirty="0" smtClean="0">
                <a:solidFill>
                  <a:srgbClr val="002060"/>
                </a:solidFill>
              </a:rPr>
              <a:t> not completed yet =&gt; 4 HV lines per side. One HV line for up to 4 modules.</a:t>
            </a:r>
          </a:p>
        </p:txBody>
      </p:sp>
      <p:pic>
        <p:nvPicPr>
          <p:cNvPr id="20" name="Picture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340" y="3518043"/>
            <a:ext cx="7085375" cy="887089"/>
          </a:xfrm>
          <a:prstGeom prst="rect">
            <a:avLst/>
          </a:prstGeom>
        </p:spPr>
      </p:pic>
      <p:sp>
        <p:nvSpPr>
          <p:cNvPr id="21" name="TextBox 20"/>
          <p:cNvSpPr txBox="1"/>
          <p:nvPr/>
        </p:nvSpPr>
        <p:spPr>
          <a:xfrm>
            <a:off x="8338690" y="6387306"/>
            <a:ext cx="30013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i="1" dirty="0" smtClean="0">
                <a:solidFill>
                  <a:srgbClr val="002060"/>
                </a:solidFill>
              </a:rPr>
              <a:t>(slide: courtesy of </a:t>
            </a:r>
            <a:r>
              <a:rPr lang="en-GB" sz="1400" i="1" dirty="0" err="1" smtClean="0">
                <a:solidFill>
                  <a:srgbClr val="002060"/>
                </a:solidFill>
              </a:rPr>
              <a:t>Ewa</a:t>
            </a:r>
            <a:r>
              <a:rPr lang="en-GB" sz="1400" i="1" dirty="0" smtClean="0">
                <a:solidFill>
                  <a:srgbClr val="002060"/>
                </a:solidFill>
              </a:rPr>
              <a:t> </a:t>
            </a:r>
            <a:r>
              <a:rPr lang="en-GB" sz="1400" i="1" dirty="0" err="1" smtClean="0">
                <a:solidFill>
                  <a:srgbClr val="002060"/>
                </a:solidFill>
              </a:rPr>
              <a:t>Stanecka</a:t>
            </a:r>
            <a:r>
              <a:rPr lang="en-GB" sz="1400" i="1" dirty="0" smtClean="0">
                <a:solidFill>
                  <a:srgbClr val="002060"/>
                </a:solidFill>
              </a:rPr>
              <a:t>, Atlas)</a:t>
            </a:r>
            <a:endParaRPr lang="en-GB" sz="1400" i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752518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troduction to specifications for the CMS Outer Tracker power supplies"/>
          <p:cNvSpPr txBox="1">
            <a:spLocks noGrp="1"/>
          </p:cNvSpPr>
          <p:nvPr/>
        </p:nvSpPr>
        <p:spPr>
          <a:xfrm>
            <a:off x="111125" y="244385"/>
            <a:ext cx="10464800" cy="86995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xmlns:lc="http://schemas.openxmlformats.org/drawingml/2006/lockedCanvas" val="1"/>
            </a:ext>
          </a:extLst>
        </p:spPr>
        <p:txBody>
          <a:bodyPr lIns="50800" tIns="50800" rIns="50800" bIns="50800" anchor="t">
            <a:normAutofit/>
          </a:bodyPr>
          <a:lstStyle>
            <a:lvl1pPr marL="0" marR="0" indent="0" algn="ctr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7000" b="1" i="0" u="none" strike="noStrike" cap="none" spc="0" baseline="0">
                <a:ln>
                  <a:noFill/>
                </a:ln>
                <a:solidFill>
                  <a:srgbClr val="062290"/>
                </a:solidFill>
                <a:uFillTx/>
                <a:latin typeface="+mj-lt"/>
                <a:ea typeface="+mj-ea"/>
                <a:cs typeface="+mj-cs"/>
                <a:sym typeface="Helvetica"/>
              </a:defRPr>
            </a:lvl1pPr>
            <a:lvl2pPr marL="0" marR="0" indent="228600" algn="ctr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7000" b="1" i="0" u="none" strike="noStrike" cap="none" spc="0" baseline="0">
                <a:ln>
                  <a:noFill/>
                </a:ln>
                <a:solidFill>
                  <a:srgbClr val="062290"/>
                </a:solidFill>
                <a:uFillTx/>
                <a:latin typeface="+mj-lt"/>
                <a:ea typeface="+mj-ea"/>
                <a:cs typeface="+mj-cs"/>
                <a:sym typeface="Helvetica"/>
              </a:defRPr>
            </a:lvl2pPr>
            <a:lvl3pPr marL="0" marR="0" indent="457200" algn="ctr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7000" b="1" i="0" u="none" strike="noStrike" cap="none" spc="0" baseline="0">
                <a:ln>
                  <a:noFill/>
                </a:ln>
                <a:solidFill>
                  <a:srgbClr val="062290"/>
                </a:solidFill>
                <a:uFillTx/>
                <a:latin typeface="+mj-lt"/>
                <a:ea typeface="+mj-ea"/>
                <a:cs typeface="+mj-cs"/>
                <a:sym typeface="Helvetica"/>
              </a:defRPr>
            </a:lvl3pPr>
            <a:lvl4pPr marL="0" marR="0" indent="685800" algn="ctr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7000" b="1" i="0" u="none" strike="noStrike" cap="none" spc="0" baseline="0">
                <a:ln>
                  <a:noFill/>
                </a:ln>
                <a:solidFill>
                  <a:srgbClr val="062290"/>
                </a:solidFill>
                <a:uFillTx/>
                <a:latin typeface="+mj-lt"/>
                <a:ea typeface="+mj-ea"/>
                <a:cs typeface="+mj-cs"/>
                <a:sym typeface="Helvetica"/>
              </a:defRPr>
            </a:lvl4pPr>
            <a:lvl5pPr marL="0" marR="0" indent="914400" algn="ctr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7000" b="1" i="0" u="none" strike="noStrike" cap="none" spc="0" baseline="0">
                <a:ln>
                  <a:noFill/>
                </a:ln>
                <a:solidFill>
                  <a:srgbClr val="062290"/>
                </a:solidFill>
                <a:uFillTx/>
                <a:latin typeface="+mj-lt"/>
                <a:ea typeface="+mj-ea"/>
                <a:cs typeface="+mj-cs"/>
                <a:sym typeface="Helvetica"/>
              </a:defRPr>
            </a:lvl5pPr>
            <a:lvl6pPr marL="0" marR="0" indent="1143000" algn="ctr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7000" b="1" i="0" u="none" strike="noStrike" cap="none" spc="0" baseline="0">
                <a:ln>
                  <a:noFill/>
                </a:ln>
                <a:solidFill>
                  <a:srgbClr val="062290"/>
                </a:solidFill>
                <a:uFillTx/>
                <a:latin typeface="+mj-lt"/>
                <a:ea typeface="+mj-ea"/>
                <a:cs typeface="+mj-cs"/>
                <a:sym typeface="Helvetica"/>
              </a:defRPr>
            </a:lvl6pPr>
            <a:lvl7pPr marL="0" marR="0" indent="1371600" algn="ctr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7000" b="1" i="0" u="none" strike="noStrike" cap="none" spc="0" baseline="0">
                <a:ln>
                  <a:noFill/>
                </a:ln>
                <a:solidFill>
                  <a:srgbClr val="062290"/>
                </a:solidFill>
                <a:uFillTx/>
                <a:latin typeface="+mj-lt"/>
                <a:ea typeface="+mj-ea"/>
                <a:cs typeface="+mj-cs"/>
                <a:sym typeface="Helvetica"/>
              </a:defRPr>
            </a:lvl7pPr>
            <a:lvl8pPr marL="0" marR="0" indent="1600200" algn="ctr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7000" b="1" i="0" u="none" strike="noStrike" cap="none" spc="0" baseline="0">
                <a:ln>
                  <a:noFill/>
                </a:ln>
                <a:solidFill>
                  <a:srgbClr val="062290"/>
                </a:solidFill>
                <a:uFillTx/>
                <a:latin typeface="+mj-lt"/>
                <a:ea typeface="+mj-ea"/>
                <a:cs typeface="+mj-cs"/>
                <a:sym typeface="Helvetica"/>
              </a:defRPr>
            </a:lvl8pPr>
            <a:lvl9pPr marL="0" marR="0" indent="1828800" algn="ctr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7000" b="1" i="0" u="none" strike="noStrike" cap="none" spc="0" baseline="0">
                <a:ln>
                  <a:noFill/>
                </a:ln>
                <a:solidFill>
                  <a:srgbClr val="062290"/>
                </a:solidFill>
                <a:uFillTx/>
                <a:latin typeface="+mj-lt"/>
                <a:ea typeface="+mj-ea"/>
                <a:cs typeface="+mj-cs"/>
                <a:sym typeface="Helvetica"/>
              </a:defRPr>
            </a:lvl9pPr>
          </a:lstStyle>
          <a:p>
            <a:pPr algn="l"/>
            <a:r>
              <a:rPr lang="en-GB" sz="2000" dirty="0" smtClean="0">
                <a:solidFill>
                  <a:srgbClr val="002060"/>
                </a:solidFill>
              </a:rPr>
              <a:t>Introduction to the Atlas Outer Tracker powering requirements</a:t>
            </a:r>
            <a:endParaRPr lang="en-GB" sz="2000" dirty="0">
              <a:solidFill>
                <a:srgbClr val="002060"/>
              </a:solidFill>
            </a:endParaRPr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111125" y="738012"/>
            <a:ext cx="8582427" cy="540000"/>
          </a:xfr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sz="1800" b="1" dirty="0" smtClean="0">
                <a:solidFill>
                  <a:srgbClr val="002060"/>
                </a:solidFill>
                <a:latin typeface="+mn-lt"/>
              </a:rPr>
              <a:t>Power Requirements</a:t>
            </a:r>
            <a:endParaRPr lang="en-GB" sz="1800" b="1" dirty="0">
              <a:solidFill>
                <a:srgbClr val="002060"/>
              </a:solidFill>
              <a:latin typeface="+mn-lt"/>
            </a:endParaRPr>
          </a:p>
        </p:txBody>
      </p:sp>
      <p:sp>
        <p:nvSpPr>
          <p:cNvPr id="4" name="Slide Number Placeholder 5"/>
          <p:cNvSpPr txBox="1">
            <a:spLocks/>
          </p:cNvSpPr>
          <p:nvPr/>
        </p:nvSpPr>
        <p:spPr>
          <a:xfrm>
            <a:off x="0" y="0"/>
            <a:ext cx="0" cy="0"/>
          </a:xfr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51A5BE1E-B1C6-A545-A5F7-E43F8CF3E12C}" type="slidenum">
              <a:rPr lang="en-GB" sz="1600" smtClean="0">
                <a:solidFill>
                  <a:srgbClr val="002060"/>
                </a:solidFill>
              </a:rPr>
              <a:pPr/>
              <a:t>7</a:t>
            </a:fld>
            <a:endParaRPr lang="en-GB" sz="1600">
              <a:solidFill>
                <a:srgbClr val="002060"/>
              </a:solidFill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73711376"/>
              </p:ext>
            </p:extLst>
          </p:nvPr>
        </p:nvGraphicFramePr>
        <p:xfrm>
          <a:off x="3197197" y="1255372"/>
          <a:ext cx="7378728" cy="2804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4468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4468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4468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84468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ca-ES" sz="1600" dirty="0"/>
                    </a:p>
                  </a:txBody>
                  <a:tcPr marL="84406" marR="8440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a-ES" sz="1600" dirty="0" err="1" smtClean="0"/>
                        <a:t>Number</a:t>
                      </a:r>
                      <a:r>
                        <a:rPr lang="ca-ES" sz="1600" dirty="0" smtClean="0"/>
                        <a:t>  of modules</a:t>
                      </a:r>
                      <a:endParaRPr lang="ca-ES" sz="1600" dirty="0"/>
                    </a:p>
                  </a:txBody>
                  <a:tcPr marL="84406" marR="8440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a-ES" sz="1600" dirty="0" err="1" smtClean="0"/>
                        <a:t>Number</a:t>
                      </a:r>
                      <a:r>
                        <a:rPr lang="ca-ES" sz="1600" dirty="0" smtClean="0"/>
                        <a:t> of ABC chips</a:t>
                      </a:r>
                      <a:endParaRPr lang="ca-ES" sz="1600" dirty="0"/>
                    </a:p>
                  </a:txBody>
                  <a:tcPr marL="84406" marR="8440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a-ES" sz="1600" dirty="0" err="1" smtClean="0"/>
                        <a:t>Estimated</a:t>
                      </a:r>
                      <a:r>
                        <a:rPr lang="ca-ES" sz="1600" dirty="0" smtClean="0"/>
                        <a:t> </a:t>
                      </a:r>
                      <a:r>
                        <a:rPr lang="ca-ES" sz="1600" dirty="0" err="1" smtClean="0"/>
                        <a:t>maximum</a:t>
                      </a:r>
                      <a:r>
                        <a:rPr lang="ca-ES" sz="1600" dirty="0" smtClean="0"/>
                        <a:t> </a:t>
                      </a:r>
                      <a:r>
                        <a:rPr lang="ca-ES" sz="1600" dirty="0" err="1" smtClean="0"/>
                        <a:t>current</a:t>
                      </a:r>
                      <a:endParaRPr lang="ca-ES" sz="1600" dirty="0"/>
                    </a:p>
                  </a:txBody>
                  <a:tcPr marL="84406" marR="84406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ca-ES" sz="1600" dirty="0" err="1" smtClean="0"/>
                        <a:t>Inner</a:t>
                      </a:r>
                      <a:r>
                        <a:rPr lang="ca-ES" sz="1600" dirty="0" smtClean="0"/>
                        <a:t> </a:t>
                      </a:r>
                      <a:r>
                        <a:rPr lang="ca-ES" sz="1600" dirty="0" err="1" smtClean="0"/>
                        <a:t>Barrel</a:t>
                      </a:r>
                      <a:r>
                        <a:rPr lang="ca-ES" sz="1600" dirty="0" smtClean="0"/>
                        <a:t> LV</a:t>
                      </a:r>
                      <a:endParaRPr lang="ca-ES" sz="1600" dirty="0"/>
                    </a:p>
                  </a:txBody>
                  <a:tcPr marL="84406" marR="8440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a-ES" sz="1600" dirty="0" smtClean="0"/>
                        <a:t>14</a:t>
                      </a:r>
                      <a:endParaRPr lang="ca-ES" sz="1600" dirty="0"/>
                    </a:p>
                  </a:txBody>
                  <a:tcPr marL="84406" marR="8440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a-ES" sz="1600" dirty="0" smtClean="0"/>
                        <a:t>20</a:t>
                      </a:r>
                      <a:endParaRPr lang="ca-ES" sz="1600" dirty="0"/>
                    </a:p>
                  </a:txBody>
                  <a:tcPr marL="84406" marR="8440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a-ES" sz="1600" dirty="0" smtClean="0"/>
                        <a:t>11A</a:t>
                      </a:r>
                      <a:endParaRPr lang="ca-ES" sz="1600" dirty="0"/>
                    </a:p>
                  </a:txBody>
                  <a:tcPr marL="84406" marR="84406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ca-ES" sz="1600" dirty="0" err="1" smtClean="0"/>
                        <a:t>Inner</a:t>
                      </a:r>
                      <a:r>
                        <a:rPr lang="ca-ES" sz="1600" dirty="0" smtClean="0"/>
                        <a:t> </a:t>
                      </a:r>
                      <a:r>
                        <a:rPr lang="ca-ES" sz="1600" dirty="0" err="1" smtClean="0"/>
                        <a:t>Barrel</a:t>
                      </a:r>
                      <a:r>
                        <a:rPr lang="ca-ES" sz="1600" dirty="0" smtClean="0"/>
                        <a:t> HV</a:t>
                      </a:r>
                      <a:endParaRPr lang="ca-ES" sz="1600" dirty="0"/>
                    </a:p>
                  </a:txBody>
                  <a:tcPr marL="84406" marR="8440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a-ES" sz="1600" dirty="0" smtClean="0"/>
                        <a:t>14</a:t>
                      </a:r>
                      <a:endParaRPr lang="ca-ES" sz="1600" dirty="0"/>
                    </a:p>
                  </a:txBody>
                  <a:tcPr marL="84406" marR="84406"/>
                </a:tc>
                <a:tc>
                  <a:txBody>
                    <a:bodyPr/>
                    <a:lstStyle/>
                    <a:p>
                      <a:pPr algn="ctr"/>
                      <a:endParaRPr lang="ca-ES" sz="1600" dirty="0"/>
                    </a:p>
                  </a:txBody>
                  <a:tcPr marL="84406" marR="8440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a-ES" sz="1600" dirty="0" smtClean="0"/>
                        <a:t>28mA*</a:t>
                      </a:r>
                      <a:endParaRPr lang="ca-ES" sz="1600" dirty="0"/>
                    </a:p>
                  </a:txBody>
                  <a:tcPr marL="84406" marR="84406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ca-ES" sz="1600" dirty="0" err="1" smtClean="0"/>
                        <a:t>Outer</a:t>
                      </a:r>
                      <a:r>
                        <a:rPr lang="ca-ES" sz="1600" dirty="0" smtClean="0"/>
                        <a:t> </a:t>
                      </a:r>
                      <a:r>
                        <a:rPr lang="ca-ES" sz="1600" dirty="0" err="1" smtClean="0"/>
                        <a:t>Barrel</a:t>
                      </a:r>
                      <a:r>
                        <a:rPr lang="ca-ES" sz="1600" dirty="0" smtClean="0"/>
                        <a:t> LV</a:t>
                      </a:r>
                      <a:endParaRPr lang="ca-ES" sz="1600" dirty="0"/>
                    </a:p>
                  </a:txBody>
                  <a:tcPr marL="84406" marR="8440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a-ES" sz="1600" dirty="0" smtClean="0"/>
                        <a:t>14</a:t>
                      </a:r>
                      <a:endParaRPr lang="ca-ES" sz="1600" dirty="0"/>
                    </a:p>
                  </a:txBody>
                  <a:tcPr marL="84406" marR="8440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a-ES" sz="1600" dirty="0" smtClean="0"/>
                        <a:t>10</a:t>
                      </a:r>
                      <a:endParaRPr lang="ca-ES" sz="1600" dirty="0"/>
                    </a:p>
                  </a:txBody>
                  <a:tcPr marL="84406" marR="8440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a-ES" sz="1600" dirty="0" smtClean="0"/>
                        <a:t>5.5A</a:t>
                      </a:r>
                      <a:endParaRPr lang="ca-ES" sz="1600" dirty="0"/>
                    </a:p>
                  </a:txBody>
                  <a:tcPr marL="84406" marR="84406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ca-ES" sz="1600" dirty="0" err="1" smtClean="0"/>
                        <a:t>Outer</a:t>
                      </a:r>
                      <a:r>
                        <a:rPr lang="ca-ES" sz="1600" dirty="0" smtClean="0"/>
                        <a:t> </a:t>
                      </a:r>
                      <a:r>
                        <a:rPr lang="ca-ES" sz="1600" dirty="0" err="1" smtClean="0"/>
                        <a:t>Barrel</a:t>
                      </a:r>
                      <a:r>
                        <a:rPr lang="ca-ES" sz="1600" dirty="0" smtClean="0"/>
                        <a:t> HV</a:t>
                      </a:r>
                      <a:endParaRPr lang="ca-ES" sz="1600" dirty="0"/>
                    </a:p>
                  </a:txBody>
                  <a:tcPr marL="84406" marR="8440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a-ES" sz="1600" dirty="0" smtClean="0"/>
                        <a:t>14</a:t>
                      </a:r>
                      <a:endParaRPr lang="ca-ES" sz="1600" dirty="0"/>
                    </a:p>
                  </a:txBody>
                  <a:tcPr marL="84406" marR="84406"/>
                </a:tc>
                <a:tc>
                  <a:txBody>
                    <a:bodyPr/>
                    <a:lstStyle/>
                    <a:p>
                      <a:pPr algn="ctr"/>
                      <a:endParaRPr lang="ca-ES" sz="1600" dirty="0"/>
                    </a:p>
                  </a:txBody>
                  <a:tcPr marL="84406" marR="8440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a-ES" sz="1600" dirty="0" smtClean="0"/>
                        <a:t>9.3mA*</a:t>
                      </a:r>
                      <a:endParaRPr lang="ca-ES" sz="1600" dirty="0"/>
                    </a:p>
                  </a:txBody>
                  <a:tcPr marL="84406" marR="84406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ca-ES" sz="1600" dirty="0" err="1" smtClean="0"/>
                        <a:t>Endcap</a:t>
                      </a:r>
                      <a:r>
                        <a:rPr lang="ca-ES" sz="1600" dirty="0" smtClean="0"/>
                        <a:t> LV</a:t>
                      </a:r>
                      <a:endParaRPr lang="ca-ES" sz="1600" dirty="0"/>
                    </a:p>
                  </a:txBody>
                  <a:tcPr marL="84406" marR="8440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a-ES" sz="1600" dirty="0" smtClean="0"/>
                        <a:t>9</a:t>
                      </a:r>
                      <a:endParaRPr lang="ca-ES" sz="1600" dirty="0"/>
                    </a:p>
                  </a:txBody>
                  <a:tcPr marL="84406" marR="8440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a-ES" sz="1600" dirty="0" smtClean="0"/>
                        <a:t>8-12</a:t>
                      </a:r>
                      <a:endParaRPr lang="ca-ES" sz="1600" dirty="0"/>
                    </a:p>
                  </a:txBody>
                  <a:tcPr marL="84406" marR="8440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a-ES" sz="1600" dirty="0" smtClean="0"/>
                        <a:t>5A</a:t>
                      </a:r>
                      <a:endParaRPr lang="ca-ES" sz="1600" dirty="0"/>
                    </a:p>
                  </a:txBody>
                  <a:tcPr marL="84406" marR="84406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ca-ES" sz="1600" dirty="0" err="1" smtClean="0"/>
                        <a:t>Endcap</a:t>
                      </a:r>
                      <a:r>
                        <a:rPr lang="ca-ES" sz="1600" dirty="0" smtClean="0"/>
                        <a:t> HV</a:t>
                      </a:r>
                      <a:endParaRPr lang="ca-ES" sz="1600" dirty="0"/>
                    </a:p>
                  </a:txBody>
                  <a:tcPr marL="84406" marR="8440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a-ES" sz="1600" dirty="0" smtClean="0"/>
                        <a:t>9</a:t>
                      </a:r>
                      <a:endParaRPr lang="ca-ES" sz="1600" dirty="0"/>
                    </a:p>
                  </a:txBody>
                  <a:tcPr marL="84406" marR="84406"/>
                </a:tc>
                <a:tc>
                  <a:txBody>
                    <a:bodyPr/>
                    <a:lstStyle/>
                    <a:p>
                      <a:pPr algn="ctr"/>
                      <a:endParaRPr lang="ca-ES" sz="1600" dirty="0"/>
                    </a:p>
                  </a:txBody>
                  <a:tcPr marL="84406" marR="8440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a-ES" sz="1600" dirty="0" smtClean="0"/>
                        <a:t>10mA*</a:t>
                      </a:r>
                      <a:endParaRPr lang="ca-ES" sz="1600" dirty="0"/>
                    </a:p>
                  </a:txBody>
                  <a:tcPr marL="84406" marR="84406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284671" y="1278012"/>
            <a:ext cx="421363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ca-ES" sz="1600" dirty="0">
                <a:solidFill>
                  <a:srgbClr val="002060"/>
                </a:solidFill>
              </a:rPr>
              <a:t>For </a:t>
            </a:r>
            <a:r>
              <a:rPr lang="ca-ES" sz="1600" dirty="0" err="1">
                <a:solidFill>
                  <a:srgbClr val="002060"/>
                </a:solidFill>
              </a:rPr>
              <a:t>one</a:t>
            </a:r>
            <a:r>
              <a:rPr lang="ca-ES" sz="1600" dirty="0">
                <a:solidFill>
                  <a:srgbClr val="002060"/>
                </a:solidFill>
              </a:rPr>
              <a:t> </a:t>
            </a:r>
            <a:r>
              <a:rPr lang="ca-ES" sz="1600" dirty="0" err="1">
                <a:solidFill>
                  <a:srgbClr val="002060"/>
                </a:solidFill>
              </a:rPr>
              <a:t>stave</a:t>
            </a:r>
            <a:r>
              <a:rPr lang="ca-ES" sz="1600" dirty="0">
                <a:solidFill>
                  <a:srgbClr val="002060"/>
                </a:solidFill>
              </a:rPr>
              <a:t>/</a:t>
            </a:r>
            <a:r>
              <a:rPr lang="ca-ES" sz="1600" dirty="0" err="1">
                <a:solidFill>
                  <a:srgbClr val="002060"/>
                </a:solidFill>
              </a:rPr>
              <a:t>petal</a:t>
            </a:r>
            <a:r>
              <a:rPr lang="ca-ES" sz="1600" dirty="0">
                <a:solidFill>
                  <a:srgbClr val="002060"/>
                </a:solidFill>
              </a:rPr>
              <a:t> </a:t>
            </a:r>
            <a:r>
              <a:rPr lang="ca-ES" sz="1600" dirty="0" err="1">
                <a:solidFill>
                  <a:srgbClr val="002060"/>
                </a:solidFill>
              </a:rPr>
              <a:t>side</a:t>
            </a:r>
            <a:r>
              <a:rPr lang="ca-ES" sz="1600" dirty="0">
                <a:solidFill>
                  <a:srgbClr val="002060"/>
                </a:solidFill>
              </a:rPr>
              <a:t>: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278763" y="4059532"/>
            <a:ext cx="286072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Aft>
                <a:spcPts val="600"/>
              </a:spcAft>
            </a:pPr>
            <a:r>
              <a:rPr lang="ca-ES" sz="1600" i="1" dirty="0">
                <a:solidFill>
                  <a:srgbClr val="002060"/>
                </a:solidFill>
              </a:rPr>
              <a:t>* HV </a:t>
            </a:r>
            <a:r>
              <a:rPr lang="ca-ES" sz="1600" i="1" dirty="0" err="1">
                <a:solidFill>
                  <a:srgbClr val="002060"/>
                </a:solidFill>
              </a:rPr>
              <a:t>current</a:t>
            </a:r>
            <a:r>
              <a:rPr lang="ca-ES" sz="1600" i="1" dirty="0">
                <a:solidFill>
                  <a:srgbClr val="002060"/>
                </a:solidFill>
              </a:rPr>
              <a:t> </a:t>
            </a:r>
            <a:r>
              <a:rPr lang="ca-ES" sz="1600" i="1" dirty="0" err="1">
                <a:solidFill>
                  <a:srgbClr val="002060"/>
                </a:solidFill>
              </a:rPr>
              <a:t>divided</a:t>
            </a:r>
            <a:r>
              <a:rPr lang="ca-ES" sz="1600" i="1" dirty="0">
                <a:solidFill>
                  <a:srgbClr val="002060"/>
                </a:solidFill>
              </a:rPr>
              <a:t> in 4 </a:t>
            </a:r>
            <a:r>
              <a:rPr lang="ca-ES" sz="1600" i="1" dirty="0" err="1">
                <a:solidFill>
                  <a:srgbClr val="002060"/>
                </a:solidFill>
              </a:rPr>
              <a:t>groups</a:t>
            </a:r>
            <a:endParaRPr lang="ca-ES" sz="1600" i="1" dirty="0">
              <a:solidFill>
                <a:srgbClr val="002060"/>
              </a:solidFill>
            </a:endParaRPr>
          </a:p>
        </p:txBody>
      </p:sp>
      <p:sp>
        <p:nvSpPr>
          <p:cNvPr id="8" name="Prostokąt 6"/>
          <p:cNvSpPr/>
          <p:nvPr/>
        </p:nvSpPr>
        <p:spPr>
          <a:xfrm>
            <a:off x="590551" y="4648356"/>
            <a:ext cx="8103001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rgbClr val="002060"/>
                </a:solidFill>
              </a:rPr>
              <a:t>Maximum current determined for the worst case scenario conditions, namely at the radiation induced current peak of the readout ASICs , and at the end-of-life bias leakage current for the sensors</a:t>
            </a:r>
            <a:r>
              <a:rPr lang="pl-PL" sz="1600" dirty="0">
                <a:solidFill>
                  <a:srgbClr val="002060"/>
                </a:solidFill>
              </a:rPr>
              <a:t>. </a:t>
            </a:r>
            <a:r>
              <a:rPr lang="en-US" sz="1600" dirty="0">
                <a:solidFill>
                  <a:srgbClr val="002060"/>
                </a:solidFill>
              </a:rPr>
              <a:t> </a:t>
            </a:r>
            <a:endParaRPr lang="en-US" sz="1600" dirty="0" smtClean="0">
              <a:solidFill>
                <a:srgbClr val="002060"/>
              </a:solidFill>
            </a:endParaRPr>
          </a:p>
          <a:p>
            <a:r>
              <a:rPr lang="en-US" sz="1600" i="1" dirty="0" smtClean="0">
                <a:solidFill>
                  <a:srgbClr val="002060"/>
                </a:solidFill>
              </a:rPr>
              <a:t>Note: These </a:t>
            </a:r>
            <a:r>
              <a:rPr lang="en-US" sz="1600" i="1" dirty="0">
                <a:solidFill>
                  <a:srgbClr val="002060"/>
                </a:solidFill>
              </a:rPr>
              <a:t>estimates are subject to changes as ASICs</a:t>
            </a:r>
            <a:r>
              <a:rPr lang="pl-PL" sz="1600" i="1" dirty="0">
                <a:solidFill>
                  <a:srgbClr val="002060"/>
                </a:solidFill>
              </a:rPr>
              <a:t> and </a:t>
            </a:r>
            <a:r>
              <a:rPr lang="pl-PL" sz="1600" i="1" dirty="0" err="1">
                <a:solidFill>
                  <a:srgbClr val="002060"/>
                </a:solidFill>
              </a:rPr>
              <a:t>modules</a:t>
            </a:r>
            <a:r>
              <a:rPr lang="en-US" sz="1600" i="1" dirty="0">
                <a:solidFill>
                  <a:srgbClr val="002060"/>
                </a:solidFill>
              </a:rPr>
              <a:t> will be prototyped and characterized.</a:t>
            </a:r>
            <a:r>
              <a:rPr lang="pl-PL" sz="1600" i="1" dirty="0">
                <a:solidFill>
                  <a:srgbClr val="002060"/>
                </a:solidFill>
              </a:rPr>
              <a:t> </a:t>
            </a:r>
            <a:endParaRPr lang="en-US" sz="1600" i="1" dirty="0">
              <a:solidFill>
                <a:srgbClr val="00206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338690" y="6387306"/>
            <a:ext cx="30013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i="1" dirty="0" smtClean="0">
                <a:solidFill>
                  <a:srgbClr val="002060"/>
                </a:solidFill>
              </a:rPr>
              <a:t>(slide: courtesy of </a:t>
            </a:r>
            <a:r>
              <a:rPr lang="en-GB" sz="1400" i="1" dirty="0" err="1" smtClean="0">
                <a:solidFill>
                  <a:srgbClr val="002060"/>
                </a:solidFill>
              </a:rPr>
              <a:t>Ewa</a:t>
            </a:r>
            <a:r>
              <a:rPr lang="en-GB" sz="1400" i="1" dirty="0" smtClean="0">
                <a:solidFill>
                  <a:srgbClr val="002060"/>
                </a:solidFill>
              </a:rPr>
              <a:t> </a:t>
            </a:r>
            <a:r>
              <a:rPr lang="en-GB" sz="1400" i="1" dirty="0" err="1" smtClean="0">
                <a:solidFill>
                  <a:srgbClr val="002060"/>
                </a:solidFill>
              </a:rPr>
              <a:t>Stanecka</a:t>
            </a:r>
            <a:r>
              <a:rPr lang="en-GB" sz="1400" i="1" dirty="0" smtClean="0">
                <a:solidFill>
                  <a:srgbClr val="002060"/>
                </a:solidFill>
              </a:rPr>
              <a:t>, Atlas)</a:t>
            </a:r>
            <a:endParaRPr lang="en-GB" sz="1400" i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485793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troduction to specifications for the CMS Outer Tracker power supplies"/>
          <p:cNvSpPr txBox="1">
            <a:spLocks noGrp="1"/>
          </p:cNvSpPr>
          <p:nvPr/>
        </p:nvSpPr>
        <p:spPr>
          <a:xfrm>
            <a:off x="111125" y="244385"/>
            <a:ext cx="10464800" cy="86995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xmlns:lc="http://schemas.openxmlformats.org/drawingml/2006/lockedCanvas" val="1"/>
            </a:ext>
          </a:extLst>
        </p:spPr>
        <p:txBody>
          <a:bodyPr lIns="50800" tIns="50800" rIns="50800" bIns="50800" anchor="t">
            <a:normAutofit/>
          </a:bodyPr>
          <a:lstStyle>
            <a:lvl1pPr marL="0" marR="0" indent="0" algn="ctr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7000" b="1" i="0" u="none" strike="noStrike" cap="none" spc="0" baseline="0">
                <a:ln>
                  <a:noFill/>
                </a:ln>
                <a:solidFill>
                  <a:srgbClr val="062290"/>
                </a:solidFill>
                <a:uFillTx/>
                <a:latin typeface="+mj-lt"/>
                <a:ea typeface="+mj-ea"/>
                <a:cs typeface="+mj-cs"/>
                <a:sym typeface="Helvetica"/>
              </a:defRPr>
            </a:lvl1pPr>
            <a:lvl2pPr marL="0" marR="0" indent="228600" algn="ctr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7000" b="1" i="0" u="none" strike="noStrike" cap="none" spc="0" baseline="0">
                <a:ln>
                  <a:noFill/>
                </a:ln>
                <a:solidFill>
                  <a:srgbClr val="062290"/>
                </a:solidFill>
                <a:uFillTx/>
                <a:latin typeface="+mj-lt"/>
                <a:ea typeface="+mj-ea"/>
                <a:cs typeface="+mj-cs"/>
                <a:sym typeface="Helvetica"/>
              </a:defRPr>
            </a:lvl2pPr>
            <a:lvl3pPr marL="0" marR="0" indent="457200" algn="ctr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7000" b="1" i="0" u="none" strike="noStrike" cap="none" spc="0" baseline="0">
                <a:ln>
                  <a:noFill/>
                </a:ln>
                <a:solidFill>
                  <a:srgbClr val="062290"/>
                </a:solidFill>
                <a:uFillTx/>
                <a:latin typeface="+mj-lt"/>
                <a:ea typeface="+mj-ea"/>
                <a:cs typeface="+mj-cs"/>
                <a:sym typeface="Helvetica"/>
              </a:defRPr>
            </a:lvl3pPr>
            <a:lvl4pPr marL="0" marR="0" indent="685800" algn="ctr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7000" b="1" i="0" u="none" strike="noStrike" cap="none" spc="0" baseline="0">
                <a:ln>
                  <a:noFill/>
                </a:ln>
                <a:solidFill>
                  <a:srgbClr val="062290"/>
                </a:solidFill>
                <a:uFillTx/>
                <a:latin typeface="+mj-lt"/>
                <a:ea typeface="+mj-ea"/>
                <a:cs typeface="+mj-cs"/>
                <a:sym typeface="Helvetica"/>
              </a:defRPr>
            </a:lvl4pPr>
            <a:lvl5pPr marL="0" marR="0" indent="914400" algn="ctr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7000" b="1" i="0" u="none" strike="noStrike" cap="none" spc="0" baseline="0">
                <a:ln>
                  <a:noFill/>
                </a:ln>
                <a:solidFill>
                  <a:srgbClr val="062290"/>
                </a:solidFill>
                <a:uFillTx/>
                <a:latin typeface="+mj-lt"/>
                <a:ea typeface="+mj-ea"/>
                <a:cs typeface="+mj-cs"/>
                <a:sym typeface="Helvetica"/>
              </a:defRPr>
            </a:lvl5pPr>
            <a:lvl6pPr marL="0" marR="0" indent="1143000" algn="ctr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7000" b="1" i="0" u="none" strike="noStrike" cap="none" spc="0" baseline="0">
                <a:ln>
                  <a:noFill/>
                </a:ln>
                <a:solidFill>
                  <a:srgbClr val="062290"/>
                </a:solidFill>
                <a:uFillTx/>
                <a:latin typeface="+mj-lt"/>
                <a:ea typeface="+mj-ea"/>
                <a:cs typeface="+mj-cs"/>
                <a:sym typeface="Helvetica"/>
              </a:defRPr>
            </a:lvl6pPr>
            <a:lvl7pPr marL="0" marR="0" indent="1371600" algn="ctr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7000" b="1" i="0" u="none" strike="noStrike" cap="none" spc="0" baseline="0">
                <a:ln>
                  <a:noFill/>
                </a:ln>
                <a:solidFill>
                  <a:srgbClr val="062290"/>
                </a:solidFill>
                <a:uFillTx/>
                <a:latin typeface="+mj-lt"/>
                <a:ea typeface="+mj-ea"/>
                <a:cs typeface="+mj-cs"/>
                <a:sym typeface="Helvetica"/>
              </a:defRPr>
            </a:lvl7pPr>
            <a:lvl8pPr marL="0" marR="0" indent="1600200" algn="ctr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7000" b="1" i="0" u="none" strike="noStrike" cap="none" spc="0" baseline="0">
                <a:ln>
                  <a:noFill/>
                </a:ln>
                <a:solidFill>
                  <a:srgbClr val="062290"/>
                </a:solidFill>
                <a:uFillTx/>
                <a:latin typeface="+mj-lt"/>
                <a:ea typeface="+mj-ea"/>
                <a:cs typeface="+mj-cs"/>
                <a:sym typeface="Helvetica"/>
              </a:defRPr>
            </a:lvl8pPr>
            <a:lvl9pPr marL="0" marR="0" indent="1828800" algn="ctr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7000" b="1" i="0" u="none" strike="noStrike" cap="none" spc="0" baseline="0">
                <a:ln>
                  <a:noFill/>
                </a:ln>
                <a:solidFill>
                  <a:srgbClr val="062290"/>
                </a:solidFill>
                <a:uFillTx/>
                <a:latin typeface="+mj-lt"/>
                <a:ea typeface="+mj-ea"/>
                <a:cs typeface="+mj-cs"/>
                <a:sym typeface="Helvetica"/>
              </a:defRPr>
            </a:lvl9pPr>
          </a:lstStyle>
          <a:p>
            <a:pPr algn="l"/>
            <a:r>
              <a:rPr lang="en-GB" sz="2000" dirty="0" smtClean="0">
                <a:solidFill>
                  <a:srgbClr val="002060"/>
                </a:solidFill>
              </a:rPr>
              <a:t>Introduction to the Atlas Outer Tracker powering requirements</a:t>
            </a:r>
            <a:endParaRPr lang="en-GB" sz="2000" dirty="0">
              <a:solidFill>
                <a:srgbClr val="00206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338690" y="6387306"/>
            <a:ext cx="30013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i="1" dirty="0" smtClean="0">
                <a:solidFill>
                  <a:srgbClr val="002060"/>
                </a:solidFill>
              </a:rPr>
              <a:t>(slide: courtesy of </a:t>
            </a:r>
            <a:r>
              <a:rPr lang="en-GB" sz="1400" i="1" dirty="0" err="1" smtClean="0">
                <a:solidFill>
                  <a:srgbClr val="002060"/>
                </a:solidFill>
              </a:rPr>
              <a:t>Ewa</a:t>
            </a:r>
            <a:r>
              <a:rPr lang="en-GB" sz="1400" i="1" dirty="0" smtClean="0">
                <a:solidFill>
                  <a:srgbClr val="002060"/>
                </a:solidFill>
              </a:rPr>
              <a:t> </a:t>
            </a:r>
            <a:r>
              <a:rPr lang="en-GB" sz="1400" i="1" dirty="0" err="1" smtClean="0">
                <a:solidFill>
                  <a:srgbClr val="002060"/>
                </a:solidFill>
              </a:rPr>
              <a:t>Stanecka</a:t>
            </a:r>
            <a:r>
              <a:rPr lang="en-GB" sz="1400" i="1" dirty="0" smtClean="0">
                <a:solidFill>
                  <a:srgbClr val="002060"/>
                </a:solidFill>
              </a:rPr>
              <a:t>, Atlas)</a:t>
            </a:r>
            <a:endParaRPr lang="en-GB" sz="1400" i="1" dirty="0">
              <a:solidFill>
                <a:srgbClr val="002060"/>
              </a:solidFill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111125" y="853146"/>
            <a:ext cx="8582427" cy="540000"/>
          </a:xfr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1800" b="1" dirty="0" err="1" smtClean="0">
                <a:solidFill>
                  <a:srgbClr val="002060"/>
                </a:solidFill>
                <a:latin typeface="+mn-lt"/>
              </a:rPr>
              <a:t>ITk</a:t>
            </a:r>
            <a:r>
              <a:rPr lang="en-US" sz="1800" b="1" dirty="0" smtClean="0">
                <a:solidFill>
                  <a:srgbClr val="002060"/>
                </a:solidFill>
                <a:latin typeface="+mn-lt"/>
              </a:rPr>
              <a:t> Strips powering baseline</a:t>
            </a:r>
            <a:endParaRPr lang="en-US" sz="1800" b="1" dirty="0">
              <a:solidFill>
                <a:srgbClr val="002060"/>
              </a:solidFill>
              <a:latin typeface="+mn-lt"/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1025524" y="1462475"/>
            <a:ext cx="8048807" cy="4786172"/>
          </a:xfr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 smtClean="0">
                <a:solidFill>
                  <a:srgbClr val="002060"/>
                </a:solidFill>
              </a:rPr>
              <a:t>In the interests of minimizing the cost, the existing ATLAS Inner Detector (ID) cable plant will be reused as much as possible.</a:t>
            </a:r>
            <a:endParaRPr lang="pl-PL" sz="1800" dirty="0" smtClean="0">
              <a:solidFill>
                <a:srgbClr val="002060"/>
              </a:solidFill>
            </a:endParaRPr>
          </a:p>
          <a:p>
            <a:r>
              <a:rPr lang="en-US" sz="1800" dirty="0" smtClean="0">
                <a:solidFill>
                  <a:srgbClr val="002060"/>
                </a:solidFill>
              </a:rPr>
              <a:t>The current baseline for powering </a:t>
            </a:r>
            <a:r>
              <a:rPr lang="en-US" sz="1800" dirty="0" err="1" smtClean="0">
                <a:solidFill>
                  <a:srgbClr val="002060"/>
                </a:solidFill>
              </a:rPr>
              <a:t>ITk</a:t>
            </a:r>
            <a:r>
              <a:rPr lang="en-US" sz="1800" dirty="0" smtClean="0">
                <a:solidFill>
                  <a:srgbClr val="002060"/>
                </a:solidFill>
              </a:rPr>
              <a:t>-Strips detector employs</a:t>
            </a:r>
            <a:r>
              <a:rPr lang="pl-PL" sz="1800" dirty="0" smtClean="0">
                <a:solidFill>
                  <a:srgbClr val="002060"/>
                </a:solidFill>
              </a:rPr>
              <a:t>:</a:t>
            </a:r>
          </a:p>
          <a:p>
            <a:pPr lvl="1"/>
            <a:r>
              <a:rPr lang="pl-PL" sz="1800" dirty="0" smtClean="0">
                <a:solidFill>
                  <a:srgbClr val="002060"/>
                </a:solidFill>
              </a:rPr>
              <a:t> LV DCDC scheme: </a:t>
            </a:r>
            <a:endParaRPr lang="pl-PL" sz="2000" dirty="0" smtClean="0">
              <a:solidFill>
                <a:srgbClr val="002060"/>
              </a:solidFill>
            </a:endParaRPr>
          </a:p>
          <a:p>
            <a:pPr lvl="2"/>
            <a:r>
              <a:rPr lang="en-US" sz="1600" dirty="0" smtClean="0">
                <a:solidFill>
                  <a:srgbClr val="002060"/>
                </a:solidFill>
              </a:rPr>
              <a:t> 48V supplies located in the two service caverns, where radiation and magnetic field levels are negligible. </a:t>
            </a:r>
            <a:endParaRPr lang="pl-PL" sz="1600" dirty="0" smtClean="0">
              <a:solidFill>
                <a:srgbClr val="002060"/>
              </a:solidFill>
            </a:endParaRPr>
          </a:p>
          <a:p>
            <a:pPr lvl="2"/>
            <a:r>
              <a:rPr lang="en-US" sz="1600" dirty="0" smtClean="0">
                <a:solidFill>
                  <a:srgbClr val="002060"/>
                </a:solidFill>
              </a:rPr>
              <a:t> </a:t>
            </a:r>
            <a:r>
              <a:rPr lang="pl-PL" sz="1600" dirty="0" smtClean="0">
                <a:solidFill>
                  <a:srgbClr val="002060"/>
                </a:solidFill>
              </a:rPr>
              <a:t>In </a:t>
            </a:r>
            <a:r>
              <a:rPr lang="en-US" sz="1600" dirty="0" smtClean="0">
                <a:solidFill>
                  <a:srgbClr val="002060"/>
                </a:solidFill>
              </a:rPr>
              <a:t>PP2 areas custom developed step-down DC/DC converters are foreseen to deliver 11V as measured and monitored at the load. </a:t>
            </a:r>
            <a:endParaRPr lang="pl-PL" sz="1600" dirty="0" smtClean="0">
              <a:solidFill>
                <a:srgbClr val="002060"/>
              </a:solidFill>
            </a:endParaRPr>
          </a:p>
          <a:p>
            <a:pPr lvl="2"/>
            <a:r>
              <a:rPr lang="en-US" sz="1600" dirty="0" smtClean="0">
                <a:solidFill>
                  <a:srgbClr val="002060"/>
                </a:solidFill>
              </a:rPr>
              <a:t>The load will be another DC/DC converter at the detector with an operating input voltage of 11V and an absolute maximum of 14</a:t>
            </a:r>
            <a:r>
              <a:rPr lang="pl-PL" sz="1600" dirty="0" smtClean="0">
                <a:solidFill>
                  <a:srgbClr val="002060"/>
                </a:solidFill>
              </a:rPr>
              <a:t>  </a:t>
            </a:r>
            <a:r>
              <a:rPr lang="en-US" sz="1600" dirty="0" smtClean="0">
                <a:solidFill>
                  <a:srgbClr val="002060"/>
                </a:solidFill>
              </a:rPr>
              <a:t>V. </a:t>
            </a:r>
            <a:endParaRPr lang="pl-PL" sz="1600" dirty="0" smtClean="0">
              <a:solidFill>
                <a:srgbClr val="002060"/>
              </a:solidFill>
            </a:endParaRPr>
          </a:p>
          <a:p>
            <a:pPr lvl="1"/>
            <a:r>
              <a:rPr lang="pl-PL" sz="1800" dirty="0" smtClean="0">
                <a:solidFill>
                  <a:srgbClr val="002060"/>
                </a:solidFill>
              </a:rPr>
              <a:t>HV</a:t>
            </a:r>
            <a:r>
              <a:rPr lang="en-US" sz="1800" dirty="0" smtClean="0">
                <a:solidFill>
                  <a:srgbClr val="002060"/>
                </a:solidFill>
              </a:rPr>
              <a:t> power supplies will be located in the two service caverns. </a:t>
            </a:r>
            <a:endParaRPr lang="pl-PL" sz="1800" dirty="0" smtClean="0">
              <a:solidFill>
                <a:srgbClr val="002060"/>
              </a:solidFill>
            </a:endParaRPr>
          </a:p>
          <a:p>
            <a:pPr lvl="1"/>
            <a:r>
              <a:rPr lang="en-US" sz="1800" dirty="0" smtClean="0">
                <a:solidFill>
                  <a:srgbClr val="002060"/>
                </a:solidFill>
              </a:rPr>
              <a:t>The power supplies and the power distribution chain are floating with a fixed reference potential established at the detector.</a:t>
            </a:r>
            <a:endParaRPr lang="pl-PL" sz="1800" dirty="0" smtClean="0">
              <a:solidFill>
                <a:srgbClr val="002060"/>
              </a:solidFill>
            </a:endParaRPr>
          </a:p>
          <a:p>
            <a:pPr lvl="1"/>
            <a:r>
              <a:rPr lang="en-US" sz="1800" dirty="0" smtClean="0">
                <a:solidFill>
                  <a:srgbClr val="002060"/>
                </a:solidFill>
              </a:rPr>
              <a:t>The power supplies should be compatible with external detector interlock system</a:t>
            </a:r>
            <a:endParaRPr lang="en-US" sz="18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766338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az 3" descr="PowerDistIB.pn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8696" y="748936"/>
            <a:ext cx="5565733" cy="2805979"/>
          </a:xfrm>
          <a:prstGeom prst="rect">
            <a:avLst/>
          </a:prstGeom>
        </p:spPr>
      </p:pic>
      <p:pic>
        <p:nvPicPr>
          <p:cNvPr id="5" name="Obraz 4" descr="PowerDistLS.pn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40137" y="3517800"/>
            <a:ext cx="5494291" cy="3112755"/>
          </a:xfrm>
          <a:prstGeom prst="rect">
            <a:avLst/>
          </a:prstGeom>
        </p:spPr>
      </p:pic>
      <p:sp>
        <p:nvSpPr>
          <p:cNvPr id="2" name="Introduction to specifications for the CMS Outer Tracker power supplies"/>
          <p:cNvSpPr txBox="1">
            <a:spLocks noGrp="1"/>
          </p:cNvSpPr>
          <p:nvPr/>
        </p:nvSpPr>
        <p:spPr>
          <a:xfrm>
            <a:off x="111125" y="244385"/>
            <a:ext cx="10464800" cy="86995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xmlns:lc="http://schemas.openxmlformats.org/drawingml/2006/lockedCanvas" val="1"/>
            </a:ext>
          </a:extLst>
        </p:spPr>
        <p:txBody>
          <a:bodyPr lIns="50800" tIns="50800" rIns="50800" bIns="50800" anchor="t">
            <a:normAutofit/>
          </a:bodyPr>
          <a:lstStyle>
            <a:lvl1pPr marL="0" marR="0" indent="0" algn="ctr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7000" b="1" i="0" u="none" strike="noStrike" cap="none" spc="0" baseline="0">
                <a:ln>
                  <a:noFill/>
                </a:ln>
                <a:solidFill>
                  <a:srgbClr val="062290"/>
                </a:solidFill>
                <a:uFillTx/>
                <a:latin typeface="+mj-lt"/>
                <a:ea typeface="+mj-ea"/>
                <a:cs typeface="+mj-cs"/>
                <a:sym typeface="Helvetica"/>
              </a:defRPr>
            </a:lvl1pPr>
            <a:lvl2pPr marL="0" marR="0" indent="228600" algn="ctr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7000" b="1" i="0" u="none" strike="noStrike" cap="none" spc="0" baseline="0">
                <a:ln>
                  <a:noFill/>
                </a:ln>
                <a:solidFill>
                  <a:srgbClr val="062290"/>
                </a:solidFill>
                <a:uFillTx/>
                <a:latin typeface="+mj-lt"/>
                <a:ea typeface="+mj-ea"/>
                <a:cs typeface="+mj-cs"/>
                <a:sym typeface="Helvetica"/>
              </a:defRPr>
            </a:lvl2pPr>
            <a:lvl3pPr marL="0" marR="0" indent="457200" algn="ctr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7000" b="1" i="0" u="none" strike="noStrike" cap="none" spc="0" baseline="0">
                <a:ln>
                  <a:noFill/>
                </a:ln>
                <a:solidFill>
                  <a:srgbClr val="062290"/>
                </a:solidFill>
                <a:uFillTx/>
                <a:latin typeface="+mj-lt"/>
                <a:ea typeface="+mj-ea"/>
                <a:cs typeface="+mj-cs"/>
                <a:sym typeface="Helvetica"/>
              </a:defRPr>
            </a:lvl3pPr>
            <a:lvl4pPr marL="0" marR="0" indent="685800" algn="ctr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7000" b="1" i="0" u="none" strike="noStrike" cap="none" spc="0" baseline="0">
                <a:ln>
                  <a:noFill/>
                </a:ln>
                <a:solidFill>
                  <a:srgbClr val="062290"/>
                </a:solidFill>
                <a:uFillTx/>
                <a:latin typeface="+mj-lt"/>
                <a:ea typeface="+mj-ea"/>
                <a:cs typeface="+mj-cs"/>
                <a:sym typeface="Helvetica"/>
              </a:defRPr>
            </a:lvl4pPr>
            <a:lvl5pPr marL="0" marR="0" indent="914400" algn="ctr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7000" b="1" i="0" u="none" strike="noStrike" cap="none" spc="0" baseline="0">
                <a:ln>
                  <a:noFill/>
                </a:ln>
                <a:solidFill>
                  <a:srgbClr val="062290"/>
                </a:solidFill>
                <a:uFillTx/>
                <a:latin typeface="+mj-lt"/>
                <a:ea typeface="+mj-ea"/>
                <a:cs typeface="+mj-cs"/>
                <a:sym typeface="Helvetica"/>
              </a:defRPr>
            </a:lvl5pPr>
            <a:lvl6pPr marL="0" marR="0" indent="1143000" algn="ctr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7000" b="1" i="0" u="none" strike="noStrike" cap="none" spc="0" baseline="0">
                <a:ln>
                  <a:noFill/>
                </a:ln>
                <a:solidFill>
                  <a:srgbClr val="062290"/>
                </a:solidFill>
                <a:uFillTx/>
                <a:latin typeface="+mj-lt"/>
                <a:ea typeface="+mj-ea"/>
                <a:cs typeface="+mj-cs"/>
                <a:sym typeface="Helvetica"/>
              </a:defRPr>
            </a:lvl6pPr>
            <a:lvl7pPr marL="0" marR="0" indent="1371600" algn="ctr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7000" b="1" i="0" u="none" strike="noStrike" cap="none" spc="0" baseline="0">
                <a:ln>
                  <a:noFill/>
                </a:ln>
                <a:solidFill>
                  <a:srgbClr val="062290"/>
                </a:solidFill>
                <a:uFillTx/>
                <a:latin typeface="+mj-lt"/>
                <a:ea typeface="+mj-ea"/>
                <a:cs typeface="+mj-cs"/>
                <a:sym typeface="Helvetica"/>
              </a:defRPr>
            </a:lvl7pPr>
            <a:lvl8pPr marL="0" marR="0" indent="1600200" algn="ctr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7000" b="1" i="0" u="none" strike="noStrike" cap="none" spc="0" baseline="0">
                <a:ln>
                  <a:noFill/>
                </a:ln>
                <a:solidFill>
                  <a:srgbClr val="062290"/>
                </a:solidFill>
                <a:uFillTx/>
                <a:latin typeface="+mj-lt"/>
                <a:ea typeface="+mj-ea"/>
                <a:cs typeface="+mj-cs"/>
                <a:sym typeface="Helvetica"/>
              </a:defRPr>
            </a:lvl8pPr>
            <a:lvl9pPr marL="0" marR="0" indent="1828800" algn="ctr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7000" b="1" i="0" u="none" strike="noStrike" cap="none" spc="0" baseline="0">
                <a:ln>
                  <a:noFill/>
                </a:ln>
                <a:solidFill>
                  <a:srgbClr val="062290"/>
                </a:solidFill>
                <a:uFillTx/>
                <a:latin typeface="+mj-lt"/>
                <a:ea typeface="+mj-ea"/>
                <a:cs typeface="+mj-cs"/>
                <a:sym typeface="Helvetica"/>
              </a:defRPr>
            </a:lvl9pPr>
          </a:lstStyle>
          <a:p>
            <a:pPr algn="l"/>
            <a:r>
              <a:rPr lang="en-GB" sz="2000" dirty="0" smtClean="0">
                <a:solidFill>
                  <a:srgbClr val="002060"/>
                </a:solidFill>
              </a:rPr>
              <a:t>Introduction to the Atlas Outer Tracker powering requirements</a:t>
            </a:r>
            <a:endParaRPr lang="en-GB" sz="2000" dirty="0">
              <a:solidFill>
                <a:srgbClr val="00206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338690" y="6387306"/>
            <a:ext cx="30013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i="1" dirty="0" smtClean="0">
                <a:solidFill>
                  <a:srgbClr val="002060"/>
                </a:solidFill>
              </a:rPr>
              <a:t>(slide: courtesy of </a:t>
            </a:r>
            <a:r>
              <a:rPr lang="en-GB" sz="1400" i="1" dirty="0" err="1" smtClean="0">
                <a:solidFill>
                  <a:srgbClr val="002060"/>
                </a:solidFill>
              </a:rPr>
              <a:t>Ewa</a:t>
            </a:r>
            <a:r>
              <a:rPr lang="en-GB" sz="1400" i="1" dirty="0" smtClean="0">
                <a:solidFill>
                  <a:srgbClr val="002060"/>
                </a:solidFill>
              </a:rPr>
              <a:t> </a:t>
            </a:r>
            <a:r>
              <a:rPr lang="en-GB" sz="1400" i="1" dirty="0" err="1" smtClean="0">
                <a:solidFill>
                  <a:srgbClr val="002060"/>
                </a:solidFill>
              </a:rPr>
              <a:t>Stanecka</a:t>
            </a:r>
            <a:r>
              <a:rPr lang="en-GB" sz="1400" i="1" dirty="0" smtClean="0">
                <a:solidFill>
                  <a:srgbClr val="002060"/>
                </a:solidFill>
              </a:rPr>
              <a:t>, Atlas)</a:t>
            </a:r>
            <a:endParaRPr lang="en-GB" sz="1400" i="1" dirty="0">
              <a:solidFill>
                <a:srgbClr val="002060"/>
              </a:solidFill>
            </a:endParaRPr>
          </a:p>
        </p:txBody>
      </p:sp>
      <p:sp>
        <p:nvSpPr>
          <p:cNvPr id="6" name="Prostokąt 5"/>
          <p:cNvSpPr/>
          <p:nvPr/>
        </p:nvSpPr>
        <p:spPr>
          <a:xfrm>
            <a:off x="677002" y="1918614"/>
            <a:ext cx="3409511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>
                <a:solidFill>
                  <a:srgbClr val="002060"/>
                </a:solidFill>
              </a:rPr>
              <a:t>1552</a:t>
            </a:r>
            <a:r>
              <a:rPr lang="en-US" sz="1600" dirty="0">
                <a:solidFill>
                  <a:srgbClr val="002060"/>
                </a:solidFill>
              </a:rPr>
              <a:t> 48</a:t>
            </a:r>
            <a:r>
              <a:rPr lang="pl-PL" sz="1600" dirty="0">
                <a:solidFill>
                  <a:srgbClr val="002060"/>
                </a:solidFill>
              </a:rPr>
              <a:t> </a:t>
            </a:r>
            <a:r>
              <a:rPr lang="en-US" sz="1600" dirty="0">
                <a:solidFill>
                  <a:srgbClr val="002060"/>
                </a:solidFill>
              </a:rPr>
              <a:t>V</a:t>
            </a:r>
            <a:r>
              <a:rPr lang="pl-PL" sz="1600" dirty="0">
                <a:solidFill>
                  <a:srgbClr val="002060"/>
                </a:solidFill>
              </a:rPr>
              <a:t> PS </a:t>
            </a:r>
            <a:r>
              <a:rPr lang="pl-PL" sz="1600" dirty="0" smtClean="0">
                <a:solidFill>
                  <a:srgbClr val="002060"/>
                </a:solidFill>
              </a:rPr>
              <a:t>chann</a:t>
            </a:r>
            <a:r>
              <a:rPr lang="fr-CH" sz="1600" dirty="0" smtClean="0">
                <a:solidFill>
                  <a:srgbClr val="002060"/>
                </a:solidFill>
              </a:rPr>
              <a:t>els </a:t>
            </a:r>
            <a:r>
              <a:rPr lang="pl-PL" sz="1600" dirty="0" smtClean="0">
                <a:solidFill>
                  <a:srgbClr val="002060"/>
                </a:solidFill>
              </a:rPr>
              <a:t>:</a:t>
            </a:r>
            <a:endParaRPr lang="pl-PL" sz="1600" dirty="0">
              <a:solidFill>
                <a:srgbClr val="00206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dirty="0" smtClean="0">
                <a:solidFill>
                  <a:srgbClr val="002060"/>
                </a:solidFill>
              </a:rPr>
              <a:t>272</a:t>
            </a:r>
            <a:r>
              <a:rPr lang="pl-PL" sz="1600" dirty="0" smtClean="0">
                <a:solidFill>
                  <a:srgbClr val="002060"/>
                </a:solidFill>
              </a:rPr>
              <a:t> </a:t>
            </a:r>
            <a:r>
              <a:rPr lang="pl-PL" sz="1600" dirty="0">
                <a:solidFill>
                  <a:srgbClr val="002060"/>
                </a:solidFill>
              </a:rPr>
              <a:t>chan. for</a:t>
            </a:r>
            <a:r>
              <a:rPr lang="en-US" sz="1600" dirty="0">
                <a:solidFill>
                  <a:srgbClr val="002060"/>
                </a:solidFill>
              </a:rPr>
              <a:t> Inner Barrel staves, will require </a:t>
            </a:r>
            <a:r>
              <a:rPr lang="pl-PL" sz="1600" b="1" dirty="0">
                <a:solidFill>
                  <a:srgbClr val="002060"/>
                </a:solidFill>
              </a:rPr>
              <a:t>4A</a:t>
            </a:r>
            <a:r>
              <a:rPr lang="en-US" sz="1600" dirty="0">
                <a:solidFill>
                  <a:srgbClr val="002060"/>
                </a:solidFill>
              </a:rPr>
              <a:t> output current of the remaining </a:t>
            </a:r>
            <a:endParaRPr lang="fr-CH" sz="1600" dirty="0" smtClean="0">
              <a:solidFill>
                <a:srgbClr val="00206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dirty="0" smtClean="0">
                <a:solidFill>
                  <a:srgbClr val="002060"/>
                </a:solidFill>
              </a:rPr>
              <a:t>1280 </a:t>
            </a:r>
            <a:r>
              <a:rPr lang="en-US" sz="1600" dirty="0" err="1">
                <a:solidFill>
                  <a:srgbClr val="002060"/>
                </a:solidFill>
              </a:rPr>
              <a:t>chan</a:t>
            </a:r>
            <a:r>
              <a:rPr lang="pl-PL" sz="1600" dirty="0">
                <a:solidFill>
                  <a:srgbClr val="002060"/>
                </a:solidFill>
              </a:rPr>
              <a:t>. </a:t>
            </a:r>
            <a:r>
              <a:rPr lang="en-US" sz="1600" dirty="0">
                <a:solidFill>
                  <a:srgbClr val="002060"/>
                </a:solidFill>
              </a:rPr>
              <a:t> serving Outer Barrel staves and petals</a:t>
            </a:r>
            <a:r>
              <a:rPr lang="pl-PL" sz="1600" dirty="0">
                <a:solidFill>
                  <a:srgbClr val="002060"/>
                </a:solidFill>
              </a:rPr>
              <a:t>, </a:t>
            </a:r>
            <a:r>
              <a:rPr lang="en-AU" sz="1600" dirty="0">
                <a:solidFill>
                  <a:srgbClr val="002060"/>
                </a:solidFill>
              </a:rPr>
              <a:t>require</a:t>
            </a:r>
            <a:r>
              <a:rPr lang="pl-PL" sz="1600" dirty="0">
                <a:solidFill>
                  <a:srgbClr val="002060"/>
                </a:solidFill>
              </a:rPr>
              <a:t> </a:t>
            </a:r>
            <a:r>
              <a:rPr lang="en-US" sz="1600" b="1" dirty="0">
                <a:solidFill>
                  <a:srgbClr val="002060"/>
                </a:solidFill>
              </a:rPr>
              <a:t>2A</a:t>
            </a:r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677002" y="3614053"/>
            <a:ext cx="3409511" cy="13542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GB" sz="1600" b="1" dirty="0">
                <a:solidFill>
                  <a:srgbClr val="002060"/>
                </a:solidFill>
                <a:ea typeface="Calibri" pitchFamily="34" charset="0"/>
                <a:cs typeface="Times New Roman" pitchFamily="18" charset="0"/>
              </a:rPr>
              <a:t>3648</a:t>
            </a:r>
            <a:r>
              <a:rPr lang="en-GB" sz="1600" dirty="0">
                <a:solidFill>
                  <a:srgbClr val="002060"/>
                </a:solidFill>
                <a:ea typeface="Calibri" pitchFamily="34" charset="0"/>
                <a:cs typeface="Times New Roman" pitchFamily="18" charset="0"/>
              </a:rPr>
              <a:t> HV channels will be required</a:t>
            </a:r>
            <a:endParaRPr lang="pl-PL" sz="1600" dirty="0">
              <a:solidFill>
                <a:srgbClr val="002060"/>
              </a:solidFill>
              <a:ea typeface="Calibri" pitchFamily="34" charset="0"/>
              <a:cs typeface="Times New Roman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pl-PL" sz="1600" dirty="0">
                <a:solidFill>
                  <a:srgbClr val="002060"/>
                </a:solidFill>
              </a:rPr>
              <a:t>(</a:t>
            </a:r>
            <a:r>
              <a:rPr lang="pl-PL" sz="1600" dirty="0" err="1">
                <a:solidFill>
                  <a:srgbClr val="002060"/>
                </a:solidFill>
              </a:rPr>
              <a:t>max</a:t>
            </a:r>
            <a:r>
              <a:rPr lang="pl-PL" sz="1600" dirty="0">
                <a:solidFill>
                  <a:srgbClr val="002060"/>
                </a:solidFill>
              </a:rPr>
              <a:t>. </a:t>
            </a:r>
            <a:r>
              <a:rPr lang="en-US" sz="1600" dirty="0">
                <a:solidFill>
                  <a:srgbClr val="002060"/>
                </a:solidFill>
              </a:rPr>
              <a:t>750</a:t>
            </a:r>
            <a:r>
              <a:rPr lang="pl-PL" sz="1600" dirty="0">
                <a:solidFill>
                  <a:srgbClr val="002060"/>
                </a:solidFill>
              </a:rPr>
              <a:t> </a:t>
            </a:r>
            <a:r>
              <a:rPr lang="en-US" sz="1600" dirty="0">
                <a:solidFill>
                  <a:srgbClr val="002060"/>
                </a:solidFill>
              </a:rPr>
              <a:t>V</a:t>
            </a:r>
            <a:r>
              <a:rPr lang="pl-PL" sz="1600" dirty="0">
                <a:solidFill>
                  <a:srgbClr val="002060"/>
                </a:solidFill>
                <a:cs typeface="Times New Roman" pitchFamily="18" charset="0"/>
              </a:rPr>
              <a:t>, 6 </a:t>
            </a:r>
            <a:r>
              <a:rPr lang="pl-PL" sz="1600" dirty="0" err="1">
                <a:solidFill>
                  <a:srgbClr val="002060"/>
                </a:solidFill>
                <a:cs typeface="Times New Roman" pitchFamily="18" charset="0"/>
              </a:rPr>
              <a:t>mA</a:t>
            </a:r>
            <a:r>
              <a:rPr lang="pl-PL" sz="1600" dirty="0">
                <a:solidFill>
                  <a:srgbClr val="002060"/>
                </a:solidFill>
                <a:cs typeface="Times New Roman" pitchFamily="18" charset="0"/>
              </a:rPr>
              <a:t>).</a:t>
            </a:r>
            <a:endParaRPr lang="en-GB" sz="1600" dirty="0">
              <a:solidFill>
                <a:srgbClr val="002060"/>
              </a:solidFill>
              <a:ea typeface="Calibri" pitchFamily="34" charset="0"/>
              <a:cs typeface="Times New Roman" pitchFamily="18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GB" sz="1600" dirty="0" smtClean="0">
                <a:solidFill>
                  <a:srgbClr val="002060"/>
                </a:solidFill>
                <a:ea typeface="Calibri" pitchFamily="34" charset="0"/>
                <a:cs typeface="Times New Roman" pitchFamily="18" charset="0"/>
              </a:rPr>
              <a:t>Assuming </a:t>
            </a:r>
            <a:r>
              <a:rPr lang="en-GB" sz="1600" dirty="0">
                <a:solidFill>
                  <a:srgbClr val="002060"/>
                </a:solidFill>
                <a:ea typeface="Calibri" pitchFamily="34" charset="0"/>
                <a:cs typeface="Times New Roman" pitchFamily="18" charset="0"/>
              </a:rPr>
              <a:t>HV 1-to-2 multiplexing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GB" sz="1600" dirty="0">
                <a:solidFill>
                  <a:srgbClr val="002060"/>
                </a:solidFill>
                <a:ea typeface="Calibri" pitchFamily="34" charset="0"/>
                <a:cs typeface="Times New Roman" pitchFamily="18" charset="0"/>
              </a:rPr>
              <a:t>at PP2 for outer barrel staves and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GB" sz="1600" dirty="0">
                <a:solidFill>
                  <a:srgbClr val="002060"/>
                </a:solidFill>
                <a:ea typeface="Calibri" pitchFamily="34" charset="0"/>
                <a:cs typeface="Times New Roman" pitchFamily="18" charset="0"/>
              </a:rPr>
              <a:t>petals.</a:t>
            </a:r>
          </a:p>
        </p:txBody>
      </p:sp>
      <p:sp>
        <p:nvSpPr>
          <p:cNvPr id="8" name="pole tekstowe 8"/>
          <p:cNvSpPr txBox="1"/>
          <p:nvPr/>
        </p:nvSpPr>
        <p:spPr>
          <a:xfrm rot="16200000">
            <a:off x="4627879" y="1829979"/>
            <a:ext cx="176984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1600" b="1" dirty="0" err="1">
                <a:solidFill>
                  <a:srgbClr val="FF0000"/>
                </a:solidFill>
              </a:rPr>
              <a:t>Inner</a:t>
            </a:r>
            <a:r>
              <a:rPr lang="pl-PL" sz="1600" b="1" dirty="0">
                <a:solidFill>
                  <a:srgbClr val="FF0000"/>
                </a:solidFill>
              </a:rPr>
              <a:t> </a:t>
            </a:r>
            <a:r>
              <a:rPr lang="pl-PL" sz="1600" b="1" dirty="0" err="1">
                <a:solidFill>
                  <a:srgbClr val="FF0000"/>
                </a:solidFill>
              </a:rPr>
              <a:t>Barrel</a:t>
            </a:r>
            <a:r>
              <a:rPr lang="pl-PL" sz="1600" b="1" dirty="0">
                <a:solidFill>
                  <a:srgbClr val="FF0000"/>
                </a:solidFill>
              </a:rPr>
              <a:t> staves</a:t>
            </a:r>
            <a:endParaRPr lang="en-US" sz="1600" b="1" dirty="0">
              <a:solidFill>
                <a:srgbClr val="FF0000"/>
              </a:solidFill>
            </a:endParaRPr>
          </a:p>
        </p:txBody>
      </p:sp>
      <p:sp>
        <p:nvSpPr>
          <p:cNvPr id="9" name="pole tekstowe 9"/>
          <p:cNvSpPr txBox="1"/>
          <p:nvPr/>
        </p:nvSpPr>
        <p:spPr>
          <a:xfrm rot="16200000">
            <a:off x="4142715" y="4755725"/>
            <a:ext cx="27401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1600" b="1" dirty="0" err="1">
                <a:solidFill>
                  <a:srgbClr val="FF0000"/>
                </a:solidFill>
              </a:rPr>
              <a:t>Outer</a:t>
            </a:r>
            <a:r>
              <a:rPr lang="pl-PL" sz="1600" b="1" dirty="0">
                <a:solidFill>
                  <a:srgbClr val="FF0000"/>
                </a:solidFill>
              </a:rPr>
              <a:t> </a:t>
            </a:r>
            <a:r>
              <a:rPr lang="pl-PL" sz="1600" b="1" dirty="0" err="1">
                <a:solidFill>
                  <a:srgbClr val="FF0000"/>
                </a:solidFill>
              </a:rPr>
              <a:t>Barrel</a:t>
            </a:r>
            <a:r>
              <a:rPr lang="pl-PL" sz="1600" b="1" dirty="0">
                <a:solidFill>
                  <a:srgbClr val="FF0000"/>
                </a:solidFill>
              </a:rPr>
              <a:t> staves and </a:t>
            </a:r>
            <a:r>
              <a:rPr lang="pl-PL" sz="1600" b="1" dirty="0" err="1">
                <a:solidFill>
                  <a:srgbClr val="FF0000"/>
                </a:solidFill>
              </a:rPr>
              <a:t>petals</a:t>
            </a:r>
            <a:endParaRPr lang="en-US" sz="1600" b="1" dirty="0">
              <a:solidFill>
                <a:srgbClr val="FF0000"/>
              </a:solidFill>
            </a:endParaRPr>
          </a:p>
        </p:txBody>
      </p:sp>
      <p:sp>
        <p:nvSpPr>
          <p:cNvPr id="10" name="Tytuł 1"/>
          <p:cNvSpPr txBox="1">
            <a:spLocks/>
          </p:cNvSpPr>
          <p:nvPr/>
        </p:nvSpPr>
        <p:spPr>
          <a:xfrm>
            <a:off x="111125" y="679360"/>
            <a:ext cx="8229600" cy="1143001"/>
          </a:xfr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AU" sz="1800" b="1" dirty="0" smtClean="0">
                <a:solidFill>
                  <a:srgbClr val="002060"/>
                </a:solidFill>
                <a:latin typeface="+mn-lt"/>
              </a:rPr>
              <a:t>Powering scheme</a:t>
            </a:r>
            <a:endParaRPr lang="en-AU" sz="1800" b="1" dirty="0">
              <a:solidFill>
                <a:srgbClr val="002060"/>
              </a:solidFill>
              <a:latin typeface="+mn-lt"/>
            </a:endParaRPr>
          </a:p>
        </p:txBody>
      </p:sp>
      <p:cxnSp>
        <p:nvCxnSpPr>
          <p:cNvPr id="12" name="Straight Connector 11"/>
          <p:cNvCxnSpPr/>
          <p:nvPr/>
        </p:nvCxnSpPr>
        <p:spPr>
          <a:xfrm>
            <a:off x="5991497" y="3517800"/>
            <a:ext cx="6200503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95422093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3645</TotalTime>
  <Words>1611</Words>
  <Application>Microsoft Office PowerPoint</Application>
  <PresentationFormat>Widescreen</PresentationFormat>
  <Paragraphs>330</Paragraphs>
  <Slides>18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18</vt:i4>
      </vt:variant>
    </vt:vector>
  </HeadingPairs>
  <TitlesOfParts>
    <vt:vector size="25" baseType="lpstr">
      <vt:lpstr>Arial</vt:lpstr>
      <vt:lpstr>Calibri</vt:lpstr>
      <vt:lpstr>Gill Sans</vt:lpstr>
      <vt:lpstr>Helvetica</vt:lpstr>
      <vt:lpstr>Times New Roman</vt:lpstr>
      <vt:lpstr>1_Office Theme</vt:lpstr>
      <vt:lpstr>2_Office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Vincent Bobillier</dc:creator>
  <cp:lastModifiedBy>Vincent Bobillier</cp:lastModifiedBy>
  <cp:revision>101</cp:revision>
  <cp:lastPrinted>2018-04-23T09:52:18Z</cp:lastPrinted>
  <dcterms:created xsi:type="dcterms:W3CDTF">2018-04-18T08:18:41Z</dcterms:created>
  <dcterms:modified xsi:type="dcterms:W3CDTF">2018-04-25T19:55:46Z</dcterms:modified>
</cp:coreProperties>
</file>