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jpg" ContentType="image/jpeg"/>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3" r:id="rId3"/>
    <p:sldId id="305" r:id="rId4"/>
    <p:sldId id="293" r:id="rId5"/>
    <p:sldId id="289" r:id="rId6"/>
    <p:sldId id="259" r:id="rId7"/>
    <p:sldId id="265" r:id="rId8"/>
    <p:sldId id="267" r:id="rId9"/>
    <p:sldId id="288" r:id="rId10"/>
    <p:sldId id="285" r:id="rId11"/>
    <p:sldId id="284" r:id="rId12"/>
    <p:sldId id="292" r:id="rId13"/>
    <p:sldId id="302" r:id="rId14"/>
    <p:sldId id="311" r:id="rId15"/>
    <p:sldId id="307" r:id="rId16"/>
    <p:sldId id="308" r:id="rId17"/>
    <p:sldId id="309" r:id="rId18"/>
    <p:sldId id="310" r:id="rId19"/>
    <p:sldId id="280" r:id="rId20"/>
    <p:sldId id="306" r:id="rId21"/>
    <p:sldId id="312" r:id="rId22"/>
    <p:sldId id="295" r:id="rId23"/>
    <p:sldId id="301" r:id="rId24"/>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29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p:scale>
          <a:sx n="121" d="100"/>
          <a:sy n="121" d="100"/>
        </p:scale>
        <p:origin x="-80" y="1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Departments\PH\Groups\DT\PO\Cooling%20activities\students\mkalinowski\ATCA%20Cooling\Measurments\63U%20rack%20tests\63UOnlyTopFans400W400W350W_chart.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ern.ch\dfs\Departments\PH\Groups\DT\PO\Cooling%20activities\students\mkalinowski\ATCA%20Cooling\Measurments\63U%20rack%20tests\63UWithAndWitoutBotFansComparisonComtelOldType_chart.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ern.ch\dfs\Departments\PH\Groups\DT\PO\Cooling%20activities\students\mkalinowski\ATCA%20Cooling\Measurments\63U%20rack%20tests\63UWithAndWitoutBotFansComparisonASIS_chart.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ern.ch\dfs\Departments\PH\Groups\DT\PO\Cooling%20activities\students\mkalinowski\ATCA%20Cooling\Measurments\ATCA%20vertical%20tests%20campaign\ASIS450W_Soundproof_vs_notSoundproofed.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ern.ch\dfs\Departments\PH\Groups\DT\PO\Cooling%20activities\students\mkalinowski\ATCA%20Cooling\Measurments\ATCA%20vertical%20tests%20campaign\Comtel350W_Soundproof_vs_notSoundproofed.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b="0"/>
            </a:pPr>
            <a:r>
              <a:rPr lang="pl-PL" sz="1600" b="0" dirty="0"/>
              <a:t>14x350W Comtel LB (top)</a:t>
            </a:r>
            <a:endParaRPr lang="en-US" sz="1600" b="0" dirty="0"/>
          </a:p>
          <a:p>
            <a:pPr>
              <a:defRPr sz="1600" b="0"/>
            </a:pPr>
            <a:r>
              <a:rPr lang="en-US" sz="1600" b="0" dirty="0"/>
              <a:t>14x</a:t>
            </a:r>
            <a:r>
              <a:rPr lang="en-US" sz="1600" b="1" dirty="0">
                <a:solidFill>
                  <a:srgbClr val="FF0000"/>
                </a:solidFill>
              </a:rPr>
              <a:t>400W</a:t>
            </a:r>
            <a:r>
              <a:rPr lang="en-US" sz="1600" b="0" dirty="0"/>
              <a:t> Comtel LB (mid)</a:t>
            </a:r>
            <a:endParaRPr lang="pl-PL" sz="1600" b="0" dirty="0"/>
          </a:p>
          <a:p>
            <a:pPr>
              <a:defRPr sz="1600" b="0"/>
            </a:pPr>
            <a:r>
              <a:rPr lang="pl-PL" sz="1600" b="0" dirty="0"/>
              <a:t>14x</a:t>
            </a:r>
            <a:r>
              <a:rPr lang="en-US" sz="1600" b="1" dirty="0">
                <a:solidFill>
                  <a:srgbClr val="FF0000"/>
                </a:solidFill>
              </a:rPr>
              <a:t>400</a:t>
            </a:r>
            <a:r>
              <a:rPr lang="pl-PL" sz="1600" b="1" dirty="0">
                <a:solidFill>
                  <a:srgbClr val="FF0000"/>
                </a:solidFill>
              </a:rPr>
              <a:t>W</a:t>
            </a:r>
            <a:r>
              <a:rPr lang="pl-PL" sz="1600" b="1" baseline="0" dirty="0">
                <a:solidFill>
                  <a:srgbClr val="FF0000"/>
                </a:solidFill>
              </a:rPr>
              <a:t> </a:t>
            </a:r>
            <a:r>
              <a:rPr lang="pl-PL" sz="1600" b="0" baseline="0" dirty="0"/>
              <a:t>ASIS LB (bot)</a:t>
            </a:r>
            <a:endParaRPr lang="en-GB" sz="1600" b="0" dirty="0"/>
          </a:p>
        </c:rich>
      </c:tx>
      <c:layout>
        <c:manualLayout>
          <c:xMode val="edge"/>
          <c:yMode val="edge"/>
          <c:x val="0.274355672207641"/>
          <c:y val="0.0122722653450996"/>
        </c:manualLayout>
      </c:layout>
      <c:overlay val="0"/>
    </c:title>
    <c:autoTitleDeleted val="0"/>
    <c:plotArea>
      <c:layout>
        <c:manualLayout>
          <c:layoutTarget val="inner"/>
          <c:xMode val="edge"/>
          <c:yMode val="edge"/>
          <c:x val="0.135640244969379"/>
          <c:y val="0.224038447896716"/>
          <c:w val="0.809358205224347"/>
          <c:h val="0.602450403159065"/>
        </c:manualLayout>
      </c:layout>
      <c:lineChart>
        <c:grouping val="standard"/>
        <c:varyColors val="0"/>
        <c:ser>
          <c:idx val="0"/>
          <c:order val="0"/>
          <c:tx>
            <c:v>Top shelf</c:v>
          </c:tx>
          <c:cat>
            <c:strRef>
              <c:f>Sheet1!$C$2:$P$2</c:f>
              <c:strCache>
                <c:ptCount val="14"/>
                <c:pt idx="0">
                  <c:v>s13</c:v>
                </c:pt>
                <c:pt idx="1">
                  <c:v>s11</c:v>
                </c:pt>
                <c:pt idx="2">
                  <c:v>s9</c:v>
                </c:pt>
                <c:pt idx="3">
                  <c:v>s7</c:v>
                </c:pt>
                <c:pt idx="4">
                  <c:v>s5</c:v>
                </c:pt>
                <c:pt idx="5">
                  <c:v>s3</c:v>
                </c:pt>
                <c:pt idx="6">
                  <c:v>s1</c:v>
                </c:pt>
                <c:pt idx="7">
                  <c:v>s2</c:v>
                </c:pt>
                <c:pt idx="8">
                  <c:v>s4</c:v>
                </c:pt>
                <c:pt idx="9">
                  <c:v>s6</c:v>
                </c:pt>
                <c:pt idx="10">
                  <c:v>s8</c:v>
                </c:pt>
                <c:pt idx="11">
                  <c:v>s10</c:v>
                </c:pt>
                <c:pt idx="12">
                  <c:v>s12</c:v>
                </c:pt>
                <c:pt idx="13">
                  <c:v>s14</c:v>
                </c:pt>
              </c:strCache>
            </c:strRef>
          </c:cat>
          <c:val>
            <c:numRef>
              <c:f>Sheet1!$C$3:$P$3</c:f>
              <c:numCache>
                <c:formatCode>General</c:formatCode>
                <c:ptCount val="14"/>
                <c:pt idx="0">
                  <c:v>59.0</c:v>
                </c:pt>
                <c:pt idx="1">
                  <c:v>54.0</c:v>
                </c:pt>
                <c:pt idx="2">
                  <c:v>53.0</c:v>
                </c:pt>
                <c:pt idx="3">
                  <c:v>52.0</c:v>
                </c:pt>
                <c:pt idx="4">
                  <c:v>53.0</c:v>
                </c:pt>
                <c:pt idx="5">
                  <c:v>54.0</c:v>
                </c:pt>
                <c:pt idx="6">
                  <c:v>51.0</c:v>
                </c:pt>
                <c:pt idx="7">
                  <c:v>51.0</c:v>
                </c:pt>
                <c:pt idx="8">
                  <c:v>51.0</c:v>
                </c:pt>
                <c:pt idx="9">
                  <c:v>52.0</c:v>
                </c:pt>
                <c:pt idx="10">
                  <c:v>52.0</c:v>
                </c:pt>
                <c:pt idx="11">
                  <c:v>51.0</c:v>
                </c:pt>
                <c:pt idx="12">
                  <c:v>50.0</c:v>
                </c:pt>
                <c:pt idx="13">
                  <c:v>54.0</c:v>
                </c:pt>
              </c:numCache>
            </c:numRef>
          </c:val>
          <c:smooth val="0"/>
          <c:extLst xmlns:c16r2="http://schemas.microsoft.com/office/drawing/2015/06/chart">
            <c:ext xmlns:c16="http://schemas.microsoft.com/office/drawing/2014/chart" uri="{C3380CC4-5D6E-409C-BE32-E72D297353CC}">
              <c16:uniqueId val="{00000000-5D14-4080-9067-B76F44499459}"/>
            </c:ext>
          </c:extLst>
        </c:ser>
        <c:ser>
          <c:idx val="1"/>
          <c:order val="1"/>
          <c:tx>
            <c:v>Bottom shelf</c:v>
          </c:tx>
          <c:val>
            <c:numRef>
              <c:f>Sheet1!$C$10:$P$10</c:f>
              <c:numCache>
                <c:formatCode>General</c:formatCode>
                <c:ptCount val="14"/>
                <c:pt idx="0">
                  <c:v>56.25</c:v>
                </c:pt>
                <c:pt idx="1">
                  <c:v>57.5</c:v>
                </c:pt>
                <c:pt idx="2">
                  <c:v>53.75</c:v>
                </c:pt>
                <c:pt idx="3">
                  <c:v>55.0</c:v>
                </c:pt>
                <c:pt idx="4">
                  <c:v>57.5</c:v>
                </c:pt>
                <c:pt idx="5">
                  <c:v>52.5</c:v>
                </c:pt>
                <c:pt idx="6">
                  <c:v>53.75</c:v>
                </c:pt>
                <c:pt idx="7">
                  <c:v>52.5</c:v>
                </c:pt>
                <c:pt idx="8">
                  <c:v>51.25</c:v>
                </c:pt>
                <c:pt idx="9">
                  <c:v>52.5</c:v>
                </c:pt>
                <c:pt idx="10">
                  <c:v>51.25</c:v>
                </c:pt>
                <c:pt idx="11">
                  <c:v>52.5</c:v>
                </c:pt>
                <c:pt idx="12">
                  <c:v>52.5</c:v>
                </c:pt>
                <c:pt idx="13">
                  <c:v>53.75</c:v>
                </c:pt>
              </c:numCache>
            </c:numRef>
          </c:val>
          <c:smooth val="0"/>
          <c:extLst xmlns:c16r2="http://schemas.microsoft.com/office/drawing/2015/06/chart">
            <c:ext xmlns:c16="http://schemas.microsoft.com/office/drawing/2014/chart" uri="{C3380CC4-5D6E-409C-BE32-E72D297353CC}">
              <c16:uniqueId val="{00000001-5D14-4080-9067-B76F44499459}"/>
            </c:ext>
          </c:extLst>
        </c:ser>
        <c:ser>
          <c:idx val="2"/>
          <c:order val="2"/>
          <c:tx>
            <c:v>50</c:v>
          </c:tx>
          <c:spPr>
            <a:ln>
              <a:solidFill>
                <a:srgbClr val="FF0000"/>
              </a:solidFill>
            </a:ln>
          </c:spPr>
          <c:val>
            <c:numRef>
              <c:f>Sheet1!$C$14:$P$14</c:f>
              <c:numCache>
                <c:formatCode>General</c:formatCode>
                <c:ptCount val="14"/>
                <c:pt idx="0">
                  <c:v>50.0</c:v>
                </c:pt>
                <c:pt idx="1">
                  <c:v>50.0</c:v>
                </c:pt>
                <c:pt idx="2">
                  <c:v>50.0</c:v>
                </c:pt>
                <c:pt idx="3">
                  <c:v>50.0</c:v>
                </c:pt>
                <c:pt idx="4">
                  <c:v>50.0</c:v>
                </c:pt>
                <c:pt idx="5">
                  <c:v>50.0</c:v>
                </c:pt>
                <c:pt idx="6">
                  <c:v>50.0</c:v>
                </c:pt>
                <c:pt idx="7">
                  <c:v>50.0</c:v>
                </c:pt>
                <c:pt idx="8">
                  <c:v>50.0</c:v>
                </c:pt>
                <c:pt idx="9">
                  <c:v>50.0</c:v>
                </c:pt>
                <c:pt idx="10">
                  <c:v>50.0</c:v>
                </c:pt>
                <c:pt idx="11">
                  <c:v>50.0</c:v>
                </c:pt>
                <c:pt idx="12">
                  <c:v>50.0</c:v>
                </c:pt>
                <c:pt idx="13">
                  <c:v>50.0</c:v>
                </c:pt>
              </c:numCache>
            </c:numRef>
          </c:val>
          <c:smooth val="0"/>
          <c:extLst xmlns:c16r2="http://schemas.microsoft.com/office/drawing/2015/06/chart">
            <c:ext xmlns:c16="http://schemas.microsoft.com/office/drawing/2014/chart" uri="{C3380CC4-5D6E-409C-BE32-E72D297353CC}">
              <c16:uniqueId val="{00000002-5D14-4080-9067-B76F44499459}"/>
            </c:ext>
          </c:extLst>
        </c:ser>
        <c:dLbls>
          <c:showLegendKey val="0"/>
          <c:showVal val="0"/>
          <c:showCatName val="0"/>
          <c:showSerName val="0"/>
          <c:showPercent val="0"/>
          <c:showBubbleSize val="0"/>
        </c:dLbls>
        <c:marker val="1"/>
        <c:smooth val="0"/>
        <c:axId val="2109244920"/>
        <c:axId val="-2125948200"/>
      </c:lineChart>
      <c:catAx>
        <c:axId val="2109244920"/>
        <c:scaling>
          <c:orientation val="minMax"/>
        </c:scaling>
        <c:delete val="0"/>
        <c:axPos val="b"/>
        <c:majorGridlines/>
        <c:numFmt formatCode="General" sourceLinked="1"/>
        <c:majorTickMark val="none"/>
        <c:minorTickMark val="none"/>
        <c:tickLblPos val="nextTo"/>
        <c:txPr>
          <a:bodyPr rot="-60000000" vert="horz"/>
          <a:lstStyle/>
          <a:p>
            <a:pPr>
              <a:defRPr/>
            </a:pPr>
            <a:endParaRPr lang="en-US"/>
          </a:p>
        </c:txPr>
        <c:crossAx val="-2125948200"/>
        <c:crosses val="autoZero"/>
        <c:auto val="1"/>
        <c:lblAlgn val="ctr"/>
        <c:lblOffset val="100"/>
        <c:noMultiLvlLbl val="0"/>
      </c:catAx>
      <c:valAx>
        <c:axId val="-2125948200"/>
        <c:scaling>
          <c:orientation val="minMax"/>
          <c:max val="65.0"/>
          <c:min val="35.0"/>
        </c:scaling>
        <c:delete val="0"/>
        <c:axPos val="l"/>
        <c:majorGridlines/>
        <c:title>
          <c:tx>
            <c:rich>
              <a:bodyPr rot="-5400000" vert="horz"/>
              <a:lstStyle/>
              <a:p>
                <a:pPr>
                  <a:defRPr/>
                </a:pPr>
                <a:r>
                  <a:rPr lang="pl-PL"/>
                  <a:t>Temperature [°C]</a:t>
                </a:r>
                <a:endParaRPr lang="en-GB"/>
              </a:p>
            </c:rich>
          </c:tx>
          <c:layout>
            <c:manualLayout>
              <c:xMode val="edge"/>
              <c:yMode val="edge"/>
              <c:x val="0.0022856809565471"/>
              <c:y val="0.301250275856244"/>
            </c:manualLayout>
          </c:layout>
          <c:overlay val="0"/>
        </c:title>
        <c:numFmt formatCode="#,##0\°\C;\-#,##0\°\C" sourceLinked="0"/>
        <c:majorTickMark val="none"/>
        <c:minorTickMark val="none"/>
        <c:tickLblPos val="nextTo"/>
        <c:txPr>
          <a:bodyPr rot="-60000000" vert="horz"/>
          <a:lstStyle/>
          <a:p>
            <a:pPr>
              <a:defRPr/>
            </a:pPr>
            <a:endParaRPr lang="en-US"/>
          </a:p>
        </c:txPr>
        <c:crossAx val="2109244920"/>
        <c:crosses val="autoZero"/>
        <c:crossBetween val="midCat"/>
        <c:majorUnit val="2.0"/>
      </c:valAx>
    </c:plotArea>
    <c:legend>
      <c:legendPos val="r"/>
      <c:layout>
        <c:manualLayout>
          <c:xMode val="edge"/>
          <c:yMode val="edge"/>
          <c:x val="0.11938530183727"/>
          <c:y val="0.856650134642261"/>
          <c:w val="0.516500437445319"/>
          <c:h val="0.143349944270665"/>
        </c:manualLayout>
      </c:layout>
      <c:overlay val="0"/>
      <c:txPr>
        <a:bodyPr rot="0" vert="horz"/>
        <a:lstStyle/>
        <a:p>
          <a:pPr>
            <a:defRPr/>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b="0"/>
            </a:pPr>
            <a:r>
              <a:rPr lang="pl-PL" sz="1600" b="0" dirty="0"/>
              <a:t>14x350W Comtel </a:t>
            </a:r>
            <a:r>
              <a:rPr lang="pl-PL" sz="1600" b="0" dirty="0" smtClean="0"/>
              <a:t>LB</a:t>
            </a:r>
            <a:r>
              <a:rPr lang="en-US" sz="1600" b="0" dirty="0" smtClean="0"/>
              <a:t>.</a:t>
            </a:r>
            <a:r>
              <a:rPr lang="en-US" sz="1600" b="0" baseline="0" dirty="0" smtClean="0"/>
              <a:t> </a:t>
            </a:r>
            <a:endParaRPr lang="en-US" sz="1600" b="0" dirty="0"/>
          </a:p>
        </c:rich>
      </c:tx>
      <c:layout>
        <c:manualLayout>
          <c:xMode val="edge"/>
          <c:yMode val="edge"/>
          <c:x val="0.320281364829396"/>
          <c:y val="0.119789838766283"/>
        </c:manualLayout>
      </c:layout>
      <c:overlay val="0"/>
    </c:title>
    <c:autoTitleDeleted val="0"/>
    <c:plotArea>
      <c:layout>
        <c:manualLayout>
          <c:layoutTarget val="inner"/>
          <c:xMode val="edge"/>
          <c:yMode val="edge"/>
          <c:x val="0.135640244969379"/>
          <c:y val="0.224038447896716"/>
          <c:w val="0.809358205224347"/>
          <c:h val="0.602450403159065"/>
        </c:manualLayout>
      </c:layout>
      <c:lineChart>
        <c:grouping val="standard"/>
        <c:varyColors val="0"/>
        <c:ser>
          <c:idx val="0"/>
          <c:order val="0"/>
          <c:tx>
            <c:v>WBF</c:v>
          </c:tx>
          <c:cat>
            <c:strRef>
              <c:f>Sheet1!$C$2:$P$2</c:f>
              <c:strCache>
                <c:ptCount val="14"/>
                <c:pt idx="0">
                  <c:v>s13</c:v>
                </c:pt>
                <c:pt idx="1">
                  <c:v>s11</c:v>
                </c:pt>
                <c:pt idx="2">
                  <c:v>s9</c:v>
                </c:pt>
                <c:pt idx="3">
                  <c:v>s7</c:v>
                </c:pt>
                <c:pt idx="4">
                  <c:v>s5</c:v>
                </c:pt>
                <c:pt idx="5">
                  <c:v>s3</c:v>
                </c:pt>
                <c:pt idx="6">
                  <c:v>s1</c:v>
                </c:pt>
                <c:pt idx="7">
                  <c:v>s2</c:v>
                </c:pt>
                <c:pt idx="8">
                  <c:v>s4</c:v>
                </c:pt>
                <c:pt idx="9">
                  <c:v>s6</c:v>
                </c:pt>
                <c:pt idx="10">
                  <c:v>s8</c:v>
                </c:pt>
                <c:pt idx="11">
                  <c:v>s10</c:v>
                </c:pt>
                <c:pt idx="12">
                  <c:v>s12</c:v>
                </c:pt>
                <c:pt idx="13">
                  <c:v>s14</c:v>
                </c:pt>
              </c:strCache>
            </c:strRef>
          </c:cat>
          <c:val>
            <c:numRef>
              <c:f>Sheet1!$C$3:$P$3</c:f>
              <c:numCache>
                <c:formatCode>General</c:formatCode>
                <c:ptCount val="14"/>
                <c:pt idx="0">
                  <c:v>58.0</c:v>
                </c:pt>
                <c:pt idx="1">
                  <c:v>53.0</c:v>
                </c:pt>
                <c:pt idx="2">
                  <c:v>52.0</c:v>
                </c:pt>
                <c:pt idx="3">
                  <c:v>51.0</c:v>
                </c:pt>
                <c:pt idx="4">
                  <c:v>52.0</c:v>
                </c:pt>
                <c:pt idx="5">
                  <c:v>53.0</c:v>
                </c:pt>
                <c:pt idx="6">
                  <c:v>51.0</c:v>
                </c:pt>
                <c:pt idx="7">
                  <c:v>50.0</c:v>
                </c:pt>
                <c:pt idx="8">
                  <c:v>50.0</c:v>
                </c:pt>
                <c:pt idx="9">
                  <c:v>51.0</c:v>
                </c:pt>
                <c:pt idx="10">
                  <c:v>51.0</c:v>
                </c:pt>
                <c:pt idx="11">
                  <c:v>51.0</c:v>
                </c:pt>
                <c:pt idx="12">
                  <c:v>50.0</c:v>
                </c:pt>
                <c:pt idx="13">
                  <c:v>54.0</c:v>
                </c:pt>
              </c:numCache>
            </c:numRef>
          </c:val>
          <c:smooth val="0"/>
          <c:extLst xmlns:c16r2="http://schemas.microsoft.com/office/drawing/2015/06/chart">
            <c:ext xmlns:c16="http://schemas.microsoft.com/office/drawing/2014/chart" uri="{C3380CC4-5D6E-409C-BE32-E72D297353CC}">
              <c16:uniqueId val="{00000000-0B3D-477C-BF62-C06DF9D3CC84}"/>
            </c:ext>
          </c:extLst>
        </c:ser>
        <c:ser>
          <c:idx val="1"/>
          <c:order val="1"/>
          <c:tx>
            <c:v>BF</c:v>
          </c:tx>
          <c:val>
            <c:numRef>
              <c:f>Sheet1!$C$10:$P$10</c:f>
              <c:numCache>
                <c:formatCode>General</c:formatCode>
                <c:ptCount val="14"/>
                <c:pt idx="0">
                  <c:v>60.0</c:v>
                </c:pt>
                <c:pt idx="1">
                  <c:v>60.0</c:v>
                </c:pt>
                <c:pt idx="2">
                  <c:v>53.0</c:v>
                </c:pt>
                <c:pt idx="3">
                  <c:v>51.0</c:v>
                </c:pt>
                <c:pt idx="4">
                  <c:v>55.0</c:v>
                </c:pt>
                <c:pt idx="5">
                  <c:v>59.0</c:v>
                </c:pt>
                <c:pt idx="6">
                  <c:v>54.0</c:v>
                </c:pt>
                <c:pt idx="7">
                  <c:v>55.0</c:v>
                </c:pt>
                <c:pt idx="8">
                  <c:v>49.0</c:v>
                </c:pt>
                <c:pt idx="9">
                  <c:v>51.0</c:v>
                </c:pt>
                <c:pt idx="10">
                  <c:v>54.0</c:v>
                </c:pt>
                <c:pt idx="11">
                  <c:v>59.0</c:v>
                </c:pt>
                <c:pt idx="12">
                  <c:v>52.0</c:v>
                </c:pt>
                <c:pt idx="13">
                  <c:v>50.0</c:v>
                </c:pt>
              </c:numCache>
            </c:numRef>
          </c:val>
          <c:smooth val="0"/>
          <c:extLst xmlns:c16r2="http://schemas.microsoft.com/office/drawing/2015/06/chart">
            <c:ext xmlns:c16="http://schemas.microsoft.com/office/drawing/2014/chart" uri="{C3380CC4-5D6E-409C-BE32-E72D297353CC}">
              <c16:uniqueId val="{00000001-0B3D-477C-BF62-C06DF9D3CC84}"/>
            </c:ext>
          </c:extLst>
        </c:ser>
        <c:ser>
          <c:idx val="2"/>
          <c:order val="2"/>
          <c:tx>
            <c:v>50</c:v>
          </c:tx>
          <c:spPr>
            <a:ln>
              <a:solidFill>
                <a:srgbClr val="FF0000"/>
              </a:solidFill>
            </a:ln>
          </c:spPr>
          <c:val>
            <c:numRef>
              <c:f>Sheet1!$C$14:$P$14</c:f>
              <c:numCache>
                <c:formatCode>General</c:formatCode>
                <c:ptCount val="14"/>
                <c:pt idx="0">
                  <c:v>50.0</c:v>
                </c:pt>
                <c:pt idx="1">
                  <c:v>50.0</c:v>
                </c:pt>
                <c:pt idx="2">
                  <c:v>50.0</c:v>
                </c:pt>
                <c:pt idx="3">
                  <c:v>50.0</c:v>
                </c:pt>
                <c:pt idx="4">
                  <c:v>50.0</c:v>
                </c:pt>
                <c:pt idx="5">
                  <c:v>50.0</c:v>
                </c:pt>
                <c:pt idx="6">
                  <c:v>50.0</c:v>
                </c:pt>
                <c:pt idx="7">
                  <c:v>50.0</c:v>
                </c:pt>
                <c:pt idx="8">
                  <c:v>50.0</c:v>
                </c:pt>
                <c:pt idx="9">
                  <c:v>50.0</c:v>
                </c:pt>
                <c:pt idx="10">
                  <c:v>50.0</c:v>
                </c:pt>
                <c:pt idx="11">
                  <c:v>50.0</c:v>
                </c:pt>
                <c:pt idx="12">
                  <c:v>50.0</c:v>
                </c:pt>
                <c:pt idx="13">
                  <c:v>50.0</c:v>
                </c:pt>
              </c:numCache>
            </c:numRef>
          </c:val>
          <c:smooth val="0"/>
          <c:extLst xmlns:c16r2="http://schemas.microsoft.com/office/drawing/2015/06/chart">
            <c:ext xmlns:c16="http://schemas.microsoft.com/office/drawing/2014/chart" uri="{C3380CC4-5D6E-409C-BE32-E72D297353CC}">
              <c16:uniqueId val="{00000002-0B3D-477C-BF62-C06DF9D3CC84}"/>
            </c:ext>
          </c:extLst>
        </c:ser>
        <c:dLbls>
          <c:showLegendKey val="0"/>
          <c:showVal val="0"/>
          <c:showCatName val="0"/>
          <c:showSerName val="0"/>
          <c:showPercent val="0"/>
          <c:showBubbleSize val="0"/>
        </c:dLbls>
        <c:marker val="1"/>
        <c:smooth val="0"/>
        <c:axId val="2040419400"/>
        <c:axId val="2040422408"/>
      </c:lineChart>
      <c:catAx>
        <c:axId val="2040419400"/>
        <c:scaling>
          <c:orientation val="minMax"/>
        </c:scaling>
        <c:delete val="0"/>
        <c:axPos val="b"/>
        <c:majorGridlines/>
        <c:numFmt formatCode="General" sourceLinked="1"/>
        <c:majorTickMark val="none"/>
        <c:minorTickMark val="none"/>
        <c:tickLblPos val="nextTo"/>
        <c:txPr>
          <a:bodyPr rot="-60000000" vert="horz"/>
          <a:lstStyle/>
          <a:p>
            <a:pPr>
              <a:defRPr/>
            </a:pPr>
            <a:endParaRPr lang="en-US"/>
          </a:p>
        </c:txPr>
        <c:crossAx val="2040422408"/>
        <c:crosses val="autoZero"/>
        <c:auto val="1"/>
        <c:lblAlgn val="ctr"/>
        <c:lblOffset val="100"/>
        <c:noMultiLvlLbl val="0"/>
      </c:catAx>
      <c:valAx>
        <c:axId val="2040422408"/>
        <c:scaling>
          <c:orientation val="minMax"/>
          <c:max val="65.0"/>
          <c:min val="35.0"/>
        </c:scaling>
        <c:delete val="0"/>
        <c:axPos val="l"/>
        <c:majorGridlines/>
        <c:title>
          <c:tx>
            <c:rich>
              <a:bodyPr rot="-5400000" vert="horz"/>
              <a:lstStyle/>
              <a:p>
                <a:pPr>
                  <a:defRPr/>
                </a:pPr>
                <a:r>
                  <a:rPr lang="pl-PL"/>
                  <a:t>Temperature [°C]</a:t>
                </a:r>
                <a:endParaRPr lang="en-GB"/>
              </a:p>
            </c:rich>
          </c:tx>
          <c:layout>
            <c:manualLayout>
              <c:xMode val="edge"/>
              <c:yMode val="edge"/>
              <c:x val="0.011174569845436"/>
              <c:y val="0.294329810001583"/>
            </c:manualLayout>
          </c:layout>
          <c:overlay val="0"/>
        </c:title>
        <c:numFmt formatCode="#,##0\°\C;\-#,##0\°\C" sourceLinked="0"/>
        <c:majorTickMark val="none"/>
        <c:minorTickMark val="none"/>
        <c:tickLblPos val="nextTo"/>
        <c:txPr>
          <a:bodyPr rot="-60000000" vert="horz"/>
          <a:lstStyle/>
          <a:p>
            <a:pPr>
              <a:defRPr/>
            </a:pPr>
            <a:endParaRPr lang="en-US"/>
          </a:p>
        </c:txPr>
        <c:crossAx val="2040419400"/>
        <c:crosses val="autoZero"/>
        <c:crossBetween val="midCat"/>
        <c:majorUnit val="2.0"/>
      </c:valAx>
    </c:plotArea>
    <c:legend>
      <c:legendPos val="r"/>
      <c:layout>
        <c:manualLayout>
          <c:xMode val="edge"/>
          <c:yMode val="edge"/>
          <c:x val="0.11938530183727"/>
          <c:y val="0.856650134642261"/>
          <c:w val="0.516500437445319"/>
          <c:h val="0.143349944270665"/>
        </c:manualLayout>
      </c:layout>
      <c:overlay val="0"/>
      <c:txPr>
        <a:bodyPr rot="0" vert="horz"/>
        <a:lstStyle/>
        <a:p>
          <a:pPr>
            <a:defRPr/>
          </a:pPr>
          <a:endParaRPr lang="en-US"/>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b="0"/>
            </a:pPr>
            <a:r>
              <a:rPr lang="pl-PL" sz="1600" b="0" dirty="0" smtClean="0"/>
              <a:t>14x</a:t>
            </a:r>
            <a:r>
              <a:rPr lang="en-US" sz="1600" b="0" dirty="0"/>
              <a:t>3</a:t>
            </a:r>
            <a:r>
              <a:rPr lang="pl-PL" sz="1600" b="0" dirty="0"/>
              <a:t>50W</a:t>
            </a:r>
            <a:r>
              <a:rPr lang="pl-PL" sz="1600" b="0" baseline="0" dirty="0"/>
              <a:t> ASIS </a:t>
            </a:r>
            <a:r>
              <a:rPr lang="pl-PL" sz="1600" b="0" baseline="0" dirty="0" smtClean="0"/>
              <a:t>LB</a:t>
            </a:r>
            <a:r>
              <a:rPr lang="en-US" sz="1600" b="0" baseline="0" dirty="0" smtClean="0"/>
              <a:t>. </a:t>
            </a:r>
            <a:endParaRPr lang="en-GB" sz="1600" b="0" dirty="0"/>
          </a:p>
        </c:rich>
      </c:tx>
      <c:layout>
        <c:manualLayout>
          <c:xMode val="edge"/>
          <c:yMode val="edge"/>
          <c:x val="0.389910994459026"/>
          <c:y val="0.118988906324788"/>
        </c:manualLayout>
      </c:layout>
      <c:overlay val="0"/>
    </c:title>
    <c:autoTitleDeleted val="0"/>
    <c:plotArea>
      <c:layout>
        <c:manualLayout>
          <c:layoutTarget val="inner"/>
          <c:xMode val="edge"/>
          <c:yMode val="edge"/>
          <c:x val="0.135640244969379"/>
          <c:y val="0.224038447896716"/>
          <c:w val="0.809358205224347"/>
          <c:h val="0.602450403159065"/>
        </c:manualLayout>
      </c:layout>
      <c:lineChart>
        <c:grouping val="standard"/>
        <c:varyColors val="0"/>
        <c:ser>
          <c:idx val="0"/>
          <c:order val="0"/>
          <c:tx>
            <c:v>WBF</c:v>
          </c:tx>
          <c:cat>
            <c:strRef>
              <c:f>Sheet1!$C$2:$P$2</c:f>
              <c:strCache>
                <c:ptCount val="14"/>
                <c:pt idx="0">
                  <c:v>s13</c:v>
                </c:pt>
                <c:pt idx="1">
                  <c:v>s11</c:v>
                </c:pt>
                <c:pt idx="2">
                  <c:v>s9</c:v>
                </c:pt>
                <c:pt idx="3">
                  <c:v>s7</c:v>
                </c:pt>
                <c:pt idx="4">
                  <c:v>s5</c:v>
                </c:pt>
                <c:pt idx="5">
                  <c:v>s3</c:v>
                </c:pt>
                <c:pt idx="6">
                  <c:v>s1</c:v>
                </c:pt>
                <c:pt idx="7">
                  <c:v>s2</c:v>
                </c:pt>
                <c:pt idx="8">
                  <c:v>s4</c:v>
                </c:pt>
                <c:pt idx="9">
                  <c:v>s6</c:v>
                </c:pt>
                <c:pt idx="10">
                  <c:v>s8</c:v>
                </c:pt>
                <c:pt idx="11">
                  <c:v>s10</c:v>
                </c:pt>
                <c:pt idx="12">
                  <c:v>s12</c:v>
                </c:pt>
                <c:pt idx="13">
                  <c:v>s14</c:v>
                </c:pt>
              </c:strCache>
            </c:strRef>
          </c:cat>
          <c:val>
            <c:numRef>
              <c:f>Sheet1!$C$3:$P$3</c:f>
              <c:numCache>
                <c:formatCode>General</c:formatCode>
                <c:ptCount val="14"/>
                <c:pt idx="0">
                  <c:v>52.5</c:v>
                </c:pt>
                <c:pt idx="1">
                  <c:v>53.75</c:v>
                </c:pt>
                <c:pt idx="2">
                  <c:v>50.0</c:v>
                </c:pt>
                <c:pt idx="3">
                  <c:v>51.25</c:v>
                </c:pt>
                <c:pt idx="4">
                  <c:v>53.75</c:v>
                </c:pt>
                <c:pt idx="5">
                  <c:v>50.0</c:v>
                </c:pt>
                <c:pt idx="6">
                  <c:v>50.0</c:v>
                </c:pt>
                <c:pt idx="7">
                  <c:v>48.75</c:v>
                </c:pt>
                <c:pt idx="8">
                  <c:v>48.75</c:v>
                </c:pt>
                <c:pt idx="9">
                  <c:v>48.75</c:v>
                </c:pt>
                <c:pt idx="10">
                  <c:v>48.75</c:v>
                </c:pt>
                <c:pt idx="11">
                  <c:v>48.75</c:v>
                </c:pt>
                <c:pt idx="12">
                  <c:v>48.75</c:v>
                </c:pt>
                <c:pt idx="13">
                  <c:v>50.0</c:v>
                </c:pt>
              </c:numCache>
            </c:numRef>
          </c:val>
          <c:smooth val="0"/>
          <c:extLst xmlns:c16r2="http://schemas.microsoft.com/office/drawing/2015/06/chart">
            <c:ext xmlns:c16="http://schemas.microsoft.com/office/drawing/2014/chart" uri="{C3380CC4-5D6E-409C-BE32-E72D297353CC}">
              <c16:uniqueId val="{00000000-A436-4AC9-B612-51DE5763FB82}"/>
            </c:ext>
          </c:extLst>
        </c:ser>
        <c:ser>
          <c:idx val="1"/>
          <c:order val="1"/>
          <c:tx>
            <c:v>BF</c:v>
          </c:tx>
          <c:val>
            <c:numRef>
              <c:f>Sheet1!$C$10:$P$10</c:f>
              <c:numCache>
                <c:formatCode>General</c:formatCode>
                <c:ptCount val="14"/>
                <c:pt idx="0">
                  <c:v>46.25</c:v>
                </c:pt>
                <c:pt idx="1">
                  <c:v>50.0</c:v>
                </c:pt>
                <c:pt idx="2">
                  <c:v>46.25</c:v>
                </c:pt>
                <c:pt idx="3">
                  <c:v>45.0</c:v>
                </c:pt>
                <c:pt idx="4">
                  <c:v>47.5</c:v>
                </c:pt>
                <c:pt idx="5">
                  <c:v>46.25</c:v>
                </c:pt>
                <c:pt idx="6">
                  <c:v>48.75</c:v>
                </c:pt>
                <c:pt idx="7">
                  <c:v>46.25</c:v>
                </c:pt>
                <c:pt idx="8">
                  <c:v>43.75</c:v>
                </c:pt>
                <c:pt idx="9">
                  <c:v>46.25</c:v>
                </c:pt>
                <c:pt idx="10">
                  <c:v>45.0</c:v>
                </c:pt>
                <c:pt idx="11">
                  <c:v>47.5</c:v>
                </c:pt>
                <c:pt idx="12">
                  <c:v>45.0</c:v>
                </c:pt>
                <c:pt idx="13">
                  <c:v>45.0</c:v>
                </c:pt>
              </c:numCache>
            </c:numRef>
          </c:val>
          <c:smooth val="0"/>
          <c:extLst xmlns:c16r2="http://schemas.microsoft.com/office/drawing/2015/06/chart">
            <c:ext xmlns:c16="http://schemas.microsoft.com/office/drawing/2014/chart" uri="{C3380CC4-5D6E-409C-BE32-E72D297353CC}">
              <c16:uniqueId val="{00000001-A436-4AC9-B612-51DE5763FB82}"/>
            </c:ext>
          </c:extLst>
        </c:ser>
        <c:ser>
          <c:idx val="2"/>
          <c:order val="2"/>
          <c:tx>
            <c:v>50</c:v>
          </c:tx>
          <c:spPr>
            <a:ln>
              <a:solidFill>
                <a:srgbClr val="FF0000"/>
              </a:solidFill>
            </a:ln>
          </c:spPr>
          <c:val>
            <c:numRef>
              <c:f>Sheet1!$C$14:$P$14</c:f>
              <c:numCache>
                <c:formatCode>General</c:formatCode>
                <c:ptCount val="14"/>
                <c:pt idx="0">
                  <c:v>50.0</c:v>
                </c:pt>
                <c:pt idx="1">
                  <c:v>50.0</c:v>
                </c:pt>
                <c:pt idx="2">
                  <c:v>50.0</c:v>
                </c:pt>
                <c:pt idx="3">
                  <c:v>50.0</c:v>
                </c:pt>
                <c:pt idx="4">
                  <c:v>50.0</c:v>
                </c:pt>
                <c:pt idx="5">
                  <c:v>50.0</c:v>
                </c:pt>
                <c:pt idx="6">
                  <c:v>50.0</c:v>
                </c:pt>
                <c:pt idx="7">
                  <c:v>50.0</c:v>
                </c:pt>
                <c:pt idx="8">
                  <c:v>50.0</c:v>
                </c:pt>
                <c:pt idx="9">
                  <c:v>50.0</c:v>
                </c:pt>
                <c:pt idx="10">
                  <c:v>50.0</c:v>
                </c:pt>
                <c:pt idx="11">
                  <c:v>50.0</c:v>
                </c:pt>
                <c:pt idx="12">
                  <c:v>50.0</c:v>
                </c:pt>
                <c:pt idx="13">
                  <c:v>50.0</c:v>
                </c:pt>
              </c:numCache>
            </c:numRef>
          </c:val>
          <c:smooth val="0"/>
          <c:extLst xmlns:c16r2="http://schemas.microsoft.com/office/drawing/2015/06/chart">
            <c:ext xmlns:c16="http://schemas.microsoft.com/office/drawing/2014/chart" uri="{C3380CC4-5D6E-409C-BE32-E72D297353CC}">
              <c16:uniqueId val="{00000002-A436-4AC9-B612-51DE5763FB82}"/>
            </c:ext>
          </c:extLst>
        </c:ser>
        <c:dLbls>
          <c:showLegendKey val="0"/>
          <c:showVal val="0"/>
          <c:showCatName val="0"/>
          <c:showSerName val="0"/>
          <c:showPercent val="0"/>
          <c:showBubbleSize val="0"/>
        </c:dLbls>
        <c:marker val="1"/>
        <c:smooth val="0"/>
        <c:axId val="2127344808"/>
        <c:axId val="2108777160"/>
      </c:lineChart>
      <c:catAx>
        <c:axId val="2127344808"/>
        <c:scaling>
          <c:orientation val="minMax"/>
        </c:scaling>
        <c:delete val="0"/>
        <c:axPos val="b"/>
        <c:majorGridlines/>
        <c:numFmt formatCode="General" sourceLinked="1"/>
        <c:majorTickMark val="none"/>
        <c:minorTickMark val="none"/>
        <c:tickLblPos val="nextTo"/>
        <c:txPr>
          <a:bodyPr rot="-60000000" vert="horz"/>
          <a:lstStyle/>
          <a:p>
            <a:pPr>
              <a:defRPr/>
            </a:pPr>
            <a:endParaRPr lang="en-US"/>
          </a:p>
        </c:txPr>
        <c:crossAx val="2108777160"/>
        <c:crosses val="autoZero"/>
        <c:auto val="1"/>
        <c:lblAlgn val="ctr"/>
        <c:lblOffset val="100"/>
        <c:noMultiLvlLbl val="0"/>
      </c:catAx>
      <c:valAx>
        <c:axId val="2108777160"/>
        <c:scaling>
          <c:orientation val="minMax"/>
          <c:max val="65.0"/>
          <c:min val="35.0"/>
        </c:scaling>
        <c:delete val="0"/>
        <c:axPos val="l"/>
        <c:majorGridlines/>
        <c:title>
          <c:tx>
            <c:rich>
              <a:bodyPr rot="-5400000" vert="horz"/>
              <a:lstStyle/>
              <a:p>
                <a:pPr>
                  <a:defRPr/>
                </a:pPr>
                <a:r>
                  <a:rPr lang="pl-PL"/>
                  <a:t>Temperature [°C]</a:t>
                </a:r>
                <a:endParaRPr lang="en-GB"/>
              </a:p>
            </c:rich>
          </c:tx>
          <c:layout>
            <c:manualLayout>
              <c:xMode val="edge"/>
              <c:yMode val="edge"/>
              <c:x val="0.00524864391951006"/>
              <c:y val="0.305322315537464"/>
            </c:manualLayout>
          </c:layout>
          <c:overlay val="0"/>
        </c:title>
        <c:numFmt formatCode="#,##0\°\C;\-#,##0\°\C" sourceLinked="0"/>
        <c:majorTickMark val="none"/>
        <c:minorTickMark val="none"/>
        <c:tickLblPos val="nextTo"/>
        <c:txPr>
          <a:bodyPr rot="-60000000" vert="horz"/>
          <a:lstStyle/>
          <a:p>
            <a:pPr>
              <a:defRPr/>
            </a:pPr>
            <a:endParaRPr lang="en-US"/>
          </a:p>
        </c:txPr>
        <c:crossAx val="2127344808"/>
        <c:crosses val="autoZero"/>
        <c:crossBetween val="midCat"/>
        <c:majorUnit val="2.0"/>
      </c:valAx>
    </c:plotArea>
    <c:legend>
      <c:legendPos val="r"/>
      <c:layout>
        <c:manualLayout>
          <c:xMode val="edge"/>
          <c:yMode val="edge"/>
          <c:x val="0.11938530183727"/>
          <c:y val="0.856650134642261"/>
          <c:w val="0.516500437445319"/>
          <c:h val="0.143349944270665"/>
        </c:manualLayout>
      </c:layout>
      <c:overlay val="0"/>
      <c:txPr>
        <a:bodyPr rot="0" vert="horz"/>
        <a:lstStyle/>
        <a:p>
          <a:pPr>
            <a:defRPr/>
          </a:pPr>
          <a:endParaRPr lang="en-US"/>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a:pPr>
            <a:r>
              <a:rPr lang="pl-PL" sz="1400" b="0"/>
              <a:t>14x350W Comtel LB (top)</a:t>
            </a:r>
          </a:p>
          <a:p>
            <a:pPr>
              <a:defRPr sz="1400" b="0"/>
            </a:pPr>
            <a:r>
              <a:rPr lang="pl-PL" sz="1400" b="0"/>
              <a:t>14x450W ASIS LB (bot)</a:t>
            </a:r>
            <a:endParaRPr lang="en-GB" sz="1400" b="0"/>
          </a:p>
        </c:rich>
      </c:tx>
      <c:layout>
        <c:manualLayout>
          <c:xMode val="edge"/>
          <c:yMode val="edge"/>
          <c:x val="0.306948264800233"/>
          <c:y val="0.0365296803652968"/>
        </c:manualLayout>
      </c:layout>
      <c:overlay val="0"/>
    </c:title>
    <c:autoTitleDeleted val="0"/>
    <c:plotArea>
      <c:layout>
        <c:manualLayout>
          <c:layoutTarget val="inner"/>
          <c:xMode val="edge"/>
          <c:yMode val="edge"/>
          <c:x val="0.135640244969379"/>
          <c:y val="0.163978283536476"/>
          <c:w val="0.809358205224347"/>
          <c:h val="0.662510499877451"/>
        </c:manualLayout>
      </c:layout>
      <c:lineChart>
        <c:grouping val="standard"/>
        <c:varyColors val="0"/>
        <c:ser>
          <c:idx val="0"/>
          <c:order val="0"/>
          <c:tx>
            <c:v>Without soundproofing</c:v>
          </c:tx>
          <c:cat>
            <c:strRef>
              <c:f>Sheet1!$C$2:$P$2</c:f>
              <c:strCache>
                <c:ptCount val="14"/>
                <c:pt idx="0">
                  <c:v>s13</c:v>
                </c:pt>
                <c:pt idx="1">
                  <c:v>s11</c:v>
                </c:pt>
                <c:pt idx="2">
                  <c:v>s9</c:v>
                </c:pt>
                <c:pt idx="3">
                  <c:v>s7</c:v>
                </c:pt>
                <c:pt idx="4">
                  <c:v>s5</c:v>
                </c:pt>
                <c:pt idx="5">
                  <c:v>s3</c:v>
                </c:pt>
                <c:pt idx="6">
                  <c:v>s1</c:v>
                </c:pt>
                <c:pt idx="7">
                  <c:v>s2</c:v>
                </c:pt>
                <c:pt idx="8">
                  <c:v>s4</c:v>
                </c:pt>
                <c:pt idx="9">
                  <c:v>s6</c:v>
                </c:pt>
                <c:pt idx="10">
                  <c:v>s8</c:v>
                </c:pt>
                <c:pt idx="11">
                  <c:v>s10</c:v>
                </c:pt>
                <c:pt idx="12">
                  <c:v>s12</c:v>
                </c:pt>
                <c:pt idx="13">
                  <c:v>s14</c:v>
                </c:pt>
              </c:strCache>
            </c:strRef>
          </c:cat>
          <c:val>
            <c:numRef>
              <c:f>Sheet1!$C$3:$P$3</c:f>
              <c:numCache>
                <c:formatCode>General</c:formatCode>
                <c:ptCount val="14"/>
                <c:pt idx="0">
                  <c:v>51.5</c:v>
                </c:pt>
                <c:pt idx="1">
                  <c:v>50.0</c:v>
                </c:pt>
                <c:pt idx="2">
                  <c:v>47.75</c:v>
                </c:pt>
                <c:pt idx="3">
                  <c:v>50.0</c:v>
                </c:pt>
                <c:pt idx="4">
                  <c:v>52.25</c:v>
                </c:pt>
                <c:pt idx="5">
                  <c:v>48.75</c:v>
                </c:pt>
                <c:pt idx="6">
                  <c:v>50.0</c:v>
                </c:pt>
                <c:pt idx="7">
                  <c:v>48.75</c:v>
                </c:pt>
                <c:pt idx="8">
                  <c:v>48.75</c:v>
                </c:pt>
                <c:pt idx="9">
                  <c:v>48.75</c:v>
                </c:pt>
                <c:pt idx="10">
                  <c:v>47.75</c:v>
                </c:pt>
                <c:pt idx="11">
                  <c:v>47.75</c:v>
                </c:pt>
                <c:pt idx="12">
                  <c:v>48.5</c:v>
                </c:pt>
                <c:pt idx="13">
                  <c:v>48.5</c:v>
                </c:pt>
              </c:numCache>
            </c:numRef>
          </c:val>
          <c:smooth val="0"/>
        </c:ser>
        <c:ser>
          <c:idx val="1"/>
          <c:order val="1"/>
          <c:tx>
            <c:v>With soundproofing</c:v>
          </c:tx>
          <c:val>
            <c:numRef>
              <c:f>Sheet1!$C$10:$P$10</c:f>
              <c:numCache>
                <c:formatCode>General</c:formatCode>
                <c:ptCount val="14"/>
                <c:pt idx="0">
                  <c:v>53.75</c:v>
                </c:pt>
                <c:pt idx="1">
                  <c:v>51.25</c:v>
                </c:pt>
                <c:pt idx="2">
                  <c:v>52.5</c:v>
                </c:pt>
                <c:pt idx="3">
                  <c:v>52.5</c:v>
                </c:pt>
                <c:pt idx="4">
                  <c:v>52.5</c:v>
                </c:pt>
                <c:pt idx="5">
                  <c:v>50.0</c:v>
                </c:pt>
                <c:pt idx="6">
                  <c:v>48.75</c:v>
                </c:pt>
                <c:pt idx="7">
                  <c:v>50.0</c:v>
                </c:pt>
                <c:pt idx="8">
                  <c:v>51.25</c:v>
                </c:pt>
                <c:pt idx="9">
                  <c:v>52.5</c:v>
                </c:pt>
                <c:pt idx="10">
                  <c:v>50.0</c:v>
                </c:pt>
                <c:pt idx="11">
                  <c:v>52.5</c:v>
                </c:pt>
                <c:pt idx="12">
                  <c:v>52.5</c:v>
                </c:pt>
                <c:pt idx="13">
                  <c:v>55.0</c:v>
                </c:pt>
              </c:numCache>
            </c:numRef>
          </c:val>
          <c:smooth val="0"/>
        </c:ser>
        <c:ser>
          <c:idx val="2"/>
          <c:order val="2"/>
          <c:tx>
            <c:v>50</c:v>
          </c:tx>
          <c:spPr>
            <a:ln>
              <a:solidFill>
                <a:srgbClr val="FF0000"/>
              </a:solidFill>
            </a:ln>
          </c:spPr>
          <c:val>
            <c:numRef>
              <c:f>Sheet1!$C$14:$P$14</c:f>
              <c:numCache>
                <c:formatCode>General</c:formatCode>
                <c:ptCount val="14"/>
                <c:pt idx="0">
                  <c:v>50.0</c:v>
                </c:pt>
                <c:pt idx="1">
                  <c:v>50.0</c:v>
                </c:pt>
                <c:pt idx="2">
                  <c:v>50.0</c:v>
                </c:pt>
                <c:pt idx="3">
                  <c:v>50.0</c:v>
                </c:pt>
                <c:pt idx="4">
                  <c:v>50.0</c:v>
                </c:pt>
                <c:pt idx="5">
                  <c:v>50.0</c:v>
                </c:pt>
                <c:pt idx="6">
                  <c:v>50.0</c:v>
                </c:pt>
                <c:pt idx="7">
                  <c:v>50.0</c:v>
                </c:pt>
                <c:pt idx="8">
                  <c:v>50.0</c:v>
                </c:pt>
                <c:pt idx="9">
                  <c:v>50.0</c:v>
                </c:pt>
                <c:pt idx="10">
                  <c:v>50.0</c:v>
                </c:pt>
                <c:pt idx="11">
                  <c:v>50.0</c:v>
                </c:pt>
                <c:pt idx="12">
                  <c:v>50.0</c:v>
                </c:pt>
                <c:pt idx="13">
                  <c:v>50.0</c:v>
                </c:pt>
              </c:numCache>
            </c:numRef>
          </c:val>
          <c:smooth val="0"/>
        </c:ser>
        <c:dLbls>
          <c:showLegendKey val="0"/>
          <c:showVal val="0"/>
          <c:showCatName val="0"/>
          <c:showSerName val="0"/>
          <c:showPercent val="0"/>
          <c:showBubbleSize val="0"/>
        </c:dLbls>
        <c:marker val="1"/>
        <c:smooth val="0"/>
        <c:axId val="2110571768"/>
        <c:axId val="2109671752"/>
      </c:lineChart>
      <c:catAx>
        <c:axId val="2110571768"/>
        <c:scaling>
          <c:orientation val="minMax"/>
        </c:scaling>
        <c:delete val="0"/>
        <c:axPos val="b"/>
        <c:majorGridlines/>
        <c:numFmt formatCode="General" sourceLinked="1"/>
        <c:majorTickMark val="none"/>
        <c:minorTickMark val="none"/>
        <c:tickLblPos val="nextTo"/>
        <c:txPr>
          <a:bodyPr rot="-60000000" vert="horz"/>
          <a:lstStyle/>
          <a:p>
            <a:pPr>
              <a:defRPr/>
            </a:pPr>
            <a:endParaRPr lang="en-US"/>
          </a:p>
        </c:txPr>
        <c:crossAx val="2109671752"/>
        <c:crosses val="autoZero"/>
        <c:auto val="1"/>
        <c:lblAlgn val="ctr"/>
        <c:lblOffset val="100"/>
        <c:noMultiLvlLbl val="0"/>
      </c:catAx>
      <c:valAx>
        <c:axId val="2109671752"/>
        <c:scaling>
          <c:orientation val="minMax"/>
          <c:max val="60.0"/>
          <c:min val="30.0"/>
        </c:scaling>
        <c:delete val="0"/>
        <c:axPos val="l"/>
        <c:majorGridlines/>
        <c:title>
          <c:tx>
            <c:rich>
              <a:bodyPr rot="-5400000" vert="horz"/>
              <a:lstStyle/>
              <a:p>
                <a:pPr>
                  <a:defRPr/>
                </a:pPr>
                <a:r>
                  <a:rPr lang="pl-PL"/>
                  <a:t>Temperature [°C]</a:t>
                </a:r>
                <a:endParaRPr lang="en-GB"/>
              </a:p>
            </c:rich>
          </c:tx>
          <c:layout>
            <c:manualLayout>
              <c:xMode val="edge"/>
              <c:yMode val="edge"/>
              <c:x val="0.00821160688247302"/>
              <c:y val="0.290677021536691"/>
            </c:manualLayout>
          </c:layout>
          <c:overlay val="0"/>
        </c:title>
        <c:numFmt formatCode="#,##0\°\C;\-#,##0\°\C" sourceLinked="0"/>
        <c:majorTickMark val="none"/>
        <c:minorTickMark val="none"/>
        <c:tickLblPos val="nextTo"/>
        <c:txPr>
          <a:bodyPr rot="-60000000" vert="horz"/>
          <a:lstStyle/>
          <a:p>
            <a:pPr>
              <a:defRPr/>
            </a:pPr>
            <a:endParaRPr lang="en-US"/>
          </a:p>
        </c:txPr>
        <c:crossAx val="2110571768"/>
        <c:crosses val="autoZero"/>
        <c:crossBetween val="midCat"/>
        <c:majorUnit val="2.0"/>
      </c:valAx>
    </c:plotArea>
    <c:legend>
      <c:legendPos val="r"/>
      <c:layout>
        <c:manualLayout>
          <c:xMode val="edge"/>
          <c:yMode val="edge"/>
          <c:x val="0.0971630796150481"/>
          <c:y val="0.856650055729335"/>
          <c:w val="0.840944881889764"/>
          <c:h val="0.143349944270665"/>
        </c:manualLayout>
      </c:layout>
      <c:overlay val="0"/>
      <c:txPr>
        <a:bodyPr rot="0" vert="horz"/>
        <a:lstStyle/>
        <a:p>
          <a:pPr>
            <a:defRPr/>
          </a:pPr>
          <a:endParaRPr lang="en-US"/>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a:pPr>
            <a:r>
              <a:rPr lang="pl-PL" sz="1400" b="0"/>
              <a:t>14x350W Comtel LB (top)</a:t>
            </a:r>
          </a:p>
          <a:p>
            <a:pPr>
              <a:defRPr sz="1400" b="0"/>
            </a:pPr>
            <a:r>
              <a:rPr lang="pl-PL" sz="1400" b="0"/>
              <a:t>14x450W ASIS LB (bot)</a:t>
            </a:r>
            <a:endParaRPr lang="en-GB" sz="1400" b="0"/>
          </a:p>
        </c:rich>
      </c:tx>
      <c:layout>
        <c:manualLayout>
          <c:xMode val="edge"/>
          <c:yMode val="edge"/>
          <c:x val="0.309911227763196"/>
          <c:y val="0.0328767123287671"/>
        </c:manualLayout>
      </c:layout>
      <c:overlay val="0"/>
    </c:title>
    <c:autoTitleDeleted val="0"/>
    <c:plotArea>
      <c:layout>
        <c:manualLayout>
          <c:layoutTarget val="inner"/>
          <c:xMode val="edge"/>
          <c:yMode val="edge"/>
          <c:x val="0.135640244969379"/>
          <c:y val="0.160325315499946"/>
          <c:w val="0.809358205224347"/>
          <c:h val="0.662510499877451"/>
        </c:manualLayout>
      </c:layout>
      <c:lineChart>
        <c:grouping val="standard"/>
        <c:varyColors val="0"/>
        <c:ser>
          <c:idx val="0"/>
          <c:order val="0"/>
          <c:tx>
            <c:v>Without soundproofing</c:v>
          </c:tx>
          <c:cat>
            <c:strRef>
              <c:f>Sheet1!$C$2:$P$2</c:f>
              <c:strCache>
                <c:ptCount val="14"/>
                <c:pt idx="0">
                  <c:v>s13</c:v>
                </c:pt>
                <c:pt idx="1">
                  <c:v>s11</c:v>
                </c:pt>
                <c:pt idx="2">
                  <c:v>s9</c:v>
                </c:pt>
                <c:pt idx="3">
                  <c:v>s7</c:v>
                </c:pt>
                <c:pt idx="4">
                  <c:v>s5</c:v>
                </c:pt>
                <c:pt idx="5">
                  <c:v>s3</c:v>
                </c:pt>
                <c:pt idx="6">
                  <c:v>s1</c:v>
                </c:pt>
                <c:pt idx="7">
                  <c:v>s2</c:v>
                </c:pt>
                <c:pt idx="8">
                  <c:v>s4</c:v>
                </c:pt>
                <c:pt idx="9">
                  <c:v>s6</c:v>
                </c:pt>
                <c:pt idx="10">
                  <c:v>s8</c:v>
                </c:pt>
                <c:pt idx="11">
                  <c:v>s10</c:v>
                </c:pt>
                <c:pt idx="12">
                  <c:v>s12</c:v>
                </c:pt>
                <c:pt idx="13">
                  <c:v>s14</c:v>
                </c:pt>
              </c:strCache>
            </c:strRef>
          </c:cat>
          <c:val>
            <c:numRef>
              <c:f>Sheet1!$C$3:$P$3</c:f>
              <c:numCache>
                <c:formatCode>General</c:formatCode>
                <c:ptCount val="14"/>
                <c:pt idx="0">
                  <c:v>56.0</c:v>
                </c:pt>
                <c:pt idx="1">
                  <c:v>54.0</c:v>
                </c:pt>
                <c:pt idx="2">
                  <c:v>53.0</c:v>
                </c:pt>
                <c:pt idx="3">
                  <c:v>52.0</c:v>
                </c:pt>
                <c:pt idx="4">
                  <c:v>53.0</c:v>
                </c:pt>
                <c:pt idx="5">
                  <c:v>54.0</c:v>
                </c:pt>
                <c:pt idx="6">
                  <c:v>51.0</c:v>
                </c:pt>
                <c:pt idx="7">
                  <c:v>53.0</c:v>
                </c:pt>
                <c:pt idx="8">
                  <c:v>54.0</c:v>
                </c:pt>
                <c:pt idx="9">
                  <c:v>53.0</c:v>
                </c:pt>
                <c:pt idx="10">
                  <c:v>52.0</c:v>
                </c:pt>
                <c:pt idx="11">
                  <c:v>53.0</c:v>
                </c:pt>
                <c:pt idx="12">
                  <c:v>52.0</c:v>
                </c:pt>
                <c:pt idx="13">
                  <c:v>53.0</c:v>
                </c:pt>
              </c:numCache>
            </c:numRef>
          </c:val>
          <c:smooth val="0"/>
        </c:ser>
        <c:ser>
          <c:idx val="1"/>
          <c:order val="1"/>
          <c:tx>
            <c:v>With soundproofing</c:v>
          </c:tx>
          <c:val>
            <c:numRef>
              <c:f>Sheet1!$C$10:$P$10</c:f>
              <c:numCache>
                <c:formatCode>General</c:formatCode>
                <c:ptCount val="14"/>
                <c:pt idx="0">
                  <c:v>51.0</c:v>
                </c:pt>
                <c:pt idx="1">
                  <c:v>48.0</c:v>
                </c:pt>
                <c:pt idx="2">
                  <c:v>49.0</c:v>
                </c:pt>
                <c:pt idx="3">
                  <c:v>49.0</c:v>
                </c:pt>
                <c:pt idx="4">
                  <c:v>49.0</c:v>
                </c:pt>
                <c:pt idx="5">
                  <c:v>50.0</c:v>
                </c:pt>
                <c:pt idx="6">
                  <c:v>49.0</c:v>
                </c:pt>
                <c:pt idx="7">
                  <c:v>49.0</c:v>
                </c:pt>
                <c:pt idx="8">
                  <c:v>49.0</c:v>
                </c:pt>
                <c:pt idx="9">
                  <c:v>49.0</c:v>
                </c:pt>
                <c:pt idx="10">
                  <c:v>50.0</c:v>
                </c:pt>
                <c:pt idx="11">
                  <c:v>51.0</c:v>
                </c:pt>
                <c:pt idx="12">
                  <c:v>49.0</c:v>
                </c:pt>
                <c:pt idx="13">
                  <c:v>49.0</c:v>
                </c:pt>
              </c:numCache>
            </c:numRef>
          </c:val>
          <c:smooth val="0"/>
        </c:ser>
        <c:ser>
          <c:idx val="2"/>
          <c:order val="2"/>
          <c:tx>
            <c:v>50</c:v>
          </c:tx>
          <c:spPr>
            <a:ln>
              <a:solidFill>
                <a:srgbClr val="FF0000"/>
              </a:solidFill>
            </a:ln>
          </c:spPr>
          <c:val>
            <c:numRef>
              <c:f>Sheet1!$C$14:$P$14</c:f>
              <c:numCache>
                <c:formatCode>General</c:formatCode>
                <c:ptCount val="14"/>
                <c:pt idx="0">
                  <c:v>50.0</c:v>
                </c:pt>
                <c:pt idx="1">
                  <c:v>50.0</c:v>
                </c:pt>
                <c:pt idx="2">
                  <c:v>50.0</c:v>
                </c:pt>
                <c:pt idx="3">
                  <c:v>50.0</c:v>
                </c:pt>
                <c:pt idx="4">
                  <c:v>50.0</c:v>
                </c:pt>
                <c:pt idx="5">
                  <c:v>50.0</c:v>
                </c:pt>
                <c:pt idx="6">
                  <c:v>50.0</c:v>
                </c:pt>
                <c:pt idx="7">
                  <c:v>50.0</c:v>
                </c:pt>
                <c:pt idx="8">
                  <c:v>50.0</c:v>
                </c:pt>
                <c:pt idx="9">
                  <c:v>50.0</c:v>
                </c:pt>
                <c:pt idx="10">
                  <c:v>50.0</c:v>
                </c:pt>
                <c:pt idx="11">
                  <c:v>50.0</c:v>
                </c:pt>
                <c:pt idx="12">
                  <c:v>50.0</c:v>
                </c:pt>
                <c:pt idx="13">
                  <c:v>50.0</c:v>
                </c:pt>
              </c:numCache>
            </c:numRef>
          </c:val>
          <c:smooth val="0"/>
        </c:ser>
        <c:dLbls>
          <c:showLegendKey val="0"/>
          <c:showVal val="0"/>
          <c:showCatName val="0"/>
          <c:showSerName val="0"/>
          <c:showPercent val="0"/>
          <c:showBubbleSize val="0"/>
        </c:dLbls>
        <c:marker val="1"/>
        <c:smooth val="0"/>
        <c:axId val="2110623832"/>
        <c:axId val="2110626840"/>
      </c:lineChart>
      <c:catAx>
        <c:axId val="2110623832"/>
        <c:scaling>
          <c:orientation val="minMax"/>
        </c:scaling>
        <c:delete val="0"/>
        <c:axPos val="b"/>
        <c:majorGridlines/>
        <c:numFmt formatCode="General" sourceLinked="1"/>
        <c:majorTickMark val="none"/>
        <c:minorTickMark val="none"/>
        <c:tickLblPos val="nextTo"/>
        <c:txPr>
          <a:bodyPr rot="-60000000" vert="horz"/>
          <a:lstStyle/>
          <a:p>
            <a:pPr>
              <a:defRPr/>
            </a:pPr>
            <a:endParaRPr lang="en-US"/>
          </a:p>
        </c:txPr>
        <c:crossAx val="2110626840"/>
        <c:crosses val="autoZero"/>
        <c:auto val="1"/>
        <c:lblAlgn val="ctr"/>
        <c:lblOffset val="100"/>
        <c:noMultiLvlLbl val="0"/>
      </c:catAx>
      <c:valAx>
        <c:axId val="2110626840"/>
        <c:scaling>
          <c:orientation val="minMax"/>
          <c:max val="60.0"/>
          <c:min val="30.0"/>
        </c:scaling>
        <c:delete val="0"/>
        <c:axPos val="l"/>
        <c:majorGridlines/>
        <c:title>
          <c:tx>
            <c:rich>
              <a:bodyPr rot="-5400000" vert="horz"/>
              <a:lstStyle/>
              <a:p>
                <a:pPr>
                  <a:defRPr/>
                </a:pPr>
                <a:r>
                  <a:rPr lang="pl-PL"/>
                  <a:t>Temperature [°C]</a:t>
                </a:r>
                <a:endParaRPr lang="en-GB"/>
              </a:p>
            </c:rich>
          </c:tx>
          <c:layout>
            <c:manualLayout>
              <c:xMode val="edge"/>
              <c:yMode val="edge"/>
              <c:x val="0.00821160688247302"/>
              <c:y val="0.290677021536691"/>
            </c:manualLayout>
          </c:layout>
          <c:overlay val="0"/>
        </c:title>
        <c:numFmt formatCode="#,##0\°\C;\-#,##0\°\C" sourceLinked="0"/>
        <c:majorTickMark val="none"/>
        <c:minorTickMark val="none"/>
        <c:tickLblPos val="nextTo"/>
        <c:txPr>
          <a:bodyPr rot="-60000000" vert="horz"/>
          <a:lstStyle/>
          <a:p>
            <a:pPr>
              <a:defRPr/>
            </a:pPr>
            <a:endParaRPr lang="en-US"/>
          </a:p>
        </c:txPr>
        <c:crossAx val="2110623832"/>
        <c:crosses val="autoZero"/>
        <c:crossBetween val="midCat"/>
        <c:majorUnit val="2.0"/>
      </c:valAx>
    </c:plotArea>
    <c:legend>
      <c:legendPos val="r"/>
      <c:layout>
        <c:manualLayout>
          <c:xMode val="edge"/>
          <c:yMode val="edge"/>
          <c:x val="0.0971630796150481"/>
          <c:y val="0.856650055729335"/>
          <c:w val="0.840944881889764"/>
          <c:h val="0.143349944270665"/>
        </c:manualLayout>
      </c:layout>
      <c:overlay val="0"/>
      <c:txPr>
        <a:bodyPr rot="0" vert="horz"/>
        <a:lstStyle/>
        <a:p>
          <a:pPr>
            <a:defRPr/>
          </a:pPr>
          <a:endParaRPr lang="en-US"/>
        </a:p>
      </c:txPr>
    </c:legend>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9C866BF-B2D5-437A-9D49-204F84ADB555}" type="datetimeFigureOut">
              <a:rPr lang="en-GB" smtClean="0"/>
              <a:t>02/05/18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7A33AB-BED3-46FA-AE97-5C4EAC394C50}" type="slidenum">
              <a:rPr lang="en-GB" smtClean="0"/>
              <a:t>‹#›</a:t>
            </a:fld>
            <a:endParaRPr lang="en-GB"/>
          </a:p>
        </p:txBody>
      </p:sp>
    </p:spTree>
    <p:extLst>
      <p:ext uri="{BB962C8B-B14F-4D97-AF65-F5344CB8AC3E}">
        <p14:creationId xmlns:p14="http://schemas.microsoft.com/office/powerpoint/2010/main" val="3166004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9C866BF-B2D5-437A-9D49-204F84ADB555}" type="datetimeFigureOut">
              <a:rPr lang="en-GB" smtClean="0"/>
              <a:t>02/05/18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7A33AB-BED3-46FA-AE97-5C4EAC394C50}" type="slidenum">
              <a:rPr lang="en-GB" smtClean="0"/>
              <a:t>‹#›</a:t>
            </a:fld>
            <a:endParaRPr lang="en-GB"/>
          </a:p>
        </p:txBody>
      </p:sp>
    </p:spTree>
    <p:extLst>
      <p:ext uri="{BB962C8B-B14F-4D97-AF65-F5344CB8AC3E}">
        <p14:creationId xmlns:p14="http://schemas.microsoft.com/office/powerpoint/2010/main" val="6486031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9C866BF-B2D5-437A-9D49-204F84ADB555}" type="datetimeFigureOut">
              <a:rPr lang="en-GB" smtClean="0"/>
              <a:t>02/05/18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7A33AB-BED3-46FA-AE97-5C4EAC394C50}" type="slidenum">
              <a:rPr lang="en-GB" smtClean="0"/>
              <a:t>‹#›</a:t>
            </a:fld>
            <a:endParaRPr lang="en-GB"/>
          </a:p>
        </p:txBody>
      </p:sp>
    </p:spTree>
    <p:extLst>
      <p:ext uri="{BB962C8B-B14F-4D97-AF65-F5344CB8AC3E}">
        <p14:creationId xmlns:p14="http://schemas.microsoft.com/office/powerpoint/2010/main" val="33491333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8" name="Title 1"/>
          <p:cNvSpPr>
            <a:spLocks noGrp="1"/>
          </p:cNvSpPr>
          <p:nvPr>
            <p:ph type="title"/>
          </p:nvPr>
        </p:nvSpPr>
        <p:spPr>
          <a:xfrm>
            <a:off x="467544" y="0"/>
            <a:ext cx="8229600" cy="648880"/>
          </a:xfrm>
        </p:spPr>
        <p:txBody>
          <a:bodyPr>
            <a:normAutofit/>
          </a:bodyPr>
          <a:lstStyle>
            <a:lvl1pPr>
              <a:defRPr sz="3200">
                <a:effectLst>
                  <a:outerShdw blurRad="38100" dist="38100" dir="2700000" algn="tl">
                    <a:srgbClr val="000000">
                      <a:alpha val="43137"/>
                    </a:srgbClr>
                  </a:outerShdw>
                </a:effectLst>
              </a:defRPr>
            </a:lvl1pPr>
          </a:lstStyle>
          <a:p>
            <a:r>
              <a:rPr lang="en-GB" smtClean="0"/>
              <a:t>Click to edit Master title style</a:t>
            </a:r>
            <a:endParaRPr lang="en-US" dirty="0"/>
          </a:p>
        </p:txBody>
      </p:sp>
      <p:sp>
        <p:nvSpPr>
          <p:cNvPr id="2" name="Date Placeholder 1"/>
          <p:cNvSpPr>
            <a:spLocks noGrp="1"/>
          </p:cNvSpPr>
          <p:nvPr>
            <p:ph type="dt" sz="half" idx="10"/>
          </p:nvPr>
        </p:nvSpPr>
        <p:spPr/>
        <p:txBody>
          <a:bodyPr/>
          <a:lstStyle/>
          <a:p>
            <a:r>
              <a:rPr lang="en-GB" smtClean="0"/>
              <a:t>19-Feb-2018</a:t>
            </a:r>
            <a:endParaRPr lang="en-US" dirty="0"/>
          </a:p>
        </p:txBody>
      </p:sp>
      <p:sp>
        <p:nvSpPr>
          <p:cNvPr id="3" name="Footer Placeholder 2"/>
          <p:cNvSpPr>
            <a:spLocks noGrp="1"/>
          </p:cNvSpPr>
          <p:nvPr>
            <p:ph type="ftr" sz="quarter" idx="11"/>
          </p:nvPr>
        </p:nvSpPr>
        <p:spPr/>
        <p:txBody>
          <a:bodyPr/>
          <a:lstStyle/>
          <a:p>
            <a:r>
              <a:rPr lang="en-GB" smtClean="0"/>
              <a:t>Technical Coordination report</a:t>
            </a:r>
            <a:endParaRPr lang="en-US" dirty="0"/>
          </a:p>
        </p:txBody>
      </p:sp>
      <p:sp>
        <p:nvSpPr>
          <p:cNvPr id="4" name="Slide Number Placeholder 3"/>
          <p:cNvSpPr>
            <a:spLocks noGrp="1"/>
          </p:cNvSpPr>
          <p:nvPr>
            <p:ph type="sldNum" sz="quarter" idx="12"/>
          </p:nvPr>
        </p:nvSpPr>
        <p:spPr/>
        <p:txBody>
          <a:bodyPr/>
          <a:lstStyle/>
          <a:p>
            <a:fld id="{8658401D-AA40-4930-ACB8-3EB552B52730}" type="slidenum">
              <a:rPr lang="en-US" smtClean="0"/>
              <a:t>‹#›</a:t>
            </a:fld>
            <a:endParaRPr lang="en-US"/>
          </a:p>
        </p:txBody>
      </p:sp>
      <p:pic>
        <p:nvPicPr>
          <p:cNvPr id="7" name="Picture 3" descr="\\cern.ch\dfs\Users\c\ciapettm\Documents\Library\Logos\CERN-logo-blue.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093511" y="105209"/>
            <a:ext cx="987778" cy="988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05856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4" name="Footer Placeholder 3"/>
          <p:cNvSpPr>
            <a:spLocks noGrp="1"/>
          </p:cNvSpPr>
          <p:nvPr>
            <p:ph type="ftr" sz="quarter" idx="11"/>
          </p:nvPr>
        </p:nvSpPr>
        <p:spPr/>
        <p:txBody>
          <a:bodyPr/>
          <a:lstStyle/>
          <a:p>
            <a:r>
              <a:rPr lang="en-GB" smtClean="0"/>
              <a:t>23rd February 2017</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1" y="921775"/>
            <a:ext cx="8226425" cy="5279923"/>
          </a:xfrm>
        </p:spPr>
        <p:txBody>
          <a:bodyPr/>
          <a:lstStyle>
            <a:lvl2pPr>
              <a:defRPr baseline="0"/>
            </a:lvl2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17673046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Essai_layout">
    <p:spTree>
      <p:nvGrpSpPr>
        <p:cNvPr id="1" name=""/>
        <p:cNvGrpSpPr/>
        <p:nvPr/>
      </p:nvGrpSpPr>
      <p:grpSpPr>
        <a:xfrm>
          <a:off x="0" y="0"/>
          <a:ext cx="0" cy="0"/>
          <a:chOff x="0" y="0"/>
          <a:chExt cx="0" cy="0"/>
        </a:xfrm>
      </p:grpSpPr>
      <p:sp>
        <p:nvSpPr>
          <p:cNvPr id="8" name="TextBox 7"/>
          <p:cNvSpPr txBox="1"/>
          <p:nvPr userDrawn="1"/>
        </p:nvSpPr>
        <p:spPr>
          <a:xfrm>
            <a:off x="1" y="6611781"/>
            <a:ext cx="3588229" cy="246221"/>
          </a:xfrm>
          <a:prstGeom prst="rect">
            <a:avLst/>
          </a:prstGeom>
          <a:noFill/>
        </p:spPr>
        <p:txBody>
          <a:bodyPr wrap="none" rtlCol="0">
            <a:spAutoFit/>
          </a:bodyPr>
          <a:lstStyle/>
          <a:p>
            <a:pPr>
              <a:defRPr/>
            </a:pPr>
            <a:r>
              <a:rPr lang="en-US" sz="1000" b="1" dirty="0" smtClean="0">
                <a:solidFill>
                  <a:schemeClr val="bg1"/>
                </a:solidFill>
              </a:rPr>
              <a:t>November</a:t>
            </a:r>
            <a:r>
              <a:rPr lang="en-US" sz="1000" b="1" baseline="0" dirty="0" smtClean="0">
                <a:solidFill>
                  <a:schemeClr val="bg1"/>
                </a:solidFill>
              </a:rPr>
              <a:t> 16</a:t>
            </a:r>
            <a:r>
              <a:rPr lang="en-US" sz="1000" b="1" dirty="0" smtClean="0">
                <a:solidFill>
                  <a:schemeClr val="bg1"/>
                </a:solidFill>
              </a:rPr>
              <a:t> 2017 – </a:t>
            </a:r>
            <a:r>
              <a:rPr lang="en-GB" sz="1000" b="1" dirty="0" smtClean="0">
                <a:solidFill>
                  <a:schemeClr val="bg1"/>
                </a:solidFill>
              </a:rPr>
              <a:t>ATLAS Upgrade Week Common Electronics</a:t>
            </a:r>
            <a:endParaRPr lang="en-US" sz="1000" b="1" dirty="0" smtClean="0">
              <a:solidFill>
                <a:schemeClr val="bg1"/>
              </a:solidFill>
            </a:endParaRPr>
          </a:p>
        </p:txBody>
      </p:sp>
      <p:sp>
        <p:nvSpPr>
          <p:cNvPr id="11" name="Slide Number Placeholder 6"/>
          <p:cNvSpPr txBox="1">
            <a:spLocks/>
          </p:cNvSpPr>
          <p:nvPr userDrawn="1"/>
        </p:nvSpPr>
        <p:spPr bwMode="auto">
          <a:xfrm>
            <a:off x="7034215" y="6645122"/>
            <a:ext cx="2133600" cy="2421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spcBef>
                <a:spcPct val="0"/>
              </a:spcBef>
              <a:spcAft>
                <a:spcPct val="0"/>
              </a:spcAft>
              <a:defRPr sz="10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E2825D4A-8A19-4CC2-9AC4-FCEF77FA8AC5}" type="slidenum">
              <a:rPr lang="en-US" b="1" smtClean="0">
                <a:solidFill>
                  <a:schemeClr val="bg1"/>
                </a:solidFill>
              </a:rPr>
              <a:pPr>
                <a:defRPr/>
              </a:pPr>
              <a:t>‹#›</a:t>
            </a:fld>
            <a:endParaRPr lang="en-US" b="1" dirty="0">
              <a:solidFill>
                <a:schemeClr val="bg1"/>
              </a:solidFill>
            </a:endParaRPr>
          </a:p>
        </p:txBody>
      </p:sp>
    </p:spTree>
    <p:extLst>
      <p:ext uri="{BB962C8B-B14F-4D97-AF65-F5344CB8AC3E}">
        <p14:creationId xmlns:p14="http://schemas.microsoft.com/office/powerpoint/2010/main" val="1367104544"/>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9C866BF-B2D5-437A-9D49-204F84ADB555}" type="datetimeFigureOut">
              <a:rPr lang="en-GB" smtClean="0"/>
              <a:t>02/05/18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7A33AB-BED3-46FA-AE97-5C4EAC394C50}" type="slidenum">
              <a:rPr lang="en-GB" smtClean="0"/>
              <a:t>‹#›</a:t>
            </a:fld>
            <a:endParaRPr lang="en-GB"/>
          </a:p>
        </p:txBody>
      </p:sp>
    </p:spTree>
    <p:extLst>
      <p:ext uri="{BB962C8B-B14F-4D97-AF65-F5344CB8AC3E}">
        <p14:creationId xmlns:p14="http://schemas.microsoft.com/office/powerpoint/2010/main" val="2622984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6"/>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C866BF-B2D5-437A-9D49-204F84ADB555}" type="datetimeFigureOut">
              <a:rPr lang="en-GB" smtClean="0"/>
              <a:t>02/05/18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7A33AB-BED3-46FA-AE97-5C4EAC394C50}" type="slidenum">
              <a:rPr lang="en-GB" smtClean="0"/>
              <a:t>‹#›</a:t>
            </a:fld>
            <a:endParaRPr lang="en-GB"/>
          </a:p>
        </p:txBody>
      </p:sp>
    </p:spTree>
    <p:extLst>
      <p:ext uri="{BB962C8B-B14F-4D97-AF65-F5344CB8AC3E}">
        <p14:creationId xmlns:p14="http://schemas.microsoft.com/office/powerpoint/2010/main" val="202412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9C866BF-B2D5-437A-9D49-204F84ADB555}" type="datetimeFigureOut">
              <a:rPr lang="en-GB" smtClean="0"/>
              <a:t>02/05/18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47A33AB-BED3-46FA-AE97-5C4EAC394C50}" type="slidenum">
              <a:rPr lang="en-GB" smtClean="0"/>
              <a:t>‹#›</a:t>
            </a:fld>
            <a:endParaRPr lang="en-GB"/>
          </a:p>
        </p:txBody>
      </p:sp>
    </p:spTree>
    <p:extLst>
      <p:ext uri="{BB962C8B-B14F-4D97-AF65-F5344CB8AC3E}">
        <p14:creationId xmlns:p14="http://schemas.microsoft.com/office/powerpoint/2010/main" val="3681923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9C866BF-B2D5-437A-9D49-204F84ADB555}" type="datetimeFigureOut">
              <a:rPr lang="en-GB" smtClean="0"/>
              <a:t>02/05/18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47A33AB-BED3-46FA-AE97-5C4EAC394C50}" type="slidenum">
              <a:rPr lang="en-GB" smtClean="0"/>
              <a:t>‹#›</a:t>
            </a:fld>
            <a:endParaRPr lang="en-GB"/>
          </a:p>
        </p:txBody>
      </p:sp>
    </p:spTree>
    <p:extLst>
      <p:ext uri="{BB962C8B-B14F-4D97-AF65-F5344CB8AC3E}">
        <p14:creationId xmlns:p14="http://schemas.microsoft.com/office/powerpoint/2010/main" val="15513891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9C866BF-B2D5-437A-9D49-204F84ADB555}" type="datetimeFigureOut">
              <a:rPr lang="en-GB" smtClean="0"/>
              <a:t>02/05/18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47A33AB-BED3-46FA-AE97-5C4EAC394C50}" type="slidenum">
              <a:rPr lang="en-GB" smtClean="0"/>
              <a:t>‹#›</a:t>
            </a:fld>
            <a:endParaRPr lang="en-GB"/>
          </a:p>
        </p:txBody>
      </p:sp>
    </p:spTree>
    <p:extLst>
      <p:ext uri="{BB962C8B-B14F-4D97-AF65-F5344CB8AC3E}">
        <p14:creationId xmlns:p14="http://schemas.microsoft.com/office/powerpoint/2010/main" val="9012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C866BF-B2D5-437A-9D49-204F84ADB555}" type="datetimeFigureOut">
              <a:rPr lang="en-GB" smtClean="0"/>
              <a:t>02/05/18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47A33AB-BED3-46FA-AE97-5C4EAC394C50}" type="slidenum">
              <a:rPr lang="en-GB" smtClean="0"/>
              <a:t>‹#›</a:t>
            </a:fld>
            <a:endParaRPr lang="en-GB"/>
          </a:p>
        </p:txBody>
      </p:sp>
    </p:spTree>
    <p:extLst>
      <p:ext uri="{BB962C8B-B14F-4D97-AF65-F5344CB8AC3E}">
        <p14:creationId xmlns:p14="http://schemas.microsoft.com/office/powerpoint/2010/main" val="2388924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C866BF-B2D5-437A-9D49-204F84ADB555}" type="datetimeFigureOut">
              <a:rPr lang="en-GB" smtClean="0"/>
              <a:t>02/05/18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47A33AB-BED3-46FA-AE97-5C4EAC394C50}" type="slidenum">
              <a:rPr lang="en-GB" smtClean="0"/>
              <a:t>‹#›</a:t>
            </a:fld>
            <a:endParaRPr lang="en-GB"/>
          </a:p>
        </p:txBody>
      </p:sp>
    </p:spTree>
    <p:extLst>
      <p:ext uri="{BB962C8B-B14F-4D97-AF65-F5344CB8AC3E}">
        <p14:creationId xmlns:p14="http://schemas.microsoft.com/office/powerpoint/2010/main" val="388151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391" y="987428"/>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C866BF-B2D5-437A-9D49-204F84ADB555}" type="datetimeFigureOut">
              <a:rPr lang="en-GB" smtClean="0"/>
              <a:t>02/05/18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47A33AB-BED3-46FA-AE97-5C4EAC394C50}" type="slidenum">
              <a:rPr lang="en-GB" smtClean="0"/>
              <a:t>‹#›</a:t>
            </a:fld>
            <a:endParaRPr lang="en-GB"/>
          </a:p>
        </p:txBody>
      </p:sp>
    </p:spTree>
    <p:extLst>
      <p:ext uri="{BB962C8B-B14F-4D97-AF65-F5344CB8AC3E}">
        <p14:creationId xmlns:p14="http://schemas.microsoft.com/office/powerpoint/2010/main" val="50518833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C866BF-B2D5-437A-9D49-204F84ADB555}" type="datetimeFigureOut">
              <a:rPr lang="en-GB" smtClean="0"/>
              <a:t>02/05/18</a:t>
            </a:fld>
            <a:endParaRPr lang="en-GB"/>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7A33AB-BED3-46FA-AE97-5C4EAC394C50}" type="slidenum">
              <a:rPr lang="en-GB" smtClean="0"/>
              <a:t>‹#›</a:t>
            </a:fld>
            <a:endParaRPr lang="en-GB"/>
          </a:p>
        </p:txBody>
      </p:sp>
      <p:pic>
        <p:nvPicPr>
          <p:cNvPr id="7" name="Picture 3" descr="\\cern.ch\dfs\Users\c\ciapettm\Documents\Library\Logos\CERN-logo-blue.png"/>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48391" y="81281"/>
            <a:ext cx="639603" cy="640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07296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5.jpg"/><Relationship Id="rId3" Type="http://schemas.openxmlformats.org/officeDocument/2006/relationships/image" Target="../media/image2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27.jpg"/></Relationships>
</file>

<file path=ppt/slides/_rels/slide15.xml.rels><?xml version="1.0" encoding="UTF-8" standalone="yes"?>
<Relationships xmlns="http://schemas.openxmlformats.org/package/2006/relationships"><Relationship Id="rId3" Type="http://schemas.openxmlformats.org/officeDocument/2006/relationships/image" Target="../media/image29.jpg"/><Relationship Id="rId4" Type="http://schemas.openxmlformats.org/officeDocument/2006/relationships/image" Target="../media/image30.jpg"/><Relationship Id="rId5" Type="http://schemas.openxmlformats.org/officeDocument/2006/relationships/image" Target="../media/image31.jpeg"/><Relationship Id="rId1" Type="http://schemas.openxmlformats.org/officeDocument/2006/relationships/slideLayout" Target="../slideLayouts/slideLayout7.xml"/><Relationship Id="rId2" Type="http://schemas.openxmlformats.org/officeDocument/2006/relationships/image" Target="../media/image2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 Id="rId3" Type="http://schemas.openxmlformats.org/officeDocument/2006/relationships/chart" Target="../charts/char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 Id="rId3"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image" Target="cid:image001.png@01D2887B.83C42330" TargetMode="External"/><Relationship Id="rId4" Type="http://schemas.openxmlformats.org/officeDocument/2006/relationships/image" Target="../media/image3.tiff"/><Relationship Id="rId1" Type="http://schemas.openxmlformats.org/officeDocument/2006/relationships/slideLayout" Target="../slideLayouts/slideLayout13.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4.xml"/><Relationship Id="rId3" Type="http://schemas.openxmlformats.org/officeDocument/2006/relationships/chart" Target="../charts/char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 Id="rId3" Type="http://schemas.openxmlformats.org/officeDocument/2006/relationships/image" Target="../media/image35.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png"/><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1" Type="http://schemas.openxmlformats.org/officeDocument/2006/relationships/slideLayout" Target="../slideLayouts/slideLayout2.xml"/><Relationship Id="rId2"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01958" y="3926852"/>
            <a:ext cx="3454400" cy="937445"/>
          </a:xfrm>
        </p:spPr>
        <p:txBody>
          <a:bodyPr>
            <a:normAutofit fontScale="85000" lnSpcReduction="20000"/>
          </a:bodyPr>
          <a:lstStyle/>
          <a:p>
            <a:r>
              <a:rPr lang="en-GB" u="sng" dirty="0" smtClean="0"/>
              <a:t>Claudio Bortolin EP-ADO-PO</a:t>
            </a:r>
          </a:p>
          <a:p>
            <a:endParaRPr lang="en-GB" sz="2000" u="sng" dirty="0" smtClean="0"/>
          </a:p>
          <a:p>
            <a:pPr fontAlgn="auto">
              <a:spcAft>
                <a:spcPts val="0"/>
              </a:spcAft>
              <a:defRPr/>
            </a:pPr>
            <a:r>
              <a:rPr lang="en-US" sz="1900" dirty="0"/>
              <a:t>ACES 2018, April </a:t>
            </a:r>
            <a:r>
              <a:rPr lang="en-US" sz="1900" dirty="0" smtClean="0"/>
              <a:t>26, </a:t>
            </a:r>
            <a:r>
              <a:rPr lang="en-US" sz="1900" dirty="0"/>
              <a:t>2018</a:t>
            </a:r>
          </a:p>
        </p:txBody>
      </p:sp>
      <p:sp>
        <p:nvSpPr>
          <p:cNvPr id="5" name="TextBox 4"/>
          <p:cNvSpPr txBox="1"/>
          <p:nvPr/>
        </p:nvSpPr>
        <p:spPr>
          <a:xfrm>
            <a:off x="1352272" y="1753856"/>
            <a:ext cx="6690803" cy="1323439"/>
          </a:xfrm>
          <a:prstGeom prst="rect">
            <a:avLst/>
          </a:prstGeom>
          <a:noFill/>
        </p:spPr>
        <p:txBody>
          <a:bodyPr wrap="square" rtlCol="0">
            <a:spAutoFit/>
          </a:bodyPr>
          <a:lstStyle/>
          <a:p>
            <a:pPr algn="ctr"/>
            <a:r>
              <a:rPr lang="en-US" sz="4000" dirty="0">
                <a:latin typeface="+mj-lt"/>
              </a:rPr>
              <a:t>Counting </a:t>
            </a:r>
            <a:r>
              <a:rPr lang="en-US" sz="4000" dirty="0" smtClean="0">
                <a:latin typeface="+mj-lt"/>
              </a:rPr>
              <a:t>rooms constraints </a:t>
            </a:r>
            <a:r>
              <a:rPr lang="en-US" sz="4000" dirty="0">
                <a:latin typeface="+mj-lt"/>
              </a:rPr>
              <a:t>and </a:t>
            </a:r>
            <a:r>
              <a:rPr lang="en-US" sz="4000" dirty="0" smtClean="0">
                <a:latin typeface="+mj-lt"/>
              </a:rPr>
              <a:t>cooling studies</a:t>
            </a:r>
            <a:endParaRPr lang="en-US" sz="4000" dirty="0">
              <a:solidFill>
                <a:srgbClr val="000000"/>
              </a:solidFill>
              <a:latin typeface="+mj-lt"/>
            </a:endParaRPr>
          </a:p>
        </p:txBody>
      </p:sp>
    </p:spTree>
    <p:extLst>
      <p:ext uri="{BB962C8B-B14F-4D97-AF65-F5344CB8AC3E}">
        <p14:creationId xmlns:p14="http://schemas.microsoft.com/office/powerpoint/2010/main" val="82737743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531360" y="877992"/>
            <a:ext cx="3869678" cy="2571060"/>
          </a:xfrm>
          <a:prstGeom prst="rect">
            <a:avLst/>
          </a:prstGeom>
        </p:spPr>
      </p:pic>
      <p:sp>
        <p:nvSpPr>
          <p:cNvPr id="7" name="TextBox 6"/>
          <p:cNvSpPr txBox="1"/>
          <p:nvPr/>
        </p:nvSpPr>
        <p:spPr>
          <a:xfrm>
            <a:off x="755659" y="56147"/>
            <a:ext cx="8296902" cy="523220"/>
          </a:xfrm>
          <a:prstGeom prst="rect">
            <a:avLst/>
          </a:prstGeom>
          <a:noFill/>
        </p:spPr>
        <p:txBody>
          <a:bodyPr wrap="square" rtlCol="0">
            <a:spAutoFit/>
          </a:bodyPr>
          <a:lstStyle/>
          <a:p>
            <a:r>
              <a:rPr lang="en-GB" sz="2800" dirty="0" smtClean="0">
                <a:latin typeface="+mj-lt"/>
              </a:rPr>
              <a:t>Vertical cooling performance (without bottom fans)</a:t>
            </a:r>
            <a:endParaRPr lang="en-GB" sz="2800" dirty="0">
              <a:latin typeface="+mj-lt"/>
            </a:endParaRPr>
          </a:p>
        </p:txBody>
      </p:sp>
      <p:pic>
        <p:nvPicPr>
          <p:cNvPr id="9" name="Picture 8"/>
          <p:cNvPicPr>
            <a:picLocks noChangeAspect="1"/>
          </p:cNvPicPr>
          <p:nvPr/>
        </p:nvPicPr>
        <p:blipFill>
          <a:blip r:embed="rId3"/>
          <a:stretch>
            <a:fillRect/>
          </a:stretch>
        </p:blipFill>
        <p:spPr>
          <a:xfrm>
            <a:off x="365761" y="877992"/>
            <a:ext cx="3770979" cy="2571060"/>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237087883"/>
              </p:ext>
            </p:extLst>
          </p:nvPr>
        </p:nvGraphicFramePr>
        <p:xfrm>
          <a:off x="2316480" y="2111631"/>
          <a:ext cx="1568890" cy="817782"/>
        </p:xfrm>
        <a:graphic>
          <a:graphicData uri="http://schemas.openxmlformats.org/drawingml/2006/table">
            <a:tbl>
              <a:tblPr firstRow="1" bandRow="1">
                <a:tableStyleId>{073A0DAA-6AF3-43AB-8588-CEC1D06C72B9}</a:tableStyleId>
              </a:tblPr>
              <a:tblGrid>
                <a:gridCol w="784445"/>
                <a:gridCol w="784445"/>
              </a:tblGrid>
              <a:tr h="272594">
                <a:tc gridSpan="2">
                  <a:txBody>
                    <a:bodyPr/>
                    <a:lstStyle/>
                    <a:p>
                      <a:pPr algn="ctr"/>
                      <a:r>
                        <a:rPr lang="en-GB" sz="1050" dirty="0" smtClean="0"/>
                        <a:t>Average max T</a:t>
                      </a:r>
                      <a:endParaRPr lang="en-GB" sz="1050" dirty="0"/>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GB" sz="1400" dirty="0"/>
                    </a:p>
                  </a:txBody>
                  <a:tcPr/>
                </a:tc>
              </a:tr>
              <a:tr h="272594">
                <a:tc>
                  <a:txBody>
                    <a:bodyPr/>
                    <a:lstStyle/>
                    <a:p>
                      <a:pPr algn="ctr"/>
                      <a:r>
                        <a:rPr lang="en-GB" sz="1050" dirty="0" smtClean="0"/>
                        <a:t>Top [°C]</a:t>
                      </a:r>
                      <a:endParaRPr lang="en-GB" sz="1050" dirty="0"/>
                    </a:p>
                  </a:txBody>
                  <a:tcPr marL="68580" marR="68580">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dirty="0" smtClean="0"/>
                        <a:t>Bot [°C]</a:t>
                      </a:r>
                    </a:p>
                  </a:txBody>
                  <a:tcPr marL="68580" marR="68580">
                    <a:lnR w="12700" cap="flat" cmpd="sng" algn="ctr">
                      <a:solidFill>
                        <a:schemeClr val="tx1"/>
                      </a:solidFill>
                      <a:prstDash val="solid"/>
                      <a:round/>
                      <a:headEnd type="none" w="med" len="med"/>
                      <a:tailEnd type="none" w="med" len="med"/>
                    </a:lnR>
                  </a:tcPr>
                </a:tc>
              </a:tr>
              <a:tr h="272594">
                <a:tc>
                  <a:txBody>
                    <a:bodyPr/>
                    <a:lstStyle/>
                    <a:p>
                      <a:pPr algn="ctr"/>
                      <a:r>
                        <a:rPr lang="en-GB" sz="1050" dirty="0" smtClean="0"/>
                        <a:t>50.4</a:t>
                      </a:r>
                      <a:endParaRPr lang="en-GB" sz="1050" dirty="0"/>
                    </a:p>
                  </a:txBody>
                  <a:tcPr marL="68580" marR="6858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GB" sz="1050" dirty="0" smtClean="0"/>
                        <a:t>49.2</a:t>
                      </a:r>
                      <a:endParaRPr lang="en-GB" sz="1050" dirty="0"/>
                    </a:p>
                  </a:txBody>
                  <a:tcPr marL="68580" marR="6858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169534061"/>
              </p:ext>
            </p:extLst>
          </p:nvPr>
        </p:nvGraphicFramePr>
        <p:xfrm>
          <a:off x="6805815" y="2142771"/>
          <a:ext cx="1342506" cy="817782"/>
        </p:xfrm>
        <a:graphic>
          <a:graphicData uri="http://schemas.openxmlformats.org/drawingml/2006/table">
            <a:tbl>
              <a:tblPr firstRow="1" bandRow="1">
                <a:tableStyleId>{073A0DAA-6AF3-43AB-8588-CEC1D06C72B9}</a:tableStyleId>
              </a:tblPr>
              <a:tblGrid>
                <a:gridCol w="671253"/>
                <a:gridCol w="671253"/>
              </a:tblGrid>
              <a:tr h="272594">
                <a:tc gridSpan="2">
                  <a:txBody>
                    <a:bodyPr/>
                    <a:lstStyle/>
                    <a:p>
                      <a:pPr algn="ctr"/>
                      <a:r>
                        <a:rPr lang="en-GB" sz="1050" dirty="0" smtClean="0"/>
                        <a:t>Average max T</a:t>
                      </a:r>
                      <a:endParaRPr lang="en-GB" sz="1050" dirty="0"/>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GB" sz="1400" dirty="0"/>
                    </a:p>
                  </a:txBody>
                  <a:tcPr/>
                </a:tc>
              </a:tr>
              <a:tr h="272594">
                <a:tc>
                  <a:txBody>
                    <a:bodyPr/>
                    <a:lstStyle/>
                    <a:p>
                      <a:pPr algn="ctr"/>
                      <a:r>
                        <a:rPr lang="en-GB" sz="1050" dirty="0" smtClean="0"/>
                        <a:t>Top [°C]</a:t>
                      </a:r>
                      <a:endParaRPr lang="en-GB" sz="1050" dirty="0"/>
                    </a:p>
                  </a:txBody>
                  <a:tcPr marL="68580" marR="68580">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dirty="0" smtClean="0"/>
                        <a:t>Bot [°C]</a:t>
                      </a:r>
                    </a:p>
                  </a:txBody>
                  <a:tcPr marL="68580" marR="68580">
                    <a:lnR w="12700" cap="flat" cmpd="sng" algn="ctr">
                      <a:solidFill>
                        <a:schemeClr val="tx1"/>
                      </a:solidFill>
                      <a:prstDash val="solid"/>
                      <a:round/>
                      <a:headEnd type="none" w="med" len="med"/>
                      <a:tailEnd type="none" w="med" len="med"/>
                    </a:lnR>
                  </a:tcPr>
                </a:tc>
              </a:tr>
              <a:tr h="272594">
                <a:tc>
                  <a:txBody>
                    <a:bodyPr/>
                    <a:lstStyle/>
                    <a:p>
                      <a:pPr algn="ctr"/>
                      <a:r>
                        <a:rPr lang="en-GB" sz="1050" dirty="0" smtClean="0"/>
                        <a:t>51.25</a:t>
                      </a:r>
                      <a:endParaRPr lang="en-GB" sz="1050" dirty="0"/>
                    </a:p>
                  </a:txBody>
                  <a:tcPr marL="68580" marR="6858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GB" sz="1050" dirty="0" smtClean="0"/>
                        <a:t>49.1</a:t>
                      </a:r>
                      <a:endParaRPr lang="en-GB" sz="1050" dirty="0"/>
                    </a:p>
                  </a:txBody>
                  <a:tcPr marL="68580" marR="6858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pic>
        <p:nvPicPr>
          <p:cNvPr id="11" name="Picture 10"/>
          <p:cNvPicPr>
            <a:picLocks noChangeAspect="1"/>
          </p:cNvPicPr>
          <p:nvPr/>
        </p:nvPicPr>
        <p:blipFill>
          <a:blip r:embed="rId4"/>
          <a:stretch>
            <a:fillRect/>
          </a:stretch>
        </p:blipFill>
        <p:spPr>
          <a:xfrm>
            <a:off x="327543" y="3468281"/>
            <a:ext cx="3807577" cy="2571060"/>
          </a:xfrm>
          <a:prstGeom prst="rect">
            <a:avLst/>
          </a:prstGeom>
        </p:spPr>
      </p:pic>
      <p:pic>
        <p:nvPicPr>
          <p:cNvPr id="12" name="Picture 11"/>
          <p:cNvPicPr>
            <a:picLocks noChangeAspect="1"/>
          </p:cNvPicPr>
          <p:nvPr/>
        </p:nvPicPr>
        <p:blipFill>
          <a:blip r:embed="rId5"/>
          <a:stretch>
            <a:fillRect/>
          </a:stretch>
        </p:blipFill>
        <p:spPr>
          <a:xfrm>
            <a:off x="4531360" y="3468281"/>
            <a:ext cx="3850640" cy="2571060"/>
          </a:xfrm>
          <a:prstGeom prst="rect">
            <a:avLst/>
          </a:prstGeom>
        </p:spPr>
      </p:pic>
      <p:graphicFrame>
        <p:nvGraphicFramePr>
          <p:cNvPr id="13" name="Table 12"/>
          <p:cNvGraphicFramePr>
            <a:graphicFrameLocks noGrp="1"/>
          </p:cNvGraphicFramePr>
          <p:nvPr>
            <p:extLst>
              <p:ext uri="{D42A27DB-BD31-4B8C-83A1-F6EECF244321}">
                <p14:modId xmlns:p14="http://schemas.microsoft.com/office/powerpoint/2010/main" val="4190868459"/>
              </p:ext>
            </p:extLst>
          </p:nvPr>
        </p:nvGraphicFramePr>
        <p:xfrm>
          <a:off x="2438401" y="4729213"/>
          <a:ext cx="1451648" cy="817782"/>
        </p:xfrm>
        <a:graphic>
          <a:graphicData uri="http://schemas.openxmlformats.org/drawingml/2006/table">
            <a:tbl>
              <a:tblPr firstRow="1" bandRow="1">
                <a:tableStyleId>{073A0DAA-6AF3-43AB-8588-CEC1D06C72B9}</a:tableStyleId>
              </a:tblPr>
              <a:tblGrid>
                <a:gridCol w="725824"/>
                <a:gridCol w="725824"/>
              </a:tblGrid>
              <a:tr h="272594">
                <a:tc gridSpan="2">
                  <a:txBody>
                    <a:bodyPr/>
                    <a:lstStyle/>
                    <a:p>
                      <a:pPr algn="ctr"/>
                      <a:r>
                        <a:rPr lang="en-GB" sz="1050" dirty="0" smtClean="0"/>
                        <a:t>Average max T</a:t>
                      </a:r>
                      <a:endParaRPr lang="en-GB" sz="1050" dirty="0"/>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GB" sz="1400" dirty="0"/>
                    </a:p>
                  </a:txBody>
                  <a:tcPr/>
                </a:tc>
              </a:tr>
              <a:tr h="272594">
                <a:tc>
                  <a:txBody>
                    <a:bodyPr/>
                    <a:lstStyle/>
                    <a:p>
                      <a:pPr algn="ctr"/>
                      <a:r>
                        <a:rPr lang="en-GB" sz="1050" dirty="0" smtClean="0"/>
                        <a:t>Top [°C]</a:t>
                      </a:r>
                      <a:endParaRPr lang="en-GB" sz="1050" dirty="0"/>
                    </a:p>
                  </a:txBody>
                  <a:tcPr marL="68580" marR="68580">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dirty="0" smtClean="0"/>
                        <a:t>Bot [°C]</a:t>
                      </a:r>
                    </a:p>
                  </a:txBody>
                  <a:tcPr marL="68580" marR="68580">
                    <a:lnR w="12700" cap="flat" cmpd="sng" algn="ctr">
                      <a:solidFill>
                        <a:schemeClr val="tx1"/>
                      </a:solidFill>
                      <a:prstDash val="solid"/>
                      <a:round/>
                      <a:headEnd type="none" w="med" len="med"/>
                      <a:tailEnd type="none" w="med" len="med"/>
                    </a:lnR>
                  </a:tcPr>
                </a:tc>
              </a:tr>
              <a:tr h="272594">
                <a:tc>
                  <a:txBody>
                    <a:bodyPr/>
                    <a:lstStyle/>
                    <a:p>
                      <a:pPr algn="ctr"/>
                      <a:r>
                        <a:rPr lang="en-GB" sz="1050" dirty="0" smtClean="0"/>
                        <a:t>51.25</a:t>
                      </a:r>
                      <a:endParaRPr lang="en-GB" sz="1050" dirty="0"/>
                    </a:p>
                  </a:txBody>
                  <a:tcPr marL="68580" marR="6858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GB" sz="1050" dirty="0" smtClean="0"/>
                        <a:t>49.2</a:t>
                      </a:r>
                      <a:endParaRPr lang="en-GB" sz="1050" dirty="0"/>
                    </a:p>
                  </a:txBody>
                  <a:tcPr marL="68580" marR="6858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1436398360"/>
              </p:ext>
            </p:extLst>
          </p:nvPr>
        </p:nvGraphicFramePr>
        <p:xfrm>
          <a:off x="6636609" y="4739373"/>
          <a:ext cx="1471072" cy="817782"/>
        </p:xfrm>
        <a:graphic>
          <a:graphicData uri="http://schemas.openxmlformats.org/drawingml/2006/table">
            <a:tbl>
              <a:tblPr firstRow="1" bandRow="1">
                <a:tableStyleId>{073A0DAA-6AF3-43AB-8588-CEC1D06C72B9}</a:tableStyleId>
              </a:tblPr>
              <a:tblGrid>
                <a:gridCol w="735536"/>
                <a:gridCol w="735536"/>
              </a:tblGrid>
              <a:tr h="272594">
                <a:tc gridSpan="2">
                  <a:txBody>
                    <a:bodyPr/>
                    <a:lstStyle/>
                    <a:p>
                      <a:pPr algn="ctr"/>
                      <a:r>
                        <a:rPr lang="en-GB" sz="1050" dirty="0" smtClean="0"/>
                        <a:t>Average max T</a:t>
                      </a:r>
                      <a:endParaRPr lang="en-GB" sz="1050" dirty="0"/>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GB" sz="1400" dirty="0"/>
                    </a:p>
                  </a:txBody>
                  <a:tcPr/>
                </a:tc>
              </a:tr>
              <a:tr h="272594">
                <a:tc>
                  <a:txBody>
                    <a:bodyPr/>
                    <a:lstStyle/>
                    <a:p>
                      <a:pPr algn="ctr"/>
                      <a:r>
                        <a:rPr lang="en-GB" sz="1050" dirty="0" smtClean="0"/>
                        <a:t>Top [°C]</a:t>
                      </a:r>
                      <a:endParaRPr lang="en-GB" sz="1050" dirty="0"/>
                    </a:p>
                  </a:txBody>
                  <a:tcPr marL="68580" marR="68580">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dirty="0" smtClean="0"/>
                        <a:t>Bot [°C]</a:t>
                      </a:r>
                    </a:p>
                  </a:txBody>
                  <a:tcPr marL="68580" marR="68580">
                    <a:lnR w="12700" cap="flat" cmpd="sng" algn="ctr">
                      <a:solidFill>
                        <a:schemeClr val="tx1"/>
                      </a:solidFill>
                      <a:prstDash val="solid"/>
                      <a:round/>
                      <a:headEnd type="none" w="med" len="med"/>
                      <a:tailEnd type="none" w="med" len="med"/>
                    </a:lnR>
                  </a:tcPr>
                </a:tc>
              </a:tr>
              <a:tr h="272594">
                <a:tc>
                  <a:txBody>
                    <a:bodyPr/>
                    <a:lstStyle/>
                    <a:p>
                      <a:pPr algn="ctr"/>
                      <a:r>
                        <a:rPr lang="en-GB" sz="1050" dirty="0" smtClean="0"/>
                        <a:t>50.4</a:t>
                      </a:r>
                      <a:endParaRPr lang="en-GB" sz="1050" dirty="0"/>
                    </a:p>
                  </a:txBody>
                  <a:tcPr marL="68580" marR="6858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GB" sz="1050" dirty="0" smtClean="0"/>
                        <a:t>49.1</a:t>
                      </a:r>
                      <a:endParaRPr lang="en-GB" sz="1050" dirty="0"/>
                    </a:p>
                  </a:txBody>
                  <a:tcPr marL="68580" marR="6858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15" name="TextBox 14"/>
          <p:cNvSpPr txBox="1"/>
          <p:nvPr/>
        </p:nvSpPr>
        <p:spPr>
          <a:xfrm>
            <a:off x="208987" y="6222142"/>
            <a:ext cx="8596563" cy="369332"/>
          </a:xfrm>
          <a:prstGeom prst="rect">
            <a:avLst/>
          </a:prstGeom>
          <a:noFill/>
        </p:spPr>
        <p:txBody>
          <a:bodyPr wrap="square" rtlCol="0">
            <a:spAutoFit/>
          </a:bodyPr>
          <a:lstStyle/>
          <a:p>
            <a:pPr algn="ctr"/>
            <a:r>
              <a:rPr lang="en-GB" b="1" dirty="0" smtClean="0">
                <a:solidFill>
                  <a:srgbClr val="FF0000"/>
                </a:solidFill>
              </a:rPr>
              <a:t>Boards average temperatures are matching the max target T (50°C) </a:t>
            </a:r>
            <a:endParaRPr lang="en-GB" b="1" dirty="0">
              <a:solidFill>
                <a:srgbClr val="FF0000"/>
              </a:solidFill>
            </a:endParaRPr>
          </a:p>
        </p:txBody>
      </p:sp>
      <p:sp>
        <p:nvSpPr>
          <p:cNvPr id="16" name="Slide Number Placeholder 3"/>
          <p:cNvSpPr>
            <a:spLocks noGrp="1"/>
          </p:cNvSpPr>
          <p:nvPr>
            <p:ph type="sldNum" sz="quarter" idx="12"/>
          </p:nvPr>
        </p:nvSpPr>
        <p:spPr>
          <a:xfrm>
            <a:off x="8608788" y="6480753"/>
            <a:ext cx="441142" cy="365125"/>
          </a:xfrm>
        </p:spPr>
        <p:txBody>
          <a:bodyPr/>
          <a:lstStyle/>
          <a:p>
            <a:fld id="{C02A221C-2411-42A5-82EA-2BBBDC5ACA53}" type="slidenum">
              <a:rPr lang="en-GB" smtClean="0"/>
              <a:t>10</a:t>
            </a:fld>
            <a:endParaRPr lang="en-GB" dirty="0"/>
          </a:p>
        </p:txBody>
      </p:sp>
    </p:spTree>
    <p:extLst>
      <p:ext uri="{BB962C8B-B14F-4D97-AF65-F5344CB8AC3E}">
        <p14:creationId xmlns:p14="http://schemas.microsoft.com/office/powerpoint/2010/main" val="199535525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28645" y="584777"/>
            <a:ext cx="8596563" cy="1477328"/>
          </a:xfrm>
          <a:prstGeom prst="rect">
            <a:avLst/>
          </a:prstGeom>
          <a:noFill/>
        </p:spPr>
        <p:txBody>
          <a:bodyPr wrap="square" rtlCol="0">
            <a:spAutoFit/>
          </a:bodyPr>
          <a:lstStyle/>
          <a:p>
            <a:pPr algn="just"/>
            <a:r>
              <a:rPr lang="en-GB" dirty="0" smtClean="0"/>
              <a:t>Configuration (in both cases only top fans were working on maximum speed):</a:t>
            </a:r>
          </a:p>
          <a:p>
            <a:pPr algn="just"/>
            <a:r>
              <a:rPr lang="en-GB" dirty="0" smtClean="0"/>
              <a:t>Vertical: Top – 14x450W Comtel LB in ASIS crate, Bottom – 14x450W ASIS LB in ASIS crate. Water temperature 13</a:t>
            </a:r>
            <a:r>
              <a:rPr lang="en-GB" dirty="0" smtClean="0">
                <a:latin typeface="Calibri" panose="020F0502020204030204" pitchFamily="34" charset="0"/>
              </a:rPr>
              <a:t>°C.</a:t>
            </a:r>
          </a:p>
          <a:p>
            <a:pPr algn="just"/>
            <a:r>
              <a:rPr lang="en-GB" dirty="0" smtClean="0">
                <a:latin typeface="Calibri" panose="020F0502020204030204" pitchFamily="34" charset="0"/>
              </a:rPr>
              <a:t>Horizontal: Top – 14x350W </a:t>
            </a:r>
            <a:r>
              <a:rPr lang="en-GB" b="1" u="sng" dirty="0" smtClean="0">
                <a:latin typeface="Calibri" panose="020F0502020204030204" pitchFamily="34" charset="0"/>
              </a:rPr>
              <a:t>Comtel LB in Schroff crate</a:t>
            </a:r>
            <a:r>
              <a:rPr lang="en-GB" dirty="0" smtClean="0">
                <a:latin typeface="Calibri" panose="020F0502020204030204" pitchFamily="34" charset="0"/>
              </a:rPr>
              <a:t>, Bottom – 14x450W ASIS LB in ASIS crate. Water flow 2.4m</a:t>
            </a:r>
            <a:r>
              <a:rPr lang="en-GB" baseline="30000" dirty="0" smtClean="0">
                <a:latin typeface="Calibri" panose="020F0502020204030204" pitchFamily="34" charset="0"/>
              </a:rPr>
              <a:t>3</a:t>
            </a:r>
            <a:r>
              <a:rPr lang="en-GB" dirty="0" smtClean="0">
                <a:latin typeface="Calibri" panose="020F0502020204030204" pitchFamily="34" charset="0"/>
              </a:rPr>
              <a:t>/h, water temperature 13°C.</a:t>
            </a:r>
            <a:endParaRPr lang="en-GB" dirty="0"/>
          </a:p>
        </p:txBody>
      </p:sp>
      <p:sp>
        <p:nvSpPr>
          <p:cNvPr id="8" name="TextBox 7"/>
          <p:cNvSpPr txBox="1"/>
          <p:nvPr/>
        </p:nvSpPr>
        <p:spPr>
          <a:xfrm>
            <a:off x="766154" y="0"/>
            <a:ext cx="8194966" cy="523220"/>
          </a:xfrm>
          <a:prstGeom prst="rect">
            <a:avLst/>
          </a:prstGeom>
          <a:noFill/>
        </p:spPr>
        <p:txBody>
          <a:bodyPr wrap="square" rtlCol="0">
            <a:spAutoFit/>
          </a:bodyPr>
          <a:lstStyle/>
          <a:p>
            <a:r>
              <a:rPr lang="en-GB" sz="2800" dirty="0" smtClean="0">
                <a:solidFill>
                  <a:srgbClr val="000000"/>
                </a:solidFill>
                <a:latin typeface="+mj-lt"/>
              </a:rPr>
              <a:t>Vertical - Horizontal cooling comparison in b4</a:t>
            </a:r>
            <a:endParaRPr lang="en-GB" sz="2800" dirty="0">
              <a:solidFill>
                <a:srgbClr val="000000"/>
              </a:solidFill>
              <a:latin typeface="+mj-lt"/>
            </a:endParaRPr>
          </a:p>
        </p:txBody>
      </p:sp>
      <p:pic>
        <p:nvPicPr>
          <p:cNvPr id="11" name="Picture 10"/>
          <p:cNvPicPr>
            <a:picLocks noChangeAspect="1"/>
          </p:cNvPicPr>
          <p:nvPr/>
        </p:nvPicPr>
        <p:blipFill>
          <a:blip r:embed="rId2"/>
          <a:stretch>
            <a:fillRect/>
          </a:stretch>
        </p:blipFill>
        <p:spPr>
          <a:xfrm>
            <a:off x="1391920" y="2230291"/>
            <a:ext cx="5882640" cy="3487214"/>
          </a:xfrm>
          <a:prstGeom prst="rect">
            <a:avLst/>
          </a:prstGeom>
        </p:spPr>
      </p:pic>
      <p:graphicFrame>
        <p:nvGraphicFramePr>
          <p:cNvPr id="12" name="Table 11"/>
          <p:cNvGraphicFramePr>
            <a:graphicFrameLocks noGrp="1"/>
          </p:cNvGraphicFramePr>
          <p:nvPr>
            <p:extLst>
              <p:ext uri="{D42A27DB-BD31-4B8C-83A1-F6EECF244321}">
                <p14:modId xmlns:p14="http://schemas.microsoft.com/office/powerpoint/2010/main" val="3283175857"/>
              </p:ext>
            </p:extLst>
          </p:nvPr>
        </p:nvGraphicFramePr>
        <p:xfrm>
          <a:off x="4419599" y="4103016"/>
          <a:ext cx="1788162" cy="866329"/>
        </p:xfrm>
        <a:graphic>
          <a:graphicData uri="http://schemas.openxmlformats.org/drawingml/2006/table">
            <a:tbl>
              <a:tblPr firstRow="1" bandRow="1">
                <a:tableStyleId>{073A0DAA-6AF3-43AB-8588-CEC1D06C72B9}</a:tableStyleId>
              </a:tblPr>
              <a:tblGrid>
                <a:gridCol w="802641"/>
                <a:gridCol w="985521"/>
              </a:tblGrid>
              <a:tr h="240748">
                <a:tc gridSpan="2">
                  <a:txBody>
                    <a:bodyPr/>
                    <a:lstStyle/>
                    <a:p>
                      <a:pPr algn="ctr"/>
                      <a:r>
                        <a:rPr lang="en-GB" sz="1050" dirty="0" smtClean="0"/>
                        <a:t>Average max T</a:t>
                      </a:r>
                      <a:endParaRPr lang="en-GB" sz="1050" dirty="0"/>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GB" sz="1400" dirty="0"/>
                    </a:p>
                  </a:txBody>
                  <a:tcPr/>
                </a:tc>
              </a:tr>
              <a:tr h="363409">
                <a:tc>
                  <a:txBody>
                    <a:bodyPr/>
                    <a:lstStyle/>
                    <a:p>
                      <a:pPr algn="ctr"/>
                      <a:r>
                        <a:rPr lang="en-GB" sz="1050" dirty="0" smtClean="0"/>
                        <a:t>Vertical [°C]</a:t>
                      </a:r>
                      <a:endParaRPr lang="en-GB" sz="1050" dirty="0"/>
                    </a:p>
                  </a:txBody>
                  <a:tcPr marL="68580" marR="68580">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dirty="0" smtClean="0"/>
                        <a:t>Horizontal [°C]</a:t>
                      </a:r>
                    </a:p>
                  </a:txBody>
                  <a:tcPr marL="68580" marR="68580">
                    <a:lnR w="12700" cap="flat" cmpd="sng" algn="ctr">
                      <a:solidFill>
                        <a:schemeClr val="tx1"/>
                      </a:solidFill>
                      <a:prstDash val="solid"/>
                      <a:round/>
                      <a:headEnd type="none" w="med" len="med"/>
                      <a:tailEnd type="none" w="med" len="med"/>
                    </a:lnR>
                  </a:tcPr>
                </a:tc>
              </a:tr>
              <a:tr h="240748">
                <a:tc>
                  <a:txBody>
                    <a:bodyPr/>
                    <a:lstStyle/>
                    <a:p>
                      <a:pPr algn="ctr"/>
                      <a:r>
                        <a:rPr lang="en-GB" sz="1050" dirty="0" smtClean="0"/>
                        <a:t>49.2</a:t>
                      </a:r>
                      <a:endParaRPr lang="en-GB" sz="1050" dirty="0"/>
                    </a:p>
                  </a:txBody>
                  <a:tcPr marL="68580" marR="6858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GB" sz="1050" dirty="0" smtClean="0"/>
                        <a:t>48.75</a:t>
                      </a:r>
                      <a:endParaRPr lang="en-GB" sz="1050" dirty="0"/>
                    </a:p>
                  </a:txBody>
                  <a:tcPr marL="68580" marR="6858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13" name="TextBox 12"/>
          <p:cNvSpPr txBox="1"/>
          <p:nvPr/>
        </p:nvSpPr>
        <p:spPr>
          <a:xfrm>
            <a:off x="168332" y="5885436"/>
            <a:ext cx="8596563" cy="461665"/>
          </a:xfrm>
          <a:prstGeom prst="rect">
            <a:avLst/>
          </a:prstGeom>
          <a:noFill/>
        </p:spPr>
        <p:txBody>
          <a:bodyPr wrap="square" rtlCol="0">
            <a:spAutoFit/>
          </a:bodyPr>
          <a:lstStyle/>
          <a:p>
            <a:pPr algn="ctr"/>
            <a:r>
              <a:rPr lang="en-GB" sz="2400" u="sng" dirty="0" smtClean="0"/>
              <a:t>The cooling performance are very similar. </a:t>
            </a:r>
            <a:endParaRPr lang="en-GB" sz="2400" u="sng" dirty="0"/>
          </a:p>
        </p:txBody>
      </p:sp>
      <p:sp>
        <p:nvSpPr>
          <p:cNvPr id="9" name="Slide Number Placeholder 3"/>
          <p:cNvSpPr>
            <a:spLocks noGrp="1"/>
          </p:cNvSpPr>
          <p:nvPr>
            <p:ph type="sldNum" sz="quarter" idx="12"/>
          </p:nvPr>
        </p:nvSpPr>
        <p:spPr>
          <a:xfrm>
            <a:off x="8608788" y="6480753"/>
            <a:ext cx="441142" cy="365125"/>
          </a:xfrm>
        </p:spPr>
        <p:txBody>
          <a:bodyPr/>
          <a:lstStyle/>
          <a:p>
            <a:fld id="{C02A221C-2411-42A5-82EA-2BBBDC5ACA53}" type="slidenum">
              <a:rPr lang="en-GB" smtClean="0"/>
              <a:t>11</a:t>
            </a:fld>
            <a:endParaRPr lang="en-GB" dirty="0"/>
          </a:p>
        </p:txBody>
      </p:sp>
    </p:spTree>
    <p:extLst>
      <p:ext uri="{BB962C8B-B14F-4D97-AF65-F5344CB8AC3E}">
        <p14:creationId xmlns:p14="http://schemas.microsoft.com/office/powerpoint/2010/main" val="197573301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Callout 3"/>
          <p:cNvSpPr/>
          <p:nvPr/>
        </p:nvSpPr>
        <p:spPr>
          <a:xfrm>
            <a:off x="6799898" y="621031"/>
            <a:ext cx="2250281" cy="2063750"/>
          </a:xfrm>
          <a:prstGeom prst="cloudCallout">
            <a:avLst/>
          </a:prstGeom>
          <a:solidFill>
            <a:schemeClr val="accent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Box 7"/>
          <p:cNvSpPr txBox="1"/>
          <p:nvPr/>
        </p:nvSpPr>
        <p:spPr>
          <a:xfrm>
            <a:off x="327743" y="3919130"/>
            <a:ext cx="1511217" cy="707886"/>
          </a:xfrm>
          <a:prstGeom prst="rect">
            <a:avLst/>
          </a:prstGeom>
          <a:ln>
            <a:solidFill>
              <a:srgbClr val="FFFFFF"/>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2000" b="1" dirty="0" smtClean="0"/>
              <a:t>Total power 13.9kW</a:t>
            </a:r>
            <a:endParaRPr lang="en-GB" sz="2000" b="1" dirty="0"/>
          </a:p>
        </p:txBody>
      </p:sp>
      <p:sp>
        <p:nvSpPr>
          <p:cNvPr id="9" name="TextBox 8"/>
          <p:cNvSpPr txBox="1"/>
          <p:nvPr/>
        </p:nvSpPr>
        <p:spPr>
          <a:xfrm>
            <a:off x="850116" y="1"/>
            <a:ext cx="7746448" cy="954107"/>
          </a:xfrm>
          <a:prstGeom prst="rect">
            <a:avLst/>
          </a:prstGeom>
          <a:noFill/>
        </p:spPr>
        <p:txBody>
          <a:bodyPr wrap="square" rtlCol="0">
            <a:spAutoFit/>
          </a:bodyPr>
          <a:lstStyle/>
          <a:p>
            <a:r>
              <a:rPr lang="en-GB" sz="2800" dirty="0" smtClean="0">
                <a:latin typeface="+mj-lt"/>
              </a:rPr>
              <a:t>Comparison of heat removal for different water temperatures</a:t>
            </a:r>
            <a:endParaRPr lang="en-GB" sz="2800" dirty="0">
              <a:latin typeface="+mj-lt"/>
            </a:endParaRPr>
          </a:p>
        </p:txBody>
      </p:sp>
      <p:graphicFrame>
        <p:nvGraphicFramePr>
          <p:cNvPr id="10" name="Table 9"/>
          <p:cNvGraphicFramePr>
            <a:graphicFrameLocks noGrp="1"/>
          </p:cNvGraphicFramePr>
          <p:nvPr>
            <p:extLst>
              <p:ext uri="{D42A27DB-BD31-4B8C-83A1-F6EECF244321}">
                <p14:modId xmlns:p14="http://schemas.microsoft.com/office/powerpoint/2010/main" val="1564663323"/>
              </p:ext>
            </p:extLst>
          </p:nvPr>
        </p:nvGraphicFramePr>
        <p:xfrm>
          <a:off x="2050382" y="1154038"/>
          <a:ext cx="4543425" cy="1828800"/>
        </p:xfrm>
        <a:graphic>
          <a:graphicData uri="http://schemas.openxmlformats.org/drawingml/2006/table">
            <a:tbl>
              <a:tblPr>
                <a:tableStyleId>{5C22544A-7EE6-4342-B048-85BDC9FD1C3A}</a:tableStyleId>
              </a:tblPr>
              <a:tblGrid>
                <a:gridCol w="1028700"/>
                <a:gridCol w="471964"/>
                <a:gridCol w="514350"/>
                <a:gridCol w="600075"/>
                <a:gridCol w="1156811"/>
                <a:gridCol w="771525"/>
              </a:tblGrid>
              <a:tr h="381000">
                <a:tc>
                  <a:txBody>
                    <a:bodyPr/>
                    <a:lstStyle/>
                    <a:p>
                      <a:pPr algn="ctr">
                        <a:spcAft>
                          <a:spcPts val="0"/>
                        </a:spcAft>
                      </a:pPr>
                      <a:r>
                        <a:rPr lang="fr-FR" sz="1000" dirty="0">
                          <a:effectLst/>
                        </a:rPr>
                        <a:t>T° / Hygrométrie</a:t>
                      </a:r>
                      <a:endParaRPr lang="en-GB" sz="1000" dirty="0">
                        <a:effectLst/>
                      </a:endParaRPr>
                    </a:p>
                    <a:p>
                      <a:pPr algn="ctr">
                        <a:spcAft>
                          <a:spcPts val="0"/>
                        </a:spcAft>
                      </a:pPr>
                      <a:r>
                        <a:rPr lang="fr-FR" sz="1000" dirty="0">
                          <a:effectLst/>
                        </a:rPr>
                        <a:t>à la reprise</a:t>
                      </a:r>
                      <a:endParaRPr lang="en-GB" sz="1000" dirty="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a:effectLst/>
                        </a:rPr>
                        <a:t>Régime d'eau</a:t>
                      </a:r>
                      <a:br>
                        <a:rPr lang="fr-FR" sz="1000">
                          <a:effectLst/>
                        </a:rPr>
                      </a:br>
                      <a:r>
                        <a:rPr lang="fr-FR" sz="1000">
                          <a:effectLst/>
                        </a:rPr>
                        <a:t>( °C )</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a:effectLst/>
                        </a:rPr>
                        <a:t>Puissance</a:t>
                      </a:r>
                      <a:br>
                        <a:rPr lang="fr-FR" sz="1000">
                          <a:effectLst/>
                        </a:rPr>
                      </a:br>
                      <a:r>
                        <a:rPr lang="fr-FR" sz="1000">
                          <a:effectLst/>
                        </a:rPr>
                        <a:t>( kW )</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a:effectLst/>
                        </a:rPr>
                        <a:t>Débit d'eau</a:t>
                      </a:r>
                      <a:br>
                        <a:rPr lang="fr-FR" sz="1000">
                          <a:effectLst/>
                        </a:rPr>
                      </a:br>
                      <a:r>
                        <a:rPr lang="fr-FR" sz="1000">
                          <a:effectLst/>
                        </a:rPr>
                        <a:t>( m3/h )</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dirty="0">
                          <a:effectLst/>
                        </a:rPr>
                        <a:t>T° / Hygrométrie</a:t>
                      </a:r>
                      <a:endParaRPr lang="en-GB" sz="1000" dirty="0">
                        <a:effectLst/>
                      </a:endParaRPr>
                    </a:p>
                    <a:p>
                      <a:pPr algn="ctr">
                        <a:spcAft>
                          <a:spcPts val="0"/>
                        </a:spcAft>
                      </a:pPr>
                      <a:r>
                        <a:rPr lang="fr-FR" sz="1000" dirty="0">
                          <a:effectLst/>
                        </a:rPr>
                        <a:t>au soufflage</a:t>
                      </a:r>
                      <a:endParaRPr lang="en-GB" sz="1000" dirty="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a:effectLst/>
                        </a:rPr>
                        <a:t>Perte de charge</a:t>
                      </a:r>
                      <a:endParaRPr lang="en-GB" sz="1000">
                        <a:effectLst/>
                      </a:endParaRPr>
                    </a:p>
                    <a:p>
                      <a:pPr algn="ctr">
                        <a:spcAft>
                          <a:spcPts val="0"/>
                        </a:spcAft>
                      </a:pPr>
                      <a:r>
                        <a:rPr lang="fr-FR" sz="1000">
                          <a:effectLst/>
                        </a:rPr>
                        <a:t>batterie</a:t>
                      </a:r>
                      <a:br>
                        <a:rPr lang="fr-FR" sz="1000">
                          <a:effectLst/>
                        </a:rPr>
                      </a:br>
                      <a:r>
                        <a:rPr lang="fr-FR" sz="1000">
                          <a:effectLst/>
                        </a:rPr>
                        <a:t>( mCE )</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r>
              <a:tr h="161925">
                <a:tc>
                  <a:txBody>
                    <a:bodyPr/>
                    <a:lstStyle/>
                    <a:p>
                      <a:pPr algn="ctr">
                        <a:spcAft>
                          <a:spcPts val="0"/>
                        </a:spcAft>
                      </a:pPr>
                      <a:r>
                        <a:rPr lang="fr-FR" sz="1000">
                          <a:effectLst/>
                        </a:rPr>
                        <a:t>33°C / 10 g/Kg air sec</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a:effectLst/>
                        </a:rPr>
                        <a:t>13 / 18</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a:effectLst/>
                        </a:rPr>
                        <a:t>14</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a:effectLst/>
                        </a:rPr>
                        <a:t>2.4</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a:effectLst/>
                        </a:rPr>
                        <a:t>22.5°C / 10 g/Kg air sec</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a:effectLst/>
                        </a:rPr>
                        <a:t>2.13</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r>
              <a:tr h="171450">
                <a:tc>
                  <a:txBody>
                    <a:bodyPr/>
                    <a:lstStyle/>
                    <a:p>
                      <a:pPr algn="ctr">
                        <a:spcAft>
                          <a:spcPts val="0"/>
                        </a:spcAft>
                      </a:pPr>
                      <a:r>
                        <a:rPr lang="fr-FR" sz="1000">
                          <a:effectLst/>
                        </a:rPr>
                        <a:t>33°C / 10 g/Kg air sec</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a:effectLst/>
                        </a:rPr>
                        <a:t>14 / 19</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a:effectLst/>
                        </a:rPr>
                        <a:t>13</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a:effectLst/>
                        </a:rPr>
                        <a:t>2.24</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a:effectLst/>
                        </a:rPr>
                        <a:t>23.2°C / 10 g/Kg air sec</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a:effectLst/>
                        </a:rPr>
                        <a:t>1.87</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r>
              <a:tr h="161925">
                <a:tc>
                  <a:txBody>
                    <a:bodyPr/>
                    <a:lstStyle/>
                    <a:p>
                      <a:pPr algn="ctr">
                        <a:spcAft>
                          <a:spcPts val="0"/>
                        </a:spcAft>
                      </a:pPr>
                      <a:r>
                        <a:rPr lang="fr-FR" sz="1000">
                          <a:effectLst/>
                        </a:rPr>
                        <a:t>37°C / 10 g/Kg air sec</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a:effectLst/>
                        </a:rPr>
                        <a:t>13 / 18</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200">
                          <a:effectLst/>
                        </a:rPr>
                        <a:t>18</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a:effectLst/>
                        </a:rPr>
                        <a:t>3.09</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spcAft>
                          <a:spcPts val="0"/>
                        </a:spcAft>
                      </a:pPr>
                      <a:r>
                        <a:rPr lang="fr-FR" sz="1000">
                          <a:effectLst/>
                        </a:rPr>
                        <a:t> 23.5°C / 10 g/Kg air sec</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a:effectLst/>
                        </a:rPr>
                        <a:t>3.39</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r>
              <a:tr h="171450">
                <a:tc>
                  <a:txBody>
                    <a:bodyPr/>
                    <a:lstStyle/>
                    <a:p>
                      <a:pPr algn="ctr">
                        <a:spcAft>
                          <a:spcPts val="0"/>
                        </a:spcAft>
                      </a:pPr>
                      <a:r>
                        <a:rPr lang="fr-FR" sz="1000">
                          <a:effectLst/>
                        </a:rPr>
                        <a:t>37°C / 10 g/Kg air sec</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dirty="0">
                          <a:effectLst/>
                        </a:rPr>
                        <a:t>14 / 19</a:t>
                      </a:r>
                      <a:endParaRPr lang="en-GB" sz="1000" dirty="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a:effectLst/>
                        </a:rPr>
                        <a:t>17</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a:effectLst/>
                        </a:rPr>
                        <a:t>2.93</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a:effectLst/>
                        </a:rPr>
                        <a:t>24.2°C / 10 g/Kg air sec</a:t>
                      </a:r>
                      <a:endParaRPr lang="en-GB" sz="1000">
                        <a:effectLst/>
                        <a:latin typeface="Times New Roman" panose="02020603050405020304" pitchFamily="18" charset="0"/>
                        <a:ea typeface="Times New Roman" panose="02020603050405020304" pitchFamily="18" charset="0"/>
                      </a:endParaRPr>
                    </a:p>
                  </a:txBody>
                  <a:tcPr marL="33338" marR="33338" marT="0" marB="0" anchor="ctr"/>
                </a:tc>
                <a:tc>
                  <a:txBody>
                    <a:bodyPr/>
                    <a:lstStyle/>
                    <a:p>
                      <a:pPr algn="ctr">
                        <a:spcAft>
                          <a:spcPts val="0"/>
                        </a:spcAft>
                      </a:pPr>
                      <a:r>
                        <a:rPr lang="fr-FR" sz="1000" dirty="0">
                          <a:effectLst/>
                        </a:rPr>
                        <a:t>3.06</a:t>
                      </a:r>
                      <a:endParaRPr lang="en-GB" sz="1000" dirty="0">
                        <a:effectLst/>
                        <a:latin typeface="Times New Roman" panose="02020603050405020304" pitchFamily="18" charset="0"/>
                        <a:ea typeface="Times New Roman" panose="02020603050405020304" pitchFamily="18" charset="0"/>
                      </a:endParaRPr>
                    </a:p>
                  </a:txBody>
                  <a:tcPr marL="33338" marR="33338" marT="0" marB="0" anchor="ctr"/>
                </a:tc>
              </a:tr>
            </a:tbl>
          </a:graphicData>
        </a:graphic>
      </p:graphicFrame>
      <p:sp>
        <p:nvSpPr>
          <p:cNvPr id="2" name="TextBox 1"/>
          <p:cNvSpPr txBox="1"/>
          <p:nvPr/>
        </p:nvSpPr>
        <p:spPr>
          <a:xfrm>
            <a:off x="442487" y="1757923"/>
            <a:ext cx="2015289" cy="646331"/>
          </a:xfrm>
          <a:prstGeom prst="rect">
            <a:avLst/>
          </a:prstGeom>
          <a:noFill/>
        </p:spPr>
        <p:txBody>
          <a:bodyPr wrap="square" rtlCol="0">
            <a:spAutoFit/>
          </a:bodyPr>
          <a:lstStyle/>
          <a:p>
            <a:r>
              <a:rPr lang="en-GB" dirty="0" smtClean="0"/>
              <a:t>Cooling door specifications</a:t>
            </a:r>
            <a:endParaRPr lang="en-GB" dirty="0"/>
          </a:p>
        </p:txBody>
      </p:sp>
      <p:sp>
        <p:nvSpPr>
          <p:cNvPr id="11" name="Slide Number Placeholder 3"/>
          <p:cNvSpPr>
            <a:spLocks noGrp="1"/>
          </p:cNvSpPr>
          <p:nvPr>
            <p:ph type="sldNum" sz="quarter" idx="12"/>
          </p:nvPr>
        </p:nvSpPr>
        <p:spPr>
          <a:xfrm>
            <a:off x="8608788" y="6480753"/>
            <a:ext cx="441142" cy="365125"/>
          </a:xfrm>
        </p:spPr>
        <p:txBody>
          <a:bodyPr/>
          <a:lstStyle/>
          <a:p>
            <a:fld id="{C02A221C-2411-42A5-82EA-2BBBDC5ACA53}" type="slidenum">
              <a:rPr lang="en-GB" smtClean="0"/>
              <a:t>12</a:t>
            </a:fld>
            <a:endParaRPr lang="en-GB" dirty="0"/>
          </a:p>
        </p:txBody>
      </p:sp>
      <p:pic>
        <p:nvPicPr>
          <p:cNvPr id="13" name="table"/>
          <p:cNvPicPr>
            <a:picLocks noChangeAspect="1"/>
          </p:cNvPicPr>
          <p:nvPr/>
        </p:nvPicPr>
        <p:blipFill>
          <a:blip r:embed="rId2"/>
          <a:stretch>
            <a:fillRect/>
          </a:stretch>
        </p:blipFill>
        <p:spPr>
          <a:xfrm>
            <a:off x="316548" y="3773377"/>
            <a:ext cx="8309292" cy="2740253"/>
          </a:xfrm>
          <a:prstGeom prst="rect">
            <a:avLst/>
          </a:prstGeom>
        </p:spPr>
      </p:pic>
      <p:sp>
        <p:nvSpPr>
          <p:cNvPr id="3" name="TextBox 2"/>
          <p:cNvSpPr txBox="1"/>
          <p:nvPr/>
        </p:nvSpPr>
        <p:spPr>
          <a:xfrm>
            <a:off x="6881814" y="1127128"/>
            <a:ext cx="2083594" cy="1200329"/>
          </a:xfrm>
          <a:prstGeom prst="rect">
            <a:avLst/>
          </a:prstGeom>
          <a:noFill/>
          <a:ln>
            <a:noFill/>
          </a:ln>
        </p:spPr>
        <p:txBody>
          <a:bodyPr wrap="square" rtlCol="0">
            <a:spAutoFit/>
          </a:bodyPr>
          <a:lstStyle/>
          <a:p>
            <a:pPr algn="ctr"/>
            <a:r>
              <a:rPr lang="en-GB" dirty="0" smtClean="0"/>
              <a:t>Many better products are available in the market</a:t>
            </a:r>
            <a:endParaRPr lang="en-GB" dirty="0"/>
          </a:p>
        </p:txBody>
      </p:sp>
    </p:spTree>
    <p:extLst>
      <p:ext uri="{BB962C8B-B14F-4D97-AF65-F5344CB8AC3E}">
        <p14:creationId xmlns:p14="http://schemas.microsoft.com/office/powerpoint/2010/main" val="210121640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Box 89"/>
          <p:cNvSpPr txBox="1"/>
          <p:nvPr/>
        </p:nvSpPr>
        <p:spPr>
          <a:xfrm>
            <a:off x="734669" y="94466"/>
            <a:ext cx="5912666" cy="523220"/>
          </a:xfrm>
          <a:prstGeom prst="rect">
            <a:avLst/>
          </a:prstGeom>
          <a:noFill/>
        </p:spPr>
        <p:txBody>
          <a:bodyPr wrap="square" rtlCol="0">
            <a:spAutoFit/>
          </a:bodyPr>
          <a:lstStyle/>
          <a:p>
            <a:r>
              <a:rPr lang="en-US" sz="2800" dirty="0" smtClean="0">
                <a:latin typeface="+mj-lt"/>
              </a:rPr>
              <a:t>ATCA 63U rack: SR1 new test setup</a:t>
            </a:r>
            <a:endParaRPr lang="en-GB" sz="2800" dirty="0">
              <a:latin typeface="+mj-lt"/>
            </a:endParaRPr>
          </a:p>
        </p:txBody>
      </p:sp>
      <p:sp>
        <p:nvSpPr>
          <p:cNvPr id="91" name="TextBox 90"/>
          <p:cNvSpPr txBox="1"/>
          <p:nvPr/>
        </p:nvSpPr>
        <p:spPr>
          <a:xfrm>
            <a:off x="1614800" y="1091948"/>
            <a:ext cx="5957515" cy="1754327"/>
          </a:xfrm>
          <a:prstGeom prst="rect">
            <a:avLst/>
          </a:prstGeom>
          <a:noFill/>
        </p:spPr>
        <p:txBody>
          <a:bodyPr wrap="square" rtlCol="0">
            <a:spAutoFit/>
          </a:bodyPr>
          <a:lstStyle/>
          <a:p>
            <a:pPr algn="just"/>
            <a:r>
              <a:rPr lang="en-US" b="1" dirty="0" smtClean="0"/>
              <a:t>Hardware</a:t>
            </a:r>
          </a:p>
          <a:p>
            <a:pPr marL="285750" indent="-285750" algn="just">
              <a:buFont typeface="Wingdings" panose="05000000000000000000" pitchFamily="2" charset="2"/>
              <a:buChar char="Ø"/>
            </a:pPr>
            <a:r>
              <a:rPr lang="en-US" dirty="0" smtClean="0"/>
              <a:t>3x Vertically cooled ATCA shelves</a:t>
            </a:r>
            <a:endParaRPr lang="en-US" dirty="0" smtClean="0">
              <a:solidFill>
                <a:schemeClr val="accent2">
                  <a:lumMod val="75000"/>
                </a:schemeClr>
              </a:solidFill>
            </a:endParaRPr>
          </a:p>
          <a:p>
            <a:pPr marL="285750" indent="-285750" algn="just">
              <a:buFont typeface="Wingdings" panose="05000000000000000000" pitchFamily="2" charset="2"/>
              <a:buChar char="Ø"/>
            </a:pPr>
            <a:r>
              <a:rPr lang="en-US" dirty="0" smtClean="0"/>
              <a:t>3x 14 Load Blades</a:t>
            </a:r>
          </a:p>
          <a:p>
            <a:pPr marL="285750" indent="-285750" algn="just">
              <a:buFont typeface="Wingdings" panose="05000000000000000000" pitchFamily="2" charset="2"/>
              <a:buChar char="Ø"/>
            </a:pPr>
            <a:r>
              <a:rPr lang="en-US" dirty="0" smtClean="0"/>
              <a:t>Target power capacity to test is 450W/blade=</a:t>
            </a:r>
            <a:r>
              <a:rPr lang="en-US" b="1" u="sng" dirty="0" smtClean="0">
                <a:solidFill>
                  <a:srgbClr val="FF0000"/>
                </a:solidFill>
              </a:rPr>
              <a:t>18.9 </a:t>
            </a:r>
            <a:r>
              <a:rPr lang="en-US" b="1" u="sng" dirty="0">
                <a:solidFill>
                  <a:srgbClr val="FF0000"/>
                </a:solidFill>
              </a:rPr>
              <a:t>kW </a:t>
            </a:r>
            <a:endParaRPr lang="en-US" b="1" u="sng" dirty="0" smtClean="0">
              <a:solidFill>
                <a:srgbClr val="FF0000"/>
              </a:solidFill>
            </a:endParaRPr>
          </a:p>
          <a:p>
            <a:pPr marL="285750" indent="-285750" algn="just">
              <a:buFont typeface="Wingdings" panose="05000000000000000000" pitchFamily="2" charset="2"/>
              <a:buChar char="Ø"/>
            </a:pPr>
            <a:r>
              <a:rPr lang="en-US" dirty="0" smtClean="0"/>
              <a:t>New dedicated chiller with </a:t>
            </a:r>
            <a:r>
              <a:rPr lang="en-US" b="1" u="sng" dirty="0" smtClean="0">
                <a:solidFill>
                  <a:srgbClr val="0000FF"/>
                </a:solidFill>
              </a:rPr>
              <a:t>25 kW </a:t>
            </a:r>
            <a:r>
              <a:rPr lang="en-US" dirty="0" smtClean="0"/>
              <a:t>cooling capacity</a:t>
            </a:r>
          </a:p>
          <a:p>
            <a:pPr algn="just"/>
            <a:endParaRPr lang="en-US" dirty="0">
              <a:solidFill>
                <a:srgbClr val="FF0000"/>
              </a:solidFill>
            </a:endParaRPr>
          </a:p>
        </p:txBody>
      </p:sp>
      <p:sp>
        <p:nvSpPr>
          <p:cNvPr id="92" name="Rectangle 91"/>
          <p:cNvSpPr/>
          <p:nvPr/>
        </p:nvSpPr>
        <p:spPr>
          <a:xfrm>
            <a:off x="7469527" y="101414"/>
            <a:ext cx="1594586" cy="1200329"/>
          </a:xfrm>
          <a:prstGeom prst="rect">
            <a:avLst/>
          </a:prstGeom>
          <a:solidFill>
            <a:srgbClr val="FFFFFF"/>
          </a:solidFill>
          <a:ln>
            <a:solidFill>
              <a:srgbClr val="FFFFFF"/>
            </a:solidFill>
          </a:ln>
        </p:spPr>
        <p:txBody>
          <a:bodyPr wrap="square">
            <a:spAutoFit/>
          </a:bodyPr>
          <a:lstStyle/>
          <a:p>
            <a:pPr algn="ctr"/>
            <a:r>
              <a:rPr lang="en-US" b="1" dirty="0" smtClean="0"/>
              <a:t>“</a:t>
            </a:r>
            <a:r>
              <a:rPr lang="en-US" b="1" dirty="0" err="1" smtClean="0"/>
              <a:t>TwiceMe</a:t>
            </a:r>
            <a:r>
              <a:rPr lang="en-US" b="1" dirty="0" smtClean="0"/>
              <a:t>” rack </a:t>
            </a:r>
          </a:p>
          <a:p>
            <a:pPr algn="ctr"/>
            <a:r>
              <a:rPr lang="en-US" b="1" dirty="0" smtClean="0"/>
              <a:t>prototype in SR1</a:t>
            </a:r>
            <a:endParaRPr lang="en-US" b="1" dirty="0"/>
          </a:p>
        </p:txBody>
      </p:sp>
      <p:pic>
        <p:nvPicPr>
          <p:cNvPr id="93" name="Picture 92" descr="IMG-20180212-WA0003.jpg"/>
          <p:cNvPicPr>
            <a:picLocks noChangeAspect="1"/>
          </p:cNvPicPr>
          <p:nvPr/>
        </p:nvPicPr>
        <p:blipFill rotWithShape="1">
          <a:blip r:embed="rId2">
            <a:extLst>
              <a:ext uri="{28A0092B-C50C-407E-A947-70E740481C1C}">
                <a14:useLocalDpi xmlns:a14="http://schemas.microsoft.com/office/drawing/2010/main" val="0"/>
              </a:ext>
            </a:extLst>
          </a:blip>
          <a:srcRect l="7765" t="3741" r="40023" b="3857"/>
          <a:stretch/>
        </p:blipFill>
        <p:spPr>
          <a:xfrm>
            <a:off x="7321176" y="692698"/>
            <a:ext cx="1822824" cy="6165305"/>
          </a:xfrm>
          <a:prstGeom prst="rect">
            <a:avLst/>
          </a:prstGeom>
        </p:spPr>
      </p:pic>
      <p:sp>
        <p:nvSpPr>
          <p:cNvPr id="94" name="Rectangle 93"/>
          <p:cNvSpPr/>
          <p:nvPr/>
        </p:nvSpPr>
        <p:spPr>
          <a:xfrm>
            <a:off x="1630478" y="2516280"/>
            <a:ext cx="5753703" cy="4247317"/>
          </a:xfrm>
          <a:prstGeom prst="rect">
            <a:avLst/>
          </a:prstGeom>
        </p:spPr>
        <p:txBody>
          <a:bodyPr wrap="square">
            <a:spAutoFit/>
          </a:bodyPr>
          <a:lstStyle/>
          <a:p>
            <a:pPr marL="0" lvl="1" algn="just"/>
            <a:r>
              <a:rPr lang="en-US" b="1" dirty="0">
                <a:solidFill>
                  <a:srgbClr val="FF0000"/>
                </a:solidFill>
              </a:rPr>
              <a:t>Main goals for the 2018 test cooling campaign:</a:t>
            </a:r>
          </a:p>
          <a:p>
            <a:pPr marL="0" lvl="1" indent="-285750" algn="just">
              <a:buFont typeface="Wingdings" charset="2"/>
              <a:buChar char="Ø"/>
            </a:pPr>
            <a:r>
              <a:rPr lang="en-US" dirty="0"/>
              <a:t>Assessing the cooling capabilities </a:t>
            </a:r>
            <a:r>
              <a:rPr lang="en-US" dirty="0" smtClean="0"/>
              <a:t>with </a:t>
            </a:r>
            <a:r>
              <a:rPr lang="en-US" dirty="0"/>
              <a:t>3 ATCA </a:t>
            </a:r>
            <a:r>
              <a:rPr lang="en-US" dirty="0" smtClean="0"/>
              <a:t>shelves</a:t>
            </a:r>
          </a:p>
          <a:p>
            <a:pPr marL="0" lvl="1" indent="-285750" algn="just">
              <a:buFont typeface="Wingdings" charset="2"/>
              <a:buChar char="Ø"/>
            </a:pPr>
            <a:r>
              <a:rPr lang="en-US" dirty="0"/>
              <a:t>Investigating efficiency of the </a:t>
            </a:r>
            <a:r>
              <a:rPr lang="en-US" b="1" dirty="0">
                <a:solidFill>
                  <a:srgbClr val="0000FF"/>
                </a:solidFill>
              </a:rPr>
              <a:t>new 2U heat </a:t>
            </a:r>
            <a:r>
              <a:rPr lang="en-US" b="1" dirty="0" smtClean="0">
                <a:solidFill>
                  <a:srgbClr val="0000FF"/>
                </a:solidFill>
              </a:rPr>
              <a:t>exchangers</a:t>
            </a:r>
            <a:r>
              <a:rPr lang="en-US" dirty="0"/>
              <a:t>:</a:t>
            </a:r>
            <a:r>
              <a:rPr lang="en-US" dirty="0" smtClean="0"/>
              <a:t> </a:t>
            </a:r>
            <a:r>
              <a:rPr lang="en-GB" dirty="0"/>
              <a:t>7.7 kW cooling capacity, </a:t>
            </a:r>
            <a:r>
              <a:rPr lang="en-GB" dirty="0" smtClean="0"/>
              <a:t>dimensions </a:t>
            </a:r>
            <a:r>
              <a:rPr lang="en-GB" dirty="0"/>
              <a:t>optimized for ATCA </a:t>
            </a:r>
            <a:r>
              <a:rPr lang="en-GB" dirty="0" smtClean="0"/>
              <a:t>shelves</a:t>
            </a:r>
            <a:endParaRPr lang="en-US" dirty="0" smtClean="0"/>
          </a:p>
          <a:p>
            <a:pPr marL="0" lvl="1" indent="-285750" algn="just">
              <a:buFont typeface="Wingdings" charset="2"/>
              <a:buChar char="Ø"/>
            </a:pPr>
            <a:r>
              <a:rPr lang="en-US" dirty="0" smtClean="0"/>
              <a:t>Checking </a:t>
            </a:r>
            <a:r>
              <a:rPr lang="en-US" dirty="0"/>
              <a:t>cross-shelf dependency in new layout – failure modes tests</a:t>
            </a:r>
          </a:p>
          <a:p>
            <a:pPr marL="0" lvl="1" indent="-285750" algn="just">
              <a:buFont typeface="Wingdings" charset="2"/>
              <a:buChar char="Ø"/>
            </a:pPr>
            <a:r>
              <a:rPr lang="en-US" dirty="0"/>
              <a:t>Noise assessment </a:t>
            </a:r>
            <a:r>
              <a:rPr lang="en-US" dirty="0" smtClean="0"/>
              <a:t>with 3 shelves and </a:t>
            </a:r>
            <a:r>
              <a:rPr lang="en-US" dirty="0"/>
              <a:t>installing soundproofing material</a:t>
            </a:r>
          </a:p>
          <a:p>
            <a:pPr marL="0" lvl="1" indent="-285750" algn="just">
              <a:buFont typeface="Wingdings" charset="2"/>
              <a:buChar char="Ø"/>
            </a:pPr>
            <a:r>
              <a:rPr lang="en-US" dirty="0"/>
              <a:t>Investigating the influence of side gaps soundproofing material on the rack cooling performance</a:t>
            </a:r>
          </a:p>
          <a:p>
            <a:pPr marL="0" lvl="1" indent="-285750" algn="just">
              <a:buFont typeface="Wingdings" charset="2"/>
              <a:buChar char="Ø"/>
            </a:pPr>
            <a:r>
              <a:rPr lang="en-US" dirty="0"/>
              <a:t>Checking the different fans configuration influence on the cooling performance of new ATCA crates</a:t>
            </a:r>
          </a:p>
          <a:p>
            <a:pPr marL="0" lvl="1" indent="-285750" algn="just">
              <a:buFont typeface="Wingdings" charset="2"/>
              <a:buChar char="Ø"/>
            </a:pPr>
            <a:r>
              <a:rPr lang="en-US" dirty="0"/>
              <a:t>Ready to test new 14U </a:t>
            </a:r>
            <a:r>
              <a:rPr lang="en-US" b="1" dirty="0"/>
              <a:t>vertical cooling Schroff shelves </a:t>
            </a:r>
            <a:r>
              <a:rPr lang="en-US" dirty="0"/>
              <a:t>selected as standard at CERN</a:t>
            </a:r>
          </a:p>
        </p:txBody>
      </p:sp>
      <p:pic>
        <p:nvPicPr>
          <p:cNvPr id="95" name="Picture 94"/>
          <p:cNvPicPr>
            <a:picLocks noChangeAspect="1"/>
          </p:cNvPicPr>
          <p:nvPr/>
        </p:nvPicPr>
        <p:blipFill rotWithShape="1">
          <a:blip r:embed="rId3"/>
          <a:srcRect l="10042" t="23123" r="10686" b="10480"/>
          <a:stretch/>
        </p:blipFill>
        <p:spPr>
          <a:xfrm>
            <a:off x="5236624" y="981082"/>
            <a:ext cx="2045445" cy="1013071"/>
          </a:xfrm>
          <a:prstGeom prst="rect">
            <a:avLst/>
          </a:prstGeom>
        </p:spPr>
      </p:pic>
      <p:sp>
        <p:nvSpPr>
          <p:cNvPr id="96" name="TextBox 95"/>
          <p:cNvSpPr txBox="1"/>
          <p:nvPr/>
        </p:nvSpPr>
        <p:spPr>
          <a:xfrm>
            <a:off x="3845814" y="588847"/>
            <a:ext cx="3648112" cy="369332"/>
          </a:xfrm>
          <a:prstGeom prst="rect">
            <a:avLst/>
          </a:prstGeom>
          <a:noFill/>
        </p:spPr>
        <p:txBody>
          <a:bodyPr wrap="square" rtlCol="0">
            <a:spAutoFit/>
          </a:bodyPr>
          <a:lstStyle/>
          <a:p>
            <a:pPr algn="ctr"/>
            <a:r>
              <a:rPr lang="en-GB" b="1" dirty="0" smtClean="0">
                <a:solidFill>
                  <a:srgbClr val="0000FF"/>
                </a:solidFill>
              </a:rPr>
              <a:t>New 2U heat exchanger concept</a:t>
            </a:r>
            <a:endParaRPr lang="en-GB" b="1" dirty="0">
              <a:solidFill>
                <a:srgbClr val="0000FF"/>
              </a:solidFill>
            </a:endParaRPr>
          </a:p>
        </p:txBody>
      </p:sp>
      <p:sp>
        <p:nvSpPr>
          <p:cNvPr id="97" name="Slide Number Placeholder 4"/>
          <p:cNvSpPr>
            <a:spLocks noGrp="1"/>
          </p:cNvSpPr>
          <p:nvPr>
            <p:ph type="sldNum" sz="quarter" idx="12"/>
          </p:nvPr>
        </p:nvSpPr>
        <p:spPr>
          <a:xfrm>
            <a:off x="5318789" y="6492880"/>
            <a:ext cx="2057400" cy="365125"/>
          </a:xfrm>
        </p:spPr>
        <p:txBody>
          <a:bodyPr/>
          <a:lstStyle/>
          <a:p>
            <a:fld id="{8658401D-AA40-4930-ACB8-3EB552B52730}" type="slidenum">
              <a:rPr lang="en-US" smtClean="0"/>
              <a:t>13</a:t>
            </a:fld>
            <a:endParaRPr lang="en-US" dirty="0"/>
          </a:p>
        </p:txBody>
      </p:sp>
      <p:grpSp>
        <p:nvGrpSpPr>
          <p:cNvPr id="3" name="Group 2"/>
          <p:cNvGrpSpPr/>
          <p:nvPr/>
        </p:nvGrpSpPr>
        <p:grpSpPr>
          <a:xfrm>
            <a:off x="-11399" y="805351"/>
            <a:ext cx="1711631" cy="5883634"/>
            <a:chOff x="-11399" y="805351"/>
            <a:chExt cx="1711631" cy="5883634"/>
          </a:xfrm>
        </p:grpSpPr>
        <p:sp>
          <p:nvSpPr>
            <p:cNvPr id="41" name="Rectangle 40"/>
            <p:cNvSpPr/>
            <p:nvPr/>
          </p:nvSpPr>
          <p:spPr>
            <a:xfrm>
              <a:off x="86402" y="4252442"/>
              <a:ext cx="1503293" cy="1002359"/>
            </a:xfrm>
            <a:prstGeom prst="rect">
              <a:avLst/>
            </a:prstGeom>
            <a:solidFill>
              <a:srgbClr val="33C51D"/>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
          <p:nvSpPr>
            <p:cNvPr id="42" name="Rectangle 41"/>
            <p:cNvSpPr/>
            <p:nvPr/>
          </p:nvSpPr>
          <p:spPr>
            <a:xfrm>
              <a:off x="86402" y="3889992"/>
              <a:ext cx="1503293" cy="350859"/>
            </a:xfrm>
            <a:prstGeom prst="rect">
              <a:avLst/>
            </a:prstGeom>
            <a:solidFill>
              <a:schemeClr val="accent6">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
          <p:nvSpPr>
            <p:cNvPr id="43" name="Rectangle 42"/>
            <p:cNvSpPr/>
            <p:nvPr/>
          </p:nvSpPr>
          <p:spPr>
            <a:xfrm>
              <a:off x="86402" y="2879947"/>
              <a:ext cx="1503293" cy="1002359"/>
            </a:xfrm>
            <a:prstGeom prst="rect">
              <a:avLst/>
            </a:prstGeom>
            <a:solidFill>
              <a:srgbClr val="33C51D"/>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
          <p:nvSpPr>
            <p:cNvPr id="44" name="Rectangle 43"/>
            <p:cNvSpPr/>
            <p:nvPr/>
          </p:nvSpPr>
          <p:spPr>
            <a:xfrm>
              <a:off x="86401" y="5962103"/>
              <a:ext cx="1503293" cy="332405"/>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dirty="0"/>
            </a:p>
          </p:txBody>
        </p:sp>
        <p:sp>
          <p:nvSpPr>
            <p:cNvPr id="45" name="Rectangle 44"/>
            <p:cNvSpPr/>
            <p:nvPr/>
          </p:nvSpPr>
          <p:spPr>
            <a:xfrm>
              <a:off x="86403" y="808883"/>
              <a:ext cx="1503293" cy="335761"/>
            </a:xfrm>
            <a:prstGeom prst="rect">
              <a:avLst/>
            </a:prstGeom>
            <a:solidFill>
              <a:schemeClr val="bg1">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
          <p:nvSpPr>
            <p:cNvPr id="46" name="Rectangle 45"/>
            <p:cNvSpPr/>
            <p:nvPr/>
          </p:nvSpPr>
          <p:spPr>
            <a:xfrm>
              <a:off x="86403" y="1516478"/>
              <a:ext cx="1503293" cy="1002359"/>
            </a:xfrm>
            <a:prstGeom prst="rect">
              <a:avLst/>
            </a:prstGeom>
            <a:solidFill>
              <a:srgbClr val="33C51D"/>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
          <p:nvSpPr>
            <p:cNvPr id="47" name="Rectangle 46"/>
            <p:cNvSpPr/>
            <p:nvPr/>
          </p:nvSpPr>
          <p:spPr>
            <a:xfrm>
              <a:off x="86403" y="2527225"/>
              <a:ext cx="1503293" cy="350859"/>
            </a:xfrm>
            <a:prstGeom prst="rect">
              <a:avLst/>
            </a:prstGeom>
            <a:solidFill>
              <a:schemeClr val="accent6">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
          <p:nvSpPr>
            <p:cNvPr id="48" name="Rectangle 47"/>
            <p:cNvSpPr/>
            <p:nvPr/>
          </p:nvSpPr>
          <p:spPr>
            <a:xfrm>
              <a:off x="88798" y="5263892"/>
              <a:ext cx="1503293" cy="351832"/>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dirty="0"/>
            </a:p>
          </p:txBody>
        </p:sp>
        <p:sp>
          <p:nvSpPr>
            <p:cNvPr id="49" name="TextBox 48"/>
            <p:cNvSpPr txBox="1"/>
            <p:nvPr/>
          </p:nvSpPr>
          <p:spPr>
            <a:xfrm>
              <a:off x="340637" y="822311"/>
              <a:ext cx="983772" cy="276999"/>
            </a:xfrm>
            <a:prstGeom prst="rect">
              <a:avLst/>
            </a:prstGeom>
            <a:noFill/>
          </p:spPr>
          <p:txBody>
            <a:bodyPr wrap="square" rtlCol="0">
              <a:spAutoFit/>
            </a:bodyPr>
            <a:lstStyle/>
            <a:p>
              <a:pPr algn="ctr"/>
              <a:r>
                <a:rPr lang="en-US" sz="1200" b="1" kern="1200" dirty="0" smtClean="0"/>
                <a:t>Turbine– 4U</a:t>
              </a:r>
              <a:endParaRPr lang="en-US" sz="1200" b="1" kern="1200" dirty="0"/>
            </a:p>
          </p:txBody>
        </p:sp>
        <p:sp>
          <p:nvSpPr>
            <p:cNvPr id="50" name="TextBox 49"/>
            <p:cNvSpPr txBox="1"/>
            <p:nvPr/>
          </p:nvSpPr>
          <p:spPr>
            <a:xfrm>
              <a:off x="198377" y="1818039"/>
              <a:ext cx="1360929" cy="276999"/>
            </a:xfrm>
            <a:prstGeom prst="rect">
              <a:avLst/>
            </a:prstGeom>
            <a:noFill/>
          </p:spPr>
          <p:txBody>
            <a:bodyPr wrap="square" rtlCol="0">
              <a:spAutoFit/>
            </a:bodyPr>
            <a:lstStyle/>
            <a:p>
              <a:pPr algn="ctr"/>
              <a:r>
                <a:rPr lang="en-US" sz="1200" b="1" kern="1200" dirty="0" smtClean="0"/>
                <a:t>ATCA 3 – 14U</a:t>
              </a:r>
              <a:endParaRPr lang="en-US" sz="1200" b="1" kern="1200" dirty="0"/>
            </a:p>
          </p:txBody>
        </p:sp>
        <p:sp>
          <p:nvSpPr>
            <p:cNvPr id="51" name="TextBox 50"/>
            <p:cNvSpPr txBox="1"/>
            <p:nvPr/>
          </p:nvSpPr>
          <p:spPr>
            <a:xfrm>
              <a:off x="130664" y="4540214"/>
              <a:ext cx="1360929" cy="290034"/>
            </a:xfrm>
            <a:prstGeom prst="rect">
              <a:avLst/>
            </a:prstGeom>
            <a:noFill/>
          </p:spPr>
          <p:txBody>
            <a:bodyPr wrap="square" rtlCol="0">
              <a:spAutoFit/>
            </a:bodyPr>
            <a:lstStyle/>
            <a:p>
              <a:pPr algn="ctr"/>
              <a:r>
                <a:rPr lang="en-US" sz="1200" b="1" kern="1200" dirty="0" smtClean="0"/>
                <a:t>ATCA 1 – 14U</a:t>
              </a:r>
              <a:endParaRPr lang="en-US" sz="1200" b="1" kern="1200" dirty="0"/>
            </a:p>
          </p:txBody>
        </p:sp>
        <p:sp>
          <p:nvSpPr>
            <p:cNvPr id="52" name="TextBox 51"/>
            <p:cNvSpPr txBox="1"/>
            <p:nvPr/>
          </p:nvSpPr>
          <p:spPr>
            <a:xfrm>
              <a:off x="174449" y="5300571"/>
              <a:ext cx="1342532" cy="290034"/>
            </a:xfrm>
            <a:prstGeom prst="rect">
              <a:avLst/>
            </a:prstGeom>
            <a:noFill/>
          </p:spPr>
          <p:txBody>
            <a:bodyPr wrap="square" rtlCol="0">
              <a:spAutoFit/>
            </a:bodyPr>
            <a:lstStyle/>
            <a:p>
              <a:pPr algn="ctr"/>
              <a:r>
                <a:rPr lang="en-US" sz="1200" b="1" kern="1200" dirty="0" smtClean="0"/>
                <a:t>Air Deflector – 2U</a:t>
              </a:r>
              <a:endParaRPr lang="en-US" sz="1200" b="1" kern="1200" dirty="0"/>
            </a:p>
          </p:txBody>
        </p:sp>
        <p:sp>
          <p:nvSpPr>
            <p:cNvPr id="53" name="Rectangle 52"/>
            <p:cNvSpPr/>
            <p:nvPr/>
          </p:nvSpPr>
          <p:spPr>
            <a:xfrm>
              <a:off x="-11399" y="805351"/>
              <a:ext cx="93249" cy="5883634"/>
            </a:xfrm>
            <a:prstGeom prst="rect">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
          <p:nvSpPr>
            <p:cNvPr id="54" name="TextBox 53"/>
            <p:cNvSpPr txBox="1"/>
            <p:nvPr/>
          </p:nvSpPr>
          <p:spPr>
            <a:xfrm>
              <a:off x="0" y="2585133"/>
              <a:ext cx="1592467" cy="276999"/>
            </a:xfrm>
            <a:prstGeom prst="rect">
              <a:avLst/>
            </a:prstGeom>
            <a:noFill/>
          </p:spPr>
          <p:txBody>
            <a:bodyPr wrap="square" rtlCol="0">
              <a:spAutoFit/>
            </a:bodyPr>
            <a:lstStyle/>
            <a:p>
              <a:pPr algn="ctr"/>
              <a:r>
                <a:rPr lang="en-US" sz="1200" b="1" kern="1200" dirty="0" smtClean="0"/>
                <a:t>1 Heat exchanger -2U</a:t>
              </a:r>
              <a:endParaRPr lang="en-US" sz="1200" b="1" kern="1200" dirty="0"/>
            </a:p>
          </p:txBody>
        </p:sp>
        <p:sp>
          <p:nvSpPr>
            <p:cNvPr id="55" name="TextBox 54"/>
            <p:cNvSpPr txBox="1"/>
            <p:nvPr/>
          </p:nvSpPr>
          <p:spPr>
            <a:xfrm>
              <a:off x="183477" y="3251208"/>
              <a:ext cx="1360929" cy="276999"/>
            </a:xfrm>
            <a:prstGeom prst="rect">
              <a:avLst/>
            </a:prstGeom>
            <a:noFill/>
          </p:spPr>
          <p:txBody>
            <a:bodyPr wrap="square" rtlCol="0">
              <a:spAutoFit/>
            </a:bodyPr>
            <a:lstStyle/>
            <a:p>
              <a:pPr algn="ctr"/>
              <a:r>
                <a:rPr lang="en-US" sz="1200" b="1" kern="1200" dirty="0" smtClean="0"/>
                <a:t>ATCA 2 – 14U</a:t>
              </a:r>
              <a:endParaRPr lang="en-US" sz="1200" b="1" kern="1200" dirty="0"/>
            </a:p>
          </p:txBody>
        </p:sp>
        <p:sp>
          <p:nvSpPr>
            <p:cNvPr id="56" name="TextBox 55"/>
            <p:cNvSpPr txBox="1"/>
            <p:nvPr/>
          </p:nvSpPr>
          <p:spPr>
            <a:xfrm>
              <a:off x="0" y="3922514"/>
              <a:ext cx="1578646" cy="276999"/>
            </a:xfrm>
            <a:prstGeom prst="rect">
              <a:avLst/>
            </a:prstGeom>
            <a:noFill/>
          </p:spPr>
          <p:txBody>
            <a:bodyPr wrap="square" rtlCol="0">
              <a:spAutoFit/>
            </a:bodyPr>
            <a:lstStyle/>
            <a:p>
              <a:pPr algn="ctr"/>
              <a:r>
                <a:rPr lang="en-US" sz="1200" b="1" kern="1200" dirty="0" smtClean="0"/>
                <a:t>1 Heat exchanger -2U</a:t>
              </a:r>
              <a:endParaRPr lang="en-US" sz="1200" b="1" kern="1200" dirty="0"/>
            </a:p>
          </p:txBody>
        </p:sp>
        <p:sp>
          <p:nvSpPr>
            <p:cNvPr id="57" name="Rectangle 56"/>
            <p:cNvSpPr/>
            <p:nvPr/>
          </p:nvSpPr>
          <p:spPr>
            <a:xfrm>
              <a:off x="88063" y="5622079"/>
              <a:ext cx="1503293" cy="332405"/>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dirty="0"/>
            </a:p>
          </p:txBody>
        </p:sp>
        <p:sp>
          <p:nvSpPr>
            <p:cNvPr id="58" name="TextBox 57"/>
            <p:cNvSpPr txBox="1"/>
            <p:nvPr/>
          </p:nvSpPr>
          <p:spPr>
            <a:xfrm>
              <a:off x="57026" y="5985594"/>
              <a:ext cx="1613829" cy="276999"/>
            </a:xfrm>
            <a:prstGeom prst="rect">
              <a:avLst/>
            </a:prstGeom>
            <a:noFill/>
          </p:spPr>
          <p:txBody>
            <a:bodyPr wrap="square" rtlCol="0">
              <a:spAutoFit/>
            </a:bodyPr>
            <a:lstStyle/>
            <a:p>
              <a:pPr algn="ctr"/>
              <a:r>
                <a:rPr lang="en-US" sz="1200" b="1" kern="1200" dirty="0" smtClean="0"/>
                <a:t>Power supply 1 – 3U</a:t>
              </a:r>
              <a:endParaRPr lang="en-US" sz="1200" b="1" kern="1200" dirty="0"/>
            </a:p>
          </p:txBody>
        </p:sp>
        <p:cxnSp>
          <p:nvCxnSpPr>
            <p:cNvPr id="98" name="Straight Connector 97"/>
            <p:cNvCxnSpPr/>
            <p:nvPr/>
          </p:nvCxnSpPr>
          <p:spPr>
            <a:xfrm>
              <a:off x="37153" y="6685975"/>
              <a:ext cx="1663079" cy="0"/>
            </a:xfrm>
            <a:prstGeom prst="line">
              <a:avLst/>
            </a:prstGeom>
            <a:ln w="9525"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99" name="TextBox 98"/>
            <p:cNvSpPr txBox="1"/>
            <p:nvPr/>
          </p:nvSpPr>
          <p:spPr>
            <a:xfrm>
              <a:off x="57026" y="5645471"/>
              <a:ext cx="1613829" cy="276999"/>
            </a:xfrm>
            <a:prstGeom prst="rect">
              <a:avLst/>
            </a:prstGeom>
            <a:noFill/>
          </p:spPr>
          <p:txBody>
            <a:bodyPr wrap="square" rtlCol="0">
              <a:spAutoFit/>
            </a:bodyPr>
            <a:lstStyle/>
            <a:p>
              <a:pPr algn="ctr"/>
              <a:r>
                <a:rPr lang="en-US" sz="1200" b="1" kern="1200" dirty="0" smtClean="0"/>
                <a:t>Power supply 2 – 3U</a:t>
              </a:r>
              <a:endParaRPr lang="en-US" sz="1200" b="1" kern="1200" dirty="0"/>
            </a:p>
          </p:txBody>
        </p:sp>
        <p:sp>
          <p:nvSpPr>
            <p:cNvPr id="100" name="TextBox 99"/>
            <p:cNvSpPr txBox="1"/>
            <p:nvPr/>
          </p:nvSpPr>
          <p:spPr>
            <a:xfrm>
              <a:off x="132952" y="6344287"/>
              <a:ext cx="1342532" cy="276999"/>
            </a:xfrm>
            <a:prstGeom prst="rect">
              <a:avLst/>
            </a:prstGeom>
            <a:noFill/>
          </p:spPr>
          <p:txBody>
            <a:bodyPr wrap="square" rtlCol="0">
              <a:spAutoFit/>
            </a:bodyPr>
            <a:lstStyle/>
            <a:p>
              <a:pPr algn="ctr"/>
              <a:r>
                <a:rPr lang="en-US" sz="1200" b="1" kern="1200" dirty="0" smtClean="0"/>
                <a:t>free–3U</a:t>
              </a:r>
              <a:endParaRPr lang="en-US" sz="1200" b="1" kern="1200" dirty="0"/>
            </a:p>
          </p:txBody>
        </p:sp>
        <p:sp>
          <p:nvSpPr>
            <p:cNvPr id="101" name="Rectangle 100"/>
            <p:cNvSpPr/>
            <p:nvPr/>
          </p:nvSpPr>
          <p:spPr>
            <a:xfrm>
              <a:off x="88063" y="1151000"/>
              <a:ext cx="1503293" cy="359124"/>
            </a:xfrm>
            <a:prstGeom prst="rect">
              <a:avLst/>
            </a:prstGeom>
            <a:solidFill>
              <a:schemeClr val="accent6">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
          <p:nvSpPr>
            <p:cNvPr id="102" name="TextBox 101"/>
            <p:cNvSpPr txBox="1"/>
            <p:nvPr/>
          </p:nvSpPr>
          <p:spPr>
            <a:xfrm>
              <a:off x="1" y="1184505"/>
              <a:ext cx="1584784" cy="276999"/>
            </a:xfrm>
            <a:prstGeom prst="rect">
              <a:avLst/>
            </a:prstGeom>
            <a:noFill/>
          </p:spPr>
          <p:txBody>
            <a:bodyPr wrap="square" rtlCol="0">
              <a:spAutoFit/>
            </a:bodyPr>
            <a:lstStyle/>
            <a:p>
              <a:pPr algn="ctr"/>
              <a:r>
                <a:rPr lang="en-US" sz="1200" b="1" kern="1200" dirty="0" smtClean="0"/>
                <a:t>1 Heat exchanger -2U</a:t>
              </a:r>
              <a:endParaRPr lang="en-US" sz="1200" b="1" kern="1200" dirty="0"/>
            </a:p>
          </p:txBody>
        </p:sp>
        <p:sp>
          <p:nvSpPr>
            <p:cNvPr id="103" name="Rectangle 102"/>
            <p:cNvSpPr/>
            <p:nvPr/>
          </p:nvSpPr>
          <p:spPr>
            <a:xfrm>
              <a:off x="1599842" y="805351"/>
              <a:ext cx="93249" cy="5883634"/>
            </a:xfrm>
            <a:prstGeom prst="rect">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cxnSp>
          <p:nvCxnSpPr>
            <p:cNvPr id="104" name="Straight Arrow Connector 103"/>
            <p:cNvCxnSpPr/>
            <p:nvPr/>
          </p:nvCxnSpPr>
          <p:spPr>
            <a:xfrm>
              <a:off x="1653644" y="2702654"/>
              <a:ext cx="0" cy="447166"/>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05" name="Straight Arrow Connector 104"/>
            <p:cNvCxnSpPr/>
            <p:nvPr/>
          </p:nvCxnSpPr>
          <p:spPr>
            <a:xfrm>
              <a:off x="44655" y="2702654"/>
              <a:ext cx="0" cy="514281"/>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06" name="Straight Arrow Connector 105"/>
            <p:cNvCxnSpPr/>
            <p:nvPr/>
          </p:nvCxnSpPr>
          <p:spPr>
            <a:xfrm>
              <a:off x="1651167" y="4588031"/>
              <a:ext cx="0" cy="447166"/>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07" name="Straight Arrow Connector 106"/>
            <p:cNvCxnSpPr/>
            <p:nvPr/>
          </p:nvCxnSpPr>
          <p:spPr>
            <a:xfrm>
              <a:off x="42177" y="4588031"/>
              <a:ext cx="0" cy="514281"/>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84563072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4294967295"/>
          </p:nvPr>
        </p:nvSpPr>
        <p:spPr>
          <a:xfrm>
            <a:off x="366714" y="1125075"/>
            <a:ext cx="8777287" cy="4402138"/>
          </a:xfrm>
          <a:prstGeom prst="rect">
            <a:avLst/>
          </a:prstGeom>
        </p:spPr>
        <p:txBody>
          <a:bodyPr>
            <a:noAutofit/>
          </a:bodyPr>
          <a:lstStyle/>
          <a:p>
            <a:r>
              <a:rPr lang="en-GB" sz="1600" dirty="0" smtClean="0">
                <a:solidFill>
                  <a:schemeClr val="tx2">
                    <a:lumMod val="75000"/>
                  </a:schemeClr>
                </a:solidFill>
              </a:rPr>
              <a:t> </a:t>
            </a:r>
            <a:r>
              <a:rPr lang="fr-CH" sz="1600" dirty="0" err="1" smtClean="0">
                <a:solidFill>
                  <a:schemeClr val="tx2">
                    <a:lumMod val="75000"/>
                  </a:schemeClr>
                </a:solidFill>
              </a:rPr>
              <a:t>Pentair</a:t>
            </a:r>
            <a:r>
              <a:rPr lang="fr-CH" sz="1600" dirty="0" smtClean="0">
                <a:solidFill>
                  <a:schemeClr val="tx2">
                    <a:lumMod val="75000"/>
                  </a:schemeClr>
                </a:solidFill>
              </a:rPr>
              <a:t>/</a:t>
            </a:r>
            <a:r>
              <a:rPr lang="fr-CH" sz="1600" dirty="0" err="1" smtClean="0">
                <a:solidFill>
                  <a:schemeClr val="tx2">
                    <a:lumMod val="75000"/>
                  </a:schemeClr>
                </a:solidFill>
              </a:rPr>
              <a:t>Schroff</a:t>
            </a:r>
            <a:r>
              <a:rPr lang="fr-CH" sz="1600" dirty="0" smtClean="0">
                <a:solidFill>
                  <a:schemeClr val="tx2">
                    <a:lumMod val="75000"/>
                  </a:schemeClr>
                </a:solidFill>
              </a:rPr>
              <a:t> ATCA </a:t>
            </a:r>
            <a:r>
              <a:rPr lang="fr-CH" sz="1600" dirty="0" err="1" smtClean="0">
                <a:solidFill>
                  <a:schemeClr val="tx2">
                    <a:lumMod val="75000"/>
                  </a:schemeClr>
                </a:solidFill>
              </a:rPr>
              <a:t>shelves</a:t>
            </a:r>
            <a:endParaRPr lang="fr-CH" sz="1600" dirty="0" smtClean="0">
              <a:solidFill>
                <a:schemeClr val="tx2">
                  <a:lumMod val="75000"/>
                </a:schemeClr>
              </a:solidFill>
            </a:endParaRPr>
          </a:p>
          <a:p>
            <a:pPr lvl="1"/>
            <a:endParaRPr lang="fr-CH" sz="1600" dirty="0" smtClean="0">
              <a:solidFill>
                <a:schemeClr val="tx2">
                  <a:lumMod val="75000"/>
                </a:schemeClr>
              </a:solidFill>
            </a:endParaRPr>
          </a:p>
          <a:p>
            <a:pPr lvl="1"/>
            <a:r>
              <a:rPr lang="fr-CH" sz="1400" dirty="0" smtClean="0">
                <a:solidFill>
                  <a:schemeClr val="tx2">
                    <a:lumMod val="75000"/>
                  </a:schemeClr>
                </a:solidFill>
              </a:rPr>
              <a:t>14 ATCA slots w. RTM</a:t>
            </a:r>
          </a:p>
          <a:p>
            <a:pPr lvl="1"/>
            <a:r>
              <a:rPr lang="fr-CH" sz="1400" dirty="0" smtClean="0">
                <a:solidFill>
                  <a:schemeClr val="tx2">
                    <a:lumMod val="75000"/>
                  </a:schemeClr>
                </a:solidFill>
              </a:rPr>
              <a:t>Vertical or Horizontal </a:t>
            </a:r>
            <a:r>
              <a:rPr lang="fr-CH" sz="1400" dirty="0" err="1" smtClean="0">
                <a:solidFill>
                  <a:schemeClr val="tx2">
                    <a:lumMod val="75000"/>
                  </a:schemeClr>
                </a:solidFill>
              </a:rPr>
              <a:t>cooling</a:t>
            </a:r>
            <a:endParaRPr lang="fr-CH" sz="1400" dirty="0" smtClean="0">
              <a:solidFill>
                <a:schemeClr val="tx2">
                  <a:lumMod val="75000"/>
                </a:schemeClr>
              </a:solidFill>
            </a:endParaRPr>
          </a:p>
          <a:p>
            <a:pPr lvl="1"/>
            <a:r>
              <a:rPr lang="fr-CH" sz="1400" dirty="0" smtClean="0">
                <a:solidFill>
                  <a:schemeClr val="tx2">
                    <a:lumMod val="75000"/>
                  </a:schemeClr>
                </a:solidFill>
              </a:rPr>
              <a:t>DS or FM </a:t>
            </a:r>
            <a:r>
              <a:rPr lang="fr-CH" sz="1400" dirty="0" err="1" smtClean="0">
                <a:solidFill>
                  <a:schemeClr val="tx2">
                    <a:lumMod val="75000"/>
                  </a:schemeClr>
                </a:solidFill>
              </a:rPr>
              <a:t>topology</a:t>
            </a:r>
            <a:endParaRPr lang="fr-CH" sz="1400" dirty="0" smtClean="0">
              <a:solidFill>
                <a:schemeClr val="tx2">
                  <a:lumMod val="75000"/>
                </a:schemeClr>
              </a:solidFill>
            </a:endParaRPr>
          </a:p>
          <a:p>
            <a:pPr lvl="1"/>
            <a:r>
              <a:rPr lang="fr-CH" sz="1400" dirty="0" smtClean="0">
                <a:solidFill>
                  <a:schemeClr val="tx2">
                    <a:lumMod val="75000"/>
                  </a:schemeClr>
                </a:solidFill>
              </a:rPr>
              <a:t>40 or 100G </a:t>
            </a:r>
            <a:r>
              <a:rPr lang="fr-CH" sz="1400" dirty="0" err="1" smtClean="0">
                <a:solidFill>
                  <a:schemeClr val="tx2">
                    <a:lumMod val="75000"/>
                  </a:schemeClr>
                </a:solidFill>
              </a:rPr>
              <a:t>backplane</a:t>
            </a:r>
            <a:endParaRPr lang="fr-CH" sz="1400" dirty="0" smtClean="0">
              <a:solidFill>
                <a:schemeClr val="tx2">
                  <a:lumMod val="75000"/>
                </a:schemeClr>
              </a:solidFill>
            </a:endParaRPr>
          </a:p>
          <a:p>
            <a:pPr lvl="1"/>
            <a:r>
              <a:rPr lang="fr-CH" sz="1400" dirty="0" err="1" smtClean="0">
                <a:solidFill>
                  <a:schemeClr val="tx2">
                    <a:lumMod val="75000"/>
                  </a:schemeClr>
                </a:solidFill>
              </a:rPr>
              <a:t>Bussed</a:t>
            </a:r>
            <a:r>
              <a:rPr lang="fr-CH" sz="1400" dirty="0" smtClean="0">
                <a:solidFill>
                  <a:schemeClr val="tx2">
                    <a:lumMod val="75000"/>
                  </a:schemeClr>
                </a:solidFill>
              </a:rPr>
              <a:t> IPMB</a:t>
            </a:r>
          </a:p>
          <a:p>
            <a:pPr lvl="1"/>
            <a:r>
              <a:rPr lang="fr-CH" sz="1400" dirty="0" smtClean="0">
                <a:solidFill>
                  <a:schemeClr val="tx2">
                    <a:lumMod val="75000"/>
                  </a:schemeClr>
                </a:solidFill>
              </a:rPr>
              <a:t>1 </a:t>
            </a:r>
            <a:r>
              <a:rPr lang="fr-CH" sz="1400" dirty="0" err="1" smtClean="0">
                <a:solidFill>
                  <a:schemeClr val="tx2">
                    <a:lumMod val="75000"/>
                  </a:schemeClr>
                </a:solidFill>
              </a:rPr>
              <a:t>Shelf</a:t>
            </a:r>
            <a:r>
              <a:rPr lang="fr-CH" sz="1400" dirty="0" smtClean="0">
                <a:solidFill>
                  <a:schemeClr val="tx2">
                    <a:lumMod val="75000"/>
                  </a:schemeClr>
                </a:solidFill>
              </a:rPr>
              <a:t> man. </a:t>
            </a:r>
            <a:r>
              <a:rPr lang="fr-CH" sz="1400" dirty="0" err="1" smtClean="0">
                <a:solidFill>
                  <a:schemeClr val="tx2">
                    <a:lumMod val="75000"/>
                  </a:schemeClr>
                </a:solidFill>
              </a:rPr>
              <a:t>included</a:t>
            </a:r>
            <a:endParaRPr lang="fr-CH" sz="1400" dirty="0" smtClean="0">
              <a:solidFill>
                <a:schemeClr val="tx2">
                  <a:lumMod val="75000"/>
                </a:schemeClr>
              </a:solidFill>
            </a:endParaRPr>
          </a:p>
          <a:p>
            <a:pPr lvl="1"/>
            <a:endParaRPr lang="fr-CH" sz="1600" dirty="0" smtClean="0">
              <a:solidFill>
                <a:schemeClr val="tx2">
                  <a:lumMod val="75000"/>
                </a:schemeClr>
              </a:solidFill>
            </a:endParaRPr>
          </a:p>
          <a:p>
            <a:pPr lvl="1"/>
            <a:endParaRPr lang="fr-CH" sz="1600" dirty="0">
              <a:solidFill>
                <a:schemeClr val="tx2">
                  <a:lumMod val="75000"/>
                </a:schemeClr>
              </a:solidFill>
            </a:endParaRPr>
          </a:p>
          <a:p>
            <a:r>
              <a:rPr lang="en-GB" sz="1600" dirty="0" smtClean="0">
                <a:solidFill>
                  <a:schemeClr val="tx2">
                    <a:lumMod val="75000"/>
                  </a:schemeClr>
                </a:solidFill>
              </a:rPr>
              <a:t> -48Vdc rectifier system (</a:t>
            </a:r>
            <a:r>
              <a:rPr lang="en-GB" sz="1600" dirty="0" err="1" smtClean="0">
                <a:solidFill>
                  <a:schemeClr val="tx2">
                    <a:lumMod val="75000"/>
                  </a:schemeClr>
                </a:solidFill>
              </a:rPr>
              <a:t>UniPower</a:t>
            </a:r>
            <a:r>
              <a:rPr lang="en-GB" sz="1600" dirty="0" smtClean="0">
                <a:solidFill>
                  <a:schemeClr val="tx2">
                    <a:lumMod val="75000"/>
                  </a:schemeClr>
                </a:solidFill>
              </a:rPr>
              <a:t>)</a:t>
            </a:r>
          </a:p>
          <a:p>
            <a:pPr lvl="1"/>
            <a:endParaRPr lang="fr-CH" sz="1600" dirty="0" smtClean="0">
              <a:solidFill>
                <a:schemeClr val="tx2">
                  <a:lumMod val="75000"/>
                </a:schemeClr>
              </a:solidFill>
            </a:endParaRPr>
          </a:p>
          <a:p>
            <a:pPr lvl="1"/>
            <a:r>
              <a:rPr lang="fr-CH" sz="1400" dirty="0" smtClean="0">
                <a:solidFill>
                  <a:schemeClr val="tx2">
                    <a:lumMod val="75000"/>
                  </a:schemeClr>
                </a:solidFill>
              </a:rPr>
              <a:t>14 kW max output </a:t>
            </a:r>
            <a:r>
              <a:rPr lang="fr-CH" sz="1400" dirty="0" err="1" smtClean="0">
                <a:solidFill>
                  <a:schemeClr val="tx2">
                    <a:lumMod val="75000"/>
                  </a:schemeClr>
                </a:solidFill>
              </a:rPr>
              <a:t>pwr</a:t>
            </a:r>
            <a:endParaRPr lang="fr-CH" sz="1400" dirty="0" smtClean="0">
              <a:solidFill>
                <a:schemeClr val="tx2">
                  <a:lumMod val="75000"/>
                </a:schemeClr>
              </a:solidFill>
            </a:endParaRPr>
          </a:p>
          <a:p>
            <a:pPr lvl="1"/>
            <a:r>
              <a:rPr lang="fr-CH" sz="1400" dirty="0" smtClean="0">
                <a:solidFill>
                  <a:schemeClr val="tx2">
                    <a:lumMod val="75000"/>
                  </a:schemeClr>
                </a:solidFill>
              </a:rPr>
              <a:t>11 kW </a:t>
            </a:r>
            <a:r>
              <a:rPr lang="fr-CH" sz="1400" dirty="0" err="1" smtClean="0">
                <a:solidFill>
                  <a:schemeClr val="tx2">
                    <a:lumMod val="75000"/>
                  </a:schemeClr>
                </a:solidFill>
              </a:rPr>
              <a:t>with</a:t>
            </a:r>
            <a:r>
              <a:rPr lang="fr-CH" sz="1400" dirty="0" smtClean="0">
                <a:solidFill>
                  <a:schemeClr val="tx2">
                    <a:lumMod val="75000"/>
                  </a:schemeClr>
                </a:solidFill>
              </a:rPr>
              <a:t> N+1 </a:t>
            </a:r>
            <a:r>
              <a:rPr lang="fr-CH" sz="1400" dirty="0" err="1" smtClean="0">
                <a:solidFill>
                  <a:schemeClr val="tx2">
                    <a:lumMod val="75000"/>
                  </a:schemeClr>
                </a:solidFill>
              </a:rPr>
              <a:t>redund</a:t>
            </a:r>
            <a:r>
              <a:rPr lang="fr-CH" sz="1400" dirty="0" smtClean="0">
                <a:solidFill>
                  <a:schemeClr val="tx2">
                    <a:lumMod val="75000"/>
                  </a:schemeClr>
                </a:solidFill>
              </a:rPr>
              <a:t>.</a:t>
            </a:r>
          </a:p>
          <a:p>
            <a:pPr lvl="1"/>
            <a:r>
              <a:rPr lang="fr-CH" sz="1400" dirty="0" err="1" smtClean="0">
                <a:solidFill>
                  <a:schemeClr val="tx2">
                    <a:lumMod val="75000"/>
                  </a:schemeClr>
                </a:solidFill>
              </a:rPr>
              <a:t>Based</a:t>
            </a:r>
            <a:r>
              <a:rPr lang="fr-CH" sz="1400" dirty="0" smtClean="0">
                <a:solidFill>
                  <a:schemeClr val="tx2">
                    <a:lumMod val="75000"/>
                  </a:schemeClr>
                </a:solidFill>
              </a:rPr>
              <a:t> on 5 </a:t>
            </a:r>
            <a:r>
              <a:rPr lang="fr-CH" sz="1400" dirty="0" err="1" smtClean="0">
                <a:solidFill>
                  <a:schemeClr val="tx2">
                    <a:lumMod val="75000"/>
                  </a:schemeClr>
                </a:solidFill>
              </a:rPr>
              <a:t>pwr</a:t>
            </a:r>
            <a:r>
              <a:rPr lang="fr-CH" sz="1400" dirty="0" smtClean="0">
                <a:solidFill>
                  <a:schemeClr val="tx2">
                    <a:lumMod val="75000"/>
                  </a:schemeClr>
                </a:solidFill>
              </a:rPr>
              <a:t> bricks</a:t>
            </a:r>
          </a:p>
          <a:p>
            <a:pPr lvl="1"/>
            <a:r>
              <a:rPr lang="fr-CH" sz="1400" dirty="0" smtClean="0">
                <a:solidFill>
                  <a:schemeClr val="tx2">
                    <a:lumMod val="75000"/>
                  </a:schemeClr>
                </a:solidFill>
              </a:rPr>
              <a:t>Up to 12 CB output</a:t>
            </a:r>
          </a:p>
          <a:p>
            <a:pPr lvl="1"/>
            <a:r>
              <a:rPr lang="fr-CH" sz="1400" dirty="0" smtClean="0">
                <a:solidFill>
                  <a:schemeClr val="tx2">
                    <a:lumMod val="75000"/>
                  </a:schemeClr>
                </a:solidFill>
              </a:rPr>
              <a:t>Ctrl module (SNMP over </a:t>
            </a:r>
            <a:r>
              <a:rPr lang="fr-CH" sz="1400" dirty="0" err="1" smtClean="0">
                <a:solidFill>
                  <a:schemeClr val="tx2">
                    <a:lumMod val="75000"/>
                  </a:schemeClr>
                </a:solidFill>
              </a:rPr>
              <a:t>eth</a:t>
            </a:r>
            <a:r>
              <a:rPr lang="fr-CH" sz="1400" dirty="0" smtClean="0">
                <a:solidFill>
                  <a:schemeClr val="tx2">
                    <a:lumMod val="75000"/>
                  </a:schemeClr>
                </a:solidFill>
              </a:rPr>
              <a:t>.)</a:t>
            </a:r>
            <a:endParaRPr lang="en-GB" sz="1400" dirty="0" smtClean="0">
              <a:solidFill>
                <a:schemeClr val="tx2">
                  <a:lumMod val="75000"/>
                </a:schemeClr>
              </a:solidFill>
            </a:endParaRPr>
          </a:p>
        </p:txBody>
      </p:sp>
      <p:sp>
        <p:nvSpPr>
          <p:cNvPr id="8" name="Titolo 2"/>
          <p:cNvSpPr txBox="1">
            <a:spLocks/>
          </p:cNvSpPr>
          <p:nvPr/>
        </p:nvSpPr>
        <p:spPr>
          <a:xfrm>
            <a:off x="839621" y="146947"/>
            <a:ext cx="8304379" cy="656203"/>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GB" sz="2800" dirty="0"/>
              <a:t>ATCA shelf and </a:t>
            </a:r>
            <a:r>
              <a:rPr lang="en-GB" sz="2800" dirty="0" smtClean="0"/>
              <a:t>- 48V </a:t>
            </a:r>
            <a:r>
              <a:rPr lang="en-GB" sz="2800" dirty="0"/>
              <a:t>PSU procurement</a:t>
            </a:r>
            <a:endParaRPr lang="en-US" sz="2800" dirty="0"/>
          </a:p>
        </p:txBody>
      </p:sp>
      <p:sp>
        <p:nvSpPr>
          <p:cNvPr id="2" name="TextBox 1"/>
          <p:cNvSpPr txBox="1"/>
          <p:nvPr/>
        </p:nvSpPr>
        <p:spPr>
          <a:xfrm>
            <a:off x="272879" y="6292934"/>
            <a:ext cx="8711071" cy="369332"/>
          </a:xfrm>
          <a:prstGeom prst="rect">
            <a:avLst/>
          </a:prstGeom>
          <a:noFill/>
          <a:ln>
            <a:solidFill>
              <a:srgbClr val="3366FF"/>
            </a:solidFill>
          </a:ln>
        </p:spPr>
        <p:txBody>
          <a:bodyPr wrap="square" rtlCol="0">
            <a:spAutoFit/>
          </a:bodyPr>
          <a:lstStyle/>
          <a:p>
            <a:r>
              <a:rPr lang="en-GB" b="1" dirty="0">
                <a:solidFill>
                  <a:srgbClr val="FF0000"/>
                </a:solidFill>
              </a:rPr>
              <a:t>The first prototype </a:t>
            </a:r>
            <a:r>
              <a:rPr lang="en-GB" b="1" dirty="0" smtClean="0">
                <a:solidFill>
                  <a:srgbClr val="FF0000"/>
                </a:solidFill>
              </a:rPr>
              <a:t>of the selected Schroff shelf is being installed in our 63U rack for tests</a:t>
            </a:r>
            <a:endParaRPr lang="en-GB" b="1" dirty="0">
              <a:solidFill>
                <a:srgbClr val="FF0000"/>
              </a:solidFill>
            </a:endParaRPr>
          </a:p>
        </p:txBody>
      </p:sp>
      <p:pic>
        <p:nvPicPr>
          <p:cNvPr id="3" name="Picture 2" descr="6b87279c-eb68-4212-8fae-3033148ef184.jpg"/>
          <p:cNvPicPr>
            <a:picLocks noChangeAspect="1"/>
          </p:cNvPicPr>
          <p:nvPr/>
        </p:nvPicPr>
        <p:blipFill rotWithShape="1">
          <a:blip r:embed="rId2">
            <a:extLst>
              <a:ext uri="{28A0092B-C50C-407E-A947-70E740481C1C}">
                <a14:useLocalDpi xmlns:a14="http://schemas.microsoft.com/office/drawing/2010/main" val="0"/>
              </a:ext>
            </a:extLst>
          </a:blip>
          <a:srcRect t="22364" b="8113"/>
          <a:stretch/>
        </p:blipFill>
        <p:spPr>
          <a:xfrm>
            <a:off x="6248447" y="3222355"/>
            <a:ext cx="2428820" cy="3001933"/>
          </a:xfrm>
          <a:prstGeom prst="rect">
            <a:avLst/>
          </a:prstGeom>
        </p:spPr>
      </p:pic>
      <p:sp>
        <p:nvSpPr>
          <p:cNvPr id="9" name="Slide Number Placeholder 3"/>
          <p:cNvSpPr txBox="1">
            <a:spLocks/>
          </p:cNvSpPr>
          <p:nvPr/>
        </p:nvSpPr>
        <p:spPr>
          <a:xfrm>
            <a:off x="8608788" y="6581160"/>
            <a:ext cx="406645" cy="31719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02A221C-2411-42A5-82EA-2BBBDC5ACA53}" type="slidenum">
              <a:rPr lang="en-GB" sz="1400" smtClean="0"/>
              <a:pPr/>
              <a:t>14</a:t>
            </a:fld>
            <a:endParaRPr lang="en-GB" sz="1400" dirty="0"/>
          </a:p>
        </p:txBody>
      </p:sp>
      <p:sp>
        <p:nvSpPr>
          <p:cNvPr id="4" name="TextBox 3"/>
          <p:cNvSpPr txBox="1"/>
          <p:nvPr/>
        </p:nvSpPr>
        <p:spPr>
          <a:xfrm>
            <a:off x="3946220" y="1679403"/>
            <a:ext cx="3358485" cy="369332"/>
          </a:xfrm>
          <a:prstGeom prst="rect">
            <a:avLst/>
          </a:prstGeom>
          <a:noFill/>
          <a:ln>
            <a:solidFill>
              <a:srgbClr val="0000FF"/>
            </a:solidFill>
          </a:ln>
        </p:spPr>
        <p:txBody>
          <a:bodyPr wrap="square" rtlCol="0">
            <a:spAutoFit/>
          </a:bodyPr>
          <a:lstStyle/>
          <a:p>
            <a:pPr algn="ctr"/>
            <a:r>
              <a:rPr lang="en-GB" smtClean="0"/>
              <a:t>Prices available upon request</a:t>
            </a:r>
            <a:endParaRPr lang="en-GB"/>
          </a:p>
        </p:txBody>
      </p:sp>
    </p:spTree>
    <p:extLst>
      <p:ext uri="{BB962C8B-B14F-4D97-AF65-F5344CB8AC3E}">
        <p14:creationId xmlns:p14="http://schemas.microsoft.com/office/powerpoint/2010/main" val="249148803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0898" y="0"/>
            <a:ext cx="7992153" cy="523220"/>
          </a:xfrm>
          <a:prstGeom prst="rect">
            <a:avLst/>
          </a:prstGeom>
          <a:noFill/>
        </p:spPr>
        <p:txBody>
          <a:bodyPr wrap="square" rtlCol="0">
            <a:spAutoFit/>
          </a:bodyPr>
          <a:lstStyle/>
          <a:p>
            <a:r>
              <a:rPr lang="en-US" sz="2800" dirty="0" smtClean="0">
                <a:latin typeface="+mj-lt"/>
              </a:rPr>
              <a:t>ATCA 63U rack installed in the laser room</a:t>
            </a:r>
            <a:endParaRPr lang="en-GB" sz="2800" dirty="0">
              <a:latin typeface="+mj-lt"/>
            </a:endParaRPr>
          </a:p>
        </p:txBody>
      </p:sp>
      <p:pic>
        <p:nvPicPr>
          <p:cNvPr id="5" name="Picture 4" descr="c9926c87-5e82-4152-935a-90a863ad56c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834" y="4460914"/>
            <a:ext cx="4018905" cy="2260634"/>
          </a:xfrm>
          <a:prstGeom prst="rect">
            <a:avLst/>
          </a:prstGeom>
        </p:spPr>
      </p:pic>
      <p:pic>
        <p:nvPicPr>
          <p:cNvPr id="6" name="Picture 5" descr="fdb49e04-619b-4dfc-a19b-8d2612e21658.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249" y="755731"/>
            <a:ext cx="2048740" cy="3642205"/>
          </a:xfrm>
          <a:prstGeom prst="rect">
            <a:avLst/>
          </a:prstGeom>
        </p:spPr>
      </p:pic>
      <p:pic>
        <p:nvPicPr>
          <p:cNvPr id="7" name="Picture 6" descr="0362b7de-da64-4da3-926a-86fe8877ec80.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68033" y="546848"/>
            <a:ext cx="3550023" cy="6311152"/>
          </a:xfrm>
          <a:prstGeom prst="rect">
            <a:avLst/>
          </a:prstGeom>
        </p:spPr>
      </p:pic>
      <p:sp>
        <p:nvSpPr>
          <p:cNvPr id="8" name="TextBox 7"/>
          <p:cNvSpPr txBox="1"/>
          <p:nvPr/>
        </p:nvSpPr>
        <p:spPr>
          <a:xfrm>
            <a:off x="-1" y="608783"/>
            <a:ext cx="2676293" cy="923330"/>
          </a:xfrm>
          <a:prstGeom prst="rect">
            <a:avLst/>
          </a:prstGeom>
          <a:solidFill>
            <a:schemeClr val="bg1"/>
          </a:solidFill>
        </p:spPr>
        <p:txBody>
          <a:bodyPr wrap="square" rtlCol="0">
            <a:spAutoFit/>
          </a:bodyPr>
          <a:lstStyle/>
          <a:p>
            <a:pPr algn="ctr"/>
            <a:r>
              <a:rPr lang="en-US" dirty="0" smtClean="0"/>
              <a:t>Dedicated Chiller with 25kW cooling capacity installed outside the room </a:t>
            </a:r>
            <a:endParaRPr lang="en-US" dirty="0"/>
          </a:p>
        </p:txBody>
      </p:sp>
      <p:sp>
        <p:nvSpPr>
          <p:cNvPr id="9" name="TextBox 8"/>
          <p:cNvSpPr txBox="1"/>
          <p:nvPr/>
        </p:nvSpPr>
        <p:spPr>
          <a:xfrm>
            <a:off x="293869" y="4429426"/>
            <a:ext cx="2823227" cy="646331"/>
          </a:xfrm>
          <a:prstGeom prst="rect">
            <a:avLst/>
          </a:prstGeom>
          <a:noFill/>
        </p:spPr>
        <p:txBody>
          <a:bodyPr wrap="square" rtlCol="0">
            <a:spAutoFit/>
          </a:bodyPr>
          <a:lstStyle/>
          <a:p>
            <a:r>
              <a:rPr lang="en-US" dirty="0" smtClean="0"/>
              <a:t>Water piping are insulated for cold water tests</a:t>
            </a:r>
            <a:endParaRPr lang="en-US" dirty="0"/>
          </a:p>
        </p:txBody>
      </p:sp>
      <p:sp>
        <p:nvSpPr>
          <p:cNvPr id="10" name="TextBox 9"/>
          <p:cNvSpPr txBox="1"/>
          <p:nvPr/>
        </p:nvSpPr>
        <p:spPr>
          <a:xfrm>
            <a:off x="5751406" y="2970444"/>
            <a:ext cx="1143984" cy="923330"/>
          </a:xfrm>
          <a:prstGeom prst="rect">
            <a:avLst/>
          </a:prstGeom>
          <a:noFill/>
        </p:spPr>
        <p:txBody>
          <a:bodyPr wrap="square" rtlCol="0">
            <a:spAutoFit/>
          </a:bodyPr>
          <a:lstStyle/>
          <a:p>
            <a:r>
              <a:rPr lang="en-US" dirty="0" smtClean="0">
                <a:solidFill>
                  <a:schemeClr val="bg1"/>
                </a:solidFill>
              </a:rPr>
              <a:t>New </a:t>
            </a:r>
            <a:r>
              <a:rPr lang="en-US" dirty="0">
                <a:solidFill>
                  <a:schemeClr val="bg1"/>
                </a:solidFill>
              </a:rPr>
              <a:t>S</a:t>
            </a:r>
            <a:r>
              <a:rPr lang="en-US" dirty="0" smtClean="0">
                <a:solidFill>
                  <a:schemeClr val="bg1"/>
                </a:solidFill>
              </a:rPr>
              <a:t>chroff shelf</a:t>
            </a:r>
            <a:endParaRPr lang="en-US" dirty="0">
              <a:solidFill>
                <a:schemeClr val="bg1"/>
              </a:solidFill>
            </a:endParaRPr>
          </a:p>
        </p:txBody>
      </p:sp>
      <p:cxnSp>
        <p:nvCxnSpPr>
          <p:cNvPr id="12" name="Straight Arrow Connector 11"/>
          <p:cNvCxnSpPr/>
          <p:nvPr/>
        </p:nvCxnSpPr>
        <p:spPr>
          <a:xfrm flipV="1">
            <a:off x="6433598" y="3589724"/>
            <a:ext cx="503772" cy="115459"/>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2248248" y="3474429"/>
            <a:ext cx="3279850" cy="646331"/>
          </a:xfrm>
          <a:prstGeom prst="rect">
            <a:avLst/>
          </a:prstGeom>
          <a:noFill/>
          <a:ln>
            <a:noFill/>
          </a:ln>
        </p:spPr>
        <p:txBody>
          <a:bodyPr wrap="square" rtlCol="0">
            <a:spAutoFit/>
          </a:bodyPr>
          <a:lstStyle/>
          <a:p>
            <a:pPr algn="ctr"/>
            <a:r>
              <a:rPr lang="en-US" dirty="0" smtClean="0"/>
              <a:t>Comtel new load blades maximum power </a:t>
            </a:r>
            <a:r>
              <a:rPr lang="en-US" b="1" dirty="0" smtClean="0"/>
              <a:t>800W</a:t>
            </a:r>
            <a:endParaRPr lang="en-US" b="1" dirty="0"/>
          </a:p>
        </p:txBody>
      </p:sp>
      <p:pic>
        <p:nvPicPr>
          <p:cNvPr id="14" name="Picture 13"/>
          <p:cNvPicPr>
            <a:picLocks noChangeAspect="1"/>
          </p:cNvPicPr>
          <p:nvPr/>
        </p:nvPicPr>
        <p:blipFill rotWithShape="1">
          <a:blip r:embed="rId5" cstate="print">
            <a:extLst>
              <a:ext uri="{28A0092B-C50C-407E-A947-70E740481C1C}">
                <a14:useLocalDpi xmlns:a14="http://schemas.microsoft.com/office/drawing/2010/main" val="0"/>
              </a:ext>
            </a:extLst>
          </a:blip>
          <a:srcRect l="14408" r="21250"/>
          <a:stretch/>
        </p:blipFill>
        <p:spPr>
          <a:xfrm>
            <a:off x="2699907" y="1017553"/>
            <a:ext cx="2673684" cy="2337423"/>
          </a:xfrm>
          <a:prstGeom prst="rect">
            <a:avLst/>
          </a:prstGeom>
        </p:spPr>
      </p:pic>
      <p:sp>
        <p:nvSpPr>
          <p:cNvPr id="17" name="TextBox 16"/>
          <p:cNvSpPr txBox="1"/>
          <p:nvPr/>
        </p:nvSpPr>
        <p:spPr>
          <a:xfrm>
            <a:off x="5887844" y="4891261"/>
            <a:ext cx="1175469" cy="646331"/>
          </a:xfrm>
          <a:prstGeom prst="rect">
            <a:avLst/>
          </a:prstGeom>
          <a:noFill/>
        </p:spPr>
        <p:txBody>
          <a:bodyPr wrap="square" rtlCol="0">
            <a:spAutoFit/>
          </a:bodyPr>
          <a:lstStyle/>
          <a:p>
            <a:pPr algn="ctr"/>
            <a:r>
              <a:rPr lang="en-US" dirty="0" smtClean="0">
                <a:solidFill>
                  <a:schemeClr val="bg1"/>
                </a:solidFill>
              </a:rPr>
              <a:t>6x HXs (1U)</a:t>
            </a:r>
            <a:endParaRPr lang="en-US" dirty="0">
              <a:solidFill>
                <a:schemeClr val="bg1"/>
              </a:solidFill>
            </a:endParaRPr>
          </a:p>
        </p:txBody>
      </p:sp>
      <p:cxnSp>
        <p:nvCxnSpPr>
          <p:cNvPr id="19" name="Straight Arrow Connector 18"/>
          <p:cNvCxnSpPr/>
          <p:nvPr/>
        </p:nvCxnSpPr>
        <p:spPr>
          <a:xfrm flipV="1">
            <a:off x="6769446" y="4439922"/>
            <a:ext cx="251887" cy="503821"/>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3357096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5090" y="1"/>
            <a:ext cx="8358909" cy="665747"/>
          </a:xfrm>
        </p:spPr>
        <p:txBody>
          <a:bodyPr>
            <a:normAutofit/>
          </a:bodyPr>
          <a:lstStyle/>
          <a:p>
            <a:r>
              <a:rPr lang="en-US" sz="2800" dirty="0" smtClean="0"/>
              <a:t>Cooling tests results (without bottom fans)</a:t>
            </a:r>
            <a:endParaRPr lang="en-GB" sz="2800" dirty="0"/>
          </a:p>
        </p:txBody>
      </p:sp>
      <p:sp>
        <p:nvSpPr>
          <p:cNvPr id="72" name="TextBox 71"/>
          <p:cNvSpPr txBox="1"/>
          <p:nvPr/>
        </p:nvSpPr>
        <p:spPr>
          <a:xfrm>
            <a:off x="128567" y="602771"/>
            <a:ext cx="8742556" cy="1754327"/>
          </a:xfrm>
          <a:prstGeom prst="rect">
            <a:avLst/>
          </a:prstGeom>
          <a:noFill/>
        </p:spPr>
        <p:txBody>
          <a:bodyPr wrap="square" rtlCol="0">
            <a:spAutoFit/>
          </a:bodyPr>
          <a:lstStyle/>
          <a:p>
            <a:pPr algn="just"/>
            <a:r>
              <a:rPr lang="en-US" dirty="0" smtClean="0"/>
              <a:t>The test was carried out in following configuration</a:t>
            </a:r>
          </a:p>
          <a:p>
            <a:pPr marL="800100" lvl="1" indent="-342900" algn="just">
              <a:buFont typeface="Wingdings" panose="05000000000000000000" pitchFamily="2" charset="2"/>
              <a:buChar char="§"/>
            </a:pPr>
            <a:r>
              <a:rPr lang="en-US" dirty="0" smtClean="0"/>
              <a:t>ATCA 3 (top crate) – 14xComtel LB (old type), top fan trays working on maximum speed</a:t>
            </a:r>
          </a:p>
          <a:p>
            <a:pPr marL="800100" lvl="1" indent="-342900" algn="just">
              <a:buFont typeface="Wingdings" panose="05000000000000000000" pitchFamily="2" charset="2"/>
              <a:buChar char="§"/>
            </a:pPr>
            <a:r>
              <a:rPr lang="en-US" dirty="0" smtClean="0"/>
              <a:t>ATCA 2 (middle crate) – 14xComtel LB (new type), top fan trays working on maximum speed</a:t>
            </a:r>
          </a:p>
          <a:p>
            <a:pPr marL="800100" lvl="1" indent="-342900" algn="just">
              <a:buFont typeface="Wingdings" panose="05000000000000000000" pitchFamily="2" charset="2"/>
              <a:buChar char="§"/>
            </a:pPr>
            <a:r>
              <a:rPr lang="en-US" dirty="0" smtClean="0"/>
              <a:t>ATCA 1 (bottom crate) – 14xASIS LB, top fan trays working on maximum speed</a:t>
            </a:r>
          </a:p>
        </p:txBody>
      </p:sp>
      <p:graphicFrame>
        <p:nvGraphicFramePr>
          <p:cNvPr id="10" name="Chart 9"/>
          <p:cNvGraphicFramePr>
            <a:graphicFrameLocks/>
          </p:cNvGraphicFramePr>
          <p:nvPr>
            <p:extLst>
              <p:ext uri="{D42A27DB-BD31-4B8C-83A1-F6EECF244321}">
                <p14:modId xmlns:p14="http://schemas.microsoft.com/office/powerpoint/2010/main" val="3247409486"/>
              </p:ext>
            </p:extLst>
          </p:nvPr>
        </p:nvGraphicFramePr>
        <p:xfrm>
          <a:off x="1742213" y="2301987"/>
          <a:ext cx="5756664" cy="380684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794184658"/>
              </p:ext>
            </p:extLst>
          </p:nvPr>
        </p:nvGraphicFramePr>
        <p:xfrm>
          <a:off x="5478527" y="4610302"/>
          <a:ext cx="1618550" cy="817782"/>
        </p:xfrm>
        <a:graphic>
          <a:graphicData uri="http://schemas.openxmlformats.org/drawingml/2006/table">
            <a:tbl>
              <a:tblPr firstRow="1" bandRow="1">
                <a:tableStyleId>{073A0DAA-6AF3-43AB-8588-CEC1D06C72B9}</a:tableStyleId>
              </a:tblPr>
              <a:tblGrid>
                <a:gridCol w="809275">
                  <a:extLst>
                    <a:ext uri="{9D8B030D-6E8A-4147-A177-3AD203B41FA5}">
                      <a16:colId xmlns:a16="http://schemas.microsoft.com/office/drawing/2014/main" xmlns="" val="20000"/>
                    </a:ext>
                  </a:extLst>
                </a:gridCol>
                <a:gridCol w="809275">
                  <a:extLst>
                    <a:ext uri="{9D8B030D-6E8A-4147-A177-3AD203B41FA5}">
                      <a16:colId xmlns:a16="http://schemas.microsoft.com/office/drawing/2014/main" xmlns="" val="20001"/>
                    </a:ext>
                  </a:extLst>
                </a:gridCol>
              </a:tblGrid>
              <a:tr h="272594">
                <a:tc gridSpan="2">
                  <a:txBody>
                    <a:bodyPr/>
                    <a:lstStyle/>
                    <a:p>
                      <a:pPr algn="ctr"/>
                      <a:r>
                        <a:rPr lang="en-GB" sz="1050" dirty="0" smtClean="0"/>
                        <a:t>Average max T</a:t>
                      </a:r>
                      <a:endParaRPr lang="en-GB" sz="1050" dirty="0"/>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GB" sz="1400" dirty="0"/>
                    </a:p>
                  </a:txBody>
                  <a:tcPr/>
                </a:tc>
                <a:extLst>
                  <a:ext uri="{0D108BD9-81ED-4DB2-BD59-A6C34878D82A}">
                    <a16:rowId xmlns:a16="http://schemas.microsoft.com/office/drawing/2014/main" xmlns="" val="10000"/>
                  </a:ext>
                </a:extLst>
              </a:tr>
              <a:tr h="272594">
                <a:tc>
                  <a:txBody>
                    <a:bodyPr/>
                    <a:lstStyle/>
                    <a:p>
                      <a:pPr algn="ctr"/>
                      <a:r>
                        <a:rPr lang="en-GB" sz="1050" dirty="0" smtClean="0"/>
                        <a:t>Top [°C]</a:t>
                      </a:r>
                      <a:endParaRPr lang="en-GB" sz="1050" dirty="0"/>
                    </a:p>
                  </a:txBody>
                  <a:tcPr marL="68580" marR="68580">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dirty="0" smtClean="0"/>
                        <a:t>Bot [°C]</a:t>
                      </a:r>
                    </a:p>
                  </a:txBody>
                  <a:tcPr marL="68580" marR="6858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xmlns="" val="10001"/>
                  </a:ext>
                </a:extLst>
              </a:tr>
              <a:tr h="272594">
                <a:tc>
                  <a:txBody>
                    <a:bodyPr/>
                    <a:lstStyle/>
                    <a:p>
                      <a:pPr algn="ctr"/>
                      <a:r>
                        <a:rPr lang="en-GB" sz="1050" dirty="0" smtClean="0"/>
                        <a:t>52.64</a:t>
                      </a:r>
                      <a:endParaRPr lang="en-GB" sz="1050" dirty="0"/>
                    </a:p>
                  </a:txBody>
                  <a:tcPr marL="68580" marR="6858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GB" sz="1050" dirty="0" smtClean="0"/>
                        <a:t>53.75</a:t>
                      </a:r>
                      <a:endParaRPr lang="en-GB" sz="1050" dirty="0"/>
                    </a:p>
                  </a:txBody>
                  <a:tcPr marL="68580" marR="6858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
        <p:nvSpPr>
          <p:cNvPr id="11" name="Rectangle 10"/>
          <p:cNvSpPr/>
          <p:nvPr/>
        </p:nvSpPr>
        <p:spPr>
          <a:xfrm>
            <a:off x="383926" y="6048337"/>
            <a:ext cx="8495068" cy="646331"/>
          </a:xfrm>
          <a:prstGeom prst="rect">
            <a:avLst/>
          </a:prstGeom>
        </p:spPr>
        <p:txBody>
          <a:bodyPr wrap="square">
            <a:spAutoFit/>
          </a:bodyPr>
          <a:lstStyle/>
          <a:p>
            <a:r>
              <a:rPr lang="en-US" dirty="0" smtClean="0"/>
              <a:t>With the inlet temperature of water at 15C, the average maximum temperature on the blades is slightly above 50C. </a:t>
            </a:r>
            <a:r>
              <a:rPr lang="en-US" dirty="0" smtClean="0">
                <a:solidFill>
                  <a:srgbClr val="FF0000"/>
                </a:solidFill>
              </a:rPr>
              <a:t>Circuit breaker tripped when we tried to reach 450W.  </a:t>
            </a:r>
            <a:endParaRPr lang="en-GB" dirty="0">
              <a:solidFill>
                <a:srgbClr val="FF0000"/>
              </a:solidFill>
            </a:endParaRPr>
          </a:p>
        </p:txBody>
      </p:sp>
      <p:sp>
        <p:nvSpPr>
          <p:cNvPr id="4" name="TextBox 3"/>
          <p:cNvSpPr txBox="1"/>
          <p:nvPr/>
        </p:nvSpPr>
        <p:spPr>
          <a:xfrm rot="19738976">
            <a:off x="125943" y="2813000"/>
            <a:ext cx="1826176" cy="646331"/>
          </a:xfrm>
          <a:prstGeom prst="rect">
            <a:avLst/>
          </a:prstGeom>
          <a:noFill/>
        </p:spPr>
        <p:txBody>
          <a:bodyPr wrap="square" rtlCol="0">
            <a:spAutoFit/>
          </a:bodyPr>
          <a:lstStyle/>
          <a:p>
            <a:r>
              <a:rPr lang="en-US" b="1" dirty="0" smtClean="0">
                <a:solidFill>
                  <a:srgbClr val="FF0000"/>
                </a:solidFill>
              </a:rPr>
              <a:t>63U results!</a:t>
            </a:r>
          </a:p>
          <a:p>
            <a:r>
              <a:rPr lang="en-US" b="1" dirty="0" smtClean="0">
                <a:solidFill>
                  <a:srgbClr val="FF0000"/>
                </a:solidFill>
              </a:rPr>
              <a:t>Preliminary</a:t>
            </a:r>
            <a:endParaRPr lang="en-US" b="1" dirty="0">
              <a:solidFill>
                <a:srgbClr val="FF0000"/>
              </a:solidFill>
            </a:endParaRPr>
          </a:p>
        </p:txBody>
      </p:sp>
      <p:sp>
        <p:nvSpPr>
          <p:cNvPr id="13" name="TextBox 12"/>
          <p:cNvSpPr txBox="1"/>
          <p:nvPr/>
        </p:nvSpPr>
        <p:spPr>
          <a:xfrm>
            <a:off x="6898012" y="185646"/>
            <a:ext cx="2245988" cy="646331"/>
          </a:xfrm>
          <a:prstGeom prst="rect">
            <a:avLst/>
          </a:prstGeom>
          <a:noFill/>
          <a:ln>
            <a:noFill/>
          </a:ln>
        </p:spPr>
        <p:txBody>
          <a:bodyPr wrap="square" rtlCol="0">
            <a:spAutoFit/>
          </a:bodyPr>
          <a:lstStyle/>
          <a:p>
            <a:pPr algn="ctr"/>
            <a:r>
              <a:rPr lang="en-GB" dirty="0" smtClean="0">
                <a:solidFill>
                  <a:srgbClr val="0000FF"/>
                </a:solidFill>
              </a:rPr>
              <a:t>Water inlet T 15°C</a:t>
            </a:r>
          </a:p>
          <a:p>
            <a:pPr algn="ctr"/>
            <a:r>
              <a:rPr lang="en-GB" dirty="0" smtClean="0">
                <a:solidFill>
                  <a:srgbClr val="0000FF"/>
                </a:solidFill>
              </a:rPr>
              <a:t>Flow 4.5m</a:t>
            </a:r>
            <a:r>
              <a:rPr lang="en-GB" baseline="30000" dirty="0" smtClean="0">
                <a:solidFill>
                  <a:srgbClr val="0000FF"/>
                </a:solidFill>
              </a:rPr>
              <a:t>3</a:t>
            </a:r>
            <a:r>
              <a:rPr lang="en-GB" dirty="0" smtClean="0">
                <a:solidFill>
                  <a:srgbClr val="0000FF"/>
                </a:solidFill>
              </a:rPr>
              <a:t>/h</a:t>
            </a:r>
            <a:endParaRPr lang="en-GB" dirty="0">
              <a:solidFill>
                <a:srgbClr val="0000FF"/>
              </a:solidFill>
            </a:endParaRPr>
          </a:p>
        </p:txBody>
      </p:sp>
      <p:sp>
        <p:nvSpPr>
          <p:cNvPr id="12" name="Slide Number Placeholder 3"/>
          <p:cNvSpPr>
            <a:spLocks noGrp="1"/>
          </p:cNvSpPr>
          <p:nvPr>
            <p:ph type="sldNum" sz="quarter" idx="12"/>
          </p:nvPr>
        </p:nvSpPr>
        <p:spPr>
          <a:xfrm>
            <a:off x="8608788" y="6480753"/>
            <a:ext cx="441142" cy="365125"/>
          </a:xfrm>
        </p:spPr>
        <p:txBody>
          <a:bodyPr/>
          <a:lstStyle/>
          <a:p>
            <a:fld id="{C02A221C-2411-42A5-82EA-2BBBDC5ACA53}" type="slidenum">
              <a:rPr lang="en-GB" smtClean="0"/>
              <a:t>16</a:t>
            </a:fld>
            <a:endParaRPr lang="en-GB" dirty="0"/>
          </a:p>
        </p:txBody>
      </p:sp>
    </p:spTree>
    <p:extLst>
      <p:ext uri="{BB962C8B-B14F-4D97-AF65-F5344CB8AC3E}">
        <p14:creationId xmlns:p14="http://schemas.microsoft.com/office/powerpoint/2010/main" val="297076574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1202" y="1"/>
            <a:ext cx="8482798" cy="665747"/>
          </a:xfrm>
        </p:spPr>
        <p:txBody>
          <a:bodyPr>
            <a:normAutofit/>
          </a:bodyPr>
          <a:lstStyle/>
          <a:p>
            <a:pPr algn="ctr"/>
            <a:r>
              <a:rPr lang="en-US" sz="2800" b="1" dirty="0" smtClean="0"/>
              <a:t>Comparison between tests with and without bottom fans</a:t>
            </a:r>
            <a:endParaRPr lang="en-GB" sz="2800" b="1" dirty="0"/>
          </a:p>
        </p:txBody>
      </p:sp>
      <p:sp>
        <p:nvSpPr>
          <p:cNvPr id="72" name="TextBox 71"/>
          <p:cNvSpPr txBox="1"/>
          <p:nvPr/>
        </p:nvSpPr>
        <p:spPr>
          <a:xfrm>
            <a:off x="0" y="991128"/>
            <a:ext cx="9142807" cy="1200329"/>
          </a:xfrm>
          <a:prstGeom prst="rect">
            <a:avLst/>
          </a:prstGeom>
          <a:noFill/>
        </p:spPr>
        <p:txBody>
          <a:bodyPr wrap="square" rtlCol="0">
            <a:spAutoFit/>
          </a:bodyPr>
          <a:lstStyle/>
          <a:p>
            <a:pPr algn="just"/>
            <a:r>
              <a:rPr lang="en-US" dirty="0" smtClean="0"/>
              <a:t>The test was carried out in following configuration</a:t>
            </a:r>
          </a:p>
          <a:p>
            <a:pPr marL="800100" lvl="1" indent="-342900" algn="just">
              <a:buFont typeface="Wingdings" panose="05000000000000000000" pitchFamily="2" charset="2"/>
              <a:buChar char="§"/>
            </a:pPr>
            <a:r>
              <a:rPr lang="en-US" dirty="0" smtClean="0"/>
              <a:t>ATCA 3 (top crate) – 14x350W on Comtel LB (old type) </a:t>
            </a:r>
          </a:p>
          <a:p>
            <a:pPr marL="800100" lvl="1" indent="-342900" algn="just">
              <a:buFont typeface="Wingdings" panose="05000000000000000000" pitchFamily="2" charset="2"/>
              <a:buChar char="§"/>
            </a:pPr>
            <a:r>
              <a:rPr lang="en-US" dirty="0" smtClean="0"/>
              <a:t>ATCA 2 (middle crate) – 14x350W on Comtel LB (new type)</a:t>
            </a:r>
          </a:p>
          <a:p>
            <a:pPr marL="800100" lvl="1" indent="-342900" algn="just">
              <a:buFont typeface="Wingdings" panose="05000000000000000000" pitchFamily="2" charset="2"/>
              <a:buChar char="§"/>
            </a:pPr>
            <a:r>
              <a:rPr lang="en-US" dirty="0" smtClean="0"/>
              <a:t>ATCA 1 (bottom crate) – 14x350W on ASIS LB</a:t>
            </a:r>
          </a:p>
        </p:txBody>
      </p:sp>
      <p:sp>
        <p:nvSpPr>
          <p:cNvPr id="79" name="Rectangle 78"/>
          <p:cNvSpPr/>
          <p:nvPr/>
        </p:nvSpPr>
        <p:spPr>
          <a:xfrm>
            <a:off x="10495" y="5307200"/>
            <a:ext cx="8837013" cy="1477328"/>
          </a:xfrm>
          <a:prstGeom prst="rect">
            <a:avLst/>
          </a:prstGeom>
        </p:spPr>
        <p:txBody>
          <a:bodyPr wrap="square">
            <a:spAutoFit/>
          </a:bodyPr>
          <a:lstStyle/>
          <a:p>
            <a:pPr marL="285750" indent="-285750">
              <a:buFont typeface="Arial" panose="020B0604020202020204" pitchFamily="34" charset="0"/>
              <a:buChar char="•"/>
            </a:pPr>
            <a:r>
              <a:rPr lang="en-US" dirty="0" smtClean="0"/>
              <a:t>On the less air resistive blades (Comtel – old type), it can be seen that the airflow is much less homogeneous and the overall average max T is higher by 2.5K when the bottom fans are in use.</a:t>
            </a:r>
          </a:p>
          <a:p>
            <a:pPr marL="285750" indent="-285750">
              <a:buFont typeface="Arial" panose="020B0604020202020204" pitchFamily="34" charset="0"/>
              <a:buChar char="•"/>
            </a:pPr>
            <a:r>
              <a:rPr lang="en-US" dirty="0" smtClean="0"/>
              <a:t>In case of LB with high air resistance (ASIS) we can see that the cooling performance is better when the bottom fans are used.</a:t>
            </a:r>
            <a:endParaRPr lang="en-GB" dirty="0"/>
          </a:p>
        </p:txBody>
      </p:sp>
      <p:sp>
        <p:nvSpPr>
          <p:cNvPr id="80" name="TextBox 79"/>
          <p:cNvSpPr txBox="1"/>
          <p:nvPr/>
        </p:nvSpPr>
        <p:spPr>
          <a:xfrm>
            <a:off x="6664494" y="553016"/>
            <a:ext cx="2245988" cy="646331"/>
          </a:xfrm>
          <a:prstGeom prst="rect">
            <a:avLst/>
          </a:prstGeom>
          <a:noFill/>
          <a:ln>
            <a:noFill/>
          </a:ln>
        </p:spPr>
        <p:txBody>
          <a:bodyPr wrap="square" rtlCol="0">
            <a:spAutoFit/>
          </a:bodyPr>
          <a:lstStyle/>
          <a:p>
            <a:pPr algn="ctr"/>
            <a:r>
              <a:rPr lang="en-GB" dirty="0" smtClean="0">
                <a:solidFill>
                  <a:srgbClr val="0000FF"/>
                </a:solidFill>
              </a:rPr>
              <a:t>Water inlet T 15°C</a:t>
            </a:r>
          </a:p>
          <a:p>
            <a:pPr algn="ctr"/>
            <a:r>
              <a:rPr lang="en-GB" dirty="0" smtClean="0">
                <a:solidFill>
                  <a:srgbClr val="0000FF"/>
                </a:solidFill>
              </a:rPr>
              <a:t>Flow 4.5m</a:t>
            </a:r>
            <a:r>
              <a:rPr lang="en-GB" baseline="30000" dirty="0" smtClean="0">
                <a:solidFill>
                  <a:srgbClr val="0000FF"/>
                </a:solidFill>
              </a:rPr>
              <a:t>3</a:t>
            </a:r>
            <a:r>
              <a:rPr lang="en-GB" dirty="0" smtClean="0">
                <a:solidFill>
                  <a:srgbClr val="0000FF"/>
                </a:solidFill>
              </a:rPr>
              <a:t>/h</a:t>
            </a:r>
            <a:endParaRPr lang="en-GB" dirty="0">
              <a:solidFill>
                <a:srgbClr val="0000FF"/>
              </a:solidFill>
            </a:endParaRPr>
          </a:p>
        </p:txBody>
      </p:sp>
      <p:graphicFrame>
        <p:nvGraphicFramePr>
          <p:cNvPr id="10" name="Chart 9"/>
          <p:cNvGraphicFramePr>
            <a:graphicFrameLocks/>
          </p:cNvGraphicFramePr>
          <p:nvPr>
            <p:extLst>
              <p:ext uri="{D42A27DB-BD31-4B8C-83A1-F6EECF244321}">
                <p14:modId xmlns:p14="http://schemas.microsoft.com/office/powerpoint/2010/main" val="1517796627"/>
              </p:ext>
            </p:extLst>
          </p:nvPr>
        </p:nvGraphicFramePr>
        <p:xfrm>
          <a:off x="0" y="1771020"/>
          <a:ext cx="4286250" cy="348760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8" name="Table 77"/>
          <p:cNvGraphicFramePr>
            <a:graphicFrameLocks noGrp="1"/>
          </p:cNvGraphicFramePr>
          <p:nvPr>
            <p:extLst>
              <p:ext uri="{D42A27DB-BD31-4B8C-83A1-F6EECF244321}">
                <p14:modId xmlns:p14="http://schemas.microsoft.com/office/powerpoint/2010/main" val="1964880898"/>
              </p:ext>
            </p:extLst>
          </p:nvPr>
        </p:nvGraphicFramePr>
        <p:xfrm>
          <a:off x="2466387" y="3822911"/>
          <a:ext cx="1506538" cy="817782"/>
        </p:xfrm>
        <a:graphic>
          <a:graphicData uri="http://schemas.openxmlformats.org/drawingml/2006/table">
            <a:tbl>
              <a:tblPr firstRow="1" bandRow="1">
                <a:tableStyleId>{073A0DAA-6AF3-43AB-8588-CEC1D06C72B9}</a:tableStyleId>
              </a:tblPr>
              <a:tblGrid>
                <a:gridCol w="753269">
                  <a:extLst>
                    <a:ext uri="{9D8B030D-6E8A-4147-A177-3AD203B41FA5}">
                      <a16:colId xmlns:a16="http://schemas.microsoft.com/office/drawing/2014/main" xmlns="" val="20000"/>
                    </a:ext>
                  </a:extLst>
                </a:gridCol>
                <a:gridCol w="753269">
                  <a:extLst>
                    <a:ext uri="{9D8B030D-6E8A-4147-A177-3AD203B41FA5}">
                      <a16:colId xmlns:a16="http://schemas.microsoft.com/office/drawing/2014/main" xmlns="" val="20001"/>
                    </a:ext>
                  </a:extLst>
                </a:gridCol>
              </a:tblGrid>
              <a:tr h="272594">
                <a:tc gridSpan="2">
                  <a:txBody>
                    <a:bodyPr/>
                    <a:lstStyle/>
                    <a:p>
                      <a:pPr algn="ctr"/>
                      <a:r>
                        <a:rPr lang="en-GB" sz="1050" dirty="0" smtClean="0"/>
                        <a:t>Average max T</a:t>
                      </a:r>
                      <a:endParaRPr lang="en-GB" sz="1050" dirty="0"/>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GB" sz="1400" dirty="0"/>
                    </a:p>
                  </a:txBody>
                  <a:tcPr/>
                </a:tc>
                <a:extLst>
                  <a:ext uri="{0D108BD9-81ED-4DB2-BD59-A6C34878D82A}">
                    <a16:rowId xmlns:a16="http://schemas.microsoft.com/office/drawing/2014/main" xmlns="" val="10000"/>
                  </a:ext>
                </a:extLst>
              </a:tr>
              <a:tr h="272594">
                <a:tc>
                  <a:txBody>
                    <a:bodyPr/>
                    <a:lstStyle/>
                    <a:p>
                      <a:pPr algn="ctr"/>
                      <a:r>
                        <a:rPr lang="en-GB" sz="1050" dirty="0" smtClean="0"/>
                        <a:t>WBF [°C]</a:t>
                      </a:r>
                      <a:endParaRPr lang="en-GB" sz="1050" dirty="0"/>
                    </a:p>
                  </a:txBody>
                  <a:tcPr marL="68580" marR="68580">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dirty="0" smtClean="0"/>
                        <a:t>BF [°C]</a:t>
                      </a:r>
                    </a:p>
                  </a:txBody>
                  <a:tcPr marL="68580" marR="6858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xmlns="" val="10001"/>
                  </a:ext>
                </a:extLst>
              </a:tr>
              <a:tr h="272594">
                <a:tc>
                  <a:txBody>
                    <a:bodyPr/>
                    <a:lstStyle/>
                    <a:p>
                      <a:pPr algn="ctr"/>
                      <a:r>
                        <a:rPr lang="en-GB" sz="1050" dirty="0" smtClean="0"/>
                        <a:t>51.93</a:t>
                      </a:r>
                      <a:endParaRPr lang="en-GB" sz="1050" dirty="0"/>
                    </a:p>
                  </a:txBody>
                  <a:tcPr marL="68580" marR="6858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GB" sz="1050" dirty="0" smtClean="0"/>
                        <a:t>54.43</a:t>
                      </a:r>
                      <a:endParaRPr lang="en-GB" sz="1050" dirty="0"/>
                    </a:p>
                  </a:txBody>
                  <a:tcPr marL="68580" marR="6858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12" name="Chart 11"/>
          <p:cNvGraphicFramePr>
            <a:graphicFrameLocks/>
          </p:cNvGraphicFramePr>
          <p:nvPr>
            <p:extLst>
              <p:ext uri="{D42A27DB-BD31-4B8C-83A1-F6EECF244321}">
                <p14:modId xmlns:p14="http://schemas.microsoft.com/office/powerpoint/2010/main" val="1191746089"/>
              </p:ext>
            </p:extLst>
          </p:nvPr>
        </p:nvGraphicFramePr>
        <p:xfrm>
          <a:off x="4468228" y="1773870"/>
          <a:ext cx="4211357" cy="349525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4160320121"/>
              </p:ext>
            </p:extLst>
          </p:nvPr>
        </p:nvGraphicFramePr>
        <p:xfrm>
          <a:off x="6874397" y="2676736"/>
          <a:ext cx="1608736" cy="817782"/>
        </p:xfrm>
        <a:graphic>
          <a:graphicData uri="http://schemas.openxmlformats.org/drawingml/2006/table">
            <a:tbl>
              <a:tblPr firstRow="1" bandRow="1">
                <a:tableStyleId>{073A0DAA-6AF3-43AB-8588-CEC1D06C72B9}</a:tableStyleId>
              </a:tblPr>
              <a:tblGrid>
                <a:gridCol w="804368">
                  <a:extLst>
                    <a:ext uri="{9D8B030D-6E8A-4147-A177-3AD203B41FA5}">
                      <a16:colId xmlns:a16="http://schemas.microsoft.com/office/drawing/2014/main" xmlns="" val="20000"/>
                    </a:ext>
                  </a:extLst>
                </a:gridCol>
                <a:gridCol w="804368">
                  <a:extLst>
                    <a:ext uri="{9D8B030D-6E8A-4147-A177-3AD203B41FA5}">
                      <a16:colId xmlns:a16="http://schemas.microsoft.com/office/drawing/2014/main" xmlns="" val="20001"/>
                    </a:ext>
                  </a:extLst>
                </a:gridCol>
              </a:tblGrid>
              <a:tr h="272594">
                <a:tc gridSpan="2">
                  <a:txBody>
                    <a:bodyPr/>
                    <a:lstStyle/>
                    <a:p>
                      <a:pPr algn="ctr"/>
                      <a:r>
                        <a:rPr lang="en-GB" sz="1050" dirty="0" smtClean="0"/>
                        <a:t>Average max T</a:t>
                      </a:r>
                      <a:endParaRPr lang="en-GB" sz="1050" dirty="0"/>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GB" sz="1400" dirty="0"/>
                    </a:p>
                  </a:txBody>
                  <a:tcPr/>
                </a:tc>
                <a:extLst>
                  <a:ext uri="{0D108BD9-81ED-4DB2-BD59-A6C34878D82A}">
                    <a16:rowId xmlns:a16="http://schemas.microsoft.com/office/drawing/2014/main" xmlns="" val="10000"/>
                  </a:ext>
                </a:extLst>
              </a:tr>
              <a:tr h="272594">
                <a:tc>
                  <a:txBody>
                    <a:bodyPr/>
                    <a:lstStyle/>
                    <a:p>
                      <a:pPr algn="ctr"/>
                      <a:r>
                        <a:rPr lang="en-GB" sz="1050" dirty="0" smtClean="0"/>
                        <a:t>WBF [°C]</a:t>
                      </a:r>
                      <a:endParaRPr lang="en-GB" sz="1050" dirty="0"/>
                    </a:p>
                  </a:txBody>
                  <a:tcPr marL="68580" marR="68580">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dirty="0" smtClean="0"/>
                        <a:t>BF [°C]</a:t>
                      </a:r>
                    </a:p>
                  </a:txBody>
                  <a:tcPr marL="68580" marR="6858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xmlns="" val="10001"/>
                  </a:ext>
                </a:extLst>
              </a:tr>
              <a:tr h="272594">
                <a:tc>
                  <a:txBody>
                    <a:bodyPr/>
                    <a:lstStyle/>
                    <a:p>
                      <a:pPr algn="ctr"/>
                      <a:r>
                        <a:rPr lang="en-GB" sz="1050" dirty="0" smtClean="0"/>
                        <a:t>50.27</a:t>
                      </a:r>
                      <a:endParaRPr lang="en-GB" sz="1050" dirty="0"/>
                    </a:p>
                  </a:txBody>
                  <a:tcPr marL="68580" marR="6858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GB" sz="1050" dirty="0" smtClean="0"/>
                        <a:t>46.34</a:t>
                      </a:r>
                      <a:endParaRPr lang="en-GB" sz="1050" dirty="0"/>
                    </a:p>
                  </a:txBody>
                  <a:tcPr marL="68580" marR="6858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
        <p:nvSpPr>
          <p:cNvPr id="14" name="TextBox 13"/>
          <p:cNvSpPr txBox="1"/>
          <p:nvPr/>
        </p:nvSpPr>
        <p:spPr>
          <a:xfrm>
            <a:off x="6656891" y="1232787"/>
            <a:ext cx="2277206" cy="923330"/>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r>
              <a:rPr lang="en-GB" b="1" u="sng" dirty="0" smtClean="0"/>
              <a:t>WBF – without </a:t>
            </a:r>
            <a:r>
              <a:rPr lang="en-GB" dirty="0" smtClean="0"/>
              <a:t>bottom fans</a:t>
            </a:r>
          </a:p>
          <a:p>
            <a:r>
              <a:rPr lang="en-GB" b="1" u="sng" dirty="0" smtClean="0"/>
              <a:t>BF – with </a:t>
            </a:r>
            <a:r>
              <a:rPr lang="en-GB" dirty="0" smtClean="0"/>
              <a:t>bottom fans</a:t>
            </a:r>
            <a:endParaRPr lang="en-GB" dirty="0"/>
          </a:p>
        </p:txBody>
      </p:sp>
      <p:sp>
        <p:nvSpPr>
          <p:cNvPr id="15" name="TextBox 14"/>
          <p:cNvSpPr txBox="1"/>
          <p:nvPr/>
        </p:nvSpPr>
        <p:spPr>
          <a:xfrm>
            <a:off x="1102002" y="419851"/>
            <a:ext cx="1826176" cy="646331"/>
          </a:xfrm>
          <a:prstGeom prst="rect">
            <a:avLst/>
          </a:prstGeom>
          <a:noFill/>
        </p:spPr>
        <p:txBody>
          <a:bodyPr wrap="square" rtlCol="0">
            <a:spAutoFit/>
          </a:bodyPr>
          <a:lstStyle/>
          <a:p>
            <a:r>
              <a:rPr lang="en-US" b="1" dirty="0" smtClean="0">
                <a:solidFill>
                  <a:srgbClr val="FF0000"/>
                </a:solidFill>
              </a:rPr>
              <a:t>63U results!</a:t>
            </a:r>
          </a:p>
          <a:p>
            <a:r>
              <a:rPr lang="en-US" b="1" dirty="0" smtClean="0">
                <a:solidFill>
                  <a:srgbClr val="FF0000"/>
                </a:solidFill>
              </a:rPr>
              <a:t>Preliminary</a:t>
            </a:r>
            <a:endParaRPr lang="en-US" b="1" dirty="0">
              <a:solidFill>
                <a:srgbClr val="FF0000"/>
              </a:solidFill>
            </a:endParaRPr>
          </a:p>
        </p:txBody>
      </p:sp>
      <p:sp>
        <p:nvSpPr>
          <p:cNvPr id="16" name="Slide Number Placeholder 3"/>
          <p:cNvSpPr>
            <a:spLocks noGrp="1"/>
          </p:cNvSpPr>
          <p:nvPr>
            <p:ph type="sldNum" sz="quarter" idx="12"/>
          </p:nvPr>
        </p:nvSpPr>
        <p:spPr>
          <a:xfrm>
            <a:off x="8608788" y="6480753"/>
            <a:ext cx="441142" cy="365125"/>
          </a:xfrm>
        </p:spPr>
        <p:txBody>
          <a:bodyPr/>
          <a:lstStyle/>
          <a:p>
            <a:fld id="{C02A221C-2411-42A5-82EA-2BBBDC5ACA53}" type="slidenum">
              <a:rPr lang="en-GB" smtClean="0"/>
              <a:t>17</a:t>
            </a:fld>
            <a:endParaRPr lang="en-GB" dirty="0"/>
          </a:p>
        </p:txBody>
      </p:sp>
    </p:spTree>
    <p:extLst>
      <p:ext uri="{BB962C8B-B14F-4D97-AF65-F5344CB8AC3E}">
        <p14:creationId xmlns:p14="http://schemas.microsoft.com/office/powerpoint/2010/main" val="301072667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02879" y="157444"/>
            <a:ext cx="7992153" cy="523220"/>
          </a:xfrm>
          <a:prstGeom prst="rect">
            <a:avLst/>
          </a:prstGeom>
          <a:noFill/>
        </p:spPr>
        <p:txBody>
          <a:bodyPr wrap="square" rtlCol="0">
            <a:spAutoFit/>
          </a:bodyPr>
          <a:lstStyle/>
          <a:p>
            <a:r>
              <a:rPr lang="en-US" sz="2800" dirty="0" smtClean="0">
                <a:latin typeface="+mj-lt"/>
              </a:rPr>
              <a:t>ATCA 63U rack first issues and limitations</a:t>
            </a:r>
            <a:endParaRPr lang="en-GB" sz="2800" dirty="0">
              <a:latin typeface="+mj-lt"/>
            </a:endParaRPr>
          </a:p>
        </p:txBody>
      </p:sp>
      <p:sp>
        <p:nvSpPr>
          <p:cNvPr id="4" name="TextBox 3"/>
          <p:cNvSpPr txBox="1"/>
          <p:nvPr/>
        </p:nvSpPr>
        <p:spPr>
          <a:xfrm>
            <a:off x="115445" y="1123101"/>
            <a:ext cx="6937370" cy="923330"/>
          </a:xfrm>
          <a:prstGeom prst="rect">
            <a:avLst/>
          </a:prstGeom>
          <a:noFill/>
        </p:spPr>
        <p:txBody>
          <a:bodyPr wrap="square" rtlCol="0">
            <a:spAutoFit/>
          </a:bodyPr>
          <a:lstStyle/>
          <a:p>
            <a:r>
              <a:rPr lang="en-US" dirty="0" smtClean="0"/>
              <a:t>The mechanical structure of the rack must be improved, shape of the front access is not rectangular. Cable trays are </a:t>
            </a:r>
            <a:r>
              <a:rPr lang="en-US" dirty="0"/>
              <a:t>not sufficient to hold the door </a:t>
            </a:r>
            <a:r>
              <a:rPr lang="en-US" dirty="0" smtClean="0"/>
              <a:t>weight. Supplier being informed.</a:t>
            </a:r>
            <a:endParaRPr lang="en-US" dirty="0"/>
          </a:p>
        </p:txBody>
      </p:sp>
      <p:sp>
        <p:nvSpPr>
          <p:cNvPr id="5" name="Rectangle 4"/>
          <p:cNvSpPr/>
          <p:nvPr/>
        </p:nvSpPr>
        <p:spPr>
          <a:xfrm>
            <a:off x="7115790" y="1123101"/>
            <a:ext cx="1689738" cy="518515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rapezoid 5"/>
          <p:cNvSpPr/>
          <p:nvPr/>
        </p:nvSpPr>
        <p:spPr>
          <a:xfrm>
            <a:off x="7105295" y="1123101"/>
            <a:ext cx="1689737" cy="5206149"/>
          </a:xfrm>
          <a:prstGeom prst="trapezoid">
            <a:avLst>
              <a:gd name="adj" fmla="val 6988"/>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6698603" y="220421"/>
            <a:ext cx="2445397" cy="923330"/>
          </a:xfrm>
          <a:prstGeom prst="rect">
            <a:avLst/>
          </a:prstGeom>
          <a:noFill/>
        </p:spPr>
        <p:txBody>
          <a:bodyPr wrap="square" rtlCol="0">
            <a:spAutoFit/>
          </a:bodyPr>
          <a:lstStyle/>
          <a:p>
            <a:pPr algn="ctr"/>
            <a:r>
              <a:rPr lang="en-US" dirty="0" smtClean="0">
                <a:solidFill>
                  <a:schemeClr val="accent1">
                    <a:lumMod val="75000"/>
                  </a:schemeClr>
                </a:solidFill>
              </a:rPr>
              <a:t>Nominal shape</a:t>
            </a:r>
          </a:p>
          <a:p>
            <a:pPr algn="ctr"/>
            <a:r>
              <a:rPr lang="en-US" dirty="0" smtClean="0">
                <a:solidFill>
                  <a:srgbClr val="FF0000"/>
                </a:solidFill>
              </a:rPr>
              <a:t>Real shape (but not so dramatic)</a:t>
            </a:r>
            <a:endParaRPr lang="en-US" dirty="0">
              <a:solidFill>
                <a:srgbClr val="FF0000"/>
              </a:solidFill>
            </a:endParaRPr>
          </a:p>
        </p:txBody>
      </p:sp>
      <p:sp>
        <p:nvSpPr>
          <p:cNvPr id="8" name="TextBox 7"/>
          <p:cNvSpPr txBox="1"/>
          <p:nvPr/>
        </p:nvSpPr>
        <p:spPr>
          <a:xfrm>
            <a:off x="115445" y="2284611"/>
            <a:ext cx="6937370" cy="923330"/>
          </a:xfrm>
          <a:prstGeom prst="rect">
            <a:avLst/>
          </a:prstGeom>
          <a:noFill/>
        </p:spPr>
        <p:txBody>
          <a:bodyPr wrap="square" rtlCol="0">
            <a:spAutoFit/>
          </a:bodyPr>
          <a:lstStyle/>
          <a:p>
            <a:r>
              <a:rPr lang="en-US" dirty="0" smtClean="0"/>
              <a:t>The external panels are quite thin (to save weight?), they vibrate easily and they become an additional source of noise. With soundproofing the effect is anyway reduced.</a:t>
            </a:r>
            <a:endParaRPr lang="en-US" dirty="0"/>
          </a:p>
        </p:txBody>
      </p:sp>
      <p:sp>
        <p:nvSpPr>
          <p:cNvPr id="9" name="TextBox 8"/>
          <p:cNvSpPr txBox="1"/>
          <p:nvPr/>
        </p:nvSpPr>
        <p:spPr>
          <a:xfrm>
            <a:off x="115445" y="3446121"/>
            <a:ext cx="6937370" cy="2031325"/>
          </a:xfrm>
          <a:prstGeom prst="rect">
            <a:avLst/>
          </a:prstGeom>
          <a:noFill/>
        </p:spPr>
        <p:txBody>
          <a:bodyPr wrap="square" rtlCol="0">
            <a:spAutoFit/>
          </a:bodyPr>
          <a:lstStyle/>
          <a:p>
            <a:r>
              <a:rPr lang="en-US" dirty="0" smtClean="0"/>
              <a:t>- Shelves fans dissipate </a:t>
            </a:r>
            <a:r>
              <a:rPr lang="en-US" b="1" dirty="0" smtClean="0"/>
              <a:t>6.1kW</a:t>
            </a:r>
            <a:r>
              <a:rPr lang="en-US" dirty="0" smtClean="0"/>
              <a:t> (≈150W/fan) at the maximum speed</a:t>
            </a:r>
          </a:p>
          <a:p>
            <a:pPr marL="285750" indent="-285750">
              <a:buFontTx/>
              <a:buChar char="-"/>
            </a:pPr>
            <a:r>
              <a:rPr lang="en-US" dirty="0" smtClean="0"/>
              <a:t>User power = 42 boards at 375W (average power) = </a:t>
            </a:r>
            <a:r>
              <a:rPr lang="en-US" b="1" dirty="0" smtClean="0">
                <a:solidFill>
                  <a:srgbClr val="FF0000"/>
                </a:solidFill>
              </a:rPr>
              <a:t>15.75 kW</a:t>
            </a:r>
          </a:p>
          <a:p>
            <a:pPr marL="285750" indent="-285750">
              <a:buFontTx/>
              <a:buChar char="-"/>
            </a:pPr>
            <a:r>
              <a:rPr lang="en-US" dirty="0" smtClean="0"/>
              <a:t>2 PS (Power-One GND.S.48.M27) can provide up to 14.5kW/each (with 5 rectifiers).</a:t>
            </a:r>
          </a:p>
          <a:p>
            <a:pPr marL="285750" indent="-285750">
              <a:buFont typeface="Arial"/>
              <a:buChar char="•"/>
            </a:pPr>
            <a:r>
              <a:rPr lang="en-US" dirty="0" smtClean="0"/>
              <a:t>Circuit breakers are not well power balanced because of different power demand of each socket of the shelves</a:t>
            </a:r>
            <a:r>
              <a:rPr lang="is-IS" dirty="0" smtClean="0"/>
              <a:t>…we need time to solve the problem.</a:t>
            </a:r>
          </a:p>
        </p:txBody>
      </p:sp>
      <p:sp>
        <p:nvSpPr>
          <p:cNvPr id="12" name="TextBox 11"/>
          <p:cNvSpPr txBox="1"/>
          <p:nvPr/>
        </p:nvSpPr>
        <p:spPr>
          <a:xfrm>
            <a:off x="188913" y="6355896"/>
            <a:ext cx="7147278" cy="369332"/>
          </a:xfrm>
          <a:prstGeom prst="rect">
            <a:avLst/>
          </a:prstGeom>
          <a:noFill/>
          <a:ln>
            <a:solidFill>
              <a:srgbClr val="0000FF"/>
            </a:solidFill>
          </a:ln>
        </p:spPr>
        <p:txBody>
          <a:bodyPr wrap="square" rtlCol="0">
            <a:spAutoFit/>
          </a:bodyPr>
          <a:lstStyle/>
          <a:p>
            <a:r>
              <a:rPr lang="en-US" dirty="0" smtClean="0"/>
              <a:t>Chiller water outlet temperature still oscillating too much. PID to be tuned.</a:t>
            </a:r>
            <a:endParaRPr lang="en-US" dirty="0"/>
          </a:p>
        </p:txBody>
      </p:sp>
      <p:sp>
        <p:nvSpPr>
          <p:cNvPr id="2" name="Rectangle 1"/>
          <p:cNvSpPr/>
          <p:nvPr/>
        </p:nvSpPr>
        <p:spPr>
          <a:xfrm>
            <a:off x="177084" y="5626988"/>
            <a:ext cx="6923164" cy="400110"/>
          </a:xfrm>
          <a:prstGeom prst="rect">
            <a:avLst/>
          </a:prstGeom>
        </p:spPr>
        <p:txBody>
          <a:bodyPr wrap="none">
            <a:spAutoFit/>
          </a:bodyPr>
          <a:lstStyle/>
          <a:p>
            <a:r>
              <a:rPr lang="is-IS" sz="2000" b="1" dirty="0" smtClean="0">
                <a:solidFill>
                  <a:srgbClr val="FF0000"/>
                </a:solidFill>
              </a:rPr>
              <a:t>User </a:t>
            </a:r>
            <a:r>
              <a:rPr lang="is-IS" sz="2000" b="1" dirty="0">
                <a:solidFill>
                  <a:srgbClr val="FF0000"/>
                </a:solidFill>
              </a:rPr>
              <a:t>max </a:t>
            </a:r>
            <a:r>
              <a:rPr lang="is-IS" sz="2000" b="1" dirty="0" smtClean="0">
                <a:solidFill>
                  <a:srgbClr val="FF0000"/>
                </a:solidFill>
              </a:rPr>
              <a:t>power available </a:t>
            </a:r>
            <a:r>
              <a:rPr lang="is-IS" sz="2000" b="1" dirty="0">
                <a:solidFill>
                  <a:srgbClr val="FF0000"/>
                </a:solidFill>
              </a:rPr>
              <a:t>per </a:t>
            </a:r>
            <a:r>
              <a:rPr lang="is-IS" sz="2000" b="1" dirty="0" smtClean="0">
                <a:solidFill>
                  <a:srgbClr val="FF0000"/>
                </a:solidFill>
              </a:rPr>
              <a:t>rack with 400W/board </a:t>
            </a:r>
            <a:r>
              <a:rPr lang="is-IS" sz="2000" b="1" dirty="0">
                <a:solidFill>
                  <a:srgbClr val="FF0000"/>
                </a:solidFill>
              </a:rPr>
              <a:t>is 16.8kW</a:t>
            </a:r>
            <a:endParaRPr lang="en-US" sz="2000" b="1" dirty="0">
              <a:solidFill>
                <a:srgbClr val="FF0000"/>
              </a:solidFill>
            </a:endParaRPr>
          </a:p>
        </p:txBody>
      </p:sp>
      <p:sp>
        <p:nvSpPr>
          <p:cNvPr id="11" name="Slide Number Placeholder 3"/>
          <p:cNvSpPr>
            <a:spLocks noGrp="1"/>
          </p:cNvSpPr>
          <p:nvPr>
            <p:ph type="sldNum" sz="quarter" idx="12"/>
          </p:nvPr>
        </p:nvSpPr>
        <p:spPr>
          <a:xfrm>
            <a:off x="8608788" y="6480753"/>
            <a:ext cx="441142" cy="365125"/>
          </a:xfrm>
        </p:spPr>
        <p:txBody>
          <a:bodyPr/>
          <a:lstStyle/>
          <a:p>
            <a:fld id="{C02A221C-2411-42A5-82EA-2BBBDC5ACA53}" type="slidenum">
              <a:rPr lang="en-GB" smtClean="0"/>
              <a:t>18</a:t>
            </a:fld>
            <a:endParaRPr lang="en-GB" dirty="0"/>
          </a:p>
        </p:txBody>
      </p:sp>
    </p:spTree>
    <p:extLst>
      <p:ext uri="{BB962C8B-B14F-4D97-AF65-F5344CB8AC3E}">
        <p14:creationId xmlns:p14="http://schemas.microsoft.com/office/powerpoint/2010/main" val="155312693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rotWithShape="1">
          <a:blip r:embed="rId2"/>
          <a:srcRect l="43188" t="17073" b="9877"/>
          <a:stretch/>
        </p:blipFill>
        <p:spPr>
          <a:xfrm>
            <a:off x="2046577" y="1249056"/>
            <a:ext cx="2692253" cy="2235705"/>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4126719853"/>
              </p:ext>
            </p:extLst>
          </p:nvPr>
        </p:nvGraphicFramePr>
        <p:xfrm>
          <a:off x="4865875" y="1161711"/>
          <a:ext cx="2238375" cy="762000"/>
        </p:xfrm>
        <a:graphic>
          <a:graphicData uri="http://schemas.openxmlformats.org/drawingml/2006/table">
            <a:tbl>
              <a:tblPr firstRow="1" firstCol="1" bandRow="1">
                <a:tableStyleId>{5C22544A-7EE6-4342-B048-85BDC9FD1C3A}</a:tableStyleId>
              </a:tblPr>
              <a:tblGrid>
                <a:gridCol w="866775"/>
                <a:gridCol w="457200"/>
                <a:gridCol w="457200"/>
                <a:gridCol w="457200"/>
              </a:tblGrid>
              <a:tr h="190500">
                <a:tc>
                  <a:txBody>
                    <a:bodyPr/>
                    <a:lstStyle/>
                    <a:p>
                      <a:pPr>
                        <a:lnSpc>
                          <a:spcPct val="107000"/>
                        </a:lnSpc>
                        <a:spcAft>
                          <a:spcPts val="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a:effectLst/>
                        </a:rPr>
                        <a:t>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a:effectLst/>
                        </a:rPr>
                        <a:t>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a:effectLst/>
                        </a:rPr>
                        <a:t>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190500">
                <a:tc>
                  <a:txBody>
                    <a:bodyPr/>
                    <a:lstStyle/>
                    <a:p>
                      <a:pPr>
                        <a:lnSpc>
                          <a:spcPct val="107000"/>
                        </a:lnSpc>
                        <a:spcAft>
                          <a:spcPts val="0"/>
                        </a:spcAft>
                      </a:pPr>
                      <a:r>
                        <a:rPr lang="en-GB" sz="1100" noProof="0" dirty="0" smtClean="0">
                          <a:effectLst/>
                        </a:rPr>
                        <a:t>Doors open</a:t>
                      </a:r>
                      <a:endParaRPr lang="en-GB" sz="11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pl-PL" sz="1100" dirty="0" smtClean="0">
                          <a:effectLst/>
                          <a:latin typeface="+mn-lt"/>
                          <a:ea typeface="+mn-ea"/>
                          <a:cs typeface="+mn-cs"/>
                        </a:rPr>
                        <a:t>9</a:t>
                      </a:r>
                      <a:r>
                        <a:rPr lang="en-GB" sz="1100" dirty="0" smtClean="0">
                          <a:effectLst/>
                          <a:latin typeface="+mn-lt"/>
                          <a:ea typeface="+mn-ea"/>
                          <a:cs typeface="+mn-cs"/>
                        </a:rPr>
                        <a:t>7</a:t>
                      </a:r>
                      <a:r>
                        <a:rPr lang="pl-PL" sz="1100" dirty="0" smtClean="0">
                          <a:effectLst/>
                          <a:latin typeface="+mn-lt"/>
                          <a:ea typeface="+mn-ea"/>
                          <a:cs typeface="+mn-cs"/>
                        </a:rPr>
                        <a:t>.</a:t>
                      </a:r>
                      <a:r>
                        <a:rPr lang="en-GB" sz="1100" dirty="0" smtClean="0">
                          <a:effectLst/>
                          <a:latin typeface="+mn-lt"/>
                          <a:ea typeface="+mn-ea"/>
                          <a:cs typeface="+mn-cs"/>
                        </a:rPr>
                        <a:t>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pl-PL" sz="1100" dirty="0" smtClean="0">
                          <a:effectLst/>
                        </a:rPr>
                        <a:t>9</a:t>
                      </a:r>
                      <a:r>
                        <a:rPr lang="en-GB" sz="1100" dirty="0" smtClean="0">
                          <a:effectLst/>
                        </a:rPr>
                        <a:t>2</a:t>
                      </a:r>
                      <a:r>
                        <a:rPr lang="pl-PL" sz="1100" dirty="0" smtClean="0">
                          <a:effectLst/>
                        </a:rPr>
                        <a:t>.7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pl-PL" sz="1100" dirty="0" smtClean="0">
                          <a:effectLst/>
                        </a:rPr>
                        <a:t>9</a:t>
                      </a:r>
                      <a:r>
                        <a:rPr lang="en-GB" sz="1100" dirty="0" smtClean="0">
                          <a:effectLst/>
                        </a:rPr>
                        <a:t>2</a:t>
                      </a:r>
                      <a:r>
                        <a:rPr lang="pl-PL" sz="1100" dirty="0" smtClean="0">
                          <a:effectLst/>
                        </a:rPr>
                        <a:t>.</a:t>
                      </a:r>
                      <a:r>
                        <a:rPr lang="en-GB" sz="1100" dirty="0" smtClean="0">
                          <a:effectLst/>
                        </a:rPr>
                        <a:t>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190500">
                <a:tc>
                  <a:txBody>
                    <a:bodyPr/>
                    <a:lstStyle/>
                    <a:p>
                      <a:pPr>
                        <a:lnSpc>
                          <a:spcPct val="107000"/>
                        </a:lnSpc>
                        <a:spcAft>
                          <a:spcPts val="0"/>
                        </a:spcAft>
                      </a:pPr>
                      <a:r>
                        <a:rPr lang="en-GB" sz="1100" noProof="0" dirty="0" smtClean="0">
                          <a:effectLst/>
                        </a:rPr>
                        <a:t>Doors closed</a:t>
                      </a:r>
                      <a:endParaRPr lang="en-GB" sz="11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pl-PL" sz="1100" dirty="0" smtClean="0">
                          <a:effectLst/>
                        </a:rPr>
                        <a:t>85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pl-PL" sz="1100" dirty="0" smtClean="0">
                          <a:effectLst/>
                        </a:rPr>
                        <a:t>83.1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pl-PL" sz="1100" dirty="0" smtClean="0">
                          <a:effectLst/>
                        </a:rPr>
                        <a:t>9</a:t>
                      </a:r>
                      <a:r>
                        <a:rPr lang="en-GB" sz="1100" dirty="0" smtClean="0">
                          <a:effectLst/>
                        </a:rPr>
                        <a:t>2</a:t>
                      </a:r>
                      <a:r>
                        <a:rPr lang="pl-PL" sz="1100" dirty="0" smtClean="0">
                          <a:effectLst/>
                        </a:rPr>
                        <a:t>.</a:t>
                      </a:r>
                      <a:r>
                        <a:rPr lang="en-GB" sz="1100" dirty="0" smtClean="0">
                          <a:effectLst/>
                        </a:rPr>
                        <a:t>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190500">
                <a:tc>
                  <a:txBody>
                    <a:bodyPr/>
                    <a:lstStyle/>
                    <a:p>
                      <a:pPr>
                        <a:lnSpc>
                          <a:spcPct val="107000"/>
                        </a:lnSpc>
                        <a:spcAft>
                          <a:spcPts val="0"/>
                        </a:spcAft>
                      </a:pPr>
                      <a:r>
                        <a:rPr lang="en-GB" sz="1100" noProof="0" dirty="0" smtClean="0">
                          <a:effectLst/>
                          <a:latin typeface="Calibri" panose="020F0502020204030204" pitchFamily="34" charset="0"/>
                          <a:ea typeface="Calibri" panose="020F0502020204030204" pitchFamily="34" charset="0"/>
                          <a:cs typeface="Times New Roman" panose="02020603050405020304" pitchFamily="18" charset="0"/>
                        </a:rPr>
                        <a:t>Delta</a:t>
                      </a:r>
                      <a:r>
                        <a:rPr lang="en-GB" sz="1100" baseline="0" noProof="0" dirty="0" smtClean="0">
                          <a:effectLst/>
                          <a:latin typeface="Calibri" panose="020F0502020204030204" pitchFamily="34" charset="0"/>
                          <a:ea typeface="Calibri" panose="020F0502020204030204" pitchFamily="34" charset="0"/>
                          <a:cs typeface="Times New Roman" panose="02020603050405020304" pitchFamily="18" charset="0"/>
                        </a:rPr>
                        <a:t> </a:t>
                      </a:r>
                      <a:r>
                        <a:rPr lang="en-GB" sz="1100" baseline="0" noProof="0" dirty="0" err="1" smtClean="0">
                          <a:effectLst/>
                          <a:latin typeface="Calibri" panose="020F0502020204030204" pitchFamily="34" charset="0"/>
                          <a:ea typeface="Calibri" panose="020F0502020204030204" pitchFamily="34" charset="0"/>
                          <a:cs typeface="Times New Roman" panose="02020603050405020304" pitchFamily="18" charset="0"/>
                        </a:rPr>
                        <a:t>dBA</a:t>
                      </a:r>
                      <a:endParaRPr lang="en-GB" sz="11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12.2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9.6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881143815"/>
              </p:ext>
            </p:extLst>
          </p:nvPr>
        </p:nvGraphicFramePr>
        <p:xfrm>
          <a:off x="4865875" y="2443167"/>
          <a:ext cx="2238375" cy="762000"/>
        </p:xfrm>
        <a:graphic>
          <a:graphicData uri="http://schemas.openxmlformats.org/drawingml/2006/table">
            <a:tbl>
              <a:tblPr firstRow="1" firstCol="1" bandRow="1">
                <a:tableStyleId>{5C22544A-7EE6-4342-B048-85BDC9FD1C3A}</a:tableStyleId>
              </a:tblPr>
              <a:tblGrid>
                <a:gridCol w="866775"/>
                <a:gridCol w="457200"/>
                <a:gridCol w="457200"/>
                <a:gridCol w="457200"/>
              </a:tblGrid>
              <a:tr h="190500">
                <a:tc>
                  <a:txBody>
                    <a:bodyPr/>
                    <a:lstStyle/>
                    <a:p>
                      <a:pPr>
                        <a:lnSpc>
                          <a:spcPct val="107000"/>
                        </a:lnSpc>
                        <a:spcAft>
                          <a:spcPts val="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a:effectLst/>
                        </a:rPr>
                        <a:t>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a:effectLst/>
                        </a:rPr>
                        <a:t>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a:effectLst/>
                        </a:rPr>
                        <a:t>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190500">
                <a:tc>
                  <a:txBody>
                    <a:bodyPr/>
                    <a:lstStyle/>
                    <a:p>
                      <a:pPr>
                        <a:lnSpc>
                          <a:spcPct val="107000"/>
                        </a:lnSpc>
                        <a:spcAft>
                          <a:spcPts val="0"/>
                        </a:spcAft>
                      </a:pPr>
                      <a:r>
                        <a:rPr lang="en-GB" sz="1100" dirty="0" smtClean="0">
                          <a:effectLst/>
                        </a:rPr>
                        <a:t>Doors open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rPr>
                        <a:t>99.4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rPr>
                        <a:t>96.4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rPr>
                        <a:t>94.2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190500">
                <a:tc>
                  <a:txBody>
                    <a:bodyPr/>
                    <a:lstStyle/>
                    <a:p>
                      <a:pPr>
                        <a:lnSpc>
                          <a:spcPct val="107000"/>
                        </a:lnSpc>
                        <a:spcAft>
                          <a:spcPts val="0"/>
                        </a:spcAft>
                      </a:pPr>
                      <a:r>
                        <a:rPr lang="en-GB" sz="1100" dirty="0" smtClean="0">
                          <a:effectLst/>
                        </a:rPr>
                        <a:t>Doors closed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86.9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85.7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rPr>
                        <a:t>94.2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190500">
                <a:tc>
                  <a:txBody>
                    <a:bodyPr/>
                    <a:lstStyle/>
                    <a:p>
                      <a:pP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Delta </a:t>
                      </a:r>
                      <a:r>
                        <a:rPr lang="en-GB" sz="1100" dirty="0" err="1" smtClean="0">
                          <a:effectLst/>
                          <a:latin typeface="Calibri" panose="020F0502020204030204" pitchFamily="34" charset="0"/>
                          <a:ea typeface="Calibri" panose="020F0502020204030204" pitchFamily="34" charset="0"/>
                          <a:cs typeface="Times New Roman" panose="02020603050405020304" pitchFamily="18" charset="0"/>
                        </a:rPr>
                        <a:t>dBA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12.5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10.7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4128539872"/>
              </p:ext>
            </p:extLst>
          </p:nvPr>
        </p:nvGraphicFramePr>
        <p:xfrm>
          <a:off x="4877633" y="4227757"/>
          <a:ext cx="2238375" cy="762000"/>
        </p:xfrm>
        <a:graphic>
          <a:graphicData uri="http://schemas.openxmlformats.org/drawingml/2006/table">
            <a:tbl>
              <a:tblPr firstRow="1" firstCol="1" bandRow="1">
                <a:tableStyleId>{5C22544A-7EE6-4342-B048-85BDC9FD1C3A}</a:tableStyleId>
              </a:tblPr>
              <a:tblGrid>
                <a:gridCol w="866775"/>
                <a:gridCol w="457200"/>
                <a:gridCol w="457200"/>
                <a:gridCol w="457200"/>
              </a:tblGrid>
              <a:tr h="190500">
                <a:tc>
                  <a:txBody>
                    <a:bodyPr/>
                    <a:lstStyle/>
                    <a:p>
                      <a:pPr>
                        <a:lnSpc>
                          <a:spcPct val="107000"/>
                        </a:lnSpc>
                        <a:spcAft>
                          <a:spcPts val="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a:effectLst/>
                        </a:rPr>
                        <a:t>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a:effectLst/>
                        </a:rPr>
                        <a:t>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a:effectLst/>
                        </a:rPr>
                        <a:t>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190500">
                <a:tc>
                  <a:txBody>
                    <a:bodyPr/>
                    <a:lstStyle/>
                    <a:p>
                      <a:pPr>
                        <a:lnSpc>
                          <a:spcPct val="107000"/>
                        </a:lnSpc>
                        <a:spcAft>
                          <a:spcPts val="0"/>
                        </a:spcAft>
                      </a:pPr>
                      <a:r>
                        <a:rPr lang="en-GB" sz="1100" dirty="0" smtClean="0">
                          <a:effectLst/>
                        </a:rPr>
                        <a:t>Doors open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rPr>
                        <a:t>97.2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latin typeface="+mn-lt"/>
                          <a:ea typeface="+mn-ea"/>
                          <a:cs typeface="+mn-cs"/>
                        </a:rPr>
                        <a:t>92.7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rPr>
                        <a:t>92.4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190500">
                <a:tc>
                  <a:txBody>
                    <a:bodyPr/>
                    <a:lstStyle/>
                    <a:p>
                      <a:pPr>
                        <a:lnSpc>
                          <a:spcPct val="107000"/>
                        </a:lnSpc>
                        <a:spcAft>
                          <a:spcPts val="0"/>
                        </a:spcAft>
                      </a:pPr>
                      <a:r>
                        <a:rPr lang="en-GB" sz="1100" dirty="0" smtClean="0">
                          <a:effectLst/>
                        </a:rPr>
                        <a:t>Doors closed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latin typeface="+mn-lt"/>
                          <a:ea typeface="+mn-ea"/>
                          <a:cs typeface="+mn-cs"/>
                        </a:rPr>
                        <a:t>87.8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rPr>
                        <a:t>84.1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rPr>
                        <a:t>92.4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190500">
                <a:tc>
                  <a:txBody>
                    <a:bodyPr/>
                    <a:lstStyle/>
                    <a:p>
                      <a:pP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Delta </a:t>
                      </a:r>
                      <a:r>
                        <a:rPr lang="en-GB" sz="1100" dirty="0" err="1" smtClean="0">
                          <a:effectLst/>
                          <a:latin typeface="Calibri" panose="020F0502020204030204" pitchFamily="34" charset="0"/>
                          <a:ea typeface="Calibri" panose="020F0502020204030204" pitchFamily="34" charset="0"/>
                          <a:cs typeface="Times New Roman" panose="02020603050405020304" pitchFamily="18" charset="0"/>
                        </a:rPr>
                        <a:t>dBA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9.4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8.6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bl>
          </a:graphicData>
        </a:graphic>
      </p:graphicFrame>
      <p:sp>
        <p:nvSpPr>
          <p:cNvPr id="8" name="TextBox 7"/>
          <p:cNvSpPr txBox="1"/>
          <p:nvPr/>
        </p:nvSpPr>
        <p:spPr>
          <a:xfrm>
            <a:off x="7326663" y="1120212"/>
            <a:ext cx="1729598" cy="369332"/>
          </a:xfrm>
          <a:prstGeom prst="rect">
            <a:avLst/>
          </a:prstGeom>
          <a:noFill/>
        </p:spPr>
        <p:txBody>
          <a:bodyPr wrap="none" rtlCol="0">
            <a:spAutoFit/>
          </a:bodyPr>
          <a:lstStyle/>
          <a:p>
            <a:r>
              <a:rPr lang="en-GB" dirty="0" smtClean="0">
                <a:solidFill>
                  <a:srgbClr val="FF0000"/>
                </a:solidFill>
              </a:rPr>
              <a:t>All values in </a:t>
            </a:r>
            <a:r>
              <a:rPr lang="en-GB" dirty="0" err="1" smtClean="0">
                <a:solidFill>
                  <a:srgbClr val="FF0000"/>
                </a:solidFill>
              </a:rPr>
              <a:t>dBA</a:t>
            </a:r>
            <a:endParaRPr lang="en-GB" dirty="0">
              <a:solidFill>
                <a:srgbClr val="FF0000"/>
              </a:solidFill>
            </a:endParaRPr>
          </a:p>
        </p:txBody>
      </p:sp>
      <p:sp>
        <p:nvSpPr>
          <p:cNvPr id="9" name="TextBox 8"/>
          <p:cNvSpPr txBox="1"/>
          <p:nvPr/>
        </p:nvSpPr>
        <p:spPr>
          <a:xfrm>
            <a:off x="4257611" y="1954421"/>
            <a:ext cx="4982454" cy="338554"/>
          </a:xfrm>
          <a:prstGeom prst="rect">
            <a:avLst/>
          </a:prstGeom>
          <a:noFill/>
        </p:spPr>
        <p:txBody>
          <a:bodyPr wrap="none" rtlCol="0">
            <a:spAutoFit/>
          </a:bodyPr>
          <a:lstStyle/>
          <a:p>
            <a:r>
              <a:rPr lang="en-GB" sz="1600" dirty="0" smtClean="0"/>
              <a:t>Fig.1. Test with only top fans working at maximum speed.</a:t>
            </a:r>
            <a:endParaRPr lang="en-GB" sz="1600" dirty="0"/>
          </a:p>
        </p:txBody>
      </p:sp>
      <p:sp>
        <p:nvSpPr>
          <p:cNvPr id="10" name="TextBox 9"/>
          <p:cNvSpPr txBox="1"/>
          <p:nvPr/>
        </p:nvSpPr>
        <p:spPr>
          <a:xfrm>
            <a:off x="4339925" y="3265372"/>
            <a:ext cx="4674076" cy="338554"/>
          </a:xfrm>
          <a:prstGeom prst="rect">
            <a:avLst/>
          </a:prstGeom>
          <a:noFill/>
        </p:spPr>
        <p:txBody>
          <a:bodyPr wrap="none" rtlCol="0">
            <a:spAutoFit/>
          </a:bodyPr>
          <a:lstStyle/>
          <a:p>
            <a:r>
              <a:rPr lang="en-GB" sz="1600" dirty="0" smtClean="0"/>
              <a:t>Fig.2. Test with top and bottom fans </a:t>
            </a:r>
            <a:r>
              <a:rPr lang="en-GB" sz="1600" dirty="0"/>
              <a:t>maximum </a:t>
            </a:r>
            <a:r>
              <a:rPr lang="en-GB" sz="1600" dirty="0" smtClean="0"/>
              <a:t>speed.</a:t>
            </a:r>
            <a:endParaRPr lang="en-GB" sz="1600" dirty="0"/>
          </a:p>
        </p:txBody>
      </p:sp>
      <p:sp>
        <p:nvSpPr>
          <p:cNvPr id="3" name="Oval 2"/>
          <p:cNvSpPr/>
          <p:nvPr/>
        </p:nvSpPr>
        <p:spPr>
          <a:xfrm>
            <a:off x="6333574" y="2987138"/>
            <a:ext cx="320108" cy="234831"/>
          </a:xfrm>
          <a:prstGeom prst="ellipse">
            <a:avLst/>
          </a:prstGeom>
          <a:noFill/>
          <a:ln>
            <a:solidFill>
              <a:srgbClr val="F73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6333574" y="1746016"/>
            <a:ext cx="320108" cy="234831"/>
          </a:xfrm>
          <a:prstGeom prst="ellipse">
            <a:avLst/>
          </a:prstGeom>
          <a:noFill/>
          <a:ln>
            <a:solidFill>
              <a:srgbClr val="F73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4212291" y="652231"/>
            <a:ext cx="4931710" cy="30891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p:cNvSpPr txBox="1"/>
          <p:nvPr/>
        </p:nvSpPr>
        <p:spPr>
          <a:xfrm>
            <a:off x="4549647" y="653779"/>
            <a:ext cx="4594354" cy="369332"/>
          </a:xfrm>
          <a:prstGeom prst="rect">
            <a:avLst/>
          </a:prstGeom>
          <a:noFill/>
        </p:spPr>
        <p:txBody>
          <a:bodyPr wrap="square" rtlCol="0">
            <a:spAutoFit/>
          </a:bodyPr>
          <a:lstStyle/>
          <a:p>
            <a:r>
              <a:rPr lang="en-GB" b="1" dirty="0" smtClean="0"/>
              <a:t>Noise suppression material: Acoustic foam</a:t>
            </a:r>
            <a:endParaRPr lang="en-GB" b="1" dirty="0"/>
          </a:p>
        </p:txBody>
      </p:sp>
      <p:sp>
        <p:nvSpPr>
          <p:cNvPr id="31" name="TextBox 30"/>
          <p:cNvSpPr txBox="1"/>
          <p:nvPr/>
        </p:nvSpPr>
        <p:spPr>
          <a:xfrm>
            <a:off x="717293" y="9840"/>
            <a:ext cx="7960762" cy="523220"/>
          </a:xfrm>
          <a:prstGeom prst="rect">
            <a:avLst/>
          </a:prstGeom>
          <a:noFill/>
        </p:spPr>
        <p:txBody>
          <a:bodyPr wrap="square" rtlCol="0">
            <a:spAutoFit/>
          </a:bodyPr>
          <a:lstStyle/>
          <a:p>
            <a:r>
              <a:rPr lang="en-GB" sz="2800" dirty="0" smtClean="0">
                <a:latin typeface="+mj-lt"/>
              </a:rPr>
              <a:t>Noise reduction: measurements (horizontal shelves)</a:t>
            </a:r>
            <a:endParaRPr lang="en-GB" sz="2800" dirty="0">
              <a:latin typeface="+mj-lt"/>
            </a:endParaRPr>
          </a:p>
        </p:txBody>
      </p:sp>
      <p:sp>
        <p:nvSpPr>
          <p:cNvPr id="32" name="Rectangle 31"/>
          <p:cNvSpPr/>
          <p:nvPr/>
        </p:nvSpPr>
        <p:spPr>
          <a:xfrm>
            <a:off x="4212291" y="3705493"/>
            <a:ext cx="4931710" cy="316309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extBox 32"/>
          <p:cNvSpPr txBox="1"/>
          <p:nvPr/>
        </p:nvSpPr>
        <p:spPr>
          <a:xfrm>
            <a:off x="4549648" y="3714499"/>
            <a:ext cx="4256069" cy="369332"/>
          </a:xfrm>
          <a:prstGeom prst="rect">
            <a:avLst/>
          </a:prstGeom>
          <a:noFill/>
        </p:spPr>
        <p:txBody>
          <a:bodyPr wrap="square" rtlCol="0">
            <a:spAutoFit/>
          </a:bodyPr>
          <a:lstStyle/>
          <a:p>
            <a:r>
              <a:rPr lang="en-GB" b="1" dirty="0" smtClean="0"/>
              <a:t>Noise suppression material: Masse </a:t>
            </a:r>
            <a:r>
              <a:rPr lang="en-GB" b="1" dirty="0" err="1" smtClean="0"/>
              <a:t>lourde</a:t>
            </a:r>
            <a:endParaRPr lang="en-GB" b="1" dirty="0"/>
          </a:p>
        </p:txBody>
      </p:sp>
      <p:graphicFrame>
        <p:nvGraphicFramePr>
          <p:cNvPr id="35" name="Table 34"/>
          <p:cNvGraphicFramePr>
            <a:graphicFrameLocks noGrp="1"/>
          </p:cNvGraphicFramePr>
          <p:nvPr>
            <p:extLst>
              <p:ext uri="{D42A27DB-BD31-4B8C-83A1-F6EECF244321}">
                <p14:modId xmlns:p14="http://schemas.microsoft.com/office/powerpoint/2010/main" val="246528208"/>
              </p:ext>
            </p:extLst>
          </p:nvPr>
        </p:nvGraphicFramePr>
        <p:xfrm>
          <a:off x="4877633" y="5543461"/>
          <a:ext cx="2238375" cy="762000"/>
        </p:xfrm>
        <a:graphic>
          <a:graphicData uri="http://schemas.openxmlformats.org/drawingml/2006/table">
            <a:tbl>
              <a:tblPr firstRow="1" firstCol="1" bandRow="1">
                <a:tableStyleId>{5C22544A-7EE6-4342-B048-85BDC9FD1C3A}</a:tableStyleId>
              </a:tblPr>
              <a:tblGrid>
                <a:gridCol w="866775"/>
                <a:gridCol w="457200"/>
                <a:gridCol w="457200"/>
                <a:gridCol w="457200"/>
              </a:tblGrid>
              <a:tr h="190500">
                <a:tc>
                  <a:txBody>
                    <a:bodyPr/>
                    <a:lstStyle/>
                    <a:p>
                      <a:pPr>
                        <a:lnSpc>
                          <a:spcPct val="107000"/>
                        </a:lnSpc>
                        <a:spcAft>
                          <a:spcPts val="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a:effectLst/>
                        </a:rPr>
                        <a:t>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a:effectLst/>
                        </a:rPr>
                        <a:t>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a:effectLst/>
                        </a:rPr>
                        <a:t>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190500">
                <a:tc>
                  <a:txBody>
                    <a:bodyPr/>
                    <a:lstStyle/>
                    <a:p>
                      <a:pPr>
                        <a:lnSpc>
                          <a:spcPct val="107000"/>
                        </a:lnSpc>
                        <a:spcAft>
                          <a:spcPts val="0"/>
                        </a:spcAft>
                      </a:pPr>
                      <a:r>
                        <a:rPr lang="en-GB" sz="1100" dirty="0" smtClean="0">
                          <a:effectLst/>
                        </a:rPr>
                        <a:t>Doors open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rPr>
                        <a:t>99.4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latin typeface="+mn-lt"/>
                          <a:ea typeface="+mn-ea"/>
                          <a:cs typeface="+mn-cs"/>
                        </a:rPr>
                        <a:t>97.4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rPr>
                        <a:t>94.3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190500">
                <a:tc>
                  <a:txBody>
                    <a:bodyPr/>
                    <a:lstStyle/>
                    <a:p>
                      <a:pPr>
                        <a:lnSpc>
                          <a:spcPct val="107000"/>
                        </a:lnSpc>
                        <a:spcAft>
                          <a:spcPts val="0"/>
                        </a:spcAft>
                      </a:pPr>
                      <a:r>
                        <a:rPr lang="en-GB" sz="1100" dirty="0" smtClean="0">
                          <a:effectLst/>
                        </a:rPr>
                        <a:t>Doors closed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90.1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87.8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rPr>
                        <a:t>94.3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r h="190500">
                <a:tc>
                  <a:txBody>
                    <a:bodyPr/>
                    <a:lstStyle/>
                    <a:p>
                      <a:pP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Delta </a:t>
                      </a:r>
                      <a:r>
                        <a:rPr lang="en-GB" sz="1100" dirty="0" err="1" smtClean="0">
                          <a:effectLst/>
                          <a:latin typeface="Calibri" panose="020F0502020204030204" pitchFamily="34" charset="0"/>
                          <a:ea typeface="Calibri" panose="020F0502020204030204" pitchFamily="34" charset="0"/>
                          <a:cs typeface="Times New Roman" panose="02020603050405020304" pitchFamily="18" charset="0"/>
                        </a:rPr>
                        <a:t>dBA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9.3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9.6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c>
                  <a:txBody>
                    <a:bodyPr/>
                    <a:lstStyle/>
                    <a:p>
                      <a:pPr algn="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b"/>
                </a:tc>
              </a:tr>
            </a:tbl>
          </a:graphicData>
        </a:graphic>
      </p:graphicFrame>
      <p:sp>
        <p:nvSpPr>
          <p:cNvPr id="39" name="TextBox 38"/>
          <p:cNvSpPr txBox="1"/>
          <p:nvPr/>
        </p:nvSpPr>
        <p:spPr>
          <a:xfrm>
            <a:off x="1299079" y="3160025"/>
            <a:ext cx="2627313" cy="646331"/>
          </a:xfrm>
          <a:prstGeom prst="rect">
            <a:avLst/>
          </a:prstGeom>
          <a:noFill/>
        </p:spPr>
        <p:txBody>
          <a:bodyPr wrap="square" rtlCol="0">
            <a:spAutoFit/>
          </a:bodyPr>
          <a:lstStyle/>
          <a:p>
            <a:pPr algn="ctr"/>
            <a:r>
              <a:rPr lang="en-GB" dirty="0" smtClean="0"/>
              <a:t>New sound suppression material: Masse </a:t>
            </a:r>
            <a:r>
              <a:rPr lang="en-GB" dirty="0" err="1" smtClean="0"/>
              <a:t>lourde</a:t>
            </a:r>
            <a:endParaRPr lang="en-GB" dirty="0"/>
          </a:p>
        </p:txBody>
      </p:sp>
      <p:sp>
        <p:nvSpPr>
          <p:cNvPr id="40" name="Oval 39"/>
          <p:cNvSpPr/>
          <p:nvPr/>
        </p:nvSpPr>
        <p:spPr>
          <a:xfrm>
            <a:off x="6351622" y="4800746"/>
            <a:ext cx="320108" cy="234831"/>
          </a:xfrm>
          <a:prstGeom prst="ellipse">
            <a:avLst/>
          </a:prstGeom>
          <a:noFill/>
          <a:ln>
            <a:solidFill>
              <a:srgbClr val="F73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p:cNvSpPr/>
          <p:nvPr/>
        </p:nvSpPr>
        <p:spPr>
          <a:xfrm>
            <a:off x="6351622" y="6103614"/>
            <a:ext cx="320108" cy="234831"/>
          </a:xfrm>
          <a:prstGeom prst="ellipse">
            <a:avLst/>
          </a:prstGeom>
          <a:noFill/>
          <a:ln>
            <a:solidFill>
              <a:srgbClr val="F73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134644" y="3863581"/>
            <a:ext cx="3952875" cy="1477328"/>
          </a:xfrm>
          <a:prstGeom prst="rect">
            <a:avLst/>
          </a:prstGeom>
          <a:noFill/>
          <a:ln>
            <a:solidFill>
              <a:srgbClr val="FFFFFF"/>
            </a:solidFill>
          </a:ln>
        </p:spPr>
        <p:txBody>
          <a:bodyPr wrap="square" rtlCol="0">
            <a:spAutoFit/>
          </a:bodyPr>
          <a:lstStyle/>
          <a:p>
            <a:r>
              <a:rPr lang="en-US" dirty="0" smtClean="0"/>
              <a:t>Discussion with an external company is on-going in order to upgrade the counting rooms including a sound proof area for the ATCA racks and active noise reducers. </a:t>
            </a:r>
            <a:endParaRPr lang="en-US" dirty="0"/>
          </a:p>
        </p:txBody>
      </p:sp>
      <p:sp>
        <p:nvSpPr>
          <p:cNvPr id="11" name="TextBox 10"/>
          <p:cNvSpPr txBox="1"/>
          <p:nvPr/>
        </p:nvSpPr>
        <p:spPr>
          <a:xfrm>
            <a:off x="134644" y="5504317"/>
            <a:ext cx="3952874" cy="1200329"/>
          </a:xfrm>
          <a:prstGeom prst="rect">
            <a:avLst/>
          </a:prstGeom>
          <a:noFill/>
          <a:ln>
            <a:noFill/>
          </a:ln>
        </p:spPr>
        <p:txBody>
          <a:bodyPr wrap="square" rtlCol="0">
            <a:spAutoFit/>
          </a:bodyPr>
          <a:lstStyle/>
          <a:p>
            <a:r>
              <a:rPr lang="en-US" dirty="0" smtClean="0"/>
              <a:t>Side gaps insulated (air gaps reduction in vertical) with panels and rear door to check the noise reduction and how it affects the cooling efficiency.</a:t>
            </a:r>
            <a:endParaRPr lang="en-US" dirty="0"/>
          </a:p>
        </p:txBody>
      </p:sp>
      <p:sp>
        <p:nvSpPr>
          <p:cNvPr id="36" name="Slide Number Placeholder 3"/>
          <p:cNvSpPr>
            <a:spLocks noGrp="1"/>
          </p:cNvSpPr>
          <p:nvPr>
            <p:ph type="sldNum" sz="quarter" idx="12"/>
          </p:nvPr>
        </p:nvSpPr>
        <p:spPr>
          <a:xfrm>
            <a:off x="8608788" y="6556343"/>
            <a:ext cx="441142" cy="365125"/>
          </a:xfrm>
        </p:spPr>
        <p:txBody>
          <a:bodyPr/>
          <a:lstStyle/>
          <a:p>
            <a:fld id="{C02A221C-2411-42A5-82EA-2BBBDC5ACA53}" type="slidenum">
              <a:rPr lang="en-GB" smtClean="0"/>
              <a:t>19</a:t>
            </a:fld>
            <a:endParaRPr lang="en-GB" dirty="0"/>
          </a:p>
        </p:txBody>
      </p:sp>
      <p:sp>
        <p:nvSpPr>
          <p:cNvPr id="42" name="TextBox 41"/>
          <p:cNvSpPr txBox="1"/>
          <p:nvPr/>
        </p:nvSpPr>
        <p:spPr>
          <a:xfrm>
            <a:off x="4186595" y="6369093"/>
            <a:ext cx="4674076" cy="338554"/>
          </a:xfrm>
          <a:prstGeom prst="rect">
            <a:avLst/>
          </a:prstGeom>
          <a:noFill/>
        </p:spPr>
        <p:txBody>
          <a:bodyPr wrap="none" rtlCol="0">
            <a:spAutoFit/>
          </a:bodyPr>
          <a:lstStyle/>
          <a:p>
            <a:r>
              <a:rPr lang="en-GB" sz="1600" dirty="0" smtClean="0"/>
              <a:t>Fig.2. Test with top and bottom fans </a:t>
            </a:r>
            <a:r>
              <a:rPr lang="en-GB" sz="1600" dirty="0"/>
              <a:t>maximum </a:t>
            </a:r>
            <a:r>
              <a:rPr lang="en-GB" sz="1600" dirty="0" smtClean="0"/>
              <a:t>speed.</a:t>
            </a:r>
            <a:endParaRPr lang="en-GB" sz="1600" dirty="0"/>
          </a:p>
        </p:txBody>
      </p:sp>
      <p:sp>
        <p:nvSpPr>
          <p:cNvPr id="43" name="TextBox 42"/>
          <p:cNvSpPr txBox="1"/>
          <p:nvPr/>
        </p:nvSpPr>
        <p:spPr>
          <a:xfrm>
            <a:off x="4280663" y="5069901"/>
            <a:ext cx="4982454" cy="338554"/>
          </a:xfrm>
          <a:prstGeom prst="rect">
            <a:avLst/>
          </a:prstGeom>
          <a:noFill/>
        </p:spPr>
        <p:txBody>
          <a:bodyPr wrap="none" rtlCol="0">
            <a:spAutoFit/>
          </a:bodyPr>
          <a:lstStyle/>
          <a:p>
            <a:r>
              <a:rPr lang="en-GB" sz="1600" dirty="0" smtClean="0"/>
              <a:t>Fig.1. Test with only top fans working at maximum speed.</a:t>
            </a:r>
            <a:endParaRPr lang="en-GB" sz="1600" dirty="0"/>
          </a:p>
        </p:txBody>
      </p:sp>
      <p:sp>
        <p:nvSpPr>
          <p:cNvPr id="14" name="Rectangle 13"/>
          <p:cNvSpPr/>
          <p:nvPr/>
        </p:nvSpPr>
        <p:spPr>
          <a:xfrm>
            <a:off x="241391" y="1039130"/>
            <a:ext cx="1217450" cy="275002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1322403" y="1039130"/>
            <a:ext cx="136438" cy="2750023"/>
          </a:xfrm>
          <a:prstGeom prst="rect">
            <a:avLst/>
          </a:prstGeom>
          <a:solidFill>
            <a:srgbClr val="FFFFFF"/>
          </a:solidFill>
          <a:ln>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Rectangle 65"/>
          <p:cNvSpPr/>
          <p:nvPr/>
        </p:nvSpPr>
        <p:spPr>
          <a:xfrm>
            <a:off x="120914" y="1034086"/>
            <a:ext cx="136438" cy="2750023"/>
          </a:xfrm>
          <a:prstGeom prst="rect">
            <a:avLst/>
          </a:prstGeom>
          <a:solidFill>
            <a:srgbClr val="FFFFFF"/>
          </a:solidFill>
          <a:ln>
            <a:solidFill>
              <a:srgbClr val="2E75B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1395870" y="1039131"/>
            <a:ext cx="52477" cy="2729030"/>
          </a:xfrm>
          <a:prstGeom prst="rect">
            <a:avLst/>
          </a:prstGeom>
          <a:solidFill>
            <a:schemeClr val="bg1">
              <a:lumMod val="65000"/>
            </a:schemeClr>
          </a:solid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Rectangle 66"/>
          <p:cNvSpPr/>
          <p:nvPr/>
        </p:nvSpPr>
        <p:spPr>
          <a:xfrm>
            <a:off x="131409" y="1044584"/>
            <a:ext cx="52477" cy="2729030"/>
          </a:xfrm>
          <a:prstGeom prst="rect">
            <a:avLst/>
          </a:prstGeom>
          <a:solidFill>
            <a:schemeClr val="bg1">
              <a:lumMod val="65000"/>
            </a:schemeClr>
          </a:solid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2634312" y="2319676"/>
            <a:ext cx="923583" cy="73473"/>
          </a:xfrm>
          <a:prstGeom prst="rect">
            <a:avLst/>
          </a:prstGeom>
          <a:solidFill>
            <a:srgbClr val="A6A6A6"/>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Rectangle 67"/>
          <p:cNvSpPr/>
          <p:nvPr/>
        </p:nvSpPr>
        <p:spPr>
          <a:xfrm>
            <a:off x="2639778" y="1380464"/>
            <a:ext cx="923583" cy="73473"/>
          </a:xfrm>
          <a:prstGeom prst="rect">
            <a:avLst/>
          </a:prstGeom>
          <a:solidFill>
            <a:srgbClr val="A6A6A6"/>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1616271" y="566798"/>
            <a:ext cx="1647757" cy="369332"/>
          </a:xfrm>
          <a:prstGeom prst="rect">
            <a:avLst/>
          </a:prstGeom>
          <a:noFill/>
          <a:ln>
            <a:solidFill>
              <a:srgbClr val="7F7F7F"/>
            </a:solidFill>
          </a:ln>
        </p:spPr>
        <p:txBody>
          <a:bodyPr wrap="square" rtlCol="0">
            <a:spAutoFit/>
          </a:bodyPr>
          <a:lstStyle/>
          <a:p>
            <a:pPr algn="ctr"/>
            <a:r>
              <a:rPr lang="en-US" dirty="0" smtClean="0"/>
              <a:t>Masse </a:t>
            </a:r>
            <a:r>
              <a:rPr lang="en-US" dirty="0" err="1" smtClean="0"/>
              <a:t>lourde</a:t>
            </a:r>
            <a:endParaRPr lang="en-US" dirty="0"/>
          </a:p>
        </p:txBody>
      </p:sp>
      <p:cxnSp>
        <p:nvCxnSpPr>
          <p:cNvPr id="20" name="Straight Arrow Connector 19"/>
          <p:cNvCxnSpPr/>
          <p:nvPr/>
        </p:nvCxnSpPr>
        <p:spPr>
          <a:xfrm flipH="1">
            <a:off x="1458842" y="934168"/>
            <a:ext cx="136438" cy="251910"/>
          </a:xfrm>
          <a:prstGeom prst="straightConnector1">
            <a:avLst/>
          </a:prstGeom>
          <a:ln>
            <a:solidFill>
              <a:srgbClr val="7F7F7F"/>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2686788" y="965657"/>
            <a:ext cx="94457" cy="367369"/>
          </a:xfrm>
          <a:prstGeom prst="straightConnector1">
            <a:avLst/>
          </a:prstGeom>
          <a:ln>
            <a:solidFill>
              <a:srgbClr val="7F7F7F"/>
            </a:solidFill>
            <a:tailEnd type="arrow"/>
          </a:ln>
        </p:spPr>
        <p:style>
          <a:lnRef idx="2">
            <a:schemeClr val="accent1"/>
          </a:lnRef>
          <a:fillRef idx="0">
            <a:schemeClr val="accent1"/>
          </a:fillRef>
          <a:effectRef idx="1">
            <a:schemeClr val="accent1"/>
          </a:effectRef>
          <a:fontRef idx="minor">
            <a:schemeClr val="tx1"/>
          </a:fontRef>
        </p:style>
      </p:cxnSp>
      <p:pic>
        <p:nvPicPr>
          <p:cNvPr id="23" name="Picture 22" descr="Screen Shot 2018-04-25 at 13.04.2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429" y="1039131"/>
            <a:ext cx="1259431" cy="2760518"/>
          </a:xfrm>
          <a:prstGeom prst="rect">
            <a:avLst/>
          </a:prstGeom>
        </p:spPr>
      </p:pic>
    </p:spTree>
    <p:extLst>
      <p:ext uri="{BB962C8B-B14F-4D97-AF65-F5344CB8AC3E}">
        <p14:creationId xmlns:p14="http://schemas.microsoft.com/office/powerpoint/2010/main" val="66651231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1" descr="cid:image001.png@01D2887B.83C42330"/>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993984" y="5617"/>
            <a:ext cx="5585411" cy="6852383"/>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a:xfrm>
            <a:off x="8171721" y="6517579"/>
            <a:ext cx="729876" cy="365125"/>
          </a:xfrm>
        </p:spPr>
        <p:txBody>
          <a:bodyPr/>
          <a:lstStyle/>
          <a:p>
            <a:fld id="{8D6C380F-326D-3C40-9EE7-7FBAB0953422}" type="slidenum">
              <a:rPr lang="en-US" smtClean="0"/>
              <a:pPr/>
              <a:t>2</a:t>
            </a:fld>
            <a:endParaRPr lang="en-US" dirty="0"/>
          </a:p>
        </p:txBody>
      </p:sp>
      <p:sp>
        <p:nvSpPr>
          <p:cNvPr id="6" name="Rectangle 2"/>
          <p:cNvSpPr>
            <a:spLocks noChangeArrowheads="1"/>
          </p:cNvSpPr>
          <p:nvPr/>
        </p:nvSpPr>
        <p:spPr bwMode="auto">
          <a:xfrm>
            <a:off x="3702423" y="69715"/>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4"/>
          <p:cNvSpPr>
            <a:spLocks noChangeArrowheads="1"/>
          </p:cNvSpPr>
          <p:nvPr/>
        </p:nvSpPr>
        <p:spPr bwMode="auto">
          <a:xfrm>
            <a:off x="-10495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13"/>
          <p:cNvSpPr>
            <a:spLocks noChangeArrowheads="1"/>
          </p:cNvSpPr>
          <p:nvPr/>
        </p:nvSpPr>
        <p:spPr bwMode="auto">
          <a:xfrm flipV="1">
            <a:off x="45414" y="-161807"/>
            <a:ext cx="743284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8" name="Rectangle 2"/>
          <p:cNvSpPr>
            <a:spLocks noChangeArrowheads="1"/>
          </p:cNvSpPr>
          <p:nvPr/>
        </p:nvSpPr>
        <p:spPr bwMode="auto">
          <a:xfrm>
            <a:off x="3489588" y="-70366"/>
            <a:ext cx="184666" cy="369332"/>
          </a:xfrm>
          <a:prstGeom prst="rect">
            <a:avLst/>
          </a:prstGeom>
          <a:solidFill>
            <a:schemeClr val="bg1"/>
          </a:solidFill>
          <a:ln>
            <a:noFill/>
          </a:ln>
          <a:effec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13"/>
          <p:cNvSpPr/>
          <p:nvPr/>
        </p:nvSpPr>
        <p:spPr>
          <a:xfrm>
            <a:off x="478437" y="4391381"/>
            <a:ext cx="1515547" cy="5123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a:t>2,5 MW </a:t>
            </a:r>
            <a:r>
              <a:rPr lang="fr-CH" sz="1100" dirty="0">
                <a:sym typeface="Wingdings" panose="05000000000000000000" pitchFamily="2" charset="2"/>
              </a:rPr>
              <a:t> 2,7 MW</a:t>
            </a:r>
            <a:endParaRPr lang="fr-CH" sz="1100" dirty="0"/>
          </a:p>
          <a:p>
            <a:pPr algn="ctr"/>
            <a:r>
              <a:rPr lang="fr-CH" sz="1100" dirty="0"/>
              <a:t>440 m3/h</a:t>
            </a:r>
          </a:p>
          <a:p>
            <a:pPr algn="ctr"/>
            <a:r>
              <a:rPr lang="fr-CH" sz="1100" dirty="0"/>
              <a:t>26 – 31,3 °C</a:t>
            </a:r>
            <a:endParaRPr lang="en-US" sz="1100" dirty="0"/>
          </a:p>
        </p:txBody>
      </p:sp>
      <p:sp>
        <p:nvSpPr>
          <p:cNvPr id="15" name="Rectangle 14"/>
          <p:cNvSpPr/>
          <p:nvPr/>
        </p:nvSpPr>
        <p:spPr>
          <a:xfrm>
            <a:off x="4255018" y="151866"/>
            <a:ext cx="1253358" cy="5123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smtClean="0"/>
              <a:t>1,46 </a:t>
            </a:r>
            <a:r>
              <a:rPr lang="fr-CH" sz="1100" dirty="0"/>
              <a:t>MW</a:t>
            </a:r>
          </a:p>
          <a:p>
            <a:pPr algn="ctr"/>
            <a:r>
              <a:rPr lang="fr-CH" sz="1100" dirty="0" smtClean="0"/>
              <a:t>350 </a:t>
            </a:r>
            <a:r>
              <a:rPr lang="fr-CH" sz="1100" dirty="0"/>
              <a:t>m3/h</a:t>
            </a:r>
          </a:p>
          <a:p>
            <a:pPr algn="ctr"/>
            <a:r>
              <a:rPr lang="fr-CH" sz="1100" dirty="0" smtClean="0"/>
              <a:t>12,2 – 15,8 °C</a:t>
            </a:r>
            <a:endParaRPr lang="en-US" sz="1100" dirty="0"/>
          </a:p>
        </p:txBody>
      </p:sp>
      <p:sp>
        <p:nvSpPr>
          <p:cNvPr id="16" name="Rectangle 15"/>
          <p:cNvSpPr/>
          <p:nvPr/>
        </p:nvSpPr>
        <p:spPr>
          <a:xfrm>
            <a:off x="7391626" y="1715622"/>
            <a:ext cx="1253358" cy="5123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smtClean="0"/>
              <a:t>350 </a:t>
            </a:r>
            <a:r>
              <a:rPr lang="fr-CH" sz="1100" dirty="0"/>
              <a:t>kW</a:t>
            </a:r>
          </a:p>
          <a:p>
            <a:pPr algn="ctr"/>
            <a:r>
              <a:rPr lang="fr-CH" sz="1100" dirty="0" smtClean="0"/>
              <a:t>100 </a:t>
            </a:r>
            <a:r>
              <a:rPr lang="fr-CH" sz="1100" dirty="0"/>
              <a:t>m3/h</a:t>
            </a:r>
          </a:p>
          <a:p>
            <a:pPr algn="ctr"/>
            <a:r>
              <a:rPr lang="fr-CH" sz="1100" dirty="0" smtClean="0"/>
              <a:t>12,5 </a:t>
            </a:r>
            <a:r>
              <a:rPr lang="fr-CH" sz="1100" dirty="0"/>
              <a:t>– </a:t>
            </a:r>
            <a:r>
              <a:rPr lang="fr-CH" sz="1100" dirty="0" smtClean="0"/>
              <a:t>15,5 </a:t>
            </a:r>
            <a:r>
              <a:rPr lang="fr-CH" sz="1100" dirty="0"/>
              <a:t>°C</a:t>
            </a:r>
            <a:endParaRPr lang="en-US" sz="1100" dirty="0"/>
          </a:p>
        </p:txBody>
      </p:sp>
      <p:sp>
        <p:nvSpPr>
          <p:cNvPr id="19" name="Rectangle 18"/>
          <p:cNvSpPr/>
          <p:nvPr/>
        </p:nvSpPr>
        <p:spPr>
          <a:xfrm>
            <a:off x="7394593" y="2992867"/>
            <a:ext cx="1253358" cy="5123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smtClean="0"/>
              <a:t>673 </a:t>
            </a:r>
            <a:r>
              <a:rPr lang="fr-CH" sz="1100" dirty="0"/>
              <a:t>kW</a:t>
            </a:r>
          </a:p>
          <a:p>
            <a:pPr algn="ctr"/>
            <a:r>
              <a:rPr lang="fr-CH" sz="1100" dirty="0" smtClean="0"/>
              <a:t>5 – 11°C</a:t>
            </a:r>
          </a:p>
          <a:p>
            <a:pPr algn="ctr"/>
            <a:r>
              <a:rPr lang="fr-CH" sz="1100" dirty="0" smtClean="0"/>
              <a:t>95 m3/h</a:t>
            </a:r>
            <a:endParaRPr lang="en-US" sz="1100" dirty="0"/>
          </a:p>
        </p:txBody>
      </p:sp>
      <p:sp>
        <p:nvSpPr>
          <p:cNvPr id="20" name="Rectangle 19"/>
          <p:cNvSpPr/>
          <p:nvPr/>
        </p:nvSpPr>
        <p:spPr>
          <a:xfrm>
            <a:off x="7391626" y="3548591"/>
            <a:ext cx="1253358" cy="5123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smtClean="0"/>
              <a:t>28 </a:t>
            </a:r>
            <a:r>
              <a:rPr lang="fr-CH" sz="1100" dirty="0"/>
              <a:t>kW</a:t>
            </a:r>
          </a:p>
          <a:p>
            <a:pPr algn="ctr"/>
            <a:r>
              <a:rPr lang="fr-CH" sz="1100" dirty="0" smtClean="0"/>
              <a:t>5 – 5,7 °C</a:t>
            </a:r>
          </a:p>
          <a:p>
            <a:pPr algn="ctr"/>
            <a:r>
              <a:rPr lang="fr-CH" sz="1100" dirty="0" smtClean="0"/>
              <a:t>35 m3/h</a:t>
            </a:r>
            <a:endParaRPr lang="en-US" sz="1100" dirty="0"/>
          </a:p>
        </p:txBody>
      </p:sp>
      <p:sp>
        <p:nvSpPr>
          <p:cNvPr id="21" name="Rectangle 20"/>
          <p:cNvSpPr/>
          <p:nvPr/>
        </p:nvSpPr>
        <p:spPr>
          <a:xfrm>
            <a:off x="7394593" y="4095298"/>
            <a:ext cx="1253358" cy="5123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smtClean="0"/>
              <a:t>430 kW</a:t>
            </a:r>
            <a:endParaRPr lang="fr-CH" sz="1100" dirty="0"/>
          </a:p>
          <a:p>
            <a:pPr algn="ctr"/>
            <a:r>
              <a:rPr lang="fr-CH" sz="1100" dirty="0" smtClean="0"/>
              <a:t>4,6 – 6,6 °C</a:t>
            </a:r>
          </a:p>
          <a:p>
            <a:pPr algn="ctr"/>
            <a:r>
              <a:rPr lang="fr-CH" sz="1100" dirty="0" smtClean="0"/>
              <a:t>185 m3/h</a:t>
            </a:r>
            <a:endParaRPr lang="en-US" sz="1100" dirty="0"/>
          </a:p>
        </p:txBody>
      </p:sp>
      <p:sp>
        <p:nvSpPr>
          <p:cNvPr id="22" name="Rectangle 21"/>
          <p:cNvSpPr/>
          <p:nvPr/>
        </p:nvSpPr>
        <p:spPr>
          <a:xfrm>
            <a:off x="7394593" y="4647571"/>
            <a:ext cx="1253358" cy="5123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a:t>1,4 MW</a:t>
            </a:r>
          </a:p>
          <a:p>
            <a:pPr algn="ctr"/>
            <a:r>
              <a:rPr lang="fr-CH" sz="1100" dirty="0" smtClean="0"/>
              <a:t>5 – 11 °C</a:t>
            </a:r>
          </a:p>
          <a:p>
            <a:pPr algn="ctr"/>
            <a:r>
              <a:rPr lang="fr-CH" sz="1100" dirty="0" smtClean="0"/>
              <a:t>200 m3/h</a:t>
            </a:r>
            <a:endParaRPr lang="en-US" sz="1100" dirty="0"/>
          </a:p>
        </p:txBody>
      </p:sp>
      <p:sp>
        <p:nvSpPr>
          <p:cNvPr id="23" name="Rectangle 22"/>
          <p:cNvSpPr/>
          <p:nvPr/>
        </p:nvSpPr>
        <p:spPr>
          <a:xfrm>
            <a:off x="740625" y="1437115"/>
            <a:ext cx="1253358" cy="5123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a:t>1,4 </a:t>
            </a:r>
            <a:r>
              <a:rPr lang="fr-CH" sz="1100" dirty="0">
                <a:sym typeface="Wingdings" panose="05000000000000000000" pitchFamily="2" charset="2"/>
              </a:rPr>
              <a:t> 2,5</a:t>
            </a:r>
            <a:r>
              <a:rPr lang="fr-CH" sz="1100" dirty="0"/>
              <a:t> MW</a:t>
            </a:r>
          </a:p>
          <a:p>
            <a:pPr algn="ctr"/>
            <a:r>
              <a:rPr lang="fr-CH" sz="1100" dirty="0"/>
              <a:t>537 m3/h</a:t>
            </a:r>
          </a:p>
          <a:p>
            <a:pPr algn="ctr"/>
            <a:r>
              <a:rPr lang="fr-CH" sz="1100" dirty="0"/>
              <a:t>30 – 34 °C</a:t>
            </a:r>
            <a:endParaRPr lang="en-US" sz="1100" dirty="0"/>
          </a:p>
        </p:txBody>
      </p:sp>
      <p:sp>
        <p:nvSpPr>
          <p:cNvPr id="27" name="Rectangle 26"/>
          <p:cNvSpPr/>
          <p:nvPr/>
        </p:nvSpPr>
        <p:spPr>
          <a:xfrm>
            <a:off x="7386956" y="1157454"/>
            <a:ext cx="1253358" cy="5123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smtClean="0"/>
              <a:t>1100 </a:t>
            </a:r>
            <a:r>
              <a:rPr lang="fr-CH" sz="1100" dirty="0"/>
              <a:t>kW</a:t>
            </a:r>
          </a:p>
          <a:p>
            <a:pPr algn="ctr"/>
            <a:r>
              <a:rPr lang="fr-CH" sz="1100" dirty="0" smtClean="0"/>
              <a:t>330 </a:t>
            </a:r>
            <a:r>
              <a:rPr lang="fr-CH" sz="1100" dirty="0"/>
              <a:t>m3/h</a:t>
            </a:r>
          </a:p>
          <a:p>
            <a:pPr algn="ctr"/>
            <a:r>
              <a:rPr lang="fr-CH" sz="1100" dirty="0" smtClean="0"/>
              <a:t>12,5 </a:t>
            </a:r>
            <a:r>
              <a:rPr lang="fr-CH" sz="1100" dirty="0"/>
              <a:t>– </a:t>
            </a:r>
            <a:r>
              <a:rPr lang="fr-CH" sz="1100" dirty="0" smtClean="0"/>
              <a:t>15,5 </a:t>
            </a:r>
            <a:r>
              <a:rPr lang="fr-CH" sz="1100" dirty="0"/>
              <a:t>°C</a:t>
            </a:r>
            <a:endParaRPr lang="en-US" sz="1100" dirty="0"/>
          </a:p>
        </p:txBody>
      </p:sp>
      <p:sp>
        <p:nvSpPr>
          <p:cNvPr id="24" name="Rectangle 23"/>
          <p:cNvSpPr/>
          <p:nvPr/>
        </p:nvSpPr>
        <p:spPr>
          <a:xfrm>
            <a:off x="4479484" y="5829346"/>
            <a:ext cx="1253358" cy="5123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a:t>5,7 MW</a:t>
            </a:r>
          </a:p>
          <a:p>
            <a:pPr algn="ctr"/>
            <a:r>
              <a:rPr lang="fr-CH" sz="1100" dirty="0"/>
              <a:t>24 – 29 °C</a:t>
            </a:r>
          </a:p>
          <a:p>
            <a:pPr algn="ctr"/>
            <a:r>
              <a:rPr lang="fr-CH" sz="1100" dirty="0"/>
              <a:t>980 m3/h</a:t>
            </a:r>
            <a:endParaRPr lang="en-US" sz="1100" dirty="0"/>
          </a:p>
        </p:txBody>
      </p:sp>
      <p:sp>
        <p:nvSpPr>
          <p:cNvPr id="5" name="Rectangle 4"/>
          <p:cNvSpPr/>
          <p:nvPr/>
        </p:nvSpPr>
        <p:spPr>
          <a:xfrm>
            <a:off x="6470022" y="3715374"/>
            <a:ext cx="269966" cy="9749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6509705" y="3384298"/>
            <a:ext cx="648928" cy="9881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700" dirty="0" smtClean="0">
                <a:solidFill>
                  <a:srgbClr val="1119BB"/>
                </a:solidFill>
              </a:rPr>
              <a:t>100 m3/h</a:t>
            </a:r>
            <a:endParaRPr lang="en-US" sz="700" dirty="0">
              <a:solidFill>
                <a:srgbClr val="1119BB"/>
              </a:solidFill>
            </a:endParaRPr>
          </a:p>
        </p:txBody>
      </p:sp>
      <p:sp>
        <p:nvSpPr>
          <p:cNvPr id="28" name="Rectangle 27"/>
          <p:cNvSpPr/>
          <p:nvPr/>
        </p:nvSpPr>
        <p:spPr>
          <a:xfrm>
            <a:off x="4953748" y="3078589"/>
            <a:ext cx="1391380" cy="456146"/>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000" dirty="0" smtClean="0">
                <a:solidFill>
                  <a:srgbClr val="1119BB"/>
                </a:solidFill>
              </a:rPr>
              <a:t>Detector </a:t>
            </a:r>
            <a:r>
              <a:rPr lang="fr-CH" sz="1000" dirty="0" err="1" smtClean="0">
                <a:solidFill>
                  <a:srgbClr val="1119BB"/>
                </a:solidFill>
              </a:rPr>
              <a:t>cooling</a:t>
            </a:r>
            <a:endParaRPr lang="fr-CH" sz="1000" dirty="0" smtClean="0">
              <a:solidFill>
                <a:srgbClr val="1119BB"/>
              </a:solidFill>
            </a:endParaRPr>
          </a:p>
          <a:p>
            <a:pPr algn="ctr"/>
            <a:r>
              <a:rPr lang="fr-CH" sz="1000" dirty="0" smtClean="0">
                <a:solidFill>
                  <a:srgbClr val="1119BB"/>
                </a:solidFill>
              </a:rPr>
              <a:t>HVAC in USA15, SR</a:t>
            </a:r>
            <a:endParaRPr lang="en-US" sz="1000" dirty="0">
              <a:solidFill>
                <a:srgbClr val="1119BB"/>
              </a:solidFill>
            </a:endParaRPr>
          </a:p>
        </p:txBody>
      </p:sp>
      <p:sp>
        <p:nvSpPr>
          <p:cNvPr id="29" name="Rectangle 28"/>
          <p:cNvSpPr/>
          <p:nvPr/>
        </p:nvSpPr>
        <p:spPr>
          <a:xfrm>
            <a:off x="5077348" y="3584797"/>
            <a:ext cx="1253358" cy="456146"/>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000" dirty="0" smtClean="0">
                <a:solidFill>
                  <a:srgbClr val="1119BB"/>
                </a:solidFill>
              </a:rPr>
              <a:t>HVAC surface</a:t>
            </a:r>
            <a:endParaRPr lang="en-US" sz="1000" dirty="0">
              <a:solidFill>
                <a:srgbClr val="1119BB"/>
              </a:solidFill>
            </a:endParaRPr>
          </a:p>
        </p:txBody>
      </p:sp>
      <p:sp>
        <p:nvSpPr>
          <p:cNvPr id="30" name="Rectangle 29"/>
          <p:cNvSpPr/>
          <p:nvPr/>
        </p:nvSpPr>
        <p:spPr>
          <a:xfrm>
            <a:off x="5082351" y="4101458"/>
            <a:ext cx="1253358" cy="456146"/>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000" dirty="0" smtClean="0">
                <a:solidFill>
                  <a:srgbClr val="1119BB"/>
                </a:solidFill>
              </a:rPr>
              <a:t>HVAC surface</a:t>
            </a:r>
          </a:p>
          <a:p>
            <a:pPr algn="ctr"/>
            <a:r>
              <a:rPr lang="fr-CH" sz="1000" dirty="0" smtClean="0">
                <a:solidFill>
                  <a:srgbClr val="1119BB"/>
                </a:solidFill>
              </a:rPr>
              <a:t>(ex SU1)</a:t>
            </a:r>
            <a:endParaRPr lang="en-US" sz="1000" dirty="0">
              <a:solidFill>
                <a:srgbClr val="1119BB"/>
              </a:solidFill>
            </a:endParaRPr>
          </a:p>
        </p:txBody>
      </p:sp>
      <p:sp>
        <p:nvSpPr>
          <p:cNvPr id="31" name="Rectangle 30"/>
          <p:cNvSpPr/>
          <p:nvPr/>
        </p:nvSpPr>
        <p:spPr>
          <a:xfrm>
            <a:off x="5072678" y="4637836"/>
            <a:ext cx="1253358" cy="456146"/>
          </a:xfrm>
          <a:prstGeom prst="rect">
            <a:avLst/>
          </a:prstGeom>
          <a:solidFill>
            <a:schemeClr val="bg1">
              <a:lumMod val="8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000" dirty="0" smtClean="0">
                <a:solidFill>
                  <a:srgbClr val="1119BB"/>
                </a:solidFill>
              </a:rPr>
              <a:t>HVAC for</a:t>
            </a:r>
          </a:p>
          <a:p>
            <a:pPr algn="ctr"/>
            <a:r>
              <a:rPr lang="fr-CH" sz="1000" dirty="0" smtClean="0">
                <a:solidFill>
                  <a:srgbClr val="1119BB"/>
                </a:solidFill>
              </a:rPr>
              <a:t> ATLAS </a:t>
            </a:r>
            <a:r>
              <a:rPr lang="fr-CH" sz="1000" dirty="0" err="1" smtClean="0">
                <a:solidFill>
                  <a:srgbClr val="1119BB"/>
                </a:solidFill>
              </a:rPr>
              <a:t>caverns</a:t>
            </a:r>
            <a:endParaRPr lang="en-US" sz="1000" dirty="0">
              <a:solidFill>
                <a:srgbClr val="1119BB"/>
              </a:solidFill>
            </a:endParaRPr>
          </a:p>
        </p:txBody>
      </p:sp>
      <p:sp>
        <p:nvSpPr>
          <p:cNvPr id="32" name="Rectangle 31"/>
          <p:cNvSpPr/>
          <p:nvPr/>
        </p:nvSpPr>
        <p:spPr>
          <a:xfrm>
            <a:off x="5058361" y="1159654"/>
            <a:ext cx="1253358" cy="456146"/>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000" dirty="0" smtClean="0">
                <a:solidFill>
                  <a:srgbClr val="1119BB"/>
                </a:solidFill>
              </a:rPr>
              <a:t>Detector </a:t>
            </a:r>
            <a:r>
              <a:rPr lang="fr-CH" sz="1000" dirty="0" err="1" smtClean="0">
                <a:solidFill>
                  <a:srgbClr val="1119BB"/>
                </a:solidFill>
              </a:rPr>
              <a:t>cooling</a:t>
            </a:r>
            <a:endParaRPr lang="fr-CH" sz="1000" dirty="0" smtClean="0">
              <a:solidFill>
                <a:srgbClr val="1119BB"/>
              </a:solidFill>
            </a:endParaRPr>
          </a:p>
          <a:p>
            <a:pPr algn="ctr"/>
            <a:r>
              <a:rPr lang="fr-CH" sz="1000" dirty="0" smtClean="0">
                <a:solidFill>
                  <a:srgbClr val="1119BB"/>
                </a:solidFill>
              </a:rPr>
              <a:t>Racks USA15</a:t>
            </a:r>
            <a:endParaRPr lang="en-US" sz="1000" dirty="0">
              <a:solidFill>
                <a:srgbClr val="1119BB"/>
              </a:solidFill>
            </a:endParaRPr>
          </a:p>
        </p:txBody>
      </p:sp>
      <p:sp>
        <p:nvSpPr>
          <p:cNvPr id="33" name="Rectangle 32"/>
          <p:cNvSpPr/>
          <p:nvPr/>
        </p:nvSpPr>
        <p:spPr>
          <a:xfrm>
            <a:off x="5067491" y="1721419"/>
            <a:ext cx="1253358" cy="456146"/>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000" dirty="0" smtClean="0">
                <a:solidFill>
                  <a:srgbClr val="1119BB"/>
                </a:solidFill>
              </a:rPr>
              <a:t>Racks SDX1</a:t>
            </a:r>
            <a:endParaRPr lang="en-US" sz="1000" dirty="0">
              <a:solidFill>
                <a:srgbClr val="1119BB"/>
              </a:solidFill>
            </a:endParaRPr>
          </a:p>
        </p:txBody>
      </p:sp>
      <p:sp>
        <p:nvSpPr>
          <p:cNvPr id="34" name="Rectangle 33"/>
          <p:cNvSpPr/>
          <p:nvPr/>
        </p:nvSpPr>
        <p:spPr>
          <a:xfrm>
            <a:off x="6834168" y="1871480"/>
            <a:ext cx="269966" cy="9749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ectangle 34"/>
          <p:cNvSpPr/>
          <p:nvPr/>
        </p:nvSpPr>
        <p:spPr>
          <a:xfrm>
            <a:off x="2849706" y="3328609"/>
            <a:ext cx="1253358" cy="5123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smtClean="0"/>
              <a:t>2,5 </a:t>
            </a:r>
            <a:r>
              <a:rPr lang="fr-CH" sz="1100" dirty="0"/>
              <a:t>MW</a:t>
            </a:r>
          </a:p>
          <a:p>
            <a:pPr algn="ctr"/>
            <a:r>
              <a:rPr lang="fr-CH" sz="1100" dirty="0" smtClean="0"/>
              <a:t>386 </a:t>
            </a:r>
            <a:r>
              <a:rPr lang="fr-CH" sz="1100" dirty="0"/>
              <a:t>m3/h</a:t>
            </a:r>
          </a:p>
          <a:p>
            <a:pPr algn="ctr"/>
            <a:r>
              <a:rPr lang="fr-CH" sz="1100" dirty="0" smtClean="0"/>
              <a:t>5 – 10,6 °C</a:t>
            </a:r>
            <a:endParaRPr lang="en-US" sz="1100" dirty="0"/>
          </a:p>
        </p:txBody>
      </p:sp>
      <p:pic>
        <p:nvPicPr>
          <p:cNvPr id="7" name="Picture 6" descr="ATLASLogo.tiff"/>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950" y="2654300"/>
            <a:ext cx="2100580" cy="1105340"/>
          </a:xfrm>
          <a:prstGeom prst="rect">
            <a:avLst/>
          </a:prstGeom>
        </p:spPr>
      </p:pic>
      <p:sp>
        <p:nvSpPr>
          <p:cNvPr id="8" name="Rectangle 7"/>
          <p:cNvSpPr/>
          <p:nvPr/>
        </p:nvSpPr>
        <p:spPr>
          <a:xfrm>
            <a:off x="2841450" y="1513840"/>
            <a:ext cx="1859280" cy="812800"/>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535130" y="741680"/>
            <a:ext cx="1391920" cy="369332"/>
          </a:xfrm>
          <a:prstGeom prst="rect">
            <a:avLst/>
          </a:prstGeom>
          <a:noFill/>
        </p:spPr>
        <p:txBody>
          <a:bodyPr wrap="square" rtlCol="0">
            <a:spAutoFit/>
          </a:bodyPr>
          <a:lstStyle/>
          <a:p>
            <a:r>
              <a:rPr lang="en-US" dirty="0" smtClean="0">
                <a:solidFill>
                  <a:srgbClr val="FF0000"/>
                </a:solidFill>
              </a:rPr>
              <a:t>Redundancy</a:t>
            </a:r>
            <a:endParaRPr lang="en-US" dirty="0">
              <a:solidFill>
                <a:srgbClr val="FF0000"/>
              </a:solidFill>
            </a:endParaRPr>
          </a:p>
        </p:txBody>
      </p:sp>
      <p:cxnSp>
        <p:nvCxnSpPr>
          <p:cNvPr id="13" name="Straight Arrow Connector 12"/>
          <p:cNvCxnSpPr>
            <a:stCxn id="10" idx="3"/>
          </p:cNvCxnSpPr>
          <p:nvPr/>
        </p:nvCxnSpPr>
        <p:spPr>
          <a:xfrm>
            <a:off x="1927051" y="926346"/>
            <a:ext cx="904240" cy="66877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9" name="Rectangle 38"/>
          <p:cNvSpPr/>
          <p:nvPr/>
        </p:nvSpPr>
        <p:spPr>
          <a:xfrm>
            <a:off x="2831290" y="680720"/>
            <a:ext cx="1950720" cy="731520"/>
          </a:xfrm>
          <a:prstGeom prst="rect">
            <a:avLst/>
          </a:prstGeom>
          <a:noFill/>
          <a:ln w="28575" cmpd="sng">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p:cNvSpPr/>
          <p:nvPr/>
        </p:nvSpPr>
        <p:spPr>
          <a:xfrm>
            <a:off x="4995371" y="975360"/>
            <a:ext cx="3769360" cy="731520"/>
          </a:xfrm>
          <a:prstGeom prst="rect">
            <a:avLst/>
          </a:prstGeom>
          <a:noFill/>
          <a:ln w="28575" cmpd="sng">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TextBox 42"/>
          <p:cNvSpPr txBox="1"/>
          <p:nvPr/>
        </p:nvSpPr>
        <p:spPr>
          <a:xfrm>
            <a:off x="5775535" y="5200554"/>
            <a:ext cx="3368465" cy="1477328"/>
          </a:xfrm>
          <a:prstGeom prst="rect">
            <a:avLst/>
          </a:prstGeom>
          <a:noFill/>
        </p:spPr>
        <p:txBody>
          <a:bodyPr wrap="square" rtlCol="0">
            <a:spAutoFit/>
          </a:bodyPr>
          <a:lstStyle/>
          <a:p>
            <a:pPr marL="285750" indent="-285750">
              <a:buFont typeface="Arial"/>
              <a:buChar char="•"/>
            </a:pPr>
            <a:r>
              <a:rPr lang="en-US" dirty="0" smtClean="0"/>
              <a:t>Cooling capacity available</a:t>
            </a:r>
            <a:r>
              <a:rPr lang="is-IS" dirty="0" smtClean="0"/>
              <a:t>…</a:t>
            </a:r>
            <a:r>
              <a:rPr lang="en-US" dirty="0" smtClean="0"/>
              <a:t> in ΔT only</a:t>
            </a:r>
          </a:p>
          <a:p>
            <a:pPr marL="285750" indent="-285750">
              <a:buFont typeface="Arial"/>
              <a:buChar char="•"/>
            </a:pPr>
            <a:r>
              <a:rPr lang="en-US" dirty="0" smtClean="0"/>
              <a:t>To be verified what is the contribution of the actual racks heat losses on the HVAC</a:t>
            </a:r>
            <a:endParaRPr lang="en-US" dirty="0"/>
          </a:p>
        </p:txBody>
      </p:sp>
      <p:sp>
        <p:nvSpPr>
          <p:cNvPr id="2" name="Rectangle 1"/>
          <p:cNvSpPr/>
          <p:nvPr/>
        </p:nvSpPr>
        <p:spPr>
          <a:xfrm>
            <a:off x="5582326" y="105825"/>
            <a:ext cx="3214197" cy="830997"/>
          </a:xfrm>
          <a:prstGeom prst="rect">
            <a:avLst/>
          </a:prstGeom>
          <a:ln>
            <a:solidFill>
              <a:srgbClr val="B429A5"/>
            </a:solidFill>
          </a:ln>
        </p:spPr>
        <p:txBody>
          <a:bodyPr wrap="square">
            <a:spAutoFit/>
          </a:bodyPr>
          <a:lstStyle/>
          <a:p>
            <a:pPr algn="ctr"/>
            <a:r>
              <a:rPr lang="en-GB" sz="2400" b="1" dirty="0" smtClean="0"/>
              <a:t>Mixed </a:t>
            </a:r>
            <a:r>
              <a:rPr lang="en-GB" sz="2400" b="1" dirty="0"/>
              <a:t>water flow is </a:t>
            </a:r>
            <a:r>
              <a:rPr lang="en-GB" sz="2400" b="1" dirty="0" smtClean="0"/>
              <a:t>at nominal conditions </a:t>
            </a:r>
            <a:endParaRPr lang="it-IT" sz="2400" dirty="0"/>
          </a:p>
        </p:txBody>
      </p:sp>
      <p:sp>
        <p:nvSpPr>
          <p:cNvPr id="41" name="Rectangle 40"/>
          <p:cNvSpPr/>
          <p:nvPr/>
        </p:nvSpPr>
        <p:spPr>
          <a:xfrm>
            <a:off x="2758673" y="4358880"/>
            <a:ext cx="1859280" cy="812800"/>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TextBox 41"/>
          <p:cNvSpPr txBox="1"/>
          <p:nvPr/>
        </p:nvSpPr>
        <p:spPr>
          <a:xfrm>
            <a:off x="440594" y="5268149"/>
            <a:ext cx="1391920" cy="369332"/>
          </a:xfrm>
          <a:prstGeom prst="rect">
            <a:avLst/>
          </a:prstGeom>
          <a:noFill/>
        </p:spPr>
        <p:txBody>
          <a:bodyPr wrap="square" rtlCol="0">
            <a:spAutoFit/>
          </a:bodyPr>
          <a:lstStyle/>
          <a:p>
            <a:r>
              <a:rPr lang="en-US" dirty="0" smtClean="0">
                <a:solidFill>
                  <a:srgbClr val="FF0000"/>
                </a:solidFill>
              </a:rPr>
              <a:t>Redundancy</a:t>
            </a:r>
            <a:endParaRPr lang="en-US" dirty="0">
              <a:solidFill>
                <a:srgbClr val="FF0000"/>
              </a:solidFill>
            </a:endParaRPr>
          </a:p>
        </p:txBody>
      </p:sp>
      <p:cxnSp>
        <p:nvCxnSpPr>
          <p:cNvPr id="44" name="Straight Arrow Connector 43"/>
          <p:cNvCxnSpPr>
            <a:stCxn id="42" idx="3"/>
          </p:cNvCxnSpPr>
          <p:nvPr/>
        </p:nvCxnSpPr>
        <p:spPr>
          <a:xfrm flipV="1">
            <a:off x="1832514" y="4762094"/>
            <a:ext cx="896426" cy="69072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59674" y="6302423"/>
            <a:ext cx="1857903" cy="369332"/>
          </a:xfrm>
          <a:prstGeom prst="rect">
            <a:avLst/>
          </a:prstGeom>
          <a:noFill/>
          <a:ln>
            <a:solidFill>
              <a:srgbClr val="FF0000"/>
            </a:solidFill>
          </a:ln>
        </p:spPr>
        <p:txBody>
          <a:bodyPr wrap="square" rtlCol="0">
            <a:spAutoFit/>
          </a:bodyPr>
          <a:lstStyle/>
          <a:p>
            <a:pPr algn="ctr"/>
            <a:r>
              <a:rPr lang="en-US" b="1" dirty="0" smtClean="0"/>
              <a:t>Situation in 2016</a:t>
            </a:r>
            <a:endParaRPr lang="en-US" b="1" dirty="0"/>
          </a:p>
        </p:txBody>
      </p:sp>
    </p:spTree>
    <p:extLst>
      <p:ext uri="{BB962C8B-B14F-4D97-AF65-F5344CB8AC3E}">
        <p14:creationId xmlns:p14="http://schemas.microsoft.com/office/powerpoint/2010/main" val="93820133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a:graphicFrameLocks/>
          </p:cNvGraphicFramePr>
          <p:nvPr>
            <p:extLst>
              <p:ext uri="{D42A27DB-BD31-4B8C-83A1-F6EECF244321}">
                <p14:modId xmlns:p14="http://schemas.microsoft.com/office/powerpoint/2010/main" val="4192190906"/>
              </p:ext>
            </p:extLst>
          </p:nvPr>
        </p:nvGraphicFramePr>
        <p:xfrm>
          <a:off x="0" y="2141867"/>
          <a:ext cx="4286250" cy="3476625"/>
        </p:xfrm>
        <a:graphic>
          <a:graphicData uri="http://schemas.openxmlformats.org/drawingml/2006/chart">
            <c:chart xmlns:c="http://schemas.openxmlformats.org/drawingml/2006/chart" xmlns:r="http://schemas.openxmlformats.org/officeDocument/2006/relationships" r:id="rId2"/>
          </a:graphicData>
        </a:graphic>
      </p:graphicFrame>
      <p:sp>
        <p:nvSpPr>
          <p:cNvPr id="3" name="Content Placeholder 2"/>
          <p:cNvSpPr>
            <a:spLocks noGrp="1"/>
          </p:cNvSpPr>
          <p:nvPr>
            <p:ph idx="1"/>
          </p:nvPr>
        </p:nvSpPr>
        <p:spPr>
          <a:xfrm>
            <a:off x="0" y="730031"/>
            <a:ext cx="8905394" cy="882316"/>
          </a:xfrm>
        </p:spPr>
        <p:txBody>
          <a:bodyPr>
            <a:normAutofit/>
          </a:bodyPr>
          <a:lstStyle/>
          <a:p>
            <a:pPr marL="0" indent="0" algn="just">
              <a:lnSpc>
                <a:spcPct val="120000"/>
              </a:lnSpc>
              <a:buNone/>
            </a:pPr>
            <a:r>
              <a:rPr lang="en-GB" sz="1800" dirty="0" smtClean="0"/>
              <a:t>Here below you can see the comparison between the cooling performance of the rack equipped with soundproofing material and the rack without soundproofing material:</a:t>
            </a:r>
            <a:endParaRPr lang="en-GB" sz="1800" dirty="0"/>
          </a:p>
        </p:txBody>
      </p:sp>
      <p:sp>
        <p:nvSpPr>
          <p:cNvPr id="5" name="TextBox 4"/>
          <p:cNvSpPr txBox="1"/>
          <p:nvPr/>
        </p:nvSpPr>
        <p:spPr>
          <a:xfrm>
            <a:off x="1273303" y="5400168"/>
            <a:ext cx="2259606" cy="369332"/>
          </a:xfrm>
          <a:prstGeom prst="rect">
            <a:avLst/>
          </a:prstGeom>
          <a:noFill/>
        </p:spPr>
        <p:txBody>
          <a:bodyPr wrap="square" rtlCol="0">
            <a:spAutoFit/>
          </a:bodyPr>
          <a:lstStyle/>
          <a:p>
            <a:r>
              <a:rPr lang="en-GB" b="1" dirty="0" smtClean="0"/>
              <a:t>ASIS load blades</a:t>
            </a:r>
            <a:endParaRPr lang="en-GB" b="1" dirty="0"/>
          </a:p>
        </p:txBody>
      </p:sp>
      <p:graphicFrame>
        <p:nvGraphicFramePr>
          <p:cNvPr id="6" name="Table 5"/>
          <p:cNvGraphicFramePr>
            <a:graphicFrameLocks noGrp="1"/>
          </p:cNvGraphicFramePr>
          <p:nvPr>
            <p:extLst>
              <p:ext uri="{D42A27DB-BD31-4B8C-83A1-F6EECF244321}">
                <p14:modId xmlns:p14="http://schemas.microsoft.com/office/powerpoint/2010/main" val="194454080"/>
              </p:ext>
            </p:extLst>
          </p:nvPr>
        </p:nvGraphicFramePr>
        <p:xfrm>
          <a:off x="2547696" y="3895537"/>
          <a:ext cx="1500932" cy="817782"/>
        </p:xfrm>
        <a:graphic>
          <a:graphicData uri="http://schemas.openxmlformats.org/drawingml/2006/table">
            <a:tbl>
              <a:tblPr firstRow="1" bandRow="1">
                <a:tableStyleId>{073A0DAA-6AF3-43AB-8588-CEC1D06C72B9}</a:tableStyleId>
              </a:tblPr>
              <a:tblGrid>
                <a:gridCol w="750466"/>
                <a:gridCol w="750466"/>
              </a:tblGrid>
              <a:tr h="272594">
                <a:tc gridSpan="2">
                  <a:txBody>
                    <a:bodyPr/>
                    <a:lstStyle/>
                    <a:p>
                      <a:pPr algn="ctr"/>
                      <a:r>
                        <a:rPr lang="en-GB" sz="1050" dirty="0" smtClean="0"/>
                        <a:t>Average max T</a:t>
                      </a:r>
                      <a:endParaRPr lang="en-GB" sz="1050" dirty="0"/>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GB" sz="1400" dirty="0"/>
                    </a:p>
                  </a:txBody>
                  <a:tcPr/>
                </a:tc>
              </a:tr>
              <a:tr h="272594">
                <a:tc>
                  <a:txBody>
                    <a:bodyPr/>
                    <a:lstStyle/>
                    <a:p>
                      <a:pPr algn="ctr"/>
                      <a:r>
                        <a:rPr lang="en-GB" sz="1050" dirty="0" smtClean="0"/>
                        <a:t>WOS [°C]</a:t>
                      </a:r>
                      <a:endParaRPr lang="en-GB" sz="1050" dirty="0"/>
                    </a:p>
                  </a:txBody>
                  <a:tcPr marL="68580" marR="68580">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dirty="0" smtClean="0"/>
                        <a:t>WS [°C]</a:t>
                      </a:r>
                    </a:p>
                  </a:txBody>
                  <a:tcPr marL="68580" marR="68580">
                    <a:lnR w="12700" cap="flat" cmpd="sng" algn="ctr">
                      <a:solidFill>
                        <a:schemeClr val="tx1"/>
                      </a:solidFill>
                      <a:prstDash val="solid"/>
                      <a:round/>
                      <a:headEnd type="none" w="med" len="med"/>
                      <a:tailEnd type="none" w="med" len="med"/>
                    </a:lnR>
                  </a:tcPr>
                </a:tc>
              </a:tr>
              <a:tr h="272594">
                <a:tc>
                  <a:txBody>
                    <a:bodyPr/>
                    <a:lstStyle/>
                    <a:p>
                      <a:pPr algn="ctr"/>
                      <a:r>
                        <a:rPr lang="en-GB" sz="1050" dirty="0" smtClean="0"/>
                        <a:t>49.2</a:t>
                      </a:r>
                      <a:endParaRPr lang="en-GB" sz="1050" dirty="0"/>
                    </a:p>
                  </a:txBody>
                  <a:tcPr marL="68580" marR="6858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GB" sz="1050" dirty="0" smtClean="0"/>
                        <a:t>51.8</a:t>
                      </a:r>
                      <a:endParaRPr lang="en-GB" sz="1050" dirty="0"/>
                    </a:p>
                  </a:txBody>
                  <a:tcPr marL="68580" marR="6858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7" name="TextBox 6"/>
          <p:cNvSpPr txBox="1"/>
          <p:nvPr/>
        </p:nvSpPr>
        <p:spPr>
          <a:xfrm>
            <a:off x="3067585" y="1575483"/>
            <a:ext cx="2932542" cy="58477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1600" dirty="0" smtClean="0"/>
              <a:t>WS – With Soundproofing</a:t>
            </a:r>
          </a:p>
          <a:p>
            <a:pPr algn="ctr"/>
            <a:r>
              <a:rPr lang="en-GB" sz="1600" dirty="0" smtClean="0"/>
              <a:t>WOS – Without Soundproofing</a:t>
            </a:r>
            <a:endParaRPr lang="en-GB" sz="1600" dirty="0"/>
          </a:p>
        </p:txBody>
      </p:sp>
      <p:graphicFrame>
        <p:nvGraphicFramePr>
          <p:cNvPr id="8" name="Chart 7"/>
          <p:cNvGraphicFramePr>
            <a:graphicFrameLocks/>
          </p:cNvGraphicFramePr>
          <p:nvPr>
            <p:extLst>
              <p:ext uri="{D42A27DB-BD31-4B8C-83A1-F6EECF244321}">
                <p14:modId xmlns:p14="http://schemas.microsoft.com/office/powerpoint/2010/main" val="724857892"/>
              </p:ext>
            </p:extLst>
          </p:nvPr>
        </p:nvGraphicFramePr>
        <p:xfrm>
          <a:off x="4347912" y="2127581"/>
          <a:ext cx="4286250" cy="3476625"/>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5728658" y="5424985"/>
            <a:ext cx="2722615" cy="369332"/>
          </a:xfrm>
          <a:prstGeom prst="rect">
            <a:avLst/>
          </a:prstGeom>
          <a:noFill/>
        </p:spPr>
        <p:txBody>
          <a:bodyPr wrap="square" rtlCol="0">
            <a:spAutoFit/>
          </a:bodyPr>
          <a:lstStyle/>
          <a:p>
            <a:r>
              <a:rPr lang="en-GB" b="1" dirty="0" smtClean="0"/>
              <a:t>Comtel load blades</a:t>
            </a:r>
            <a:endParaRPr lang="en-GB" b="1" dirty="0"/>
          </a:p>
        </p:txBody>
      </p:sp>
      <p:graphicFrame>
        <p:nvGraphicFramePr>
          <p:cNvPr id="10" name="Table 9"/>
          <p:cNvGraphicFramePr>
            <a:graphicFrameLocks noGrp="1"/>
          </p:cNvGraphicFramePr>
          <p:nvPr>
            <p:extLst>
              <p:ext uri="{D42A27DB-BD31-4B8C-83A1-F6EECF244321}">
                <p14:modId xmlns:p14="http://schemas.microsoft.com/office/powerpoint/2010/main" val="3458755266"/>
              </p:ext>
            </p:extLst>
          </p:nvPr>
        </p:nvGraphicFramePr>
        <p:xfrm>
          <a:off x="6873394" y="3880144"/>
          <a:ext cx="1415388" cy="817782"/>
        </p:xfrm>
        <a:graphic>
          <a:graphicData uri="http://schemas.openxmlformats.org/drawingml/2006/table">
            <a:tbl>
              <a:tblPr firstRow="1" bandRow="1">
                <a:tableStyleId>{073A0DAA-6AF3-43AB-8588-CEC1D06C72B9}</a:tableStyleId>
              </a:tblPr>
              <a:tblGrid>
                <a:gridCol w="707694"/>
                <a:gridCol w="707694"/>
              </a:tblGrid>
              <a:tr h="272594">
                <a:tc gridSpan="2">
                  <a:txBody>
                    <a:bodyPr/>
                    <a:lstStyle/>
                    <a:p>
                      <a:pPr algn="ctr"/>
                      <a:r>
                        <a:rPr lang="en-GB" sz="1050" dirty="0" smtClean="0"/>
                        <a:t>Average max T</a:t>
                      </a:r>
                      <a:endParaRPr lang="en-GB" sz="1050" dirty="0"/>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GB" sz="1400" dirty="0"/>
                    </a:p>
                  </a:txBody>
                  <a:tcPr/>
                </a:tc>
              </a:tr>
              <a:tr h="272594">
                <a:tc>
                  <a:txBody>
                    <a:bodyPr/>
                    <a:lstStyle/>
                    <a:p>
                      <a:pPr algn="ctr"/>
                      <a:r>
                        <a:rPr lang="en-GB" sz="1050" dirty="0" smtClean="0"/>
                        <a:t>WOS [°C]</a:t>
                      </a:r>
                      <a:endParaRPr lang="en-GB" sz="1050" dirty="0"/>
                    </a:p>
                  </a:txBody>
                  <a:tcPr marL="68580" marR="68580">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dirty="0" smtClean="0"/>
                        <a:t>WS [°C]</a:t>
                      </a:r>
                    </a:p>
                  </a:txBody>
                  <a:tcPr marL="68580" marR="68580">
                    <a:lnR w="12700" cap="flat" cmpd="sng" algn="ctr">
                      <a:solidFill>
                        <a:schemeClr val="tx1"/>
                      </a:solidFill>
                      <a:prstDash val="solid"/>
                      <a:round/>
                      <a:headEnd type="none" w="med" len="med"/>
                      <a:tailEnd type="none" w="med" len="med"/>
                    </a:lnR>
                  </a:tcPr>
                </a:tc>
              </a:tr>
              <a:tr h="272594">
                <a:tc>
                  <a:txBody>
                    <a:bodyPr/>
                    <a:lstStyle/>
                    <a:p>
                      <a:pPr algn="ctr"/>
                      <a:r>
                        <a:rPr lang="en-GB" sz="1050" dirty="0" smtClean="0"/>
                        <a:t>53.1</a:t>
                      </a:r>
                      <a:endParaRPr lang="en-GB" sz="1050" dirty="0"/>
                    </a:p>
                  </a:txBody>
                  <a:tcPr marL="68580" marR="6858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GB" sz="1050" dirty="0" smtClean="0"/>
                        <a:t>49.4</a:t>
                      </a:r>
                      <a:endParaRPr lang="en-GB" sz="1050" dirty="0"/>
                    </a:p>
                  </a:txBody>
                  <a:tcPr marL="68580" marR="6858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12" name="Content Placeholder 2"/>
          <p:cNvSpPr txBox="1">
            <a:spLocks/>
          </p:cNvSpPr>
          <p:nvPr/>
        </p:nvSpPr>
        <p:spPr>
          <a:xfrm>
            <a:off x="323273" y="5898041"/>
            <a:ext cx="8351212" cy="8598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GB" sz="1800" dirty="0" smtClean="0"/>
              <a:t>Comtel load blades average maximum temperature difference is 3.7K in favour of soundproofed rack while ASIS load blades the temperature difference is 2.6K in favour of not soundproofed rack.</a:t>
            </a:r>
            <a:endParaRPr lang="en-GB" sz="1800" dirty="0"/>
          </a:p>
        </p:txBody>
      </p:sp>
      <p:sp>
        <p:nvSpPr>
          <p:cNvPr id="13" name="TextBox 12"/>
          <p:cNvSpPr txBox="1"/>
          <p:nvPr/>
        </p:nvSpPr>
        <p:spPr>
          <a:xfrm>
            <a:off x="850116" y="0"/>
            <a:ext cx="7609068" cy="892552"/>
          </a:xfrm>
          <a:prstGeom prst="rect">
            <a:avLst/>
          </a:prstGeom>
          <a:noFill/>
        </p:spPr>
        <p:txBody>
          <a:bodyPr wrap="square" rtlCol="0">
            <a:spAutoFit/>
          </a:bodyPr>
          <a:lstStyle/>
          <a:p>
            <a:r>
              <a:rPr lang="en-GB" sz="2600" dirty="0" smtClean="0">
                <a:latin typeface="+mj-lt"/>
              </a:rPr>
              <a:t>Soundproofing: Influence of the soundproofing material on the T distribution </a:t>
            </a:r>
            <a:endParaRPr lang="en-GB" sz="2600" dirty="0">
              <a:latin typeface="+mj-lt"/>
            </a:endParaRPr>
          </a:p>
        </p:txBody>
      </p:sp>
      <p:sp>
        <p:nvSpPr>
          <p:cNvPr id="14" name="Slide Number Placeholder 3"/>
          <p:cNvSpPr>
            <a:spLocks noGrp="1"/>
          </p:cNvSpPr>
          <p:nvPr>
            <p:ph type="sldNum" sz="quarter" idx="12"/>
          </p:nvPr>
        </p:nvSpPr>
        <p:spPr>
          <a:xfrm>
            <a:off x="8608788" y="6480753"/>
            <a:ext cx="441142" cy="365125"/>
          </a:xfrm>
        </p:spPr>
        <p:txBody>
          <a:bodyPr/>
          <a:lstStyle/>
          <a:p>
            <a:fld id="{C02A221C-2411-42A5-82EA-2BBBDC5ACA53}" type="slidenum">
              <a:rPr lang="en-GB" smtClean="0"/>
              <a:t>20</a:t>
            </a:fld>
            <a:endParaRPr lang="en-GB" dirty="0"/>
          </a:p>
        </p:txBody>
      </p:sp>
      <p:sp>
        <p:nvSpPr>
          <p:cNvPr id="2" name="TextBox 1"/>
          <p:cNvSpPr txBox="1"/>
          <p:nvPr/>
        </p:nvSpPr>
        <p:spPr>
          <a:xfrm rot="19758444">
            <a:off x="73467" y="1763374"/>
            <a:ext cx="1563795" cy="369332"/>
          </a:xfrm>
          <a:prstGeom prst="rect">
            <a:avLst/>
          </a:prstGeom>
          <a:noFill/>
        </p:spPr>
        <p:txBody>
          <a:bodyPr wrap="square" rtlCol="0">
            <a:spAutoFit/>
          </a:bodyPr>
          <a:lstStyle/>
          <a:p>
            <a:pPr algn="ctr"/>
            <a:r>
              <a:rPr lang="it-IT" dirty="0" smtClean="0">
                <a:solidFill>
                  <a:srgbClr val="FF0000"/>
                </a:solidFill>
              </a:rPr>
              <a:t>Vertical</a:t>
            </a:r>
            <a:endParaRPr lang="it-IT" dirty="0">
              <a:solidFill>
                <a:srgbClr val="FF0000"/>
              </a:solidFill>
            </a:endParaRPr>
          </a:p>
        </p:txBody>
      </p:sp>
    </p:spTree>
    <p:extLst>
      <p:ext uri="{BB962C8B-B14F-4D97-AF65-F5344CB8AC3E}">
        <p14:creationId xmlns:p14="http://schemas.microsoft.com/office/powerpoint/2010/main" val="167405753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107465558"/>
              </p:ext>
            </p:extLst>
          </p:nvPr>
        </p:nvGraphicFramePr>
        <p:xfrm>
          <a:off x="1311907" y="1657171"/>
          <a:ext cx="6699869" cy="2790960"/>
        </p:xfrm>
        <a:graphic>
          <a:graphicData uri="http://schemas.openxmlformats.org/drawingml/2006/table">
            <a:tbl>
              <a:tblPr firstRow="1" bandRow="1">
                <a:tableStyleId>{5C22544A-7EE6-4342-B048-85BDC9FD1C3A}</a:tableStyleId>
              </a:tblPr>
              <a:tblGrid>
                <a:gridCol w="1788475"/>
                <a:gridCol w="1402756"/>
                <a:gridCol w="1169546"/>
                <a:gridCol w="1169546"/>
                <a:gridCol w="1169546"/>
              </a:tblGrid>
              <a:tr h="503600">
                <a:tc rowSpan="2">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gridSpan="2">
                  <a:txBody>
                    <a:bodyPr/>
                    <a:lstStyle/>
                    <a:p>
                      <a:pPr algn="ctr"/>
                      <a:r>
                        <a:rPr lang="en-GB" dirty="0" smtClean="0"/>
                        <a:t>Water flow 3m</a:t>
                      </a:r>
                      <a:r>
                        <a:rPr lang="en-GB" baseline="30000" dirty="0" smtClean="0"/>
                        <a:t>3</a:t>
                      </a:r>
                      <a:r>
                        <a:rPr lang="en-GB" baseline="0" dirty="0" smtClean="0"/>
                        <a:t>/h</a:t>
                      </a: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GB" dirty="0"/>
                    </a:p>
                  </a:txBody>
                  <a:tcPr/>
                </a:tc>
                <a:tc gridSpan="2">
                  <a:txBody>
                    <a:bodyPr/>
                    <a:lstStyle/>
                    <a:p>
                      <a:pPr algn="ctr"/>
                      <a:r>
                        <a:rPr lang="en-GB" b="1" u="sng" dirty="0" smtClean="0">
                          <a:solidFill>
                            <a:schemeClr val="tx1"/>
                          </a:solidFill>
                        </a:rPr>
                        <a:t>Water flow 1.8</a:t>
                      </a:r>
                      <a:r>
                        <a:rPr lang="en-GB" b="1" u="sng" baseline="0" dirty="0" smtClean="0">
                          <a:solidFill>
                            <a:schemeClr val="tx1"/>
                          </a:solidFill>
                        </a:rPr>
                        <a:t>m</a:t>
                      </a:r>
                      <a:r>
                        <a:rPr lang="en-GB" b="1" u="sng" baseline="30000" dirty="0" smtClean="0">
                          <a:solidFill>
                            <a:schemeClr val="tx1"/>
                          </a:solidFill>
                        </a:rPr>
                        <a:t>3</a:t>
                      </a:r>
                      <a:r>
                        <a:rPr lang="en-GB" b="1" u="sng" baseline="0" dirty="0" smtClean="0">
                          <a:solidFill>
                            <a:schemeClr val="tx1"/>
                          </a:solidFill>
                        </a:rPr>
                        <a:t>/h (same as in USA15)</a:t>
                      </a:r>
                      <a:endParaRPr lang="en-GB" b="1" u="sng"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2"/>
                    </a:solidFill>
                  </a:tcPr>
                </a:tc>
                <a:tc hMerge="1">
                  <a:txBody>
                    <a:bodyPr/>
                    <a:lstStyle/>
                    <a:p>
                      <a:endParaRPr lang="en-GB" dirty="0"/>
                    </a:p>
                  </a:txBody>
                  <a:tcPr/>
                </a:tc>
              </a:tr>
              <a:tr h="503600">
                <a:tc vMerge="1">
                  <a:txBody>
                    <a:bodyPr/>
                    <a:lstStyle/>
                    <a:p>
                      <a:pPr algn="ctr"/>
                      <a:endParaRPr lang="en-GB"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1" dirty="0" smtClean="0"/>
                        <a:t>52U (4HX)</a:t>
                      </a:r>
                      <a:endParaRPr lang="en-GB"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1" dirty="0" smtClean="0"/>
                        <a:t>63U (6HX)</a:t>
                      </a:r>
                      <a:endParaRPr lang="en-GB"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1" dirty="0" smtClean="0"/>
                        <a:t>52U (4HX)</a:t>
                      </a:r>
                      <a:endParaRPr lang="en-GB"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b="1" dirty="0" smtClean="0"/>
                        <a:t>63U (6HX)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1">
                        <a:lumMod val="20000"/>
                        <a:lumOff val="80000"/>
                      </a:schemeClr>
                    </a:solidFill>
                  </a:tcPr>
                </a:tc>
              </a:tr>
              <a:tr h="503600">
                <a:tc>
                  <a:txBody>
                    <a:bodyPr/>
                    <a:lstStyle/>
                    <a:p>
                      <a:pPr algn="ctr"/>
                      <a:r>
                        <a:rPr lang="en-GB" dirty="0" smtClean="0"/>
                        <a:t>∆T of the water</a:t>
                      </a: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smtClean="0">
                          <a:latin typeface="+mn-lt"/>
                        </a:rPr>
                        <a:t>3.2</a:t>
                      </a:r>
                      <a:r>
                        <a:rPr lang="en-GB" dirty="0" smtClean="0">
                          <a:latin typeface="Calibri" panose="020F0502020204030204" pitchFamily="34" charset="0"/>
                        </a:rPr>
                        <a:t>°C</a:t>
                      </a:r>
                      <a:endParaRPr lang="en-GB"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smtClean="0">
                          <a:latin typeface="+mn-lt"/>
                        </a:rPr>
                        <a:t>5.0</a:t>
                      </a:r>
                      <a:r>
                        <a:rPr lang="en-GB" dirty="0" smtClean="0">
                          <a:latin typeface="Calibri" panose="020F0502020204030204" pitchFamily="34" charset="0"/>
                        </a:rPr>
                        <a:t>°C</a:t>
                      </a:r>
                      <a:endParaRPr lang="en-GB"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smtClean="0"/>
                        <a:t>4.9°C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smtClean="0"/>
                        <a:t>8.4</a:t>
                      </a:r>
                      <a:r>
                        <a:rPr lang="en-GB" dirty="0" smtClean="0"/>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1">
                        <a:lumMod val="20000"/>
                        <a:lumOff val="80000"/>
                      </a:schemeClr>
                    </a:solidFill>
                  </a:tcPr>
                </a:tc>
              </a:tr>
              <a:tr h="503600">
                <a:tc>
                  <a:txBody>
                    <a:bodyPr/>
                    <a:lstStyle/>
                    <a:p>
                      <a:pPr algn="ctr"/>
                      <a:r>
                        <a:rPr lang="en-GB" dirty="0" smtClean="0"/>
                        <a:t>Power removed</a:t>
                      </a: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dirty="0" smtClean="0"/>
                        <a:t>11.15kW</a:t>
                      </a: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dirty="0" smtClean="0"/>
                        <a:t>17.42kW</a:t>
                      </a: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dirty="0" smtClean="0"/>
                        <a:t>10.28kW</a:t>
                      </a: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1">
                        <a:lumMod val="20000"/>
                        <a:lumOff val="80000"/>
                      </a:schemeClr>
                    </a:solidFill>
                  </a:tcPr>
                </a:tc>
                <a:tc>
                  <a:txBody>
                    <a:bodyPr/>
                    <a:lstStyle/>
                    <a:p>
                      <a:pPr algn="ctr"/>
                      <a:r>
                        <a:rPr lang="en-US" dirty="0" smtClean="0"/>
                        <a:t>17.56kW</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1">
                        <a:lumMod val="20000"/>
                        <a:lumOff val="80000"/>
                      </a:schemeClr>
                    </a:solidFill>
                  </a:tcPr>
                </a:tc>
              </a:tr>
              <a:tr h="503600">
                <a:tc>
                  <a:txBody>
                    <a:bodyPr/>
                    <a:lstStyle/>
                    <a:p>
                      <a:pPr algn="ctr"/>
                      <a:r>
                        <a:rPr lang="en-GB" dirty="0" smtClean="0"/>
                        <a:t>% of the total power</a:t>
                      </a: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GB" dirty="0" smtClean="0"/>
                        <a:t>79%</a:t>
                      </a: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GB" dirty="0" smtClean="0"/>
                        <a:t>85%</a:t>
                      </a: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GB" dirty="0" smtClean="0"/>
                        <a:t>73%</a:t>
                      </a: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85.5%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1">
                        <a:lumMod val="20000"/>
                        <a:lumOff val="80000"/>
                      </a:schemeClr>
                    </a:solidFill>
                  </a:tcPr>
                </a:tc>
              </a:tr>
            </a:tbl>
          </a:graphicData>
        </a:graphic>
      </p:graphicFrame>
      <p:sp>
        <p:nvSpPr>
          <p:cNvPr id="3" name="TextBox 2"/>
          <p:cNvSpPr txBox="1"/>
          <p:nvPr/>
        </p:nvSpPr>
        <p:spPr>
          <a:xfrm>
            <a:off x="1385374" y="1689899"/>
            <a:ext cx="1479832" cy="584776"/>
          </a:xfrm>
          <a:prstGeom prst="rect">
            <a:avLst/>
          </a:prstGeom>
          <a:noFill/>
        </p:spPr>
        <p:txBody>
          <a:bodyPr wrap="square" rtlCol="0">
            <a:spAutoFit/>
          </a:bodyPr>
          <a:lstStyle/>
          <a:p>
            <a:pPr algn="ctr"/>
            <a:r>
              <a:rPr lang="en-US" sz="1600" b="1" dirty="0" smtClean="0"/>
              <a:t>52U total power 13.9kW</a:t>
            </a:r>
            <a:endParaRPr lang="en-US" sz="1600" b="1" dirty="0"/>
          </a:p>
        </p:txBody>
      </p:sp>
      <p:sp>
        <p:nvSpPr>
          <p:cNvPr id="4" name="TextBox 3"/>
          <p:cNvSpPr txBox="1"/>
          <p:nvPr/>
        </p:nvSpPr>
        <p:spPr>
          <a:xfrm>
            <a:off x="1401336" y="2262150"/>
            <a:ext cx="1479832" cy="584776"/>
          </a:xfrm>
          <a:prstGeom prst="rect">
            <a:avLst/>
          </a:prstGeom>
          <a:noFill/>
        </p:spPr>
        <p:txBody>
          <a:bodyPr wrap="square" rtlCol="0">
            <a:spAutoFit/>
          </a:bodyPr>
          <a:lstStyle/>
          <a:p>
            <a:pPr algn="ctr"/>
            <a:r>
              <a:rPr lang="en-US" sz="1600" b="1" dirty="0" smtClean="0"/>
              <a:t>63U total power 20.5kW</a:t>
            </a:r>
            <a:endParaRPr lang="en-US" sz="1600" b="1" dirty="0"/>
          </a:p>
        </p:txBody>
      </p:sp>
      <p:sp>
        <p:nvSpPr>
          <p:cNvPr id="5" name="TextBox 4"/>
          <p:cNvSpPr txBox="1"/>
          <p:nvPr/>
        </p:nvSpPr>
        <p:spPr>
          <a:xfrm>
            <a:off x="944573" y="199429"/>
            <a:ext cx="7609068" cy="523220"/>
          </a:xfrm>
          <a:prstGeom prst="rect">
            <a:avLst/>
          </a:prstGeom>
          <a:noFill/>
        </p:spPr>
        <p:txBody>
          <a:bodyPr wrap="square" rtlCol="0">
            <a:spAutoFit/>
          </a:bodyPr>
          <a:lstStyle/>
          <a:p>
            <a:r>
              <a:rPr lang="en-GB" sz="2800" dirty="0" smtClean="0">
                <a:latin typeface="+mj-lt"/>
              </a:rPr>
              <a:t>Heat removal with soundproofing: 52U </a:t>
            </a:r>
            <a:r>
              <a:rPr lang="en-GB" sz="2800" dirty="0" err="1" smtClean="0">
                <a:latin typeface="+mj-lt"/>
              </a:rPr>
              <a:t>vs</a:t>
            </a:r>
            <a:r>
              <a:rPr lang="en-GB" sz="2800" dirty="0" smtClean="0">
                <a:latin typeface="+mj-lt"/>
              </a:rPr>
              <a:t> 63U</a:t>
            </a:r>
            <a:endParaRPr lang="en-GB" sz="2800" dirty="0">
              <a:latin typeface="+mj-lt"/>
            </a:endParaRPr>
          </a:p>
        </p:txBody>
      </p:sp>
      <p:sp>
        <p:nvSpPr>
          <p:cNvPr id="6" name="TextBox 5"/>
          <p:cNvSpPr txBox="1"/>
          <p:nvPr/>
        </p:nvSpPr>
        <p:spPr>
          <a:xfrm>
            <a:off x="1102002" y="5017217"/>
            <a:ext cx="7136781" cy="646331"/>
          </a:xfrm>
          <a:prstGeom prst="rect">
            <a:avLst/>
          </a:prstGeom>
          <a:noFill/>
        </p:spPr>
        <p:txBody>
          <a:bodyPr wrap="square" rtlCol="0">
            <a:spAutoFit/>
          </a:bodyPr>
          <a:lstStyle/>
          <a:p>
            <a:pPr algn="ctr"/>
            <a:r>
              <a:rPr lang="en-US" b="1" dirty="0" smtClean="0"/>
              <a:t>In May 2018 we will start testing with new 2U Heat exchanger</a:t>
            </a:r>
            <a:r>
              <a:rPr lang="is-IS" b="1" dirty="0" smtClean="0"/>
              <a:t>…let’s see if we can do better.</a:t>
            </a:r>
            <a:endParaRPr lang="en-US" b="1" dirty="0"/>
          </a:p>
        </p:txBody>
      </p:sp>
      <p:sp>
        <p:nvSpPr>
          <p:cNvPr id="7" name="Slide Number Placeholder 3"/>
          <p:cNvSpPr>
            <a:spLocks noGrp="1"/>
          </p:cNvSpPr>
          <p:nvPr>
            <p:ph type="sldNum" sz="quarter" idx="12"/>
          </p:nvPr>
        </p:nvSpPr>
        <p:spPr>
          <a:xfrm>
            <a:off x="8608788" y="6480753"/>
            <a:ext cx="441142" cy="365125"/>
          </a:xfrm>
        </p:spPr>
        <p:txBody>
          <a:bodyPr/>
          <a:lstStyle/>
          <a:p>
            <a:fld id="{C02A221C-2411-42A5-82EA-2BBBDC5ACA53}" type="slidenum">
              <a:rPr lang="en-GB" smtClean="0"/>
              <a:t>21</a:t>
            </a:fld>
            <a:endParaRPr lang="en-GB" dirty="0"/>
          </a:p>
        </p:txBody>
      </p:sp>
    </p:spTree>
    <p:extLst>
      <p:ext uri="{BB962C8B-B14F-4D97-AF65-F5344CB8AC3E}">
        <p14:creationId xmlns:p14="http://schemas.microsoft.com/office/powerpoint/2010/main" val="334663498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p:cNvSpPr txBox="1"/>
          <p:nvPr/>
        </p:nvSpPr>
        <p:spPr>
          <a:xfrm>
            <a:off x="676820" y="105852"/>
            <a:ext cx="8332675" cy="1077218"/>
          </a:xfrm>
          <a:prstGeom prst="rect">
            <a:avLst/>
          </a:prstGeom>
          <a:noFill/>
        </p:spPr>
        <p:txBody>
          <a:bodyPr wrap="square" rtlCol="0">
            <a:spAutoFit/>
          </a:bodyPr>
          <a:lstStyle/>
          <a:p>
            <a:r>
              <a:rPr lang="en-GB" sz="3200" dirty="0" smtClean="0">
                <a:latin typeface="+mj-lt"/>
              </a:rPr>
              <a:t>Noise on Vertical cooling: doors and side air gaps insulated (52U)</a:t>
            </a:r>
            <a:endParaRPr lang="en-GB" sz="3200" dirty="0">
              <a:latin typeface="+mj-lt"/>
            </a:endParaRPr>
          </a:p>
        </p:txBody>
      </p:sp>
      <p:sp>
        <p:nvSpPr>
          <p:cNvPr id="17" name="Slide Number Placeholder 3"/>
          <p:cNvSpPr>
            <a:spLocks noGrp="1"/>
          </p:cNvSpPr>
          <p:nvPr>
            <p:ph type="sldNum" sz="quarter" idx="12"/>
          </p:nvPr>
        </p:nvSpPr>
        <p:spPr>
          <a:xfrm>
            <a:off x="8608788" y="6480753"/>
            <a:ext cx="441142" cy="365125"/>
          </a:xfrm>
        </p:spPr>
        <p:txBody>
          <a:bodyPr/>
          <a:lstStyle/>
          <a:p>
            <a:fld id="{C02A221C-2411-42A5-82EA-2BBBDC5ACA53}" type="slidenum">
              <a:rPr lang="en-GB" smtClean="0"/>
              <a:t>22</a:t>
            </a:fld>
            <a:endParaRPr lang="en-GB" dirty="0"/>
          </a:p>
        </p:txBody>
      </p:sp>
      <p:grpSp>
        <p:nvGrpSpPr>
          <p:cNvPr id="19" name="Group 18"/>
          <p:cNvGrpSpPr>
            <a:grpSpLocks/>
          </p:cNvGrpSpPr>
          <p:nvPr/>
        </p:nvGrpSpPr>
        <p:grpSpPr bwMode="auto">
          <a:xfrm>
            <a:off x="2116594" y="1479553"/>
            <a:ext cx="2708946" cy="1901825"/>
            <a:chOff x="24817388" y="36263263"/>
            <a:chExt cx="2819400" cy="1901825"/>
          </a:xfrm>
        </p:grpSpPr>
        <p:grpSp>
          <p:nvGrpSpPr>
            <p:cNvPr id="21" name="Group 20"/>
            <p:cNvGrpSpPr>
              <a:grpSpLocks/>
            </p:cNvGrpSpPr>
            <p:nvPr/>
          </p:nvGrpSpPr>
          <p:grpSpPr bwMode="auto">
            <a:xfrm>
              <a:off x="24817388" y="36263263"/>
              <a:ext cx="2362200" cy="1901825"/>
              <a:chOff x="24817388" y="36375975"/>
              <a:chExt cx="2362200" cy="1901357"/>
            </a:xfrm>
          </p:grpSpPr>
          <p:pic>
            <p:nvPicPr>
              <p:cNvPr id="27" name="Picture 26"/>
              <p:cNvPicPr>
                <a:picLocks noChangeAspect="1" noChangeArrowheads="1"/>
              </p:cNvPicPr>
              <p:nvPr/>
            </p:nvPicPr>
            <p:blipFill>
              <a:blip r:embed="rId2">
                <a:extLst>
                  <a:ext uri="{28A0092B-C50C-407E-A947-70E740481C1C}">
                    <a14:useLocalDpi xmlns:a14="http://schemas.microsoft.com/office/drawing/2010/main" val="0"/>
                  </a:ext>
                </a:extLst>
              </a:blip>
              <a:srcRect l="42995" t="18904" r="7053" b="45213"/>
              <a:stretch>
                <a:fillRect/>
              </a:stretch>
            </p:blipFill>
            <p:spPr bwMode="auto">
              <a:xfrm>
                <a:off x="24817388" y="36375975"/>
                <a:ext cx="2362200" cy="1049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28"/>
              <p:cNvSpPr txBox="1">
                <a:spLocks noChangeArrowheads="1"/>
              </p:cNvSpPr>
              <p:nvPr/>
            </p:nvSpPr>
            <p:spPr bwMode="auto">
              <a:xfrm>
                <a:off x="26646187" y="36732130"/>
                <a:ext cx="381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800" kern="1200">
                    <a:solidFill>
                      <a:srgbClr val="FFFFFF"/>
                    </a:solidFill>
                  </a:rPr>
                  <a:t>1</a:t>
                </a:r>
              </a:p>
            </p:txBody>
          </p:sp>
          <p:sp>
            <p:nvSpPr>
              <p:cNvPr id="30" name="TextBox 29"/>
              <p:cNvSpPr txBox="1">
                <a:spLocks noChangeArrowheads="1"/>
              </p:cNvSpPr>
              <p:nvPr/>
            </p:nvSpPr>
            <p:spPr bwMode="auto">
              <a:xfrm>
                <a:off x="26629200" y="37908000"/>
                <a:ext cx="381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800" kern="1200">
                    <a:solidFill>
                      <a:srgbClr val="FFFFFF"/>
                    </a:solidFill>
                  </a:rPr>
                  <a:t>2</a:t>
                </a:r>
              </a:p>
            </p:txBody>
          </p:sp>
          <p:sp>
            <p:nvSpPr>
              <p:cNvPr id="31" name="TextBox 30"/>
              <p:cNvSpPr txBox="1">
                <a:spLocks noChangeArrowheads="1"/>
              </p:cNvSpPr>
              <p:nvPr/>
            </p:nvSpPr>
            <p:spPr bwMode="auto">
              <a:xfrm>
                <a:off x="24930000" y="36694800"/>
                <a:ext cx="381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800" kern="1200">
                    <a:solidFill>
                      <a:srgbClr val="FFFFFF"/>
                    </a:solidFill>
                  </a:rPr>
                  <a:t>2</a:t>
                </a:r>
              </a:p>
            </p:txBody>
          </p:sp>
        </p:grpSp>
        <p:sp>
          <p:nvSpPr>
            <p:cNvPr id="22" name="TextBox 21"/>
            <p:cNvSpPr txBox="1">
              <a:spLocks noChangeArrowheads="1"/>
            </p:cNvSpPr>
            <p:nvPr/>
          </p:nvSpPr>
          <p:spPr bwMode="auto">
            <a:xfrm>
              <a:off x="25579387" y="36760272"/>
              <a:ext cx="6096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600" kern="1200" dirty="0">
                  <a:solidFill>
                    <a:srgbClr val="4154C5"/>
                  </a:solidFill>
                </a:rPr>
                <a:t>rack</a:t>
              </a:r>
            </a:p>
          </p:txBody>
        </p:sp>
        <p:cxnSp>
          <p:nvCxnSpPr>
            <p:cNvPr id="23" name="Straight Arrow Connector 22"/>
            <p:cNvCxnSpPr>
              <a:cxnSpLocks noChangeShapeType="1"/>
            </p:cNvCxnSpPr>
            <p:nvPr/>
          </p:nvCxnSpPr>
          <p:spPr bwMode="auto">
            <a:xfrm flipH="1">
              <a:off x="27027188" y="36949063"/>
              <a:ext cx="609600" cy="0"/>
            </a:xfrm>
            <a:prstGeom prst="straightConnector1">
              <a:avLst/>
            </a:prstGeom>
            <a:noFill/>
            <a:ln w="25400">
              <a:solidFill>
                <a:schemeClr val="tx1"/>
              </a:solidFill>
              <a:round/>
              <a:headEnd/>
              <a:tailEnd type="arrow" w="med" len="med"/>
            </a:ln>
            <a:effectLst>
              <a:outerShdw blurRad="130000" dist="101600" dir="2700000" algn="tl" rotWithShape="0">
                <a:srgbClr val="000000">
                  <a:alpha val="34998"/>
                </a:srgbClr>
              </a:outerShdw>
            </a:effectLst>
            <a:extLst>
              <a:ext uri="{909E8E84-426E-40dd-AFC4-6F175D3DCCD1}">
                <a14:hiddenFill xmlns:a14="http://schemas.microsoft.com/office/drawing/2010/main">
                  <a:noFill/>
                </a14:hiddenFill>
              </a:ext>
            </a:extLst>
          </p:spPr>
        </p:cxnSp>
        <p:sp>
          <p:nvSpPr>
            <p:cNvPr id="26" name="Rectangle 25"/>
            <p:cNvSpPr/>
            <p:nvPr/>
          </p:nvSpPr>
          <p:spPr>
            <a:xfrm>
              <a:off x="26417588" y="36949063"/>
              <a:ext cx="609600" cy="3810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eaLnBrk="1" hangingPunct="1">
                <a:defRPr/>
              </a:pPr>
              <a:endParaRPr lang="en-GB" kern="1200"/>
            </a:p>
          </p:txBody>
        </p:sp>
      </p:grpSp>
      <p:sp>
        <p:nvSpPr>
          <p:cNvPr id="20" name="TextBox 19"/>
          <p:cNvSpPr txBox="1">
            <a:spLocks noChangeArrowheads="1"/>
          </p:cNvSpPr>
          <p:nvPr/>
        </p:nvSpPr>
        <p:spPr bwMode="auto">
          <a:xfrm>
            <a:off x="4799345" y="1509714"/>
            <a:ext cx="2103117" cy="1200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r>
              <a:rPr lang="en-US" sz="2400" b="1" kern="1200" dirty="0">
                <a:latin typeface="Calibri" charset="0"/>
              </a:rPr>
              <a:t>Noise measurement points</a:t>
            </a:r>
          </a:p>
        </p:txBody>
      </p:sp>
      <p:sp>
        <p:nvSpPr>
          <p:cNvPr id="33" name="TextBox 32"/>
          <p:cNvSpPr txBox="1"/>
          <p:nvPr/>
        </p:nvSpPr>
        <p:spPr>
          <a:xfrm rot="20537078">
            <a:off x="159765" y="1584366"/>
            <a:ext cx="1393031" cy="646331"/>
          </a:xfrm>
          <a:prstGeom prst="rect">
            <a:avLst/>
          </a:prstGeom>
          <a:noFill/>
          <a:ln>
            <a:solidFill>
              <a:srgbClr val="FF0000"/>
            </a:solidFill>
          </a:ln>
        </p:spPr>
        <p:txBody>
          <a:bodyPr wrap="square" rtlCol="0">
            <a:spAutoFit/>
          </a:bodyPr>
          <a:lstStyle/>
          <a:p>
            <a:pPr algn="ctr"/>
            <a:r>
              <a:rPr lang="en-GB" dirty="0" smtClean="0"/>
              <a:t>Vertical air flow</a:t>
            </a:r>
            <a:endParaRPr lang="en-GB" dirty="0"/>
          </a:p>
        </p:txBody>
      </p:sp>
      <p:pic>
        <p:nvPicPr>
          <p:cNvPr id="16" name="Picture 15"/>
          <p:cNvPicPr>
            <a:picLocks noChangeAspect="1"/>
          </p:cNvPicPr>
          <p:nvPr/>
        </p:nvPicPr>
        <p:blipFill rotWithShape="1">
          <a:blip r:embed="rId3" cstate="print">
            <a:extLst>
              <a:ext uri="{28A0092B-C50C-407E-A947-70E740481C1C}">
                <a14:useLocalDpi xmlns:a14="http://schemas.microsoft.com/office/drawing/2010/main" val="0"/>
              </a:ext>
            </a:extLst>
          </a:blip>
          <a:srcRect r="36698" b="1755"/>
          <a:stretch/>
        </p:blipFill>
        <p:spPr>
          <a:xfrm>
            <a:off x="7063993" y="975938"/>
            <a:ext cx="1987503" cy="5481501"/>
          </a:xfrm>
          <a:prstGeom prst="rect">
            <a:avLst/>
          </a:prstGeom>
        </p:spPr>
      </p:pic>
      <p:sp>
        <p:nvSpPr>
          <p:cNvPr id="2" name="TextBox 1"/>
          <p:cNvSpPr txBox="1"/>
          <p:nvPr/>
        </p:nvSpPr>
        <p:spPr>
          <a:xfrm>
            <a:off x="282214" y="5541183"/>
            <a:ext cx="6655526" cy="923330"/>
          </a:xfrm>
          <a:prstGeom prst="rect">
            <a:avLst/>
          </a:prstGeom>
          <a:noFill/>
          <a:ln>
            <a:solidFill>
              <a:srgbClr val="FF0000"/>
            </a:solidFill>
          </a:ln>
        </p:spPr>
        <p:txBody>
          <a:bodyPr wrap="square" rtlCol="0">
            <a:spAutoFit/>
          </a:bodyPr>
          <a:lstStyle/>
          <a:p>
            <a:pPr algn="ctr"/>
            <a:r>
              <a:rPr lang="en-US" dirty="0" smtClean="0"/>
              <a:t>A reduction of 3 dB(A) is quite significant considering the total number of racks will be operative in the counting room (&gt;50)</a:t>
            </a:r>
          </a:p>
          <a:p>
            <a:pPr algn="ctr"/>
            <a:r>
              <a:rPr lang="en-US" b="1" dirty="0" smtClean="0"/>
              <a:t>63U noise measurements coming soon</a:t>
            </a:r>
            <a:r>
              <a:rPr lang="is-IS" b="1" dirty="0" smtClean="0"/>
              <a:t>….</a:t>
            </a:r>
            <a:endParaRPr lang="en-US" b="1" dirty="0"/>
          </a:p>
        </p:txBody>
      </p:sp>
      <p:sp>
        <p:nvSpPr>
          <p:cNvPr id="4" name="TextBox 3"/>
          <p:cNvSpPr txBox="1"/>
          <p:nvPr/>
        </p:nvSpPr>
        <p:spPr>
          <a:xfrm>
            <a:off x="503773" y="2760519"/>
            <a:ext cx="5037727" cy="369332"/>
          </a:xfrm>
          <a:prstGeom prst="rect">
            <a:avLst/>
          </a:prstGeom>
          <a:noFill/>
        </p:spPr>
        <p:txBody>
          <a:bodyPr wrap="square" rtlCol="0">
            <a:spAutoFit/>
          </a:bodyPr>
          <a:lstStyle/>
          <a:p>
            <a:endParaRPr lang="en-US" dirty="0"/>
          </a:p>
        </p:txBody>
      </p:sp>
      <p:graphicFrame>
        <p:nvGraphicFramePr>
          <p:cNvPr id="24" name="Table 23"/>
          <p:cNvGraphicFramePr>
            <a:graphicFrameLocks noGrp="1"/>
          </p:cNvGraphicFramePr>
          <p:nvPr>
            <p:extLst>
              <p:ext uri="{D42A27DB-BD31-4B8C-83A1-F6EECF244321}">
                <p14:modId xmlns:p14="http://schemas.microsoft.com/office/powerpoint/2010/main" val="1842360719"/>
              </p:ext>
            </p:extLst>
          </p:nvPr>
        </p:nvGraphicFramePr>
        <p:xfrm>
          <a:off x="160642" y="2823495"/>
          <a:ext cx="6692767" cy="2560296"/>
        </p:xfrm>
        <a:graphic>
          <a:graphicData uri="http://schemas.openxmlformats.org/drawingml/2006/table">
            <a:tbl>
              <a:tblPr/>
              <a:tblGrid>
                <a:gridCol w="1676029">
                  <a:extLst>
                    <a:ext uri="{9D8B030D-6E8A-4147-A177-3AD203B41FA5}">
                      <a16:colId xmlns="" xmlns:a16="http://schemas.microsoft.com/office/drawing/2014/main" val="20000"/>
                    </a:ext>
                  </a:extLst>
                </a:gridCol>
                <a:gridCol w="916386">
                  <a:extLst>
                    <a:ext uri="{9D8B030D-6E8A-4147-A177-3AD203B41FA5}">
                      <a16:colId xmlns="" xmlns:a16="http://schemas.microsoft.com/office/drawing/2014/main" val="20001"/>
                    </a:ext>
                  </a:extLst>
                </a:gridCol>
                <a:gridCol w="1025088">
                  <a:extLst>
                    <a:ext uri="{9D8B030D-6E8A-4147-A177-3AD203B41FA5}">
                      <a16:colId xmlns="" xmlns:a16="http://schemas.microsoft.com/office/drawing/2014/main" val="20002"/>
                    </a:ext>
                  </a:extLst>
                </a:gridCol>
                <a:gridCol w="1025088">
                  <a:extLst>
                    <a:ext uri="{9D8B030D-6E8A-4147-A177-3AD203B41FA5}">
                      <a16:colId xmlns="" xmlns:a16="http://schemas.microsoft.com/office/drawing/2014/main" val="20003"/>
                    </a:ext>
                  </a:extLst>
                </a:gridCol>
                <a:gridCol w="1025088">
                  <a:extLst>
                    <a:ext uri="{9D8B030D-6E8A-4147-A177-3AD203B41FA5}">
                      <a16:colId xmlns="" xmlns:a16="http://schemas.microsoft.com/office/drawing/2014/main" val="20004"/>
                    </a:ext>
                  </a:extLst>
                </a:gridCol>
                <a:gridCol w="1025088">
                  <a:extLst>
                    <a:ext uri="{9D8B030D-6E8A-4147-A177-3AD203B41FA5}">
                      <a16:colId xmlns="" xmlns:a16="http://schemas.microsoft.com/office/drawing/2014/main" val="20005"/>
                    </a:ext>
                  </a:extLst>
                </a:gridCol>
              </a:tblGrid>
              <a:tr h="170285">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1" i="0" u="none" strike="noStrike" cap="none" normalizeH="0" baseline="0" dirty="0" smtClean="0">
                          <a:ln>
                            <a:noFill/>
                          </a:ln>
                          <a:solidFill>
                            <a:schemeClr val="tx1"/>
                          </a:solidFill>
                          <a:effectLst/>
                          <a:latin typeface="Calibri" panose="020F0502020204030204" pitchFamily="34" charset="0"/>
                          <a:ea typeface="MS PGothic" panose="020B0600070205080204" pitchFamily="34" charset="-128"/>
                        </a:rPr>
                        <a:t>Noise measurements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1" i="0" u="none" strike="noStrike" cap="none" normalizeH="0" baseline="0" dirty="0" smtClean="0">
                          <a:ln>
                            <a:noFill/>
                          </a:ln>
                          <a:solidFill>
                            <a:schemeClr val="tx1"/>
                          </a:solidFill>
                          <a:effectLst/>
                          <a:latin typeface="Calibri" panose="020F0502020204030204" pitchFamily="34" charset="0"/>
                          <a:ea typeface="MS PGothic" panose="020B0600070205080204" pitchFamily="34" charset="-128"/>
                        </a:rPr>
                        <a:t>(52U)</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rgbClr val="FFFFFF"/>
                          </a:solidFill>
                          <a:effectLst/>
                          <a:latin typeface="Calibri" panose="020F0502020204030204" pitchFamily="34" charset="0"/>
                          <a:ea typeface="MS PGothic" panose="020B0600070205080204" pitchFamily="34" charset="-128"/>
                        </a:rPr>
                        <a:t>Pos. 1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bg1"/>
                          </a:solidFill>
                          <a:effectLst/>
                          <a:latin typeface="Calibri" panose="020F0502020204030204" pitchFamily="34" charset="0"/>
                          <a:ea typeface="MS PGothic" panose="020B0600070205080204" pitchFamily="34" charset="-128"/>
                        </a:rPr>
                        <a:t>Door open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rgbClr val="FFFFFF"/>
                          </a:solidFill>
                          <a:effectLst/>
                          <a:latin typeface="Calibri" panose="020F0502020204030204" pitchFamily="34" charset="0"/>
                          <a:ea typeface="MS PGothic" panose="020B0600070205080204" pitchFamily="34" charset="-128"/>
                        </a:rPr>
                        <a:t>[dB(A)]</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093B2"/>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rgbClr val="FFFFFF"/>
                          </a:solidFill>
                          <a:effectLst/>
                          <a:latin typeface="Calibri" panose="020F0502020204030204" pitchFamily="34" charset="0"/>
                          <a:ea typeface="MS PGothic" panose="020B0600070205080204" pitchFamily="34" charset="-128"/>
                        </a:rPr>
                        <a:t>Pos. 1</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bg1"/>
                          </a:solidFill>
                          <a:effectLst/>
                          <a:latin typeface="Calibri" panose="020F0502020204030204" pitchFamily="34" charset="0"/>
                          <a:ea typeface="MS PGothic" panose="020B0600070205080204" pitchFamily="34" charset="-128"/>
                        </a:rPr>
                        <a:t>Door closed </a:t>
                      </a:r>
                      <a:r>
                        <a:rPr kumimoji="0" lang="en-US" altLang="en-US" sz="1800" b="1" i="0" u="none" strike="noStrike" cap="none" normalizeH="0" baseline="0" dirty="0" smtClean="0">
                          <a:ln>
                            <a:noFill/>
                          </a:ln>
                          <a:solidFill>
                            <a:srgbClr val="FFFFFF"/>
                          </a:solidFill>
                          <a:effectLst/>
                          <a:latin typeface="Calibri" panose="020F0502020204030204" pitchFamily="34" charset="0"/>
                          <a:ea typeface="MS PGothic" panose="020B0600070205080204" pitchFamily="34" charset="-128"/>
                        </a:rPr>
                        <a:t>[dB(A)]</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093B2"/>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rgbClr val="FFFFFF"/>
                          </a:solidFill>
                          <a:effectLst/>
                          <a:latin typeface="Calibri" panose="020F0502020204030204" pitchFamily="34" charset="0"/>
                          <a:ea typeface="MS PGothic" panose="020B0600070205080204" pitchFamily="34" charset="-128"/>
                        </a:rPr>
                        <a:t>Pos. 2</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rgbClr val="FFFFFF"/>
                          </a:solidFill>
                          <a:effectLst/>
                          <a:latin typeface="Calibri" panose="020F0502020204030204" pitchFamily="34" charset="0"/>
                          <a:ea typeface="MS PGothic" panose="020B0600070205080204" pitchFamily="34" charset="-128"/>
                        </a:rPr>
                        <a:t>[dB(A)]</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093B2"/>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rgbClr val="FFFFFF"/>
                          </a:solidFill>
                          <a:effectLst/>
                          <a:latin typeface="Calibri" panose="020F0502020204030204" pitchFamily="34" charset="0"/>
                          <a:ea typeface="MS PGothic" panose="020B0600070205080204" pitchFamily="34" charset="-128"/>
                        </a:rPr>
                        <a:t>Av. max T on ASIS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rgbClr val="FFFFFF"/>
                          </a:solidFill>
                          <a:effectLst/>
                          <a:latin typeface="Calibri" panose="020F0502020204030204" pitchFamily="34" charset="0"/>
                          <a:ea typeface="MS PGothic" panose="020B0600070205080204" pitchFamily="34" charset="-128"/>
                        </a:rPr>
                        <a:t>LB [</a:t>
                      </a:r>
                      <a:r>
                        <a:rPr kumimoji="0" lang="en-US" altLang="en-US" sz="1800" b="1" i="0" u="none" strike="noStrike" cap="none" normalizeH="0" baseline="0" dirty="0" smtClean="0">
                          <a:ln>
                            <a:noFill/>
                          </a:ln>
                          <a:solidFill>
                            <a:srgbClr val="FFFFFF"/>
                          </a:solidFill>
                          <a:effectLst/>
                          <a:latin typeface="Calibri" panose="020F0502020204030204" pitchFamily="34" charset="0"/>
                          <a:ea typeface="Arial Unicode MS" panose="020B0604020202020204" pitchFamily="34" charset="-128"/>
                          <a:cs typeface="Arial Unicode MS" panose="020B0604020202020204" pitchFamily="34" charset="-128"/>
                        </a:rPr>
                        <a:t>°</a:t>
                      </a:r>
                      <a:r>
                        <a:rPr kumimoji="0" lang="en-US" altLang="en-US" sz="1800" b="1" i="0" u="none" strike="noStrike" cap="none" normalizeH="0" baseline="0" dirty="0" smtClean="0">
                          <a:ln>
                            <a:noFill/>
                          </a:ln>
                          <a:solidFill>
                            <a:srgbClr val="FFFFFF"/>
                          </a:solidFill>
                          <a:effectLst/>
                          <a:latin typeface="Calibri" panose="020F0502020204030204" pitchFamily="34" charset="0"/>
                          <a:ea typeface="MS PGothic" panose="020B0600070205080204" pitchFamily="34" charset="-128"/>
                        </a:rPr>
                        <a:t>C]</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093B2"/>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rgbClr val="FFFFFF"/>
                          </a:solidFill>
                          <a:effectLst/>
                          <a:latin typeface="Calibri" panose="020F0502020204030204" pitchFamily="34" charset="0"/>
                          <a:ea typeface="MS PGothic" panose="020B0600070205080204" pitchFamily="34" charset="-128"/>
                        </a:rPr>
                        <a:t>Av. max T on Comtel LB [</a:t>
                      </a:r>
                      <a:r>
                        <a:rPr kumimoji="0" lang="en-US" altLang="en-US" sz="1800" b="1" i="0" u="none" strike="noStrike" cap="none" normalizeH="0" baseline="0" dirty="0" smtClean="0">
                          <a:ln>
                            <a:noFill/>
                          </a:ln>
                          <a:solidFill>
                            <a:srgbClr val="FFFFFF"/>
                          </a:solidFill>
                          <a:effectLst/>
                          <a:latin typeface="Calibri" panose="020F0502020204030204" pitchFamily="34" charset="0"/>
                          <a:ea typeface="Arial Unicode MS" panose="020B0604020202020204" pitchFamily="34" charset="-128"/>
                          <a:cs typeface="Arial Unicode MS" panose="020B0604020202020204" pitchFamily="34" charset="-128"/>
                        </a:rPr>
                        <a:t>°</a:t>
                      </a:r>
                      <a:r>
                        <a:rPr kumimoji="0" lang="en-US" altLang="en-US" sz="1800" b="1" i="0" u="none" strike="noStrike" cap="none" normalizeH="0" baseline="0" dirty="0" smtClean="0">
                          <a:ln>
                            <a:noFill/>
                          </a:ln>
                          <a:solidFill>
                            <a:srgbClr val="FFFFFF"/>
                          </a:solidFill>
                          <a:effectLst/>
                          <a:latin typeface="Calibri" panose="020F0502020204030204" pitchFamily="34" charset="0"/>
                          <a:ea typeface="MS PGothic" panose="020B0600070205080204" pitchFamily="34" charset="-128"/>
                        </a:rPr>
                        <a:t>C]</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093B2"/>
                    </a:solidFill>
                  </a:tcPr>
                </a:tc>
                <a:extLst>
                  <a:ext uri="{0D108BD9-81ED-4DB2-BD59-A6C34878D82A}">
                    <a16:rowId xmlns="" xmlns:a16="http://schemas.microsoft.com/office/drawing/2014/main" val="10000"/>
                  </a:ext>
                </a:extLst>
              </a:tr>
              <a:tr h="560424">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smtClean="0">
                          <a:ln>
                            <a:noFill/>
                          </a:ln>
                          <a:solidFill>
                            <a:srgbClr val="FFFFFF"/>
                          </a:solidFill>
                          <a:effectLst/>
                          <a:latin typeface="Calibri" panose="020F0502020204030204" pitchFamily="34" charset="0"/>
                          <a:ea typeface="MS PGothic" panose="020B0600070205080204" pitchFamily="34" charset="-128"/>
                        </a:rPr>
                        <a:t>Without insulation</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89A6"/>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102.8</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FDAE3"/>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90</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FDAE3"/>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87.5</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FDAE3"/>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49.2</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FDAE3"/>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53.1</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FDAE3"/>
                    </a:solidFill>
                  </a:tcPr>
                </a:tc>
                <a:extLst>
                  <a:ext uri="{0D108BD9-81ED-4DB2-BD59-A6C34878D82A}">
                    <a16:rowId xmlns="" xmlns:a16="http://schemas.microsoft.com/office/drawing/2014/main" val="10001"/>
                  </a:ext>
                </a:extLst>
              </a:tr>
              <a:tr h="354128">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smtClean="0">
                          <a:ln>
                            <a:noFill/>
                          </a:ln>
                          <a:solidFill>
                            <a:srgbClr val="FFFFFF"/>
                          </a:solidFill>
                          <a:effectLst/>
                          <a:latin typeface="Calibri" panose="020F0502020204030204" pitchFamily="34" charset="0"/>
                          <a:ea typeface="MS PGothic" panose="020B0600070205080204" pitchFamily="34" charset="-128"/>
                        </a:rPr>
                        <a:t>With insulation</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89A6"/>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18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FDAE3"/>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86.3</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FDAE3"/>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84</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FDAE3"/>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51.8</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FDAE3"/>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49.4</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FDAE3"/>
                    </a:solidFill>
                  </a:tcPr>
                </a:tc>
                <a:extLst>
                  <a:ext uri="{0D108BD9-81ED-4DB2-BD59-A6C34878D82A}">
                    <a16:rowId xmlns="" xmlns:a16="http://schemas.microsoft.com/office/drawing/2014/main" val="10002"/>
                  </a:ext>
                </a:extLst>
              </a:tr>
              <a:tr h="354128">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dirty="0" smtClean="0">
                          <a:ln>
                            <a:noFill/>
                          </a:ln>
                          <a:solidFill>
                            <a:srgbClr val="FFFFFF"/>
                          </a:solidFill>
                          <a:effectLst/>
                          <a:latin typeface="Calibri" panose="020F0502020204030204" pitchFamily="34" charset="0"/>
                          <a:ea typeface="MS PGothic" panose="020B0600070205080204" pitchFamily="34" charset="-128"/>
                        </a:rPr>
                        <a:t>Difference</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89A6"/>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FDAE3"/>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-3.7</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7D411"/>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smtClean="0">
                          <a:ln>
                            <a:noFill/>
                          </a:ln>
                          <a:solidFill>
                            <a:srgbClr val="000000"/>
                          </a:solidFill>
                          <a:effectLst/>
                          <a:latin typeface="Calibri" panose="020F0502020204030204" pitchFamily="34" charset="0"/>
                          <a:ea typeface="MS PGothic" panose="020B0600070205080204" pitchFamily="34" charset="-128"/>
                        </a:rPr>
                        <a:t>-3.5</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7D411"/>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smtClean="0">
                          <a:ln>
                            <a:noFill/>
                          </a:ln>
                          <a:solidFill>
                            <a:schemeClr val="bg1"/>
                          </a:solidFill>
                          <a:effectLst/>
                          <a:latin typeface="Calibri" panose="020F0502020204030204" pitchFamily="34" charset="0"/>
                          <a:ea typeface="MS PGothic" panose="020B0600070205080204" pitchFamily="34" charset="-128"/>
                        </a:rPr>
                        <a:t>2.6</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lvl1pPr>
                        <a:spcBef>
                          <a:spcPct val="20000"/>
                        </a:spcBef>
                        <a:buClr>
                          <a:srgbClr val="000000"/>
                        </a:buClr>
                        <a:buSzPct val="65000"/>
                        <a:buFont typeface="Wingdings 2" panose="05020102010507070707" pitchFamily="18" charset="2"/>
                        <a:defRPr sz="85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tx1"/>
                        </a:buClr>
                        <a:buSzPct val="80000"/>
                        <a:buFont typeface="Wingdings 2" panose="05020102010507070707" pitchFamily="18" charset="2"/>
                        <a:defRPr sz="72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SzPct val="95000"/>
                        <a:buFont typeface="Wingdings" panose="05000000000000000000" pitchFamily="2" charset="2"/>
                        <a:defRPr sz="67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buFont typeface="Wingdings 3" panose="05040102010807070707" pitchFamily="18" charset="2"/>
                        <a:defRPr sz="6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Font typeface="Wingdings 2" panose="05020102010507070707" pitchFamily="18" charset="2"/>
                        <a:defRPr sz="6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-3.7</a:t>
                      </a:r>
                    </a:p>
                  </a:txBody>
                  <a:tcPr marT="45717" marB="4571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7D411"/>
                    </a:solidFill>
                  </a:tcP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14019333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7443" y="813091"/>
            <a:ext cx="8707989" cy="5724498"/>
          </a:xfrm>
        </p:spPr>
        <p:txBody>
          <a:bodyPr>
            <a:noAutofit/>
          </a:bodyPr>
          <a:lstStyle/>
          <a:p>
            <a:pPr>
              <a:lnSpc>
                <a:spcPct val="100000"/>
              </a:lnSpc>
            </a:pPr>
            <a:r>
              <a:rPr lang="en-GB" sz="1800" dirty="0" smtClean="0"/>
              <a:t>The mixed water used in the counting rooms for both, ATLAS and CMS, are working at lower performance than the design one. </a:t>
            </a:r>
          </a:p>
          <a:p>
            <a:pPr>
              <a:lnSpc>
                <a:spcPct val="100000"/>
              </a:lnSpc>
            </a:pPr>
            <a:r>
              <a:rPr lang="en-GB" sz="1800" dirty="0" smtClean="0"/>
              <a:t>While the </a:t>
            </a:r>
            <a:r>
              <a:rPr lang="en-GB" sz="1800" b="1" dirty="0" smtClean="0"/>
              <a:t>the </a:t>
            </a:r>
            <a:r>
              <a:rPr lang="en-GB" sz="1800" b="1" dirty="0"/>
              <a:t>mixed water flow is </a:t>
            </a:r>
            <a:r>
              <a:rPr lang="en-GB" sz="1800" b="1" dirty="0" smtClean="0"/>
              <a:t>nominal </a:t>
            </a:r>
            <a:r>
              <a:rPr lang="en-GB" sz="1800" dirty="0" smtClean="0"/>
              <a:t>the</a:t>
            </a:r>
            <a:r>
              <a:rPr lang="en-GB" sz="1800" b="1" dirty="0" smtClean="0"/>
              <a:t> </a:t>
            </a:r>
            <a:r>
              <a:rPr lang="en-GB" sz="1800" dirty="0" smtClean="0"/>
              <a:t>ΔT is significantly lower than the design. Cooling capacity available in ΔT is  50% for ATLAS and 80% for CMS.</a:t>
            </a:r>
          </a:p>
          <a:p>
            <a:pPr>
              <a:lnSpc>
                <a:spcPct val="100000"/>
              </a:lnSpc>
            </a:pPr>
            <a:r>
              <a:rPr lang="en-GB" sz="1800" dirty="0" smtClean="0"/>
              <a:t>ATCA tests: In both configurations, horizontal and vertical, the load boards temperature at the maximum power is very close and sometime above to 50C: the tests were carried out with an average power on the rack of </a:t>
            </a:r>
            <a:r>
              <a:rPr lang="en-GB" sz="1800" b="1" dirty="0" smtClean="0"/>
              <a:t>400W/board</a:t>
            </a:r>
            <a:endParaRPr lang="en-GB" sz="1800" b="1" dirty="0" smtClean="0">
              <a:solidFill>
                <a:srgbClr val="008000"/>
              </a:solidFill>
            </a:endParaRPr>
          </a:p>
          <a:p>
            <a:pPr>
              <a:lnSpc>
                <a:spcPct val="100000"/>
              </a:lnSpc>
            </a:pPr>
            <a:r>
              <a:rPr lang="en-GB" sz="1800" dirty="0" smtClean="0"/>
              <a:t>The cooling capacity in vertical and horizontal configurations is very similar (about 80%), at lower water flow the vertical solution is slightly more efficient</a:t>
            </a:r>
          </a:p>
          <a:p>
            <a:pPr>
              <a:lnSpc>
                <a:spcPct val="100000"/>
              </a:lnSpc>
            </a:pPr>
            <a:r>
              <a:rPr lang="en-GB" sz="1800" dirty="0" smtClean="0"/>
              <a:t>Equipping the rack with soundproofed materials does not affect in a significant way the temperatures distribution, </a:t>
            </a:r>
            <a:r>
              <a:rPr lang="en-GB" sz="1800" b="1" dirty="0" smtClean="0"/>
              <a:t>it increases the cooling efficiency </a:t>
            </a:r>
            <a:r>
              <a:rPr lang="en-GB" sz="1800" dirty="0" smtClean="0"/>
              <a:t>reducing the thermal losses through the rack walls</a:t>
            </a:r>
            <a:r>
              <a:rPr lang="en-GB" sz="1800" dirty="0"/>
              <a:t> </a:t>
            </a:r>
            <a:r>
              <a:rPr lang="en-GB" sz="1800" dirty="0" smtClean="0"/>
              <a:t>and it </a:t>
            </a:r>
            <a:r>
              <a:rPr lang="en-GB" sz="1800" dirty="0"/>
              <a:t>lowers the noise in a significant </a:t>
            </a:r>
            <a:r>
              <a:rPr lang="en-GB" sz="1800" dirty="0" smtClean="0"/>
              <a:t>way</a:t>
            </a:r>
          </a:p>
          <a:p>
            <a:pPr>
              <a:lnSpc>
                <a:spcPct val="100000"/>
              </a:lnSpc>
            </a:pPr>
            <a:r>
              <a:rPr lang="en-GB" sz="1800" dirty="0" smtClean="0"/>
              <a:t>A </a:t>
            </a:r>
            <a:r>
              <a:rPr lang="en-GB" sz="1800" b="1" dirty="0" smtClean="0"/>
              <a:t>new 63U ATCA rack is operative in SR1</a:t>
            </a:r>
            <a:r>
              <a:rPr lang="en-GB" sz="1800" dirty="0" smtClean="0"/>
              <a:t>, new 2U heat exchangers will be delivered soon</a:t>
            </a:r>
          </a:p>
          <a:p>
            <a:pPr lvl="1">
              <a:lnSpc>
                <a:spcPct val="100000"/>
              </a:lnSpc>
            </a:pPr>
            <a:r>
              <a:rPr lang="en-GB" sz="1800" dirty="0" smtClean="0"/>
              <a:t>Water chiller must be tuned, power distribution to the circuit breakers must be equalized.</a:t>
            </a:r>
          </a:p>
          <a:p>
            <a:pPr lvl="1">
              <a:lnSpc>
                <a:spcPct val="100000"/>
              </a:lnSpc>
            </a:pPr>
            <a:r>
              <a:rPr lang="en-GB" sz="1800" dirty="0" smtClean="0"/>
              <a:t>New 2U heat exchangers prototype were delivered today. Common interest/effort of ATLAS and CMS.</a:t>
            </a:r>
            <a:endParaRPr lang="en-GB" sz="1800" b="1" dirty="0">
              <a:solidFill>
                <a:srgbClr val="FF0000"/>
              </a:solidFill>
            </a:endParaRPr>
          </a:p>
        </p:txBody>
      </p:sp>
      <p:sp>
        <p:nvSpPr>
          <p:cNvPr id="4" name="TextBox 3"/>
          <p:cNvSpPr txBox="1"/>
          <p:nvPr/>
        </p:nvSpPr>
        <p:spPr>
          <a:xfrm>
            <a:off x="944931" y="125956"/>
            <a:ext cx="3164529" cy="584776"/>
          </a:xfrm>
          <a:prstGeom prst="rect">
            <a:avLst/>
          </a:prstGeom>
          <a:noFill/>
        </p:spPr>
        <p:txBody>
          <a:bodyPr wrap="square" rtlCol="0">
            <a:spAutoFit/>
          </a:bodyPr>
          <a:lstStyle/>
          <a:p>
            <a:r>
              <a:rPr lang="en-GB" sz="3200" dirty="0" smtClean="0">
                <a:latin typeface="+mj-lt"/>
              </a:rPr>
              <a:t>Conclusions</a:t>
            </a:r>
            <a:endParaRPr lang="en-GB" sz="3200" dirty="0">
              <a:latin typeface="+mj-lt"/>
            </a:endParaRPr>
          </a:p>
        </p:txBody>
      </p:sp>
      <p:sp>
        <p:nvSpPr>
          <p:cNvPr id="5" name="Slide Number Placeholder 3"/>
          <p:cNvSpPr>
            <a:spLocks noGrp="1"/>
          </p:cNvSpPr>
          <p:nvPr>
            <p:ph type="sldNum" sz="quarter" idx="12"/>
          </p:nvPr>
        </p:nvSpPr>
        <p:spPr>
          <a:xfrm>
            <a:off x="8608788" y="6480753"/>
            <a:ext cx="441142" cy="365125"/>
          </a:xfrm>
        </p:spPr>
        <p:txBody>
          <a:bodyPr/>
          <a:lstStyle/>
          <a:p>
            <a:fld id="{C02A221C-2411-42A5-82EA-2BBBDC5ACA53}" type="slidenum">
              <a:rPr lang="en-GB" smtClean="0"/>
              <a:t>23</a:t>
            </a:fld>
            <a:endParaRPr lang="en-GB" dirty="0"/>
          </a:p>
        </p:txBody>
      </p:sp>
    </p:spTree>
    <p:extLst>
      <p:ext uri="{BB962C8B-B14F-4D97-AF65-F5344CB8AC3E}">
        <p14:creationId xmlns:p14="http://schemas.microsoft.com/office/powerpoint/2010/main" val="283349566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3807373" y="69715"/>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4"/>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13"/>
          <p:cNvSpPr>
            <a:spLocks noChangeArrowheads="1"/>
          </p:cNvSpPr>
          <p:nvPr/>
        </p:nvSpPr>
        <p:spPr bwMode="auto">
          <a:xfrm flipV="1">
            <a:off x="150364" y="-161807"/>
            <a:ext cx="743284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8" name="Rectangle 2"/>
          <p:cNvSpPr>
            <a:spLocks noChangeArrowheads="1"/>
          </p:cNvSpPr>
          <p:nvPr/>
        </p:nvSpPr>
        <p:spPr bwMode="auto">
          <a:xfrm>
            <a:off x="3594538" y="-70366"/>
            <a:ext cx="184666" cy="369332"/>
          </a:xfrm>
          <a:prstGeom prst="rect">
            <a:avLst/>
          </a:prstGeom>
          <a:solidFill>
            <a:schemeClr val="bg1"/>
          </a:solidFill>
          <a:ln>
            <a:noFill/>
          </a:ln>
          <a:effectLst/>
        </p:spPr>
        <p:txBody>
          <a:bodyPr vert="horz" wrap="none" lIns="91440" tIns="45720" rIns="91440" bIns="45720" numCol="1" anchor="ctr" anchorCtr="0" compatLnSpc="1">
            <a:prstTxWarp prst="textNoShape">
              <a:avLst/>
            </a:prstTxWarp>
            <a:spAutoFit/>
          </a:bodyPr>
          <a:lstStyle/>
          <a:p>
            <a:endParaRPr lang="en-US"/>
          </a:p>
        </p:txBody>
      </p:sp>
      <p:pic>
        <p:nvPicPr>
          <p:cNvPr id="17" name="Picture 16" descr="image0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6619" y="0"/>
            <a:ext cx="5251911" cy="6858000"/>
          </a:xfrm>
          <a:prstGeom prst="rect">
            <a:avLst/>
          </a:prstGeom>
        </p:spPr>
      </p:pic>
      <p:pic>
        <p:nvPicPr>
          <p:cNvPr id="37" name="Picture 36" descr="CMSlogo_color_nolabel_128_May2014.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1109" y="2546190"/>
            <a:ext cx="1352757" cy="1352757"/>
          </a:xfrm>
          <a:prstGeom prst="rect">
            <a:avLst/>
          </a:prstGeom>
        </p:spPr>
      </p:pic>
      <p:grpSp>
        <p:nvGrpSpPr>
          <p:cNvPr id="66" name="Group 65"/>
          <p:cNvGrpSpPr/>
          <p:nvPr/>
        </p:nvGrpSpPr>
        <p:grpSpPr>
          <a:xfrm>
            <a:off x="7114123" y="1599122"/>
            <a:ext cx="1893180" cy="4803708"/>
            <a:chOff x="7114123" y="1599122"/>
            <a:chExt cx="1893180" cy="4803708"/>
          </a:xfrm>
        </p:grpSpPr>
        <p:sp>
          <p:nvSpPr>
            <p:cNvPr id="41" name="TextBox 40"/>
            <p:cNvSpPr txBox="1"/>
            <p:nvPr/>
          </p:nvSpPr>
          <p:spPr>
            <a:xfrm>
              <a:off x="7800333" y="2236266"/>
              <a:ext cx="1184359" cy="738664"/>
            </a:xfrm>
            <a:prstGeom prst="rect">
              <a:avLst/>
            </a:prstGeom>
            <a:solidFill>
              <a:schemeClr val="accent1">
                <a:lumMod val="60000"/>
                <a:lumOff val="40000"/>
              </a:schemeClr>
            </a:solidFill>
            <a:ln>
              <a:solidFill>
                <a:schemeClr val="accent1">
                  <a:lumMod val="60000"/>
                  <a:lumOff val="40000"/>
                </a:schemeClr>
              </a:solidFill>
            </a:ln>
          </p:spPr>
          <p:txBody>
            <a:bodyPr wrap="square" rtlCol="0">
              <a:spAutoFit/>
            </a:bodyPr>
            <a:lstStyle/>
            <a:p>
              <a:pPr algn="ctr"/>
              <a:r>
                <a:rPr lang="en-US" sz="1400" dirty="0" err="1" smtClean="0"/>
                <a:t>Muons</a:t>
              </a:r>
              <a:r>
                <a:rPr lang="en-US" sz="1400" dirty="0" smtClean="0"/>
                <a:t> 60 kW</a:t>
              </a:r>
            </a:p>
            <a:p>
              <a:pPr algn="ctr"/>
              <a:r>
                <a:rPr lang="en-US" sz="1400" dirty="0" smtClean="0"/>
                <a:t>Δ</a:t>
              </a:r>
              <a:r>
                <a:rPr lang="en-US" sz="1400" dirty="0" smtClean="0">
                  <a:latin typeface="Lucida Grande"/>
                  <a:ea typeface="Lucida Grande"/>
                  <a:cs typeface="Lucida Grande"/>
                </a:rPr>
                <a:t>T =4K</a:t>
              </a:r>
            </a:p>
            <a:p>
              <a:pPr algn="ctr"/>
              <a:r>
                <a:rPr lang="en-US" sz="1400" dirty="0" smtClean="0"/>
                <a:t>12.5 m</a:t>
              </a:r>
              <a:r>
                <a:rPr lang="en-US" sz="1400" baseline="30000" dirty="0" smtClean="0"/>
                <a:t>3</a:t>
              </a:r>
              <a:r>
                <a:rPr lang="en-US" sz="1400" dirty="0" smtClean="0"/>
                <a:t>/h</a:t>
              </a:r>
              <a:endParaRPr lang="en-US" sz="1400" dirty="0"/>
            </a:p>
          </p:txBody>
        </p:sp>
        <p:sp>
          <p:nvSpPr>
            <p:cNvPr id="42" name="TextBox 41"/>
            <p:cNvSpPr txBox="1"/>
            <p:nvPr/>
          </p:nvSpPr>
          <p:spPr>
            <a:xfrm>
              <a:off x="7786521" y="3090481"/>
              <a:ext cx="1184359" cy="738664"/>
            </a:xfrm>
            <a:prstGeom prst="rect">
              <a:avLst/>
            </a:prstGeom>
            <a:solidFill>
              <a:schemeClr val="accent1">
                <a:lumMod val="60000"/>
                <a:lumOff val="40000"/>
              </a:schemeClr>
            </a:solidFill>
            <a:ln>
              <a:solidFill>
                <a:schemeClr val="accent1">
                  <a:lumMod val="60000"/>
                  <a:lumOff val="40000"/>
                </a:schemeClr>
              </a:solidFill>
            </a:ln>
          </p:spPr>
          <p:txBody>
            <a:bodyPr wrap="square" rtlCol="0">
              <a:spAutoFit/>
            </a:bodyPr>
            <a:lstStyle/>
            <a:p>
              <a:pPr algn="ctr"/>
              <a:r>
                <a:rPr lang="en-US" sz="1400" dirty="0" smtClean="0"/>
                <a:t>Yoke 60 kW</a:t>
              </a:r>
            </a:p>
            <a:p>
              <a:pPr algn="ctr"/>
              <a:r>
                <a:rPr lang="en-US" sz="1400" dirty="0"/>
                <a:t>Δ</a:t>
              </a:r>
              <a:r>
                <a:rPr lang="en-US" sz="1400" dirty="0">
                  <a:latin typeface="Lucida Grande"/>
                  <a:ea typeface="Lucida Grande"/>
                  <a:cs typeface="Lucida Grande"/>
                </a:rPr>
                <a:t>T </a:t>
              </a:r>
              <a:r>
                <a:rPr lang="en-US" sz="1400" dirty="0" smtClean="0">
                  <a:latin typeface="Lucida Grande"/>
                  <a:ea typeface="Lucida Grande"/>
                  <a:cs typeface="Lucida Grande"/>
                </a:rPr>
                <a:t>=2K</a:t>
              </a:r>
              <a:endParaRPr lang="en-US" sz="1400" dirty="0" smtClean="0"/>
            </a:p>
            <a:p>
              <a:pPr algn="ctr"/>
              <a:r>
                <a:rPr lang="en-US" sz="1400" dirty="0" smtClean="0"/>
                <a:t>25 m</a:t>
              </a:r>
              <a:r>
                <a:rPr lang="en-US" sz="1400" baseline="30000" dirty="0" smtClean="0"/>
                <a:t>3</a:t>
              </a:r>
              <a:r>
                <a:rPr lang="en-US" sz="1400" dirty="0" smtClean="0"/>
                <a:t>/h</a:t>
              </a:r>
              <a:endParaRPr lang="en-US" sz="1400" dirty="0"/>
            </a:p>
          </p:txBody>
        </p:sp>
        <p:sp>
          <p:nvSpPr>
            <p:cNvPr id="43" name="TextBox 42"/>
            <p:cNvSpPr txBox="1"/>
            <p:nvPr/>
          </p:nvSpPr>
          <p:spPr>
            <a:xfrm>
              <a:off x="7749103" y="3960134"/>
              <a:ext cx="1244829" cy="738664"/>
            </a:xfrm>
            <a:prstGeom prst="rect">
              <a:avLst/>
            </a:prstGeom>
            <a:solidFill>
              <a:schemeClr val="accent1">
                <a:lumMod val="60000"/>
                <a:lumOff val="40000"/>
              </a:schemeClr>
            </a:solidFill>
            <a:ln>
              <a:solidFill>
                <a:schemeClr val="accent1">
                  <a:lumMod val="60000"/>
                  <a:lumOff val="40000"/>
                </a:schemeClr>
              </a:solidFill>
            </a:ln>
          </p:spPr>
          <p:txBody>
            <a:bodyPr wrap="square" rtlCol="0">
              <a:spAutoFit/>
            </a:bodyPr>
            <a:lstStyle/>
            <a:p>
              <a:pPr algn="ctr"/>
              <a:r>
                <a:rPr lang="en-US" sz="1400" dirty="0" err="1" smtClean="0"/>
                <a:t>BusBar</a:t>
              </a:r>
              <a:r>
                <a:rPr lang="en-US" sz="1400" dirty="0" smtClean="0"/>
                <a:t> 140kW</a:t>
              </a:r>
            </a:p>
            <a:p>
              <a:pPr algn="ctr"/>
              <a:r>
                <a:rPr lang="en-US" sz="1400" dirty="0"/>
                <a:t>Δ</a:t>
              </a:r>
              <a:r>
                <a:rPr lang="en-US" sz="1400" dirty="0">
                  <a:latin typeface="Lucida Grande"/>
                  <a:ea typeface="Lucida Grande"/>
                  <a:cs typeface="Lucida Grande"/>
                </a:rPr>
                <a:t>T </a:t>
              </a:r>
              <a:r>
                <a:rPr lang="en-US" sz="1400" dirty="0" smtClean="0">
                  <a:latin typeface="Lucida Grande"/>
                  <a:ea typeface="Lucida Grande"/>
                  <a:cs typeface="Lucida Grande"/>
                </a:rPr>
                <a:t>=9.5K</a:t>
              </a:r>
              <a:endParaRPr lang="en-US" sz="1400" dirty="0" smtClean="0"/>
            </a:p>
            <a:p>
              <a:pPr algn="ctr"/>
              <a:r>
                <a:rPr lang="en-US" sz="1400" dirty="0" smtClean="0"/>
                <a:t>13 m</a:t>
              </a:r>
              <a:r>
                <a:rPr lang="en-US" sz="1400" baseline="30000" dirty="0" smtClean="0"/>
                <a:t>3</a:t>
              </a:r>
              <a:r>
                <a:rPr lang="en-US" sz="1400" dirty="0" smtClean="0"/>
                <a:t>/h</a:t>
              </a:r>
              <a:endParaRPr lang="en-US" sz="1400" dirty="0"/>
            </a:p>
          </p:txBody>
        </p:sp>
        <p:sp>
          <p:nvSpPr>
            <p:cNvPr id="44" name="TextBox 43"/>
            <p:cNvSpPr txBox="1"/>
            <p:nvPr/>
          </p:nvSpPr>
          <p:spPr>
            <a:xfrm>
              <a:off x="7760397" y="4806271"/>
              <a:ext cx="1244829" cy="738664"/>
            </a:xfrm>
            <a:prstGeom prst="rect">
              <a:avLst/>
            </a:prstGeom>
            <a:solidFill>
              <a:schemeClr val="accent1">
                <a:lumMod val="60000"/>
                <a:lumOff val="40000"/>
              </a:schemeClr>
            </a:solidFill>
            <a:ln>
              <a:solidFill>
                <a:schemeClr val="accent1">
                  <a:lumMod val="60000"/>
                  <a:lumOff val="40000"/>
                </a:schemeClr>
              </a:solidFill>
            </a:ln>
          </p:spPr>
          <p:txBody>
            <a:bodyPr wrap="square" rtlCol="0">
              <a:spAutoFit/>
            </a:bodyPr>
            <a:lstStyle/>
            <a:p>
              <a:pPr algn="ctr"/>
              <a:r>
                <a:rPr lang="en-US" sz="1400" dirty="0" err="1" smtClean="0"/>
                <a:t>Ecal</a:t>
              </a:r>
              <a:r>
                <a:rPr lang="en-US" sz="1400" dirty="0" smtClean="0"/>
                <a:t> 420kW</a:t>
              </a:r>
            </a:p>
            <a:p>
              <a:pPr algn="ctr"/>
              <a:r>
                <a:rPr lang="en-US" sz="1400" dirty="0"/>
                <a:t>Δ</a:t>
              </a:r>
              <a:r>
                <a:rPr lang="en-US" sz="1400" dirty="0">
                  <a:latin typeface="Lucida Grande"/>
                  <a:ea typeface="Lucida Grande"/>
                  <a:cs typeface="Lucida Grande"/>
                </a:rPr>
                <a:t>T </a:t>
              </a:r>
              <a:r>
                <a:rPr lang="en-US" sz="1400" dirty="0" smtClean="0">
                  <a:latin typeface="Lucida Grande"/>
                  <a:ea typeface="Lucida Grande"/>
                  <a:cs typeface="Lucida Grande"/>
                </a:rPr>
                <a:t>=1.6K</a:t>
              </a:r>
              <a:endParaRPr lang="en-US" sz="1400" dirty="0" smtClean="0"/>
            </a:p>
            <a:p>
              <a:pPr algn="ctr"/>
              <a:r>
                <a:rPr lang="en-US" sz="1400" dirty="0" smtClean="0"/>
                <a:t>226m</a:t>
              </a:r>
              <a:r>
                <a:rPr lang="en-US" sz="1400" baseline="30000" dirty="0" smtClean="0"/>
                <a:t>3</a:t>
              </a:r>
              <a:r>
                <a:rPr lang="en-US" sz="1400" dirty="0" smtClean="0"/>
                <a:t>/h</a:t>
              </a:r>
              <a:endParaRPr lang="en-US" sz="1400" dirty="0"/>
            </a:p>
          </p:txBody>
        </p:sp>
        <p:cxnSp>
          <p:nvCxnSpPr>
            <p:cNvPr id="46" name="Straight Connector 45"/>
            <p:cNvCxnSpPr/>
            <p:nvPr/>
          </p:nvCxnSpPr>
          <p:spPr>
            <a:xfrm>
              <a:off x="7114123" y="4538685"/>
              <a:ext cx="364525" cy="0"/>
            </a:xfrm>
            <a:prstGeom prst="line">
              <a:avLst/>
            </a:prstGeom>
            <a:ln w="28575"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flipV="1">
              <a:off x="7502166" y="2492750"/>
              <a:ext cx="0" cy="3727365"/>
            </a:xfrm>
            <a:prstGeom prst="line">
              <a:avLst/>
            </a:prstGeom>
            <a:ln w="28575"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p:nvPr/>
          </p:nvCxnSpPr>
          <p:spPr>
            <a:xfrm flipV="1">
              <a:off x="7513925" y="2492749"/>
              <a:ext cx="282213" cy="11759"/>
            </a:xfrm>
            <a:prstGeom prst="straightConnector1">
              <a:avLst/>
            </a:prstGeom>
            <a:ln w="28575"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p:nvPr/>
          </p:nvCxnSpPr>
          <p:spPr>
            <a:xfrm flipV="1">
              <a:off x="7501701" y="3397677"/>
              <a:ext cx="282213" cy="11759"/>
            </a:xfrm>
            <a:prstGeom prst="straightConnector1">
              <a:avLst/>
            </a:prstGeom>
            <a:ln w="28575"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flipV="1">
              <a:off x="7489943" y="4338337"/>
              <a:ext cx="282213" cy="11759"/>
            </a:xfrm>
            <a:prstGeom prst="straightConnector1">
              <a:avLst/>
            </a:prstGeom>
            <a:ln w="28575"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flipV="1">
              <a:off x="7512995" y="5313815"/>
              <a:ext cx="282213" cy="11759"/>
            </a:xfrm>
            <a:prstGeom prst="straightConnector1">
              <a:avLst/>
            </a:prstGeom>
            <a:ln w="28575"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56" name="TextBox 55"/>
            <p:cNvSpPr txBox="1"/>
            <p:nvPr/>
          </p:nvSpPr>
          <p:spPr>
            <a:xfrm>
              <a:off x="7759931" y="5664166"/>
              <a:ext cx="1244829" cy="738664"/>
            </a:xfrm>
            <a:prstGeom prst="rect">
              <a:avLst/>
            </a:prstGeom>
            <a:solidFill>
              <a:schemeClr val="accent1">
                <a:lumMod val="60000"/>
                <a:lumOff val="40000"/>
              </a:schemeClr>
            </a:solidFill>
            <a:ln>
              <a:solidFill>
                <a:schemeClr val="accent1">
                  <a:lumMod val="60000"/>
                  <a:lumOff val="40000"/>
                </a:schemeClr>
              </a:solidFill>
            </a:ln>
          </p:spPr>
          <p:txBody>
            <a:bodyPr wrap="square" rtlCol="0">
              <a:spAutoFit/>
            </a:bodyPr>
            <a:lstStyle/>
            <a:p>
              <a:pPr algn="ctr"/>
              <a:r>
                <a:rPr lang="en-US" sz="1400" dirty="0" smtClean="0"/>
                <a:t>Racks 2620kW</a:t>
              </a:r>
            </a:p>
            <a:p>
              <a:pPr algn="ctr"/>
              <a:r>
                <a:rPr lang="en-US" sz="1400" dirty="0"/>
                <a:t>Δ</a:t>
              </a:r>
              <a:r>
                <a:rPr lang="en-US" sz="1400" dirty="0">
                  <a:latin typeface="Lucida Grande"/>
                  <a:ea typeface="Lucida Grande"/>
                  <a:cs typeface="Lucida Grande"/>
                </a:rPr>
                <a:t>T </a:t>
              </a:r>
              <a:r>
                <a:rPr lang="en-US" sz="1400" dirty="0" smtClean="0">
                  <a:latin typeface="Lucida Grande"/>
                  <a:ea typeface="Lucida Grande"/>
                  <a:cs typeface="Lucida Grande"/>
                </a:rPr>
                <a:t>=6K</a:t>
              </a:r>
              <a:endParaRPr lang="en-US" sz="1400" dirty="0" smtClean="0"/>
            </a:p>
            <a:p>
              <a:pPr algn="ctr"/>
              <a:r>
                <a:rPr lang="en-US" sz="1400" dirty="0" smtClean="0"/>
                <a:t>376m</a:t>
              </a:r>
              <a:r>
                <a:rPr lang="en-US" sz="1400" baseline="30000" dirty="0" smtClean="0"/>
                <a:t>3</a:t>
              </a:r>
              <a:r>
                <a:rPr lang="en-US" sz="1400" dirty="0"/>
                <a:t>/</a:t>
              </a:r>
              <a:r>
                <a:rPr lang="en-US" sz="1400" dirty="0" smtClean="0"/>
                <a:t>h</a:t>
              </a:r>
              <a:endParaRPr lang="en-US" sz="1400" dirty="0"/>
            </a:p>
          </p:txBody>
        </p:sp>
        <p:cxnSp>
          <p:nvCxnSpPr>
            <p:cNvPr id="58" name="Straight Arrow Connector 57"/>
            <p:cNvCxnSpPr/>
            <p:nvPr/>
          </p:nvCxnSpPr>
          <p:spPr>
            <a:xfrm flipV="1">
              <a:off x="7512529" y="6195227"/>
              <a:ext cx="282213" cy="11759"/>
            </a:xfrm>
            <a:prstGeom prst="straightConnector1">
              <a:avLst/>
            </a:prstGeom>
            <a:ln w="28575"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59" name="TextBox 58"/>
            <p:cNvSpPr txBox="1"/>
            <p:nvPr/>
          </p:nvSpPr>
          <p:spPr>
            <a:xfrm>
              <a:off x="7807897" y="1599122"/>
              <a:ext cx="1199406" cy="646331"/>
            </a:xfrm>
            <a:prstGeom prst="rect">
              <a:avLst/>
            </a:prstGeom>
            <a:noFill/>
          </p:spPr>
          <p:txBody>
            <a:bodyPr wrap="square" rtlCol="0">
              <a:spAutoFit/>
            </a:bodyPr>
            <a:lstStyle/>
            <a:p>
              <a:pPr algn="ctr"/>
              <a:r>
                <a:rPr lang="en-US" dirty="0" smtClean="0"/>
                <a:t>Design values:</a:t>
              </a:r>
              <a:endParaRPr lang="en-US" dirty="0"/>
            </a:p>
          </p:txBody>
        </p:sp>
      </p:grpSp>
      <p:sp>
        <p:nvSpPr>
          <p:cNvPr id="62" name="TextBox 61"/>
          <p:cNvSpPr txBox="1"/>
          <p:nvPr/>
        </p:nvSpPr>
        <p:spPr>
          <a:xfrm>
            <a:off x="4515411" y="2"/>
            <a:ext cx="4503652" cy="461665"/>
          </a:xfrm>
          <a:prstGeom prst="rect">
            <a:avLst/>
          </a:prstGeom>
          <a:noFill/>
        </p:spPr>
        <p:txBody>
          <a:bodyPr wrap="square" rtlCol="0">
            <a:spAutoFit/>
          </a:bodyPr>
          <a:lstStyle/>
          <a:p>
            <a:pPr algn="ctr"/>
            <a:r>
              <a:rPr lang="en-US" sz="2400" dirty="0" smtClean="0"/>
              <a:t>Cooling capacity available</a:t>
            </a:r>
            <a:r>
              <a:rPr lang="is-IS" sz="2400" dirty="0" smtClean="0"/>
              <a:t>…</a:t>
            </a:r>
            <a:r>
              <a:rPr lang="en-US" sz="2400" dirty="0" smtClean="0"/>
              <a:t> in ΔT</a:t>
            </a:r>
            <a:endParaRPr lang="en-US" sz="2400" dirty="0"/>
          </a:p>
        </p:txBody>
      </p:sp>
      <p:grpSp>
        <p:nvGrpSpPr>
          <p:cNvPr id="67" name="Group 66"/>
          <p:cNvGrpSpPr/>
          <p:nvPr/>
        </p:nvGrpSpPr>
        <p:grpSpPr>
          <a:xfrm>
            <a:off x="5983874" y="5655717"/>
            <a:ext cx="1718193" cy="1111158"/>
            <a:chOff x="5983874" y="5655717"/>
            <a:chExt cx="1718193" cy="1111158"/>
          </a:xfrm>
        </p:grpSpPr>
        <p:sp>
          <p:nvSpPr>
            <p:cNvPr id="60" name="TextBox 59"/>
            <p:cNvSpPr txBox="1"/>
            <p:nvPr/>
          </p:nvSpPr>
          <p:spPr>
            <a:xfrm>
              <a:off x="5983874" y="6028211"/>
              <a:ext cx="1244829" cy="738664"/>
            </a:xfrm>
            <a:prstGeom prst="rect">
              <a:avLst/>
            </a:prstGeom>
            <a:solidFill>
              <a:schemeClr val="accent1">
                <a:lumMod val="60000"/>
                <a:lumOff val="40000"/>
              </a:schemeClr>
            </a:solidFill>
            <a:ln>
              <a:solidFill>
                <a:schemeClr val="accent1">
                  <a:lumMod val="60000"/>
                  <a:lumOff val="40000"/>
                </a:schemeClr>
              </a:solidFill>
            </a:ln>
          </p:spPr>
          <p:txBody>
            <a:bodyPr wrap="square" rtlCol="0">
              <a:spAutoFit/>
            </a:bodyPr>
            <a:lstStyle/>
            <a:p>
              <a:pPr algn="ctr"/>
              <a:r>
                <a:rPr lang="en-US" sz="1400" dirty="0" smtClean="0"/>
                <a:t>Racks 544kW</a:t>
              </a:r>
            </a:p>
            <a:p>
              <a:pPr algn="ctr"/>
              <a:r>
                <a:rPr lang="en-US" sz="1400" dirty="0">
                  <a:solidFill>
                    <a:srgbClr val="FF0000"/>
                  </a:solidFill>
                </a:rPr>
                <a:t>Δ</a:t>
              </a:r>
              <a:r>
                <a:rPr lang="en-US" sz="1400" dirty="0">
                  <a:solidFill>
                    <a:srgbClr val="FF0000"/>
                  </a:solidFill>
                  <a:latin typeface="Lucida Grande"/>
                  <a:ea typeface="Lucida Grande"/>
                  <a:cs typeface="Lucida Grande"/>
                </a:rPr>
                <a:t>T </a:t>
              </a:r>
              <a:r>
                <a:rPr lang="en-US" sz="1400" dirty="0" smtClean="0">
                  <a:solidFill>
                    <a:srgbClr val="FF0000"/>
                  </a:solidFill>
                  <a:latin typeface="Lucida Grande"/>
                  <a:ea typeface="Lucida Grande"/>
                  <a:cs typeface="Lucida Grande"/>
                </a:rPr>
                <a:t>=1.2K</a:t>
              </a:r>
              <a:endParaRPr lang="en-US" sz="1400" dirty="0" smtClean="0">
                <a:solidFill>
                  <a:srgbClr val="FF0000"/>
                </a:solidFill>
              </a:endParaRPr>
            </a:p>
            <a:p>
              <a:pPr algn="ctr"/>
              <a:r>
                <a:rPr lang="en-US" sz="1400" dirty="0" smtClean="0">
                  <a:solidFill>
                    <a:srgbClr val="FF0000"/>
                  </a:solidFill>
                </a:rPr>
                <a:t>390m</a:t>
              </a:r>
              <a:r>
                <a:rPr lang="en-US" sz="1400" baseline="30000" dirty="0" smtClean="0">
                  <a:solidFill>
                    <a:srgbClr val="FF0000"/>
                  </a:solidFill>
                </a:rPr>
                <a:t>3</a:t>
              </a:r>
              <a:r>
                <a:rPr lang="en-US" sz="1400" dirty="0">
                  <a:solidFill>
                    <a:srgbClr val="FF0000"/>
                  </a:solidFill>
                </a:rPr>
                <a:t>/</a:t>
              </a:r>
              <a:r>
                <a:rPr lang="en-US" sz="1400" dirty="0" smtClean="0">
                  <a:solidFill>
                    <a:srgbClr val="FF0000"/>
                  </a:solidFill>
                </a:rPr>
                <a:t>h</a:t>
              </a:r>
              <a:endParaRPr lang="en-US" sz="1400" dirty="0">
                <a:solidFill>
                  <a:srgbClr val="FF0000"/>
                </a:solidFill>
              </a:endParaRPr>
            </a:p>
          </p:txBody>
        </p:sp>
        <p:sp>
          <p:nvSpPr>
            <p:cNvPr id="61" name="TextBox 60"/>
            <p:cNvSpPr txBox="1"/>
            <p:nvPr/>
          </p:nvSpPr>
          <p:spPr>
            <a:xfrm>
              <a:off x="6032306" y="5655717"/>
              <a:ext cx="1222924" cy="369332"/>
            </a:xfrm>
            <a:prstGeom prst="rect">
              <a:avLst/>
            </a:prstGeom>
            <a:noFill/>
          </p:spPr>
          <p:txBody>
            <a:bodyPr wrap="square" rtlCol="0">
              <a:spAutoFit/>
            </a:bodyPr>
            <a:lstStyle/>
            <a:p>
              <a:r>
                <a:rPr lang="en-US" dirty="0" smtClean="0">
                  <a:solidFill>
                    <a:srgbClr val="FF0000"/>
                  </a:solidFill>
                </a:rPr>
                <a:t>Real value</a:t>
              </a:r>
              <a:endParaRPr lang="en-US" dirty="0">
                <a:solidFill>
                  <a:srgbClr val="FF0000"/>
                </a:solidFill>
              </a:endParaRPr>
            </a:p>
          </p:txBody>
        </p:sp>
        <p:cxnSp>
          <p:nvCxnSpPr>
            <p:cNvPr id="64" name="Straight Arrow Connector 63"/>
            <p:cNvCxnSpPr/>
            <p:nvPr/>
          </p:nvCxnSpPr>
          <p:spPr>
            <a:xfrm flipH="1">
              <a:off x="7255230" y="6372972"/>
              <a:ext cx="446837" cy="223407"/>
            </a:xfrm>
            <a:prstGeom prst="straightConnector1">
              <a:avLst/>
            </a:prstGeom>
            <a:ln w="19050" cmpd="sng">
              <a:solidFill>
                <a:srgbClr val="0000FF"/>
              </a:solidFill>
              <a:headEnd type="arrow"/>
              <a:tailEnd type="arrow"/>
            </a:ln>
          </p:spPr>
          <p:style>
            <a:lnRef idx="2">
              <a:schemeClr val="accent1"/>
            </a:lnRef>
            <a:fillRef idx="0">
              <a:schemeClr val="accent1"/>
            </a:fillRef>
            <a:effectRef idx="1">
              <a:schemeClr val="accent1"/>
            </a:effectRef>
            <a:fontRef idx="minor">
              <a:schemeClr val="tx1"/>
            </a:fontRef>
          </p:style>
        </p:cxnSp>
      </p:grpSp>
      <p:sp>
        <p:nvSpPr>
          <p:cNvPr id="27" name="Rectangle 26"/>
          <p:cNvSpPr/>
          <p:nvPr/>
        </p:nvSpPr>
        <p:spPr>
          <a:xfrm>
            <a:off x="105832" y="4609237"/>
            <a:ext cx="2046045" cy="1569660"/>
          </a:xfrm>
          <a:prstGeom prst="rect">
            <a:avLst/>
          </a:prstGeom>
          <a:ln>
            <a:solidFill>
              <a:srgbClr val="B429A5"/>
            </a:solidFill>
          </a:ln>
        </p:spPr>
        <p:txBody>
          <a:bodyPr wrap="square">
            <a:spAutoFit/>
          </a:bodyPr>
          <a:lstStyle/>
          <a:p>
            <a:pPr algn="ctr"/>
            <a:r>
              <a:rPr lang="en-GB" sz="2400" b="1" dirty="0" smtClean="0"/>
              <a:t>Mixed </a:t>
            </a:r>
            <a:r>
              <a:rPr lang="en-GB" sz="2400" b="1" dirty="0"/>
              <a:t>water flow is </a:t>
            </a:r>
            <a:r>
              <a:rPr lang="en-GB" sz="2400" b="1" dirty="0" smtClean="0"/>
              <a:t>at nominal conditions </a:t>
            </a:r>
            <a:endParaRPr lang="it-IT" sz="2400" dirty="0"/>
          </a:p>
        </p:txBody>
      </p:sp>
      <p:sp>
        <p:nvSpPr>
          <p:cNvPr id="28" name="TextBox 27"/>
          <p:cNvSpPr txBox="1"/>
          <p:nvPr/>
        </p:nvSpPr>
        <p:spPr>
          <a:xfrm>
            <a:off x="164624" y="6302423"/>
            <a:ext cx="1857903" cy="369332"/>
          </a:xfrm>
          <a:prstGeom prst="rect">
            <a:avLst/>
          </a:prstGeom>
          <a:noFill/>
          <a:ln>
            <a:solidFill>
              <a:srgbClr val="FF0000"/>
            </a:solidFill>
          </a:ln>
        </p:spPr>
        <p:txBody>
          <a:bodyPr wrap="square" rtlCol="0">
            <a:spAutoFit/>
          </a:bodyPr>
          <a:lstStyle/>
          <a:p>
            <a:pPr algn="ctr"/>
            <a:r>
              <a:rPr lang="en-US" b="1" dirty="0" smtClean="0"/>
              <a:t>Situation in 2016</a:t>
            </a:r>
            <a:endParaRPr lang="en-US" b="1" dirty="0"/>
          </a:p>
        </p:txBody>
      </p:sp>
      <p:sp>
        <p:nvSpPr>
          <p:cNvPr id="29" name="Slide Number Placeholder 3"/>
          <p:cNvSpPr>
            <a:spLocks noGrp="1"/>
          </p:cNvSpPr>
          <p:nvPr>
            <p:ph type="sldNum" sz="quarter" idx="12"/>
          </p:nvPr>
        </p:nvSpPr>
        <p:spPr>
          <a:xfrm>
            <a:off x="8608788" y="6480753"/>
            <a:ext cx="441142" cy="365125"/>
          </a:xfrm>
        </p:spPr>
        <p:txBody>
          <a:bodyPr/>
          <a:lstStyle/>
          <a:p>
            <a:fld id="{C02A221C-2411-42A5-82EA-2BBBDC5ACA53}" type="slidenum">
              <a:rPr lang="en-GB" smtClean="0"/>
              <a:t>3</a:t>
            </a:fld>
            <a:endParaRPr lang="en-GB" dirty="0"/>
          </a:p>
        </p:txBody>
      </p:sp>
    </p:spTree>
    <p:extLst>
      <p:ext uri="{BB962C8B-B14F-4D97-AF65-F5344CB8AC3E}">
        <p14:creationId xmlns:p14="http://schemas.microsoft.com/office/powerpoint/2010/main" val="377809694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hermata 2017-12-12 alle 19.57.3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9121" y="949037"/>
            <a:ext cx="4690997" cy="5757725"/>
          </a:xfrm>
          <a:prstGeom prst="rect">
            <a:avLst/>
          </a:prstGeom>
        </p:spPr>
      </p:pic>
      <p:sp>
        <p:nvSpPr>
          <p:cNvPr id="8" name="TextBox 7"/>
          <p:cNvSpPr txBox="1"/>
          <p:nvPr/>
        </p:nvSpPr>
        <p:spPr>
          <a:xfrm>
            <a:off x="285899" y="4461763"/>
            <a:ext cx="4731759" cy="923330"/>
          </a:xfrm>
          <a:prstGeom prst="rect">
            <a:avLst/>
          </a:prstGeom>
          <a:noFill/>
        </p:spPr>
        <p:txBody>
          <a:bodyPr wrap="square" rtlCol="0">
            <a:spAutoFit/>
          </a:bodyPr>
          <a:lstStyle/>
          <a:p>
            <a:pPr marL="285750" indent="-285750">
              <a:buFont typeface="Wingdings" charset="2"/>
              <a:buChar char="Ø"/>
            </a:pPr>
            <a:r>
              <a:rPr lang="en-US" dirty="0" smtClean="0"/>
              <a:t>To compare different configurations (horizontal and vertical airflow) identifying any boundary condition</a:t>
            </a:r>
            <a:endParaRPr lang="en-US" dirty="0"/>
          </a:p>
        </p:txBody>
      </p:sp>
      <p:sp>
        <p:nvSpPr>
          <p:cNvPr id="9" name="TextBox 8"/>
          <p:cNvSpPr txBox="1"/>
          <p:nvPr/>
        </p:nvSpPr>
        <p:spPr>
          <a:xfrm>
            <a:off x="285898" y="2533817"/>
            <a:ext cx="4428342" cy="923330"/>
          </a:xfrm>
          <a:prstGeom prst="rect">
            <a:avLst/>
          </a:prstGeom>
          <a:noFill/>
        </p:spPr>
        <p:txBody>
          <a:bodyPr wrap="square" rtlCol="0">
            <a:spAutoFit/>
          </a:bodyPr>
          <a:lstStyle/>
          <a:p>
            <a:pPr marL="285750" indent="-285750">
              <a:buFont typeface="Wingdings" charset="2"/>
              <a:buChar char="Ø"/>
            </a:pPr>
            <a:r>
              <a:rPr lang="en-US" dirty="0" smtClean="0"/>
              <a:t>We needed to study the impact of the ATCA integration in the USA15 counting rooms</a:t>
            </a:r>
          </a:p>
        </p:txBody>
      </p:sp>
      <p:sp>
        <p:nvSpPr>
          <p:cNvPr id="10" name="TextBox 9"/>
          <p:cNvSpPr txBox="1"/>
          <p:nvPr/>
        </p:nvSpPr>
        <p:spPr>
          <a:xfrm>
            <a:off x="285899" y="5425736"/>
            <a:ext cx="4509622" cy="646331"/>
          </a:xfrm>
          <a:prstGeom prst="rect">
            <a:avLst/>
          </a:prstGeom>
          <a:noFill/>
        </p:spPr>
        <p:txBody>
          <a:bodyPr wrap="square" rtlCol="0">
            <a:spAutoFit/>
          </a:bodyPr>
          <a:lstStyle/>
          <a:p>
            <a:pPr marL="285750" indent="-285750">
              <a:buFont typeface="Wingdings" charset="2"/>
              <a:buChar char="Ø"/>
            </a:pPr>
            <a:r>
              <a:rPr lang="en-US" dirty="0" smtClean="0"/>
              <a:t>To evaluate the impact on the safety of the environment (i.e.: noise)</a:t>
            </a:r>
            <a:endParaRPr lang="en-US" dirty="0"/>
          </a:p>
        </p:txBody>
      </p:sp>
      <p:sp>
        <p:nvSpPr>
          <p:cNvPr id="11" name="Title 1"/>
          <p:cNvSpPr txBox="1">
            <a:spLocks/>
          </p:cNvSpPr>
          <p:nvPr/>
        </p:nvSpPr>
        <p:spPr>
          <a:xfrm>
            <a:off x="812800" y="184881"/>
            <a:ext cx="7262101" cy="62792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800" dirty="0" smtClean="0"/>
              <a:t>Racks cooling evaluation: Why?</a:t>
            </a:r>
            <a:endParaRPr lang="en-US" sz="2800" dirty="0"/>
          </a:p>
        </p:txBody>
      </p:sp>
      <p:sp>
        <p:nvSpPr>
          <p:cNvPr id="19" name="Rectangle 18"/>
          <p:cNvSpPr/>
          <p:nvPr/>
        </p:nvSpPr>
        <p:spPr>
          <a:xfrm>
            <a:off x="285898" y="3497791"/>
            <a:ext cx="4763622" cy="923330"/>
          </a:xfrm>
          <a:prstGeom prst="rect">
            <a:avLst/>
          </a:prstGeom>
        </p:spPr>
        <p:txBody>
          <a:bodyPr wrap="square">
            <a:spAutoFit/>
          </a:bodyPr>
          <a:lstStyle/>
          <a:p>
            <a:pPr marL="285750" indent="-285750">
              <a:buFont typeface="Wingdings" charset="2"/>
              <a:buChar char="Ø"/>
            </a:pPr>
            <a:r>
              <a:rPr lang="en-US" dirty="0">
                <a:latin typeface="Calibri" charset="0"/>
              </a:rPr>
              <a:t>To assess the efficiency of the existing cooling </a:t>
            </a:r>
            <a:r>
              <a:rPr lang="en-US" dirty="0" smtClean="0">
                <a:latin typeface="Calibri" charset="0"/>
              </a:rPr>
              <a:t>infrastructures: cooling power available only in ΔT. Impact of the heat losses on the HVAC.</a:t>
            </a:r>
          </a:p>
        </p:txBody>
      </p:sp>
      <p:pic>
        <p:nvPicPr>
          <p:cNvPr id="2" name="Picture 1" descr="Screen Shot 2018-04-18 at 11.49.0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800" y="1037641"/>
            <a:ext cx="4211320" cy="1300575"/>
          </a:xfrm>
          <a:prstGeom prst="rect">
            <a:avLst/>
          </a:prstGeom>
        </p:spPr>
      </p:pic>
      <p:sp>
        <p:nvSpPr>
          <p:cNvPr id="12" name="Slide Number Placeholder 3"/>
          <p:cNvSpPr>
            <a:spLocks noGrp="1"/>
          </p:cNvSpPr>
          <p:nvPr>
            <p:ph type="sldNum" sz="quarter" idx="12"/>
          </p:nvPr>
        </p:nvSpPr>
        <p:spPr>
          <a:xfrm>
            <a:off x="8608788" y="6480753"/>
            <a:ext cx="441142" cy="365125"/>
          </a:xfrm>
        </p:spPr>
        <p:txBody>
          <a:bodyPr/>
          <a:lstStyle/>
          <a:p>
            <a:fld id="{C02A221C-2411-42A5-82EA-2BBBDC5ACA53}" type="slidenum">
              <a:rPr lang="en-GB" smtClean="0"/>
              <a:t>4</a:t>
            </a:fld>
            <a:endParaRPr lang="en-GB" dirty="0"/>
          </a:p>
        </p:txBody>
      </p:sp>
    </p:spTree>
    <p:extLst>
      <p:ext uri="{BB962C8B-B14F-4D97-AF65-F5344CB8AC3E}">
        <p14:creationId xmlns:p14="http://schemas.microsoft.com/office/powerpoint/2010/main" val="378092388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755659" y="18740"/>
            <a:ext cx="7904188" cy="691480"/>
          </a:xfrm>
        </p:spPr>
        <p:txBody>
          <a:bodyPr>
            <a:normAutofit/>
          </a:bodyPr>
          <a:lstStyle/>
          <a:p>
            <a:r>
              <a:rPr lang="en-GB" sz="2800" dirty="0" smtClean="0"/>
              <a:t>Test campaign 2016/17: Inside the shelves</a:t>
            </a:r>
            <a:endParaRPr lang="en-GB" sz="2800" dirty="0"/>
          </a:p>
        </p:txBody>
      </p:sp>
      <p:grpSp>
        <p:nvGrpSpPr>
          <p:cNvPr id="14" name="Group 13"/>
          <p:cNvGrpSpPr/>
          <p:nvPr/>
        </p:nvGrpSpPr>
        <p:grpSpPr>
          <a:xfrm>
            <a:off x="164160" y="1277022"/>
            <a:ext cx="3767674" cy="3245221"/>
            <a:chOff x="430247" y="792526"/>
            <a:chExt cx="6096000" cy="5216207"/>
          </a:xfrm>
        </p:grpSpPr>
        <p:pic>
          <p:nvPicPr>
            <p:cNvPr id="5" name="Picture 4"/>
            <p:cNvPicPr>
              <a:picLocks noChangeAspect="1"/>
            </p:cNvPicPr>
            <p:nvPr/>
          </p:nvPicPr>
          <p:blipFill>
            <a:blip r:embed="rId2"/>
            <a:stretch>
              <a:fillRect/>
            </a:stretch>
          </p:blipFill>
          <p:spPr>
            <a:xfrm>
              <a:off x="430247" y="792526"/>
              <a:ext cx="6096000" cy="5216207"/>
            </a:xfrm>
            <a:prstGeom prst="rect">
              <a:avLst/>
            </a:prstGeom>
          </p:spPr>
        </p:pic>
        <p:sp>
          <p:nvSpPr>
            <p:cNvPr id="6" name="TextBox 5"/>
            <p:cNvSpPr txBox="1"/>
            <p:nvPr/>
          </p:nvSpPr>
          <p:spPr>
            <a:xfrm>
              <a:off x="1344647" y="1318351"/>
              <a:ext cx="838200" cy="742057"/>
            </a:xfrm>
            <a:prstGeom prst="rect">
              <a:avLst/>
            </a:prstGeom>
            <a:solidFill>
              <a:schemeClr val="accent1">
                <a:lumMod val="40000"/>
                <a:lumOff val="60000"/>
              </a:schemeClr>
            </a:solidFill>
          </p:spPr>
          <p:txBody>
            <a:bodyPr wrap="square" rtlCol="0">
              <a:spAutoFit/>
            </a:bodyPr>
            <a:lstStyle/>
            <a:p>
              <a:r>
                <a:rPr lang="pl-PL" sz="1200" dirty="0" smtClean="0">
                  <a:solidFill>
                    <a:schemeClr val="bg1"/>
                  </a:solidFill>
                </a:rPr>
                <a:t>Zone 1</a:t>
              </a:r>
              <a:endParaRPr lang="en-GB" sz="1200" dirty="0">
                <a:solidFill>
                  <a:schemeClr val="bg1"/>
                </a:solidFill>
              </a:endParaRPr>
            </a:p>
          </p:txBody>
        </p:sp>
        <p:sp>
          <p:nvSpPr>
            <p:cNvPr id="7" name="TextBox 6"/>
            <p:cNvSpPr txBox="1"/>
            <p:nvPr/>
          </p:nvSpPr>
          <p:spPr>
            <a:xfrm>
              <a:off x="2411447" y="1318351"/>
              <a:ext cx="838200" cy="742057"/>
            </a:xfrm>
            <a:prstGeom prst="rect">
              <a:avLst/>
            </a:prstGeom>
            <a:solidFill>
              <a:schemeClr val="accent1">
                <a:lumMod val="40000"/>
                <a:lumOff val="60000"/>
              </a:schemeClr>
            </a:solidFill>
          </p:spPr>
          <p:txBody>
            <a:bodyPr wrap="square" rtlCol="0">
              <a:spAutoFit/>
            </a:bodyPr>
            <a:lstStyle/>
            <a:p>
              <a:r>
                <a:rPr lang="pl-PL" sz="1200" dirty="0" smtClean="0">
                  <a:solidFill>
                    <a:schemeClr val="bg1"/>
                  </a:solidFill>
                </a:rPr>
                <a:t>Zone 2</a:t>
              </a:r>
              <a:endParaRPr lang="en-GB" sz="1200" dirty="0">
                <a:solidFill>
                  <a:schemeClr val="bg1"/>
                </a:solidFill>
              </a:endParaRPr>
            </a:p>
          </p:txBody>
        </p:sp>
        <p:sp>
          <p:nvSpPr>
            <p:cNvPr id="8" name="TextBox 7"/>
            <p:cNvSpPr txBox="1"/>
            <p:nvPr/>
          </p:nvSpPr>
          <p:spPr>
            <a:xfrm>
              <a:off x="3402047" y="1318351"/>
              <a:ext cx="838200" cy="742057"/>
            </a:xfrm>
            <a:prstGeom prst="rect">
              <a:avLst/>
            </a:prstGeom>
            <a:solidFill>
              <a:schemeClr val="accent1">
                <a:lumMod val="40000"/>
                <a:lumOff val="60000"/>
              </a:schemeClr>
            </a:solidFill>
          </p:spPr>
          <p:txBody>
            <a:bodyPr wrap="square" rtlCol="0">
              <a:spAutoFit/>
            </a:bodyPr>
            <a:lstStyle/>
            <a:p>
              <a:r>
                <a:rPr lang="pl-PL" sz="1200" dirty="0" smtClean="0">
                  <a:solidFill>
                    <a:schemeClr val="bg1"/>
                  </a:solidFill>
                </a:rPr>
                <a:t>Zone 3</a:t>
              </a:r>
              <a:endParaRPr lang="en-GB" sz="1200" dirty="0">
                <a:solidFill>
                  <a:schemeClr val="bg1"/>
                </a:solidFill>
              </a:endParaRPr>
            </a:p>
          </p:txBody>
        </p:sp>
        <p:sp>
          <p:nvSpPr>
            <p:cNvPr id="9" name="TextBox 8"/>
            <p:cNvSpPr txBox="1"/>
            <p:nvPr/>
          </p:nvSpPr>
          <p:spPr>
            <a:xfrm>
              <a:off x="4352733" y="1318351"/>
              <a:ext cx="954314" cy="742057"/>
            </a:xfrm>
            <a:prstGeom prst="rect">
              <a:avLst/>
            </a:prstGeom>
            <a:solidFill>
              <a:schemeClr val="accent1">
                <a:lumMod val="40000"/>
                <a:lumOff val="60000"/>
              </a:schemeClr>
            </a:solidFill>
          </p:spPr>
          <p:txBody>
            <a:bodyPr wrap="square" rtlCol="0">
              <a:spAutoFit/>
            </a:bodyPr>
            <a:lstStyle/>
            <a:p>
              <a:r>
                <a:rPr lang="pl-PL" sz="1200" dirty="0" smtClean="0">
                  <a:solidFill>
                    <a:schemeClr val="bg1"/>
                  </a:solidFill>
                </a:rPr>
                <a:t>Zone 4</a:t>
              </a:r>
              <a:endParaRPr lang="en-GB" sz="1200" dirty="0">
                <a:solidFill>
                  <a:schemeClr val="bg1"/>
                </a:solidFill>
              </a:endParaRPr>
            </a:p>
          </p:txBody>
        </p:sp>
        <p:sp>
          <p:nvSpPr>
            <p:cNvPr id="10" name="TextBox 9"/>
            <p:cNvSpPr txBox="1"/>
            <p:nvPr/>
          </p:nvSpPr>
          <p:spPr>
            <a:xfrm>
              <a:off x="1954246" y="4671152"/>
              <a:ext cx="954314" cy="445234"/>
            </a:xfrm>
            <a:prstGeom prst="rect">
              <a:avLst/>
            </a:prstGeom>
            <a:solidFill>
              <a:schemeClr val="accent1">
                <a:lumMod val="40000"/>
                <a:lumOff val="60000"/>
              </a:schemeClr>
            </a:solidFill>
          </p:spPr>
          <p:txBody>
            <a:bodyPr wrap="square" rtlCol="0">
              <a:spAutoFit/>
            </a:bodyPr>
            <a:lstStyle/>
            <a:p>
              <a:r>
                <a:rPr lang="pl-PL" sz="1200" dirty="0" smtClean="0">
                  <a:solidFill>
                    <a:schemeClr val="bg1"/>
                  </a:solidFill>
                </a:rPr>
                <a:t>Inlet 1</a:t>
              </a:r>
              <a:endParaRPr lang="en-GB" sz="1200" dirty="0">
                <a:solidFill>
                  <a:schemeClr val="bg1"/>
                </a:solidFill>
              </a:endParaRPr>
            </a:p>
          </p:txBody>
        </p:sp>
        <p:sp>
          <p:nvSpPr>
            <p:cNvPr id="11" name="TextBox 10"/>
            <p:cNvSpPr txBox="1"/>
            <p:nvPr/>
          </p:nvSpPr>
          <p:spPr>
            <a:xfrm>
              <a:off x="3935448" y="4671152"/>
              <a:ext cx="954314" cy="445234"/>
            </a:xfrm>
            <a:prstGeom prst="rect">
              <a:avLst/>
            </a:prstGeom>
            <a:solidFill>
              <a:schemeClr val="accent1">
                <a:lumMod val="40000"/>
                <a:lumOff val="60000"/>
              </a:schemeClr>
            </a:solidFill>
          </p:spPr>
          <p:txBody>
            <a:bodyPr wrap="square" rtlCol="0">
              <a:spAutoFit/>
            </a:bodyPr>
            <a:lstStyle/>
            <a:p>
              <a:r>
                <a:rPr lang="pl-PL" sz="1200" dirty="0" smtClean="0">
                  <a:solidFill>
                    <a:schemeClr val="bg1"/>
                  </a:solidFill>
                </a:rPr>
                <a:t>Inlet 2</a:t>
              </a:r>
              <a:endParaRPr lang="en-GB" sz="1200" dirty="0">
                <a:solidFill>
                  <a:schemeClr val="bg1"/>
                </a:solidFill>
              </a:endParaRPr>
            </a:p>
          </p:txBody>
        </p:sp>
        <p:sp>
          <p:nvSpPr>
            <p:cNvPr id="12" name="TextBox 11"/>
            <p:cNvSpPr txBox="1"/>
            <p:nvPr/>
          </p:nvSpPr>
          <p:spPr>
            <a:xfrm>
              <a:off x="5764247" y="3299552"/>
              <a:ext cx="762000" cy="445234"/>
            </a:xfrm>
            <a:prstGeom prst="rect">
              <a:avLst/>
            </a:prstGeom>
            <a:solidFill>
              <a:schemeClr val="tx1"/>
            </a:solidFill>
          </p:spPr>
          <p:txBody>
            <a:bodyPr wrap="square" rtlCol="0">
              <a:spAutoFit/>
            </a:bodyPr>
            <a:lstStyle/>
            <a:p>
              <a:r>
                <a:rPr lang="pl-PL" sz="1200" dirty="0" smtClean="0">
                  <a:solidFill>
                    <a:schemeClr val="bg1"/>
                  </a:solidFill>
                </a:rPr>
                <a:t>Rear</a:t>
              </a:r>
              <a:endParaRPr lang="en-GB" sz="1200" dirty="0">
                <a:solidFill>
                  <a:schemeClr val="bg1"/>
                </a:solidFill>
              </a:endParaRPr>
            </a:p>
          </p:txBody>
        </p:sp>
        <p:sp>
          <p:nvSpPr>
            <p:cNvPr id="13" name="TextBox 12"/>
            <p:cNvSpPr txBox="1"/>
            <p:nvPr/>
          </p:nvSpPr>
          <p:spPr>
            <a:xfrm>
              <a:off x="430247" y="1775553"/>
              <a:ext cx="846667" cy="445234"/>
            </a:xfrm>
            <a:prstGeom prst="rect">
              <a:avLst/>
            </a:prstGeom>
            <a:solidFill>
              <a:srgbClr val="FFFFFF"/>
            </a:solidFill>
          </p:spPr>
          <p:txBody>
            <a:bodyPr wrap="square" rtlCol="0">
              <a:spAutoFit/>
            </a:bodyPr>
            <a:lstStyle/>
            <a:p>
              <a:r>
                <a:rPr lang="pl-PL" sz="1200" dirty="0" smtClean="0">
                  <a:solidFill>
                    <a:srgbClr val="000000"/>
                  </a:solidFill>
                </a:rPr>
                <a:t>Front</a:t>
              </a:r>
              <a:endParaRPr lang="en-GB" sz="1200" dirty="0">
                <a:solidFill>
                  <a:srgbClr val="000000"/>
                </a:solidFill>
              </a:endParaRPr>
            </a:p>
          </p:txBody>
        </p:sp>
      </p:grpSp>
      <p:sp>
        <p:nvSpPr>
          <p:cNvPr id="16" name="TextBox 15"/>
          <p:cNvSpPr txBox="1"/>
          <p:nvPr/>
        </p:nvSpPr>
        <p:spPr>
          <a:xfrm>
            <a:off x="4644761" y="737817"/>
            <a:ext cx="4408681" cy="369332"/>
          </a:xfrm>
          <a:prstGeom prst="rect">
            <a:avLst/>
          </a:prstGeom>
          <a:noFill/>
          <a:ln>
            <a:solidFill>
              <a:srgbClr val="FF0000"/>
            </a:solidFill>
          </a:ln>
        </p:spPr>
        <p:txBody>
          <a:bodyPr wrap="square" rtlCol="0">
            <a:spAutoFit/>
          </a:bodyPr>
          <a:lstStyle/>
          <a:p>
            <a:pPr algn="ctr"/>
            <a:r>
              <a:rPr lang="en-US" dirty="0" err="1" smtClean="0"/>
              <a:t>Comtel</a:t>
            </a:r>
            <a:r>
              <a:rPr lang="en-US" dirty="0" smtClean="0"/>
              <a:t> load blades: maximum power 350W</a:t>
            </a:r>
            <a:endParaRPr lang="en-US" dirty="0"/>
          </a:p>
        </p:txBody>
      </p:sp>
      <p:grpSp>
        <p:nvGrpSpPr>
          <p:cNvPr id="2" name="Group 1"/>
          <p:cNvGrpSpPr/>
          <p:nvPr/>
        </p:nvGrpSpPr>
        <p:grpSpPr>
          <a:xfrm>
            <a:off x="4356551" y="1519928"/>
            <a:ext cx="4550687" cy="2633639"/>
            <a:chOff x="4339027" y="3946860"/>
            <a:chExt cx="4550687" cy="2633639"/>
          </a:xfrm>
        </p:grpSpPr>
        <p:pic>
          <p:nvPicPr>
            <p:cNvPr id="15" name="Picture 14"/>
            <p:cNvPicPr/>
            <p:nvPr/>
          </p:nvPicPr>
          <p:blipFill>
            <a:blip r:embed="rId3">
              <a:extLst>
                <a:ext uri="{28A0092B-C50C-407E-A947-70E740481C1C}">
                  <a14:useLocalDpi xmlns:a14="http://schemas.microsoft.com/office/drawing/2010/main" val="0"/>
                </a:ext>
              </a:extLst>
            </a:blip>
            <a:srcRect/>
            <a:stretch>
              <a:fillRect/>
            </a:stretch>
          </p:blipFill>
          <p:spPr bwMode="auto">
            <a:xfrm>
              <a:off x="4339027" y="3946860"/>
              <a:ext cx="4550687" cy="2633639"/>
            </a:xfrm>
            <a:prstGeom prst="rect">
              <a:avLst/>
            </a:prstGeom>
            <a:noFill/>
            <a:ln>
              <a:noFill/>
            </a:ln>
          </p:spPr>
        </p:pic>
        <p:sp>
          <p:nvSpPr>
            <p:cNvPr id="17" name="TextBox 16"/>
            <p:cNvSpPr txBox="1"/>
            <p:nvPr/>
          </p:nvSpPr>
          <p:spPr>
            <a:xfrm>
              <a:off x="8108210" y="5609834"/>
              <a:ext cx="523288" cy="276999"/>
            </a:xfrm>
            <a:prstGeom prst="rect">
              <a:avLst/>
            </a:prstGeom>
            <a:solidFill>
              <a:srgbClr val="FFFFFF"/>
            </a:solidFill>
          </p:spPr>
          <p:txBody>
            <a:bodyPr wrap="square" rtlCol="0">
              <a:spAutoFit/>
            </a:bodyPr>
            <a:lstStyle/>
            <a:p>
              <a:r>
                <a:rPr lang="pl-PL" sz="1200" dirty="0" smtClean="0">
                  <a:solidFill>
                    <a:srgbClr val="000000"/>
                  </a:solidFill>
                </a:rPr>
                <a:t>Front</a:t>
              </a:r>
              <a:endParaRPr lang="en-GB" sz="1200" dirty="0">
                <a:solidFill>
                  <a:srgbClr val="000000"/>
                </a:solidFill>
              </a:endParaRPr>
            </a:p>
          </p:txBody>
        </p:sp>
        <p:sp>
          <p:nvSpPr>
            <p:cNvPr id="18" name="TextBox 17"/>
            <p:cNvSpPr txBox="1"/>
            <p:nvPr/>
          </p:nvSpPr>
          <p:spPr>
            <a:xfrm>
              <a:off x="5132748" y="4223859"/>
              <a:ext cx="523288" cy="276999"/>
            </a:xfrm>
            <a:prstGeom prst="rect">
              <a:avLst/>
            </a:prstGeom>
            <a:solidFill>
              <a:srgbClr val="FFFFFF"/>
            </a:solidFill>
          </p:spPr>
          <p:txBody>
            <a:bodyPr wrap="square" rtlCol="0">
              <a:spAutoFit/>
            </a:bodyPr>
            <a:lstStyle/>
            <a:p>
              <a:r>
                <a:rPr lang="pl-PL" sz="1200" dirty="0" err="1" smtClean="0">
                  <a:solidFill>
                    <a:srgbClr val="000000"/>
                  </a:solidFill>
                </a:rPr>
                <a:t>Rear</a:t>
              </a:r>
              <a:endParaRPr lang="en-GB" sz="1200" dirty="0">
                <a:solidFill>
                  <a:srgbClr val="000000"/>
                </a:solidFill>
              </a:endParaRPr>
            </a:p>
          </p:txBody>
        </p:sp>
      </p:grpSp>
      <p:sp>
        <p:nvSpPr>
          <p:cNvPr id="19" name="TextBox 18"/>
          <p:cNvSpPr txBox="1"/>
          <p:nvPr/>
        </p:nvSpPr>
        <p:spPr>
          <a:xfrm>
            <a:off x="94972" y="737817"/>
            <a:ext cx="4408681" cy="369332"/>
          </a:xfrm>
          <a:prstGeom prst="rect">
            <a:avLst/>
          </a:prstGeom>
          <a:noFill/>
          <a:ln>
            <a:solidFill>
              <a:srgbClr val="FF0000"/>
            </a:solidFill>
          </a:ln>
        </p:spPr>
        <p:txBody>
          <a:bodyPr wrap="square" rtlCol="0">
            <a:spAutoFit/>
          </a:bodyPr>
          <a:lstStyle/>
          <a:p>
            <a:pPr algn="ctr"/>
            <a:r>
              <a:rPr lang="en-US" dirty="0" smtClean="0"/>
              <a:t>ASIS load blades: maximum power 600W</a:t>
            </a:r>
            <a:endParaRPr lang="en-US" dirty="0"/>
          </a:p>
        </p:txBody>
      </p:sp>
      <p:sp>
        <p:nvSpPr>
          <p:cNvPr id="20" name="Rectangle 19"/>
          <p:cNvSpPr/>
          <p:nvPr/>
        </p:nvSpPr>
        <p:spPr>
          <a:xfrm>
            <a:off x="94970" y="4504881"/>
            <a:ext cx="8677155" cy="369332"/>
          </a:xfrm>
          <a:prstGeom prst="rect">
            <a:avLst/>
          </a:prstGeom>
        </p:spPr>
        <p:txBody>
          <a:bodyPr wrap="square">
            <a:spAutoFit/>
          </a:bodyPr>
          <a:lstStyle/>
          <a:p>
            <a:r>
              <a:rPr lang="en-GB" u="sng" dirty="0" smtClean="0"/>
              <a:t>14 x </a:t>
            </a:r>
            <a:r>
              <a:rPr lang="en-GB" u="sng" dirty="0" err="1" smtClean="0"/>
              <a:t>Comtel</a:t>
            </a:r>
            <a:r>
              <a:rPr lang="en-GB" u="sng" dirty="0" smtClean="0"/>
              <a:t> blades</a:t>
            </a:r>
            <a:r>
              <a:rPr lang="en-GB" dirty="0" smtClean="0"/>
              <a:t>: 6* Embedded Temperature sensors (green) + 6 air T sensors (blue) </a:t>
            </a:r>
            <a:endParaRPr lang="en-GB" dirty="0"/>
          </a:p>
        </p:txBody>
      </p:sp>
      <p:sp>
        <p:nvSpPr>
          <p:cNvPr id="21" name="Rectangle 20"/>
          <p:cNvSpPr/>
          <p:nvPr/>
        </p:nvSpPr>
        <p:spPr>
          <a:xfrm>
            <a:off x="83739" y="4927316"/>
            <a:ext cx="5602127" cy="369332"/>
          </a:xfrm>
          <a:prstGeom prst="rect">
            <a:avLst/>
          </a:prstGeom>
        </p:spPr>
        <p:txBody>
          <a:bodyPr wrap="none">
            <a:spAutoFit/>
          </a:bodyPr>
          <a:lstStyle/>
          <a:p>
            <a:r>
              <a:rPr lang="en-GB" u="sng" dirty="0" smtClean="0"/>
              <a:t>14 x ASIS blades</a:t>
            </a:r>
            <a:r>
              <a:rPr lang="en-GB" dirty="0" smtClean="0"/>
              <a:t>: 6 Temperature sensors (inlet and outlet)</a:t>
            </a:r>
            <a:endParaRPr lang="en-GB" dirty="0"/>
          </a:p>
        </p:txBody>
      </p:sp>
      <p:cxnSp>
        <p:nvCxnSpPr>
          <p:cNvPr id="23" name="Straight Arrow Connector 22"/>
          <p:cNvCxnSpPr/>
          <p:nvPr/>
        </p:nvCxnSpPr>
        <p:spPr>
          <a:xfrm flipV="1">
            <a:off x="5820648" y="4153563"/>
            <a:ext cx="388043" cy="368676"/>
          </a:xfrm>
          <a:prstGeom prst="straightConnector1">
            <a:avLst/>
          </a:prstGeom>
          <a:ln>
            <a:solidFill>
              <a:srgbClr val="2AA518"/>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V="1">
            <a:off x="7807897" y="3967073"/>
            <a:ext cx="0" cy="5551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27" name="Picture 26"/>
          <p:cNvPicPr/>
          <p:nvPr/>
        </p:nvPicPr>
        <p:blipFill rotWithShape="1">
          <a:blip r:embed="rId4">
            <a:extLst>
              <a:ext uri="{28A0092B-C50C-407E-A947-70E740481C1C}">
                <a14:useLocalDpi xmlns:a14="http://schemas.microsoft.com/office/drawing/2010/main" val="0"/>
              </a:ext>
            </a:extLst>
          </a:blip>
          <a:srcRect l="4497" t="46803" r="14816"/>
          <a:stretch/>
        </p:blipFill>
        <p:spPr bwMode="auto">
          <a:xfrm>
            <a:off x="5642844" y="5418488"/>
            <a:ext cx="3129280" cy="781050"/>
          </a:xfrm>
          <a:prstGeom prst="rect">
            <a:avLst/>
          </a:prstGeom>
          <a:ln>
            <a:noFill/>
          </a:ln>
          <a:extLst>
            <a:ext uri="{53640926-AAD7-44d8-BBD7-CCE9431645EC}">
              <a14:shadowObscured xmlns:a14="http://schemas.microsoft.com/office/drawing/2010/main"/>
            </a:ext>
          </a:extLst>
        </p:spPr>
      </p:pic>
      <p:pic>
        <p:nvPicPr>
          <p:cNvPr id="29" name="Picture 28"/>
          <p:cNvPicPr/>
          <p:nvPr/>
        </p:nvPicPr>
        <p:blipFill>
          <a:blip r:embed="rId5">
            <a:extLst>
              <a:ext uri="{28A0092B-C50C-407E-A947-70E740481C1C}">
                <a14:useLocalDpi xmlns:a14="http://schemas.microsoft.com/office/drawing/2010/main" val="0"/>
              </a:ext>
            </a:extLst>
          </a:blip>
          <a:stretch>
            <a:fillRect/>
          </a:stretch>
        </p:blipFill>
        <p:spPr>
          <a:xfrm>
            <a:off x="130774" y="5526388"/>
            <a:ext cx="5149783" cy="644618"/>
          </a:xfrm>
          <a:prstGeom prst="rect">
            <a:avLst/>
          </a:prstGeom>
        </p:spPr>
      </p:pic>
      <p:sp>
        <p:nvSpPr>
          <p:cNvPr id="32" name="TextBox 31"/>
          <p:cNvSpPr txBox="1"/>
          <p:nvPr/>
        </p:nvSpPr>
        <p:spPr>
          <a:xfrm>
            <a:off x="6291004" y="5347940"/>
            <a:ext cx="482114" cy="369332"/>
          </a:xfrm>
          <a:prstGeom prst="rect">
            <a:avLst/>
          </a:prstGeom>
          <a:noFill/>
        </p:spPr>
        <p:txBody>
          <a:bodyPr wrap="square" rtlCol="0">
            <a:spAutoFit/>
          </a:bodyPr>
          <a:lstStyle/>
          <a:p>
            <a:r>
              <a:rPr lang="en-US" dirty="0" smtClean="0"/>
              <a:t>3x</a:t>
            </a:r>
            <a:endParaRPr lang="en-US" dirty="0"/>
          </a:p>
        </p:txBody>
      </p:sp>
      <p:sp>
        <p:nvSpPr>
          <p:cNvPr id="33" name="TextBox 32"/>
          <p:cNvSpPr txBox="1"/>
          <p:nvPr/>
        </p:nvSpPr>
        <p:spPr>
          <a:xfrm>
            <a:off x="8571328" y="5415968"/>
            <a:ext cx="482114" cy="369332"/>
          </a:xfrm>
          <a:prstGeom prst="rect">
            <a:avLst/>
          </a:prstGeom>
          <a:noFill/>
        </p:spPr>
        <p:txBody>
          <a:bodyPr wrap="square" rtlCol="0">
            <a:spAutoFit/>
          </a:bodyPr>
          <a:lstStyle/>
          <a:p>
            <a:r>
              <a:rPr lang="en-US" dirty="0" smtClean="0"/>
              <a:t>1x</a:t>
            </a:r>
            <a:endParaRPr lang="en-US" dirty="0"/>
          </a:p>
        </p:txBody>
      </p:sp>
      <p:sp>
        <p:nvSpPr>
          <p:cNvPr id="34" name="Rectangle 33"/>
          <p:cNvSpPr/>
          <p:nvPr/>
        </p:nvSpPr>
        <p:spPr>
          <a:xfrm>
            <a:off x="164159" y="6246664"/>
            <a:ext cx="8837601" cy="646331"/>
          </a:xfrm>
          <a:prstGeom prst="rect">
            <a:avLst/>
          </a:prstGeom>
        </p:spPr>
        <p:txBody>
          <a:bodyPr wrap="square">
            <a:spAutoFit/>
          </a:bodyPr>
          <a:lstStyle/>
          <a:p>
            <a:r>
              <a:rPr lang="en-GB" dirty="0" smtClean="0"/>
              <a:t>3 x 3 fans on the top, 1 x 6 fans on the bottom. 96 W x fan (</a:t>
            </a:r>
            <a:r>
              <a:rPr lang="en-GB" dirty="0" smtClean="0">
                <a:solidFill>
                  <a:srgbClr val="FF0000"/>
                </a:solidFill>
              </a:rPr>
              <a:t>nominal</a:t>
            </a:r>
            <a:r>
              <a:rPr lang="en-GB" dirty="0" smtClean="0"/>
              <a:t>). Power measured was 140W/fan.</a:t>
            </a:r>
            <a:endParaRPr lang="en-GB" dirty="0"/>
          </a:p>
        </p:txBody>
      </p:sp>
      <p:sp>
        <p:nvSpPr>
          <p:cNvPr id="28" name="Slide Number Placeholder 3"/>
          <p:cNvSpPr>
            <a:spLocks noGrp="1"/>
          </p:cNvSpPr>
          <p:nvPr>
            <p:ph type="sldNum" sz="quarter" idx="12"/>
          </p:nvPr>
        </p:nvSpPr>
        <p:spPr>
          <a:xfrm>
            <a:off x="8458096" y="6429899"/>
            <a:ext cx="570459" cy="365125"/>
          </a:xfrm>
        </p:spPr>
        <p:txBody>
          <a:bodyPr/>
          <a:lstStyle/>
          <a:p>
            <a:fld id="{C02A221C-2411-42A5-82EA-2BBBDC5ACA53}" type="slidenum">
              <a:rPr lang="en-GB" smtClean="0"/>
              <a:pPr/>
              <a:t>5</a:t>
            </a:fld>
            <a:endParaRPr lang="en-GB" dirty="0"/>
          </a:p>
        </p:txBody>
      </p:sp>
    </p:spTree>
    <p:extLst>
      <p:ext uri="{BB962C8B-B14F-4D97-AF65-F5344CB8AC3E}">
        <p14:creationId xmlns:p14="http://schemas.microsoft.com/office/powerpoint/2010/main" val="372566437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379163" y="188720"/>
            <a:ext cx="6008163" cy="818921"/>
          </a:xfrm>
        </p:spPr>
        <p:txBody>
          <a:bodyPr anchor="ctr">
            <a:normAutofit/>
          </a:bodyPr>
          <a:lstStyle/>
          <a:p>
            <a:pPr algn="ctr"/>
            <a:r>
              <a:rPr lang="en-GB" sz="2000" dirty="0" smtClean="0"/>
              <a:t/>
            </a:r>
            <a:br>
              <a:rPr lang="en-GB" sz="2000" dirty="0" smtClean="0"/>
            </a:br>
            <a:r>
              <a:rPr lang="en-GB" sz="2000" dirty="0" smtClean="0"/>
              <a:t>(ATCA2 14x450W, ATCA1 14x350W, water flow 3m</a:t>
            </a:r>
            <a:r>
              <a:rPr lang="en-GB" sz="2000" baseline="30000" dirty="0" smtClean="0"/>
              <a:t>3</a:t>
            </a:r>
            <a:r>
              <a:rPr lang="en-GB" sz="2000" dirty="0" smtClean="0"/>
              <a:t>/h)</a:t>
            </a:r>
            <a:endParaRPr lang="en-GB" sz="2000" dirty="0"/>
          </a:p>
        </p:txBody>
      </p:sp>
      <p:sp>
        <p:nvSpPr>
          <p:cNvPr id="5" name="Rectangle 4"/>
          <p:cNvSpPr/>
          <p:nvPr/>
        </p:nvSpPr>
        <p:spPr>
          <a:xfrm>
            <a:off x="2624780" y="1017513"/>
            <a:ext cx="2091165" cy="5181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8" name="Rectangle 7"/>
          <p:cNvSpPr/>
          <p:nvPr/>
        </p:nvSpPr>
        <p:spPr>
          <a:xfrm>
            <a:off x="4715945" y="1017513"/>
            <a:ext cx="475815" cy="51816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sz="1600" dirty="0" smtClean="0">
                <a:solidFill>
                  <a:schemeClr val="tx1"/>
                </a:solidFill>
              </a:rPr>
              <a:t>C</a:t>
            </a:r>
          </a:p>
          <a:p>
            <a:pPr algn="ctr"/>
            <a:r>
              <a:rPr lang="en-GB" sz="1600" dirty="0" smtClean="0">
                <a:solidFill>
                  <a:schemeClr val="tx1"/>
                </a:solidFill>
              </a:rPr>
              <a:t>o</a:t>
            </a:r>
          </a:p>
          <a:p>
            <a:pPr algn="ctr"/>
            <a:r>
              <a:rPr lang="en-GB" sz="1600" dirty="0" smtClean="0">
                <a:solidFill>
                  <a:schemeClr val="tx1"/>
                </a:solidFill>
              </a:rPr>
              <a:t>o</a:t>
            </a:r>
          </a:p>
          <a:p>
            <a:pPr algn="ctr"/>
            <a:r>
              <a:rPr lang="en-GB" sz="1600" dirty="0">
                <a:solidFill>
                  <a:schemeClr val="tx1"/>
                </a:solidFill>
              </a:rPr>
              <a:t>l</a:t>
            </a:r>
            <a:endParaRPr lang="en-GB" sz="1600" dirty="0" smtClean="0">
              <a:solidFill>
                <a:schemeClr val="tx1"/>
              </a:solidFill>
            </a:endParaRPr>
          </a:p>
          <a:p>
            <a:pPr algn="ctr"/>
            <a:r>
              <a:rPr lang="en-GB" sz="1600" dirty="0" smtClean="0">
                <a:solidFill>
                  <a:schemeClr val="tx1"/>
                </a:solidFill>
              </a:rPr>
              <a:t>I</a:t>
            </a:r>
          </a:p>
          <a:p>
            <a:pPr algn="ctr"/>
            <a:r>
              <a:rPr lang="en-GB" sz="1600" dirty="0">
                <a:solidFill>
                  <a:schemeClr val="tx1"/>
                </a:solidFill>
              </a:rPr>
              <a:t>n</a:t>
            </a:r>
            <a:endParaRPr lang="en-GB" sz="1600" dirty="0" smtClean="0">
              <a:solidFill>
                <a:schemeClr val="tx1"/>
              </a:solidFill>
            </a:endParaRPr>
          </a:p>
          <a:p>
            <a:pPr algn="ctr"/>
            <a:r>
              <a:rPr lang="en-GB" sz="1600" dirty="0" smtClean="0">
                <a:solidFill>
                  <a:schemeClr val="tx1"/>
                </a:solidFill>
              </a:rPr>
              <a:t>g</a:t>
            </a:r>
          </a:p>
          <a:p>
            <a:pPr algn="ctr"/>
            <a:r>
              <a:rPr lang="en-GB" sz="1600" dirty="0" smtClean="0">
                <a:solidFill>
                  <a:schemeClr val="tx1"/>
                </a:solidFill>
              </a:rPr>
              <a:t> </a:t>
            </a:r>
          </a:p>
          <a:p>
            <a:pPr algn="ctr"/>
            <a:r>
              <a:rPr lang="en-GB" sz="1600" dirty="0" smtClean="0">
                <a:solidFill>
                  <a:schemeClr val="tx1"/>
                </a:solidFill>
              </a:rPr>
              <a:t>D</a:t>
            </a:r>
          </a:p>
          <a:p>
            <a:pPr algn="ctr"/>
            <a:r>
              <a:rPr lang="en-GB" sz="1600" dirty="0" smtClean="0">
                <a:solidFill>
                  <a:schemeClr val="tx1"/>
                </a:solidFill>
              </a:rPr>
              <a:t>o</a:t>
            </a:r>
          </a:p>
          <a:p>
            <a:pPr algn="ctr"/>
            <a:r>
              <a:rPr lang="en-GB" sz="1600" dirty="0" smtClean="0">
                <a:solidFill>
                  <a:schemeClr val="tx1"/>
                </a:solidFill>
              </a:rPr>
              <a:t>o</a:t>
            </a:r>
          </a:p>
          <a:p>
            <a:pPr algn="ctr"/>
            <a:r>
              <a:rPr lang="en-GB" sz="1600" dirty="0" smtClean="0">
                <a:solidFill>
                  <a:schemeClr val="tx1"/>
                </a:solidFill>
              </a:rPr>
              <a:t>r</a:t>
            </a:r>
            <a:endParaRPr lang="en-GB" sz="1600" dirty="0">
              <a:solidFill>
                <a:schemeClr val="tx1"/>
              </a:solidFill>
            </a:endParaRPr>
          </a:p>
        </p:txBody>
      </p:sp>
      <p:sp>
        <p:nvSpPr>
          <p:cNvPr id="9" name="Right Arrow 8"/>
          <p:cNvSpPr/>
          <p:nvPr/>
        </p:nvSpPr>
        <p:spPr>
          <a:xfrm>
            <a:off x="1475824" y="2852687"/>
            <a:ext cx="1137523" cy="6336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Air Inlet</a:t>
            </a:r>
          </a:p>
        </p:txBody>
      </p:sp>
      <p:sp>
        <p:nvSpPr>
          <p:cNvPr id="10" name="Right Arrow 9"/>
          <p:cNvSpPr/>
          <p:nvPr/>
        </p:nvSpPr>
        <p:spPr>
          <a:xfrm>
            <a:off x="5323732" y="2561875"/>
            <a:ext cx="1229468" cy="5769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Air Outlet</a:t>
            </a:r>
          </a:p>
        </p:txBody>
      </p:sp>
      <p:sp>
        <p:nvSpPr>
          <p:cNvPr id="11" name="Right Arrow 10"/>
          <p:cNvSpPr/>
          <p:nvPr/>
        </p:nvSpPr>
        <p:spPr>
          <a:xfrm>
            <a:off x="1476207" y="5033774"/>
            <a:ext cx="1137523" cy="6561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Air Inlet</a:t>
            </a:r>
          </a:p>
        </p:txBody>
      </p:sp>
      <p:pic>
        <p:nvPicPr>
          <p:cNvPr id="12" name="Picture 11"/>
          <p:cNvPicPr/>
          <p:nvPr/>
        </p:nvPicPr>
        <p:blipFill>
          <a:blip r:embed="rId2">
            <a:extLst>
              <a:ext uri="{28A0092B-C50C-407E-A947-70E740481C1C}">
                <a14:useLocalDpi xmlns:a14="http://schemas.microsoft.com/office/drawing/2010/main" val="0"/>
              </a:ext>
            </a:extLst>
          </a:blip>
          <a:srcRect/>
          <a:stretch>
            <a:fillRect/>
          </a:stretch>
        </p:blipFill>
        <p:spPr bwMode="auto">
          <a:xfrm>
            <a:off x="2629485" y="1497872"/>
            <a:ext cx="1607236" cy="1911198"/>
          </a:xfrm>
          <a:prstGeom prst="rect">
            <a:avLst/>
          </a:prstGeom>
          <a:noFill/>
          <a:ln>
            <a:noFill/>
          </a:ln>
        </p:spPr>
      </p:pic>
      <p:pic>
        <p:nvPicPr>
          <p:cNvPr id="13" name="Picture 12"/>
          <p:cNvPicPr/>
          <p:nvPr/>
        </p:nvPicPr>
        <p:blipFill>
          <a:blip r:embed="rId2">
            <a:extLst>
              <a:ext uri="{28A0092B-C50C-407E-A947-70E740481C1C}">
                <a14:useLocalDpi xmlns:a14="http://schemas.microsoft.com/office/drawing/2010/main" val="0"/>
              </a:ext>
            </a:extLst>
          </a:blip>
          <a:srcRect/>
          <a:stretch>
            <a:fillRect/>
          </a:stretch>
        </p:blipFill>
        <p:spPr bwMode="auto">
          <a:xfrm>
            <a:off x="2628659" y="3690740"/>
            <a:ext cx="1638541" cy="1911198"/>
          </a:xfrm>
          <a:prstGeom prst="rect">
            <a:avLst/>
          </a:prstGeom>
          <a:noFill/>
          <a:ln>
            <a:noFill/>
          </a:ln>
        </p:spPr>
      </p:pic>
      <p:sp>
        <p:nvSpPr>
          <p:cNvPr id="14" name="TextBox 13"/>
          <p:cNvSpPr txBox="1"/>
          <p:nvPr/>
        </p:nvSpPr>
        <p:spPr>
          <a:xfrm>
            <a:off x="2676219" y="5590366"/>
            <a:ext cx="2109142" cy="584776"/>
          </a:xfrm>
          <a:prstGeom prst="rect">
            <a:avLst/>
          </a:prstGeom>
          <a:noFill/>
        </p:spPr>
        <p:txBody>
          <a:bodyPr wrap="square" rtlCol="0">
            <a:spAutoFit/>
          </a:bodyPr>
          <a:lstStyle/>
          <a:p>
            <a:r>
              <a:rPr lang="pl-PL" sz="1600" dirty="0" err="1" smtClean="0"/>
              <a:t>Schroff</a:t>
            </a:r>
            <a:r>
              <a:rPr lang="pl-PL" sz="1600" dirty="0" smtClean="0"/>
              <a:t> 14U with </a:t>
            </a:r>
            <a:r>
              <a:rPr lang="pl-PL" sz="1600" dirty="0" err="1" smtClean="0"/>
              <a:t>Comtel</a:t>
            </a:r>
            <a:r>
              <a:rPr lang="pl-PL" sz="1600" dirty="0" smtClean="0"/>
              <a:t> LB</a:t>
            </a:r>
            <a:endParaRPr lang="en-US" sz="1600" dirty="0"/>
          </a:p>
        </p:txBody>
      </p:sp>
      <p:sp>
        <p:nvSpPr>
          <p:cNvPr id="15" name="TextBox 14"/>
          <p:cNvSpPr txBox="1"/>
          <p:nvPr/>
        </p:nvSpPr>
        <p:spPr>
          <a:xfrm>
            <a:off x="2676219" y="1061423"/>
            <a:ext cx="2241221" cy="338554"/>
          </a:xfrm>
          <a:prstGeom prst="rect">
            <a:avLst/>
          </a:prstGeom>
          <a:noFill/>
        </p:spPr>
        <p:txBody>
          <a:bodyPr wrap="square" rtlCol="0">
            <a:spAutoFit/>
          </a:bodyPr>
          <a:lstStyle/>
          <a:p>
            <a:r>
              <a:rPr lang="en-US" sz="1600" dirty="0"/>
              <a:t>ASIS 16U with </a:t>
            </a:r>
            <a:r>
              <a:rPr lang="pl-PL" sz="1600" dirty="0" smtClean="0"/>
              <a:t>ASIS</a:t>
            </a:r>
            <a:r>
              <a:rPr lang="en-US" sz="1600" dirty="0" smtClean="0"/>
              <a:t> </a:t>
            </a:r>
            <a:r>
              <a:rPr lang="en-US" sz="1600" dirty="0"/>
              <a:t>LB </a:t>
            </a:r>
          </a:p>
        </p:txBody>
      </p:sp>
      <p:sp>
        <p:nvSpPr>
          <p:cNvPr id="27" name="Right Arrow 26"/>
          <p:cNvSpPr/>
          <p:nvPr/>
        </p:nvSpPr>
        <p:spPr>
          <a:xfrm>
            <a:off x="5332332" y="4555958"/>
            <a:ext cx="1312309" cy="5946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Air Outlet</a:t>
            </a:r>
          </a:p>
        </p:txBody>
      </p:sp>
      <p:sp>
        <p:nvSpPr>
          <p:cNvPr id="42" name="Oval 41"/>
          <p:cNvSpPr/>
          <p:nvPr/>
        </p:nvSpPr>
        <p:spPr>
          <a:xfrm flipH="1">
            <a:off x="4671378" y="2808629"/>
            <a:ext cx="109099" cy="14400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TextBox 47"/>
          <p:cNvSpPr txBox="1"/>
          <p:nvPr/>
        </p:nvSpPr>
        <p:spPr>
          <a:xfrm>
            <a:off x="5089368" y="1416176"/>
            <a:ext cx="905032" cy="307777"/>
          </a:xfrm>
          <a:prstGeom prst="rect">
            <a:avLst/>
          </a:prstGeom>
          <a:noFill/>
          <a:ln>
            <a:noFill/>
          </a:ln>
        </p:spPr>
        <p:txBody>
          <a:bodyPr wrap="square" rtlCol="0">
            <a:spAutoFit/>
          </a:bodyPr>
          <a:lstStyle/>
          <a:p>
            <a:pPr algn="ctr"/>
            <a:r>
              <a:rPr lang="pl-PL" sz="1400" dirty="0" smtClean="0"/>
              <a:t>23.8°C</a:t>
            </a:r>
            <a:endParaRPr lang="en-US" sz="1400" dirty="0"/>
          </a:p>
        </p:txBody>
      </p:sp>
      <p:sp>
        <p:nvSpPr>
          <p:cNvPr id="52" name="Oval 51"/>
          <p:cNvSpPr/>
          <p:nvPr/>
        </p:nvSpPr>
        <p:spPr>
          <a:xfrm flipH="1">
            <a:off x="5080000" y="1443878"/>
            <a:ext cx="123807" cy="161403"/>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Oval 52"/>
          <p:cNvSpPr/>
          <p:nvPr/>
        </p:nvSpPr>
        <p:spPr>
          <a:xfrm flipV="1">
            <a:off x="4632961" y="1726341"/>
            <a:ext cx="147516" cy="173578"/>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Oval 53"/>
          <p:cNvSpPr/>
          <p:nvPr/>
        </p:nvSpPr>
        <p:spPr>
          <a:xfrm flipH="1">
            <a:off x="4667655" y="4049967"/>
            <a:ext cx="112823" cy="155142"/>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Oval 54"/>
          <p:cNvSpPr/>
          <p:nvPr/>
        </p:nvSpPr>
        <p:spPr>
          <a:xfrm flipH="1">
            <a:off x="4667655" y="5001207"/>
            <a:ext cx="112823" cy="14900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Oval 55"/>
          <p:cNvSpPr/>
          <p:nvPr/>
        </p:nvSpPr>
        <p:spPr>
          <a:xfrm flipH="1">
            <a:off x="5080001" y="2361095"/>
            <a:ext cx="123130" cy="15858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Oval 56"/>
          <p:cNvSpPr/>
          <p:nvPr/>
        </p:nvSpPr>
        <p:spPr>
          <a:xfrm flipH="1">
            <a:off x="5120640" y="4089480"/>
            <a:ext cx="141750" cy="15740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Oval 57"/>
          <p:cNvSpPr/>
          <p:nvPr/>
        </p:nvSpPr>
        <p:spPr>
          <a:xfrm flipH="1">
            <a:off x="5120640" y="5473340"/>
            <a:ext cx="142240" cy="13498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Oval 50"/>
          <p:cNvSpPr/>
          <p:nvPr/>
        </p:nvSpPr>
        <p:spPr>
          <a:xfrm flipH="1">
            <a:off x="5100320" y="3210785"/>
            <a:ext cx="102810" cy="1521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TextBox 58"/>
          <p:cNvSpPr txBox="1"/>
          <p:nvPr/>
        </p:nvSpPr>
        <p:spPr>
          <a:xfrm>
            <a:off x="5079209" y="2205433"/>
            <a:ext cx="905032" cy="307777"/>
          </a:xfrm>
          <a:prstGeom prst="rect">
            <a:avLst/>
          </a:prstGeom>
          <a:noFill/>
          <a:ln>
            <a:noFill/>
          </a:ln>
        </p:spPr>
        <p:txBody>
          <a:bodyPr wrap="square" rtlCol="0">
            <a:spAutoFit/>
          </a:bodyPr>
          <a:lstStyle/>
          <a:p>
            <a:pPr algn="ctr"/>
            <a:r>
              <a:rPr lang="pl-PL" sz="1400" dirty="0" smtClean="0"/>
              <a:t>23.2°C</a:t>
            </a:r>
            <a:endParaRPr lang="en-US" sz="1400" dirty="0"/>
          </a:p>
        </p:txBody>
      </p:sp>
      <p:sp>
        <p:nvSpPr>
          <p:cNvPr id="63" name="TextBox 62"/>
          <p:cNvSpPr txBox="1"/>
          <p:nvPr/>
        </p:nvSpPr>
        <p:spPr>
          <a:xfrm>
            <a:off x="5028408" y="3166883"/>
            <a:ext cx="905032" cy="307777"/>
          </a:xfrm>
          <a:prstGeom prst="rect">
            <a:avLst/>
          </a:prstGeom>
          <a:noFill/>
          <a:ln>
            <a:noFill/>
          </a:ln>
        </p:spPr>
        <p:txBody>
          <a:bodyPr wrap="square" rtlCol="0">
            <a:spAutoFit/>
          </a:bodyPr>
          <a:lstStyle/>
          <a:p>
            <a:pPr algn="ctr"/>
            <a:r>
              <a:rPr lang="pl-PL" sz="1400" dirty="0" smtClean="0"/>
              <a:t>21.9°C</a:t>
            </a:r>
            <a:endParaRPr lang="en-US" sz="1400" dirty="0"/>
          </a:p>
        </p:txBody>
      </p:sp>
      <p:sp>
        <p:nvSpPr>
          <p:cNvPr id="64" name="TextBox 63"/>
          <p:cNvSpPr txBox="1"/>
          <p:nvPr/>
        </p:nvSpPr>
        <p:spPr>
          <a:xfrm>
            <a:off x="5099529" y="4044549"/>
            <a:ext cx="905032" cy="307777"/>
          </a:xfrm>
          <a:prstGeom prst="rect">
            <a:avLst/>
          </a:prstGeom>
          <a:noFill/>
          <a:ln>
            <a:noFill/>
          </a:ln>
        </p:spPr>
        <p:txBody>
          <a:bodyPr wrap="square" rtlCol="0">
            <a:spAutoFit/>
          </a:bodyPr>
          <a:lstStyle/>
          <a:p>
            <a:pPr algn="ctr"/>
            <a:r>
              <a:rPr lang="pl-PL" sz="1400" dirty="0" smtClean="0"/>
              <a:t>21.7°C</a:t>
            </a:r>
            <a:endParaRPr lang="en-US" sz="1400" dirty="0"/>
          </a:p>
        </p:txBody>
      </p:sp>
      <p:sp>
        <p:nvSpPr>
          <p:cNvPr id="65" name="TextBox 64"/>
          <p:cNvSpPr txBox="1"/>
          <p:nvPr/>
        </p:nvSpPr>
        <p:spPr>
          <a:xfrm>
            <a:off x="5251929" y="5360560"/>
            <a:ext cx="722152" cy="307777"/>
          </a:xfrm>
          <a:prstGeom prst="rect">
            <a:avLst/>
          </a:prstGeom>
          <a:noFill/>
          <a:ln>
            <a:noFill/>
          </a:ln>
        </p:spPr>
        <p:txBody>
          <a:bodyPr wrap="square" rtlCol="0">
            <a:spAutoFit/>
          </a:bodyPr>
          <a:lstStyle/>
          <a:p>
            <a:pPr algn="ctr"/>
            <a:r>
              <a:rPr lang="pl-PL" sz="1400" dirty="0" smtClean="0"/>
              <a:t>21.5°C</a:t>
            </a:r>
            <a:endParaRPr lang="en-US" sz="1400" dirty="0"/>
          </a:p>
        </p:txBody>
      </p:sp>
      <p:sp>
        <p:nvSpPr>
          <p:cNvPr id="66" name="TextBox 65"/>
          <p:cNvSpPr txBox="1"/>
          <p:nvPr/>
        </p:nvSpPr>
        <p:spPr>
          <a:xfrm>
            <a:off x="4022562" y="1858723"/>
            <a:ext cx="905032" cy="307777"/>
          </a:xfrm>
          <a:prstGeom prst="rect">
            <a:avLst/>
          </a:prstGeom>
          <a:noFill/>
          <a:ln>
            <a:noFill/>
          </a:ln>
        </p:spPr>
        <p:txBody>
          <a:bodyPr wrap="square" rtlCol="0">
            <a:spAutoFit/>
          </a:bodyPr>
          <a:lstStyle/>
          <a:p>
            <a:pPr algn="ctr"/>
            <a:r>
              <a:rPr lang="pl-PL" sz="1400" dirty="0" smtClean="0"/>
              <a:t>34.4°C</a:t>
            </a:r>
            <a:endParaRPr lang="en-US" sz="1400" dirty="0"/>
          </a:p>
        </p:txBody>
      </p:sp>
      <p:sp>
        <p:nvSpPr>
          <p:cNvPr id="67" name="TextBox 66"/>
          <p:cNvSpPr txBox="1"/>
          <p:nvPr/>
        </p:nvSpPr>
        <p:spPr>
          <a:xfrm>
            <a:off x="4053041" y="2876021"/>
            <a:ext cx="813599" cy="307777"/>
          </a:xfrm>
          <a:prstGeom prst="rect">
            <a:avLst/>
          </a:prstGeom>
          <a:noFill/>
          <a:ln>
            <a:noFill/>
          </a:ln>
        </p:spPr>
        <p:txBody>
          <a:bodyPr wrap="square" rtlCol="0">
            <a:spAutoFit/>
          </a:bodyPr>
          <a:lstStyle/>
          <a:p>
            <a:pPr algn="ctr"/>
            <a:r>
              <a:rPr lang="pl-PL" sz="1400" dirty="0" smtClean="0"/>
              <a:t>32.7°C</a:t>
            </a:r>
            <a:endParaRPr lang="en-US" sz="1400" dirty="0"/>
          </a:p>
        </p:txBody>
      </p:sp>
      <p:sp>
        <p:nvSpPr>
          <p:cNvPr id="68" name="TextBox 67"/>
          <p:cNvSpPr txBox="1"/>
          <p:nvPr/>
        </p:nvSpPr>
        <p:spPr>
          <a:xfrm>
            <a:off x="4077722" y="4185043"/>
            <a:ext cx="905032" cy="307777"/>
          </a:xfrm>
          <a:prstGeom prst="rect">
            <a:avLst/>
          </a:prstGeom>
          <a:noFill/>
          <a:ln>
            <a:noFill/>
          </a:ln>
        </p:spPr>
        <p:txBody>
          <a:bodyPr wrap="square" rtlCol="0">
            <a:spAutoFit/>
          </a:bodyPr>
          <a:lstStyle/>
          <a:p>
            <a:pPr algn="ctr"/>
            <a:r>
              <a:rPr lang="pl-PL" sz="1400" dirty="0" smtClean="0"/>
              <a:t>31.7°C</a:t>
            </a:r>
            <a:endParaRPr lang="en-US" sz="1400" dirty="0"/>
          </a:p>
        </p:txBody>
      </p:sp>
      <p:sp>
        <p:nvSpPr>
          <p:cNvPr id="72" name="TextBox 71"/>
          <p:cNvSpPr txBox="1"/>
          <p:nvPr/>
        </p:nvSpPr>
        <p:spPr>
          <a:xfrm>
            <a:off x="4083522" y="5065102"/>
            <a:ext cx="905032" cy="307777"/>
          </a:xfrm>
          <a:prstGeom prst="rect">
            <a:avLst/>
          </a:prstGeom>
          <a:noFill/>
          <a:ln>
            <a:noFill/>
          </a:ln>
        </p:spPr>
        <p:txBody>
          <a:bodyPr wrap="square" rtlCol="0">
            <a:spAutoFit/>
          </a:bodyPr>
          <a:lstStyle/>
          <a:p>
            <a:pPr algn="ctr"/>
            <a:r>
              <a:rPr lang="pl-PL" sz="1400" dirty="0" smtClean="0"/>
              <a:t>31.7°C</a:t>
            </a:r>
            <a:endParaRPr lang="en-US" sz="1400" dirty="0"/>
          </a:p>
        </p:txBody>
      </p:sp>
      <p:sp>
        <p:nvSpPr>
          <p:cNvPr id="73" name="TextBox 72"/>
          <p:cNvSpPr txBox="1"/>
          <p:nvPr/>
        </p:nvSpPr>
        <p:spPr>
          <a:xfrm>
            <a:off x="2595507" y="5355273"/>
            <a:ext cx="905032" cy="338554"/>
          </a:xfrm>
          <a:prstGeom prst="rect">
            <a:avLst/>
          </a:prstGeom>
          <a:noFill/>
          <a:ln>
            <a:noFill/>
          </a:ln>
        </p:spPr>
        <p:txBody>
          <a:bodyPr wrap="square" rtlCol="0">
            <a:spAutoFit/>
          </a:bodyPr>
          <a:lstStyle/>
          <a:p>
            <a:pPr algn="ctr"/>
            <a:r>
              <a:rPr lang="pl-PL" sz="1600" dirty="0" smtClean="0"/>
              <a:t>20.8°C</a:t>
            </a:r>
            <a:endParaRPr lang="en-US" sz="1600" dirty="0"/>
          </a:p>
        </p:txBody>
      </p:sp>
      <p:sp>
        <p:nvSpPr>
          <p:cNvPr id="78" name="Oval 77"/>
          <p:cNvSpPr/>
          <p:nvPr/>
        </p:nvSpPr>
        <p:spPr>
          <a:xfrm flipH="1">
            <a:off x="2788266" y="3071182"/>
            <a:ext cx="109099" cy="14400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 name="TextBox 78"/>
          <p:cNvSpPr txBox="1"/>
          <p:nvPr/>
        </p:nvSpPr>
        <p:spPr>
          <a:xfrm>
            <a:off x="2589432" y="3142755"/>
            <a:ext cx="905032" cy="338554"/>
          </a:xfrm>
          <a:prstGeom prst="rect">
            <a:avLst/>
          </a:prstGeom>
          <a:noFill/>
          <a:ln>
            <a:noFill/>
          </a:ln>
        </p:spPr>
        <p:txBody>
          <a:bodyPr wrap="square" rtlCol="0">
            <a:spAutoFit/>
          </a:bodyPr>
          <a:lstStyle/>
          <a:p>
            <a:pPr algn="ctr"/>
            <a:r>
              <a:rPr lang="pl-PL" sz="1600" dirty="0" smtClean="0"/>
              <a:t>22.1°C</a:t>
            </a:r>
            <a:endParaRPr lang="en-US" sz="1600" dirty="0"/>
          </a:p>
        </p:txBody>
      </p:sp>
      <p:sp>
        <p:nvSpPr>
          <p:cNvPr id="80" name="Oval 79"/>
          <p:cNvSpPr/>
          <p:nvPr/>
        </p:nvSpPr>
        <p:spPr>
          <a:xfrm flipH="1">
            <a:off x="2794343" y="5259078"/>
            <a:ext cx="109099" cy="14400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1" name="Straight Arrow Connector 80"/>
          <p:cNvCxnSpPr/>
          <p:nvPr/>
        </p:nvCxnSpPr>
        <p:spPr>
          <a:xfrm flipH="1">
            <a:off x="5178898" y="5939231"/>
            <a:ext cx="926197"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2" name="Straight Arrow Connector 81"/>
          <p:cNvCxnSpPr/>
          <p:nvPr/>
        </p:nvCxnSpPr>
        <p:spPr>
          <a:xfrm>
            <a:off x="5178898" y="6107634"/>
            <a:ext cx="926197"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a:off x="5330174" y="6107637"/>
            <a:ext cx="107" cy="27346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84" name="Oval 83"/>
          <p:cNvSpPr/>
          <p:nvPr/>
        </p:nvSpPr>
        <p:spPr>
          <a:xfrm flipH="1">
            <a:off x="5844070" y="5872905"/>
            <a:ext cx="109099" cy="144000"/>
          </a:xfrm>
          <a:prstGeom prst="ellipse">
            <a:avLst/>
          </a:prstGeom>
          <a:solidFill>
            <a:srgbClr val="3366FF"/>
          </a:solidFill>
          <a:ln>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cxnSp>
        <p:nvCxnSpPr>
          <p:cNvPr id="85" name="Straight Connector 84"/>
          <p:cNvCxnSpPr>
            <a:stCxn id="84" idx="4"/>
          </p:cNvCxnSpPr>
          <p:nvPr/>
        </p:nvCxnSpPr>
        <p:spPr>
          <a:xfrm>
            <a:off x="5898618" y="6016905"/>
            <a:ext cx="4254" cy="38045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5195494" y="6381099"/>
            <a:ext cx="1113867" cy="369332"/>
          </a:xfrm>
          <a:prstGeom prst="rect">
            <a:avLst/>
          </a:prstGeom>
          <a:noFill/>
          <a:ln>
            <a:solidFill>
              <a:schemeClr val="tx1"/>
            </a:solidFill>
          </a:ln>
        </p:spPr>
        <p:txBody>
          <a:bodyPr wrap="square" rtlCol="0">
            <a:spAutoFit/>
          </a:bodyPr>
          <a:lstStyle/>
          <a:p>
            <a:pPr algn="ctr"/>
            <a:r>
              <a:rPr lang="pl-PL" dirty="0" smtClean="0"/>
              <a:t>∆T=3.1°C</a:t>
            </a:r>
            <a:endParaRPr lang="en-GB" dirty="0"/>
          </a:p>
        </p:txBody>
      </p:sp>
      <p:sp>
        <p:nvSpPr>
          <p:cNvPr id="86" name="TextBox 6"/>
          <p:cNvSpPr txBox="1"/>
          <p:nvPr/>
        </p:nvSpPr>
        <p:spPr>
          <a:xfrm>
            <a:off x="6178267" y="1085248"/>
            <a:ext cx="2791268" cy="1200329"/>
          </a:xfrm>
          <a:prstGeom prst="rect">
            <a:avLst/>
          </a:prstGeom>
          <a:noFill/>
          <a:ln>
            <a:solidFill>
              <a:srgbClr val="33C51D"/>
            </a:solid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smtClean="0"/>
              <a:t>Q= </a:t>
            </a:r>
            <a:r>
              <a:rPr lang="en-US" dirty="0" err="1" smtClean="0"/>
              <a:t>mC</a:t>
            </a:r>
            <a:r>
              <a:rPr lang="en-US" baseline="-25000" dirty="0" err="1" smtClean="0"/>
              <a:t>p</a:t>
            </a:r>
            <a:r>
              <a:rPr lang="en-US" dirty="0" smtClean="0"/>
              <a:t> (T</a:t>
            </a:r>
            <a:r>
              <a:rPr lang="en-US" baseline="-25000" dirty="0" smtClean="0"/>
              <a:t>out</a:t>
            </a:r>
            <a:r>
              <a:rPr lang="en-US" dirty="0" smtClean="0"/>
              <a:t>- T</a:t>
            </a:r>
            <a:r>
              <a:rPr lang="en-US" baseline="-25000" dirty="0" smtClean="0"/>
              <a:t>in</a:t>
            </a:r>
            <a:r>
              <a:rPr lang="en-US" dirty="0" smtClean="0"/>
              <a:t>) = 0.</a:t>
            </a:r>
            <a:r>
              <a:rPr lang="pl-PL" dirty="0" smtClean="0"/>
              <a:t>83</a:t>
            </a:r>
            <a:r>
              <a:rPr lang="en-US" dirty="0" smtClean="0"/>
              <a:t> × 4.18 ×</a:t>
            </a:r>
            <a:r>
              <a:rPr lang="pl-PL" dirty="0" smtClean="0"/>
              <a:t>3.1</a:t>
            </a:r>
            <a:r>
              <a:rPr lang="en-US" dirty="0" smtClean="0"/>
              <a:t>=</a:t>
            </a:r>
          </a:p>
          <a:p>
            <a:r>
              <a:rPr lang="en-US" dirty="0" smtClean="0"/>
              <a:t>= </a:t>
            </a:r>
            <a:r>
              <a:rPr lang="pl-PL" b="1" dirty="0" smtClean="0"/>
              <a:t>10</a:t>
            </a:r>
            <a:r>
              <a:rPr lang="en-US" b="1" dirty="0" smtClean="0"/>
              <a:t>.8 kW (78% of the total power) </a:t>
            </a:r>
            <a:endParaRPr lang="en-US" b="1" baseline="-25000" dirty="0"/>
          </a:p>
        </p:txBody>
      </p:sp>
      <p:sp>
        <p:nvSpPr>
          <p:cNvPr id="2" name="TextBox 1"/>
          <p:cNvSpPr txBox="1"/>
          <p:nvPr/>
        </p:nvSpPr>
        <p:spPr>
          <a:xfrm>
            <a:off x="6153460" y="5568074"/>
            <a:ext cx="2533340" cy="646331"/>
          </a:xfrm>
          <a:prstGeom prst="rect">
            <a:avLst/>
          </a:prstGeom>
          <a:noFill/>
          <a:ln>
            <a:solidFill>
              <a:srgbClr val="3366FF"/>
            </a:solidFill>
          </a:ln>
        </p:spPr>
        <p:txBody>
          <a:bodyPr wrap="square" rtlCol="0">
            <a:spAutoFit/>
          </a:bodyPr>
          <a:lstStyle/>
          <a:p>
            <a:r>
              <a:rPr lang="en-GB" dirty="0" smtClean="0"/>
              <a:t>Water inlet temperature 14.6°C ±0.3°C</a:t>
            </a:r>
            <a:endParaRPr lang="en-GB" dirty="0"/>
          </a:p>
        </p:txBody>
      </p:sp>
      <p:sp>
        <p:nvSpPr>
          <p:cNvPr id="43" name="TextBox 42"/>
          <p:cNvSpPr txBox="1"/>
          <p:nvPr/>
        </p:nvSpPr>
        <p:spPr>
          <a:xfrm>
            <a:off x="568961" y="1296921"/>
            <a:ext cx="1590136" cy="707886"/>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2000" b="1" dirty="0" smtClean="0"/>
              <a:t>Total power 13.9kW</a:t>
            </a:r>
            <a:endParaRPr lang="en-GB" sz="2000" b="1" dirty="0"/>
          </a:p>
        </p:txBody>
      </p:sp>
      <p:sp>
        <p:nvSpPr>
          <p:cNvPr id="46" name="Slide Number Placeholder 3"/>
          <p:cNvSpPr>
            <a:spLocks noGrp="1"/>
          </p:cNvSpPr>
          <p:nvPr>
            <p:ph type="sldNum" sz="quarter" idx="12"/>
          </p:nvPr>
        </p:nvSpPr>
        <p:spPr>
          <a:xfrm>
            <a:off x="8608788" y="6480753"/>
            <a:ext cx="441142" cy="365125"/>
          </a:xfrm>
        </p:spPr>
        <p:txBody>
          <a:bodyPr/>
          <a:lstStyle/>
          <a:p>
            <a:fld id="{C02A221C-2411-42A5-82EA-2BBBDC5ACA53}" type="slidenum">
              <a:rPr lang="en-GB" smtClean="0"/>
              <a:t>6</a:t>
            </a:fld>
            <a:endParaRPr lang="en-GB" dirty="0"/>
          </a:p>
        </p:txBody>
      </p:sp>
      <p:sp>
        <p:nvSpPr>
          <p:cNvPr id="45" name="TextBox 44"/>
          <p:cNvSpPr txBox="1"/>
          <p:nvPr/>
        </p:nvSpPr>
        <p:spPr>
          <a:xfrm>
            <a:off x="766154" y="0"/>
            <a:ext cx="8314889" cy="523220"/>
          </a:xfrm>
          <a:prstGeom prst="rect">
            <a:avLst/>
          </a:prstGeom>
          <a:noFill/>
        </p:spPr>
        <p:txBody>
          <a:bodyPr wrap="square" rtlCol="0">
            <a:spAutoFit/>
          </a:bodyPr>
          <a:lstStyle/>
          <a:p>
            <a:r>
              <a:rPr lang="en-US" sz="2800" dirty="0">
                <a:latin typeface="+mj-lt"/>
              </a:rPr>
              <a:t>Horizontal </a:t>
            </a:r>
            <a:r>
              <a:rPr lang="en-US" sz="2800" dirty="0" smtClean="0">
                <a:latin typeface="+mj-lt"/>
              </a:rPr>
              <a:t>cooling: </a:t>
            </a:r>
            <a:r>
              <a:rPr lang="en-GB" sz="2800" dirty="0">
                <a:latin typeface="+mj-lt"/>
              </a:rPr>
              <a:t>e</a:t>
            </a:r>
            <a:r>
              <a:rPr lang="en-GB" sz="2800" dirty="0" smtClean="0">
                <a:latin typeface="+mj-lt"/>
              </a:rPr>
              <a:t>quipment and </a:t>
            </a:r>
            <a:r>
              <a:rPr lang="en-GB" sz="2800" dirty="0">
                <a:latin typeface="+mj-lt"/>
              </a:rPr>
              <a:t>s</a:t>
            </a:r>
            <a:r>
              <a:rPr lang="en-GB" sz="2800" dirty="0" smtClean="0">
                <a:latin typeface="+mj-lt"/>
              </a:rPr>
              <a:t>ensors layout</a:t>
            </a:r>
            <a:endParaRPr lang="en-GB" sz="2800" dirty="0">
              <a:latin typeface="+mj-lt"/>
            </a:endParaRPr>
          </a:p>
        </p:txBody>
      </p:sp>
      <p:sp>
        <p:nvSpPr>
          <p:cNvPr id="3" name="TextBox 2"/>
          <p:cNvSpPr txBox="1"/>
          <p:nvPr/>
        </p:nvSpPr>
        <p:spPr>
          <a:xfrm>
            <a:off x="6173841" y="3117392"/>
            <a:ext cx="2970159" cy="1200329"/>
          </a:xfrm>
          <a:prstGeom prst="rect">
            <a:avLst/>
          </a:prstGeom>
          <a:noFill/>
        </p:spPr>
        <p:txBody>
          <a:bodyPr wrap="square" rtlCol="0">
            <a:spAutoFit/>
          </a:bodyPr>
          <a:lstStyle/>
          <a:p>
            <a:r>
              <a:rPr lang="en-US" b="1" dirty="0" smtClean="0">
                <a:solidFill>
                  <a:srgbClr val="FF0000"/>
                </a:solidFill>
              </a:rPr>
              <a:t>3 kW released to the environment in forced convection-&gt; HVAC in USA15 already at the maximum.</a:t>
            </a:r>
            <a:endParaRPr lang="en-US" b="1" dirty="0">
              <a:solidFill>
                <a:srgbClr val="FF0000"/>
              </a:solidFill>
            </a:endParaRPr>
          </a:p>
        </p:txBody>
      </p:sp>
    </p:spTree>
    <p:extLst>
      <p:ext uri="{BB962C8B-B14F-4D97-AF65-F5344CB8AC3E}">
        <p14:creationId xmlns:p14="http://schemas.microsoft.com/office/powerpoint/2010/main" val="16937562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71122" y="1564642"/>
            <a:ext cx="2989847" cy="2580635"/>
          </a:xfrm>
          <a:prstGeom prst="rect">
            <a:avLst/>
          </a:prstGeom>
        </p:spPr>
      </p:pic>
      <p:pic>
        <p:nvPicPr>
          <p:cNvPr id="6" name="Picture 5"/>
          <p:cNvPicPr>
            <a:picLocks noChangeAspect="1"/>
          </p:cNvPicPr>
          <p:nvPr/>
        </p:nvPicPr>
        <p:blipFill>
          <a:blip r:embed="rId3"/>
          <a:stretch>
            <a:fillRect/>
          </a:stretch>
        </p:blipFill>
        <p:spPr>
          <a:xfrm>
            <a:off x="6050816" y="1564642"/>
            <a:ext cx="2989847" cy="2577917"/>
          </a:xfrm>
          <a:prstGeom prst="rect">
            <a:avLst/>
          </a:prstGeom>
        </p:spPr>
      </p:pic>
      <p:pic>
        <p:nvPicPr>
          <p:cNvPr id="9" name="Picture 8"/>
          <p:cNvPicPr>
            <a:picLocks noChangeAspect="1"/>
          </p:cNvPicPr>
          <p:nvPr/>
        </p:nvPicPr>
        <p:blipFill>
          <a:blip r:embed="rId4"/>
          <a:stretch>
            <a:fillRect/>
          </a:stretch>
        </p:blipFill>
        <p:spPr>
          <a:xfrm>
            <a:off x="3060967" y="1564642"/>
            <a:ext cx="2989848" cy="2577917"/>
          </a:xfrm>
          <a:prstGeom prst="rect">
            <a:avLst/>
          </a:prstGeom>
        </p:spPr>
      </p:pic>
      <p:sp>
        <p:nvSpPr>
          <p:cNvPr id="11" name="TextBox 10"/>
          <p:cNvSpPr txBox="1"/>
          <p:nvPr/>
        </p:nvSpPr>
        <p:spPr>
          <a:xfrm>
            <a:off x="417577" y="4485198"/>
            <a:ext cx="2457703" cy="369332"/>
          </a:xfrm>
          <a:prstGeom prst="rect">
            <a:avLst/>
          </a:prstGeom>
          <a:noFill/>
        </p:spPr>
        <p:txBody>
          <a:bodyPr wrap="square" rtlCol="0">
            <a:spAutoFit/>
          </a:bodyPr>
          <a:lstStyle/>
          <a:p>
            <a:r>
              <a:rPr lang="en-GB" dirty="0" smtClean="0"/>
              <a:t>Av. ∆T = WBF-BF = 3.6K</a:t>
            </a:r>
            <a:endParaRPr lang="en-GB" dirty="0"/>
          </a:p>
        </p:txBody>
      </p:sp>
      <p:sp>
        <p:nvSpPr>
          <p:cNvPr id="13" name="TextBox 12"/>
          <p:cNvSpPr txBox="1"/>
          <p:nvPr/>
        </p:nvSpPr>
        <p:spPr>
          <a:xfrm>
            <a:off x="477180" y="4080934"/>
            <a:ext cx="2296500" cy="369332"/>
          </a:xfrm>
          <a:prstGeom prst="rect">
            <a:avLst/>
          </a:prstGeom>
          <a:noFill/>
        </p:spPr>
        <p:txBody>
          <a:bodyPr wrap="square" rtlCol="0">
            <a:spAutoFit/>
          </a:bodyPr>
          <a:lstStyle/>
          <a:p>
            <a:r>
              <a:rPr lang="en-GB" b="1" dirty="0" smtClean="0"/>
              <a:t>ASIS Crate 14x450W</a:t>
            </a:r>
            <a:endParaRPr lang="en-GB" b="1" dirty="0"/>
          </a:p>
        </p:txBody>
      </p:sp>
      <p:sp>
        <p:nvSpPr>
          <p:cNvPr id="14" name="TextBox 13"/>
          <p:cNvSpPr txBox="1"/>
          <p:nvPr/>
        </p:nvSpPr>
        <p:spPr>
          <a:xfrm>
            <a:off x="3565688" y="4078217"/>
            <a:ext cx="2164553" cy="369332"/>
          </a:xfrm>
          <a:prstGeom prst="rect">
            <a:avLst/>
          </a:prstGeom>
          <a:noFill/>
        </p:spPr>
        <p:txBody>
          <a:bodyPr wrap="square" rtlCol="0">
            <a:spAutoFit/>
          </a:bodyPr>
          <a:lstStyle/>
          <a:p>
            <a:r>
              <a:rPr lang="en-GB" b="1" dirty="0" smtClean="0"/>
              <a:t>ASIS Crate 14x350W</a:t>
            </a:r>
            <a:endParaRPr lang="en-GB" b="1" dirty="0"/>
          </a:p>
        </p:txBody>
      </p:sp>
      <p:sp>
        <p:nvSpPr>
          <p:cNvPr id="15" name="TextBox 14"/>
          <p:cNvSpPr txBox="1"/>
          <p:nvPr/>
        </p:nvSpPr>
        <p:spPr>
          <a:xfrm>
            <a:off x="6309361" y="4098537"/>
            <a:ext cx="2753360" cy="369332"/>
          </a:xfrm>
          <a:prstGeom prst="rect">
            <a:avLst/>
          </a:prstGeom>
          <a:noFill/>
        </p:spPr>
        <p:txBody>
          <a:bodyPr wrap="square" rtlCol="0">
            <a:spAutoFit/>
          </a:bodyPr>
          <a:lstStyle/>
          <a:p>
            <a:pPr algn="ctr"/>
            <a:r>
              <a:rPr lang="en-GB" b="1" dirty="0" smtClean="0">
                <a:solidFill>
                  <a:srgbClr val="FF0000"/>
                </a:solidFill>
              </a:rPr>
              <a:t>Schroff Crate 14x350W</a:t>
            </a:r>
            <a:endParaRPr lang="en-GB" b="1" dirty="0">
              <a:solidFill>
                <a:srgbClr val="FF0000"/>
              </a:solidFill>
            </a:endParaRPr>
          </a:p>
        </p:txBody>
      </p:sp>
      <p:sp>
        <p:nvSpPr>
          <p:cNvPr id="16" name="TextBox 15"/>
          <p:cNvSpPr txBox="1"/>
          <p:nvPr/>
        </p:nvSpPr>
        <p:spPr>
          <a:xfrm>
            <a:off x="6512561" y="4462146"/>
            <a:ext cx="2424431" cy="369332"/>
          </a:xfrm>
          <a:prstGeom prst="rect">
            <a:avLst/>
          </a:prstGeom>
          <a:noFill/>
        </p:spPr>
        <p:txBody>
          <a:bodyPr wrap="square" rtlCol="0">
            <a:spAutoFit/>
          </a:bodyPr>
          <a:lstStyle/>
          <a:p>
            <a:r>
              <a:rPr lang="en-GB" dirty="0" smtClean="0"/>
              <a:t>Av. ∆T = WBF-BF = 1.5K</a:t>
            </a:r>
            <a:endParaRPr lang="en-GB" dirty="0"/>
          </a:p>
        </p:txBody>
      </p:sp>
      <p:sp>
        <p:nvSpPr>
          <p:cNvPr id="17" name="TextBox 16"/>
          <p:cNvSpPr txBox="1"/>
          <p:nvPr/>
        </p:nvSpPr>
        <p:spPr>
          <a:xfrm>
            <a:off x="3489808" y="4462146"/>
            <a:ext cx="2453792" cy="369332"/>
          </a:xfrm>
          <a:prstGeom prst="rect">
            <a:avLst/>
          </a:prstGeom>
          <a:noFill/>
        </p:spPr>
        <p:txBody>
          <a:bodyPr wrap="square" rtlCol="0">
            <a:spAutoFit/>
          </a:bodyPr>
          <a:lstStyle/>
          <a:p>
            <a:r>
              <a:rPr lang="en-GB" dirty="0" smtClean="0"/>
              <a:t>Av. ∆T = WBF-BF = 1.4K</a:t>
            </a:r>
            <a:endParaRPr lang="en-GB" dirty="0"/>
          </a:p>
        </p:txBody>
      </p:sp>
      <p:sp>
        <p:nvSpPr>
          <p:cNvPr id="24" name="TextBox 23"/>
          <p:cNvSpPr txBox="1"/>
          <p:nvPr/>
        </p:nvSpPr>
        <p:spPr>
          <a:xfrm>
            <a:off x="243840" y="5095453"/>
            <a:ext cx="8717280" cy="1477328"/>
          </a:xfrm>
          <a:prstGeom prst="rect">
            <a:avLst/>
          </a:prstGeom>
          <a:noFill/>
        </p:spPr>
        <p:txBody>
          <a:bodyPr wrap="square" rtlCol="0">
            <a:spAutoFit/>
          </a:bodyPr>
          <a:lstStyle/>
          <a:p>
            <a:pPr marL="285750" indent="-285750">
              <a:buFont typeface="Arial" panose="020B0604020202020204" pitchFamily="34" charset="0"/>
              <a:buChar char="•"/>
            </a:pPr>
            <a:r>
              <a:rPr lang="en-GB" dirty="0" smtClean="0"/>
              <a:t>ASIS crate performance with bottom fans working is better than with only top fans (the average maximum temperature of the blades is 3.6K lower, while power dissipation is 450W per blade);</a:t>
            </a:r>
          </a:p>
          <a:p>
            <a:pPr marL="285750" indent="-285750">
              <a:buFont typeface="Arial" panose="020B0604020202020204" pitchFamily="34" charset="0"/>
              <a:buChar char="•"/>
            </a:pPr>
            <a:r>
              <a:rPr lang="en-GB" dirty="0" smtClean="0"/>
              <a:t>Schroff crate performance is poor in both cases although with only top fans working the airflow is much more homogeneous.</a:t>
            </a:r>
          </a:p>
        </p:txBody>
      </p:sp>
      <p:graphicFrame>
        <p:nvGraphicFramePr>
          <p:cNvPr id="28" name="Table 27"/>
          <p:cNvGraphicFramePr>
            <a:graphicFrameLocks noGrp="1"/>
          </p:cNvGraphicFramePr>
          <p:nvPr>
            <p:extLst>
              <p:ext uri="{D42A27DB-BD31-4B8C-83A1-F6EECF244321}">
                <p14:modId xmlns:p14="http://schemas.microsoft.com/office/powerpoint/2010/main" val="795689271"/>
              </p:ext>
            </p:extLst>
          </p:nvPr>
        </p:nvGraphicFramePr>
        <p:xfrm>
          <a:off x="1656079" y="3070772"/>
          <a:ext cx="1236834" cy="640080"/>
        </p:xfrm>
        <a:graphic>
          <a:graphicData uri="http://schemas.openxmlformats.org/drawingml/2006/table">
            <a:tbl>
              <a:tblPr firstRow="1" bandRow="1">
                <a:tableStyleId>{073A0DAA-6AF3-43AB-8588-CEC1D06C72B9}</a:tableStyleId>
              </a:tblPr>
              <a:tblGrid>
                <a:gridCol w="618417"/>
                <a:gridCol w="618417"/>
              </a:tblGrid>
              <a:tr h="172350">
                <a:tc gridSpan="2">
                  <a:txBody>
                    <a:bodyPr/>
                    <a:lstStyle/>
                    <a:p>
                      <a:pPr algn="ctr"/>
                      <a:r>
                        <a:rPr lang="en-GB" sz="800" dirty="0" smtClean="0"/>
                        <a:t>Average max T</a:t>
                      </a:r>
                      <a:endParaRPr lang="en-GB" sz="800" dirty="0"/>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GB" sz="1400" dirty="0"/>
                    </a:p>
                  </a:txBody>
                  <a:tcPr/>
                </a:tc>
              </a:tr>
              <a:tr h="172350">
                <a:tc>
                  <a:txBody>
                    <a:bodyPr/>
                    <a:lstStyle/>
                    <a:p>
                      <a:pPr algn="ctr"/>
                      <a:r>
                        <a:rPr lang="en-GB" sz="800" dirty="0" smtClean="0"/>
                        <a:t>WBF [°C]</a:t>
                      </a:r>
                      <a:endParaRPr lang="en-GB" sz="800" dirty="0"/>
                    </a:p>
                  </a:txBody>
                  <a:tcPr marL="68580" marR="68580">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dirty="0" smtClean="0"/>
                        <a:t>BF [°C]</a:t>
                      </a:r>
                    </a:p>
                  </a:txBody>
                  <a:tcPr marL="68580" marR="68580">
                    <a:lnR w="12700" cap="flat" cmpd="sng" algn="ctr">
                      <a:solidFill>
                        <a:schemeClr val="tx1"/>
                      </a:solidFill>
                      <a:prstDash val="solid"/>
                      <a:round/>
                      <a:headEnd type="none" w="med" len="med"/>
                      <a:tailEnd type="none" w="med" len="med"/>
                    </a:lnR>
                  </a:tcPr>
                </a:tc>
              </a:tr>
              <a:tr h="172350">
                <a:tc>
                  <a:txBody>
                    <a:bodyPr/>
                    <a:lstStyle/>
                    <a:p>
                      <a:pPr algn="ctr"/>
                      <a:r>
                        <a:rPr lang="en-GB" sz="800" dirty="0" smtClean="0"/>
                        <a:t>50.4</a:t>
                      </a:r>
                      <a:endParaRPr lang="en-GB" sz="800" dirty="0"/>
                    </a:p>
                  </a:txBody>
                  <a:tcPr marL="68580" marR="6858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GB" sz="800" dirty="0" smtClean="0"/>
                        <a:t>46.8</a:t>
                      </a:r>
                      <a:endParaRPr lang="en-GB" sz="800" dirty="0"/>
                    </a:p>
                  </a:txBody>
                  <a:tcPr marL="68580" marR="6858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graphicFrame>
        <p:nvGraphicFramePr>
          <p:cNvPr id="29" name="Table 28"/>
          <p:cNvGraphicFramePr>
            <a:graphicFrameLocks noGrp="1"/>
          </p:cNvGraphicFramePr>
          <p:nvPr>
            <p:extLst>
              <p:ext uri="{D42A27DB-BD31-4B8C-83A1-F6EECF244321}">
                <p14:modId xmlns:p14="http://schemas.microsoft.com/office/powerpoint/2010/main" val="2966826803"/>
              </p:ext>
            </p:extLst>
          </p:nvPr>
        </p:nvGraphicFramePr>
        <p:xfrm>
          <a:off x="7609840" y="3068055"/>
          <a:ext cx="1272740" cy="640080"/>
        </p:xfrm>
        <a:graphic>
          <a:graphicData uri="http://schemas.openxmlformats.org/drawingml/2006/table">
            <a:tbl>
              <a:tblPr firstRow="1" bandRow="1">
                <a:tableStyleId>{073A0DAA-6AF3-43AB-8588-CEC1D06C72B9}</a:tableStyleId>
              </a:tblPr>
              <a:tblGrid>
                <a:gridCol w="636370"/>
                <a:gridCol w="636370"/>
              </a:tblGrid>
              <a:tr h="177748">
                <a:tc gridSpan="2">
                  <a:txBody>
                    <a:bodyPr/>
                    <a:lstStyle/>
                    <a:p>
                      <a:pPr algn="ctr"/>
                      <a:r>
                        <a:rPr lang="en-GB" sz="800" dirty="0" smtClean="0"/>
                        <a:t>Average max T</a:t>
                      </a:r>
                      <a:endParaRPr lang="en-GB" sz="800" dirty="0"/>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GB" sz="1400" dirty="0"/>
                    </a:p>
                  </a:txBody>
                  <a:tcPr/>
                </a:tc>
              </a:tr>
              <a:tr h="177748">
                <a:tc>
                  <a:txBody>
                    <a:bodyPr/>
                    <a:lstStyle/>
                    <a:p>
                      <a:pPr algn="ctr"/>
                      <a:r>
                        <a:rPr lang="en-GB" sz="800" dirty="0" smtClean="0"/>
                        <a:t>WBF [°C]</a:t>
                      </a:r>
                      <a:endParaRPr lang="en-GB" sz="800" dirty="0"/>
                    </a:p>
                  </a:txBody>
                  <a:tcPr marL="68580" marR="68580">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dirty="0" smtClean="0"/>
                        <a:t>BF [°C]</a:t>
                      </a:r>
                    </a:p>
                  </a:txBody>
                  <a:tcPr marL="68580" marR="68580">
                    <a:lnR w="12700" cap="flat" cmpd="sng" algn="ctr">
                      <a:solidFill>
                        <a:schemeClr val="tx1"/>
                      </a:solidFill>
                      <a:prstDash val="solid"/>
                      <a:round/>
                      <a:headEnd type="none" w="med" len="med"/>
                      <a:tailEnd type="none" w="med" len="med"/>
                    </a:lnR>
                  </a:tcPr>
                </a:tc>
              </a:tr>
              <a:tr h="177748">
                <a:tc>
                  <a:txBody>
                    <a:bodyPr/>
                    <a:lstStyle/>
                    <a:p>
                      <a:pPr algn="ctr"/>
                      <a:r>
                        <a:rPr lang="en-GB" sz="800" dirty="0" smtClean="0"/>
                        <a:t>53.6</a:t>
                      </a:r>
                      <a:endParaRPr lang="en-GB" sz="800" dirty="0"/>
                    </a:p>
                  </a:txBody>
                  <a:tcPr marL="68580" marR="6858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GB" sz="800" dirty="0" smtClean="0"/>
                        <a:t>52.1</a:t>
                      </a:r>
                      <a:endParaRPr lang="en-GB" sz="800" dirty="0"/>
                    </a:p>
                  </a:txBody>
                  <a:tcPr marL="68580" marR="6858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graphicFrame>
        <p:nvGraphicFramePr>
          <p:cNvPr id="30" name="Table 29"/>
          <p:cNvGraphicFramePr>
            <a:graphicFrameLocks noGrp="1"/>
          </p:cNvGraphicFramePr>
          <p:nvPr>
            <p:extLst>
              <p:ext uri="{D42A27DB-BD31-4B8C-83A1-F6EECF244321}">
                <p14:modId xmlns:p14="http://schemas.microsoft.com/office/powerpoint/2010/main" val="2846566382"/>
              </p:ext>
            </p:extLst>
          </p:nvPr>
        </p:nvGraphicFramePr>
        <p:xfrm>
          <a:off x="4805680" y="1993716"/>
          <a:ext cx="1076894" cy="640080"/>
        </p:xfrm>
        <a:graphic>
          <a:graphicData uri="http://schemas.openxmlformats.org/drawingml/2006/table">
            <a:tbl>
              <a:tblPr firstRow="1" bandRow="1">
                <a:tableStyleId>{073A0DAA-6AF3-43AB-8588-CEC1D06C72B9}</a:tableStyleId>
              </a:tblPr>
              <a:tblGrid>
                <a:gridCol w="538447"/>
                <a:gridCol w="538447"/>
              </a:tblGrid>
              <a:tr h="197212">
                <a:tc gridSpan="2">
                  <a:txBody>
                    <a:bodyPr/>
                    <a:lstStyle/>
                    <a:p>
                      <a:pPr algn="ctr"/>
                      <a:r>
                        <a:rPr lang="en-GB" sz="800" dirty="0" smtClean="0"/>
                        <a:t>Average max T</a:t>
                      </a:r>
                      <a:endParaRPr lang="en-GB" sz="800" dirty="0"/>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GB" sz="1400" dirty="0"/>
                    </a:p>
                  </a:txBody>
                  <a:tcPr/>
                </a:tc>
              </a:tr>
              <a:tr h="197212">
                <a:tc>
                  <a:txBody>
                    <a:bodyPr/>
                    <a:lstStyle/>
                    <a:p>
                      <a:pPr algn="ctr"/>
                      <a:r>
                        <a:rPr lang="en-GB" sz="800" dirty="0" smtClean="0"/>
                        <a:t>WBF [°C]</a:t>
                      </a:r>
                      <a:endParaRPr lang="en-GB" sz="800" dirty="0"/>
                    </a:p>
                  </a:txBody>
                  <a:tcPr marL="68580" marR="68580">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dirty="0" smtClean="0"/>
                        <a:t>BF[°C]</a:t>
                      </a:r>
                    </a:p>
                  </a:txBody>
                  <a:tcPr marL="68580" marR="68580">
                    <a:lnR w="12700" cap="flat" cmpd="sng" algn="ctr">
                      <a:solidFill>
                        <a:schemeClr val="tx1"/>
                      </a:solidFill>
                      <a:prstDash val="solid"/>
                      <a:round/>
                      <a:headEnd type="none" w="med" len="med"/>
                      <a:tailEnd type="none" w="med" len="med"/>
                    </a:lnR>
                  </a:tcPr>
                </a:tc>
              </a:tr>
              <a:tr h="197212">
                <a:tc>
                  <a:txBody>
                    <a:bodyPr/>
                    <a:lstStyle/>
                    <a:p>
                      <a:pPr algn="ctr"/>
                      <a:r>
                        <a:rPr lang="en-GB" sz="800" dirty="0" smtClean="0"/>
                        <a:t>42.9</a:t>
                      </a:r>
                      <a:endParaRPr lang="en-GB" sz="800" dirty="0"/>
                    </a:p>
                  </a:txBody>
                  <a:tcPr marL="68580" marR="6858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GB" sz="800" dirty="0" smtClean="0"/>
                        <a:t>41.5</a:t>
                      </a:r>
                      <a:endParaRPr lang="en-GB" sz="800" dirty="0"/>
                    </a:p>
                  </a:txBody>
                  <a:tcPr marL="68580" marR="6858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18" name="TextBox 17"/>
          <p:cNvSpPr txBox="1"/>
          <p:nvPr/>
        </p:nvSpPr>
        <p:spPr>
          <a:xfrm>
            <a:off x="508000" y="94467"/>
            <a:ext cx="8636000" cy="523220"/>
          </a:xfrm>
          <a:prstGeom prst="rect">
            <a:avLst/>
          </a:prstGeom>
          <a:noFill/>
        </p:spPr>
        <p:txBody>
          <a:bodyPr wrap="square" rtlCol="0">
            <a:spAutoFit/>
          </a:bodyPr>
          <a:lstStyle/>
          <a:p>
            <a:pPr algn="ctr"/>
            <a:r>
              <a:rPr lang="en-GB" sz="2800" dirty="0" smtClean="0">
                <a:latin typeface="+mj-lt"/>
              </a:rPr>
              <a:t>Comparison between tests with and without bottom fans</a:t>
            </a:r>
            <a:endParaRPr lang="en-GB" sz="2800" dirty="0">
              <a:latin typeface="+mj-lt"/>
            </a:endParaRPr>
          </a:p>
        </p:txBody>
      </p:sp>
      <p:sp>
        <p:nvSpPr>
          <p:cNvPr id="19" name="TextBox 18"/>
          <p:cNvSpPr txBox="1"/>
          <p:nvPr/>
        </p:nvSpPr>
        <p:spPr>
          <a:xfrm>
            <a:off x="95147" y="833640"/>
            <a:ext cx="2566773" cy="646331"/>
          </a:xfrm>
          <a:prstGeom prst="rect">
            <a:avLst/>
          </a:prstGeom>
          <a:noFill/>
          <a:ln>
            <a:solidFill>
              <a:srgbClr val="0000FF"/>
            </a:solidFill>
          </a:ln>
        </p:spPr>
        <p:txBody>
          <a:bodyPr wrap="square" rtlCol="0">
            <a:spAutoFit/>
          </a:bodyPr>
          <a:lstStyle/>
          <a:p>
            <a:pPr algn="ctr"/>
            <a:r>
              <a:rPr lang="en-GB" dirty="0" smtClean="0"/>
              <a:t>Water inlet temperature 14.6°C ±0.3°C</a:t>
            </a:r>
            <a:endParaRPr lang="en-GB" dirty="0"/>
          </a:p>
        </p:txBody>
      </p:sp>
      <p:sp>
        <p:nvSpPr>
          <p:cNvPr id="20" name="TextBox 19"/>
          <p:cNvSpPr txBox="1"/>
          <p:nvPr/>
        </p:nvSpPr>
        <p:spPr>
          <a:xfrm>
            <a:off x="6769263" y="839125"/>
            <a:ext cx="2232498" cy="523220"/>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b="1" u="sng" dirty="0" smtClean="0"/>
              <a:t>WBF – without </a:t>
            </a:r>
            <a:r>
              <a:rPr lang="en-GB" sz="1400" dirty="0" smtClean="0"/>
              <a:t>bottom fans</a:t>
            </a:r>
          </a:p>
          <a:p>
            <a:r>
              <a:rPr lang="en-GB" sz="1400" b="1" u="sng" dirty="0" smtClean="0"/>
              <a:t>BF – with </a:t>
            </a:r>
            <a:r>
              <a:rPr lang="en-GB" sz="1400" dirty="0" smtClean="0"/>
              <a:t>bottom fans</a:t>
            </a:r>
            <a:endParaRPr lang="en-GB" sz="1400" dirty="0"/>
          </a:p>
        </p:txBody>
      </p:sp>
      <p:sp>
        <p:nvSpPr>
          <p:cNvPr id="21" name="Slide Number Placeholder 3"/>
          <p:cNvSpPr>
            <a:spLocks noGrp="1"/>
          </p:cNvSpPr>
          <p:nvPr>
            <p:ph type="sldNum" sz="quarter" idx="12"/>
          </p:nvPr>
        </p:nvSpPr>
        <p:spPr>
          <a:xfrm>
            <a:off x="8608788" y="6480753"/>
            <a:ext cx="441142" cy="365125"/>
          </a:xfrm>
        </p:spPr>
        <p:txBody>
          <a:bodyPr/>
          <a:lstStyle/>
          <a:p>
            <a:fld id="{C02A221C-2411-42A5-82EA-2BBBDC5ACA53}" type="slidenum">
              <a:rPr lang="en-GB" smtClean="0"/>
              <a:t>7</a:t>
            </a:fld>
            <a:endParaRPr lang="en-GB" dirty="0"/>
          </a:p>
        </p:txBody>
      </p:sp>
    </p:spTree>
    <p:extLst>
      <p:ext uri="{BB962C8B-B14F-4D97-AF65-F5344CB8AC3E}">
        <p14:creationId xmlns:p14="http://schemas.microsoft.com/office/powerpoint/2010/main" val="264195996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1461838" y="4801657"/>
            <a:ext cx="1076823" cy="523440"/>
          </a:xfrm>
          <a:prstGeom prst="rect">
            <a:avLst/>
          </a:prstGeom>
          <a:solidFill>
            <a:schemeClr val="accent1">
              <a:lumMod val="75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graphicFrame>
        <p:nvGraphicFramePr>
          <p:cNvPr id="5" name="Table 4"/>
          <p:cNvGraphicFramePr>
            <a:graphicFrameLocks noGrp="1"/>
          </p:cNvGraphicFramePr>
          <p:nvPr>
            <p:extLst>
              <p:ext uri="{D42A27DB-BD31-4B8C-83A1-F6EECF244321}">
                <p14:modId xmlns:p14="http://schemas.microsoft.com/office/powerpoint/2010/main" val="306457010"/>
              </p:ext>
            </p:extLst>
          </p:nvPr>
        </p:nvGraphicFramePr>
        <p:xfrm>
          <a:off x="2538660" y="1159817"/>
          <a:ext cx="5640810" cy="4194500"/>
        </p:xfrm>
        <a:graphic>
          <a:graphicData uri="http://schemas.openxmlformats.org/drawingml/2006/table">
            <a:tbl>
              <a:tblPr firstRow="1" bandRow="1">
                <a:tableStyleId>{5C22544A-7EE6-4342-B048-85BDC9FD1C3A}</a:tableStyleId>
              </a:tblPr>
              <a:tblGrid>
                <a:gridCol w="940135"/>
                <a:gridCol w="940135"/>
                <a:gridCol w="940135"/>
                <a:gridCol w="940135"/>
                <a:gridCol w="940135"/>
                <a:gridCol w="940135"/>
              </a:tblGrid>
              <a:tr h="908707">
                <a:tc gridSpan="2">
                  <a:txBody>
                    <a:bodyPr/>
                    <a:lstStyle/>
                    <a:p>
                      <a:pPr algn="ctr"/>
                      <a:r>
                        <a:rPr lang="en-GB" dirty="0" smtClean="0"/>
                        <a:t>Water flow 3m</a:t>
                      </a:r>
                      <a:r>
                        <a:rPr lang="en-GB" baseline="30000" dirty="0" smtClean="0"/>
                        <a:t>3</a:t>
                      </a:r>
                      <a:r>
                        <a:rPr lang="en-GB" baseline="0" dirty="0" smtClean="0"/>
                        <a:t>/h</a:t>
                      </a:r>
                      <a:endParaRPr lang="en-GB"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GB" dirty="0"/>
                    </a:p>
                  </a:txBody>
                  <a:tcPr/>
                </a:tc>
                <a:tc gridSpan="2">
                  <a:txBody>
                    <a:bodyPr/>
                    <a:lstStyle/>
                    <a:p>
                      <a:pPr algn="ctr"/>
                      <a:r>
                        <a:rPr lang="en-GB" dirty="0" smtClean="0"/>
                        <a:t>Water flow 2.4m</a:t>
                      </a:r>
                      <a:r>
                        <a:rPr lang="en-GB" baseline="30000" dirty="0" smtClean="0"/>
                        <a:t>3</a:t>
                      </a:r>
                      <a:r>
                        <a:rPr lang="en-GB" baseline="0" dirty="0" smtClean="0"/>
                        <a:t>/h</a:t>
                      </a:r>
                      <a:endParaRPr lang="en-GB"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GB" dirty="0"/>
                    </a:p>
                  </a:txBody>
                  <a:tcPr/>
                </a:tc>
                <a:tc gridSpan="2">
                  <a:txBody>
                    <a:bodyPr/>
                    <a:lstStyle/>
                    <a:p>
                      <a:pPr algn="ctr"/>
                      <a:r>
                        <a:rPr lang="en-GB" b="1" u="sng" dirty="0" smtClean="0">
                          <a:solidFill>
                            <a:schemeClr val="tx1"/>
                          </a:solidFill>
                        </a:rPr>
                        <a:t>Water flow 1.8</a:t>
                      </a:r>
                      <a:r>
                        <a:rPr lang="en-GB" b="1" u="sng" baseline="0" dirty="0" smtClean="0">
                          <a:solidFill>
                            <a:schemeClr val="tx1"/>
                          </a:solidFill>
                        </a:rPr>
                        <a:t>m</a:t>
                      </a:r>
                      <a:r>
                        <a:rPr lang="en-GB" b="1" u="sng" baseline="30000" dirty="0" smtClean="0">
                          <a:solidFill>
                            <a:schemeClr val="tx1"/>
                          </a:solidFill>
                        </a:rPr>
                        <a:t>3</a:t>
                      </a:r>
                      <a:r>
                        <a:rPr lang="en-GB" b="1" u="sng" baseline="0" dirty="0" smtClean="0">
                          <a:solidFill>
                            <a:schemeClr val="tx1"/>
                          </a:solidFill>
                        </a:rPr>
                        <a:t>/h</a:t>
                      </a:r>
                    </a:p>
                    <a:p>
                      <a:pPr algn="ctr"/>
                      <a:r>
                        <a:rPr lang="en-GB" sz="1600" b="1" u="sng" baseline="0" dirty="0" smtClean="0">
                          <a:solidFill>
                            <a:schemeClr val="tx1"/>
                          </a:solidFill>
                        </a:rPr>
                        <a:t>(same as ATLAS CR)</a:t>
                      </a:r>
                      <a:endParaRPr lang="en-GB" sz="1600" b="1" u="sng" dirty="0">
                        <a:solidFill>
                          <a:schemeClr val="tx1"/>
                        </a:solidFill>
                      </a:endParaRPr>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FFC000"/>
                    </a:solidFill>
                  </a:tcPr>
                </a:tc>
                <a:tc hMerge="1">
                  <a:txBody>
                    <a:bodyPr/>
                    <a:lstStyle/>
                    <a:p>
                      <a:endParaRPr lang="en-GB" dirty="0"/>
                    </a:p>
                  </a:txBody>
                  <a:tcPr/>
                </a:tc>
              </a:tr>
              <a:tr h="469399">
                <a:tc>
                  <a:txBody>
                    <a:bodyPr/>
                    <a:lstStyle/>
                    <a:p>
                      <a:pPr algn="ctr"/>
                      <a:r>
                        <a:rPr lang="en-GB" sz="1600" b="1" dirty="0" smtClean="0"/>
                        <a:t>ASIS top</a:t>
                      </a:r>
                      <a:endParaRPr lang="en-GB" sz="1600" b="1"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b="1" dirty="0" smtClean="0"/>
                        <a:t>ASIS</a:t>
                      </a:r>
                      <a:r>
                        <a:rPr lang="en-GB" sz="1600" b="1" baseline="0" dirty="0" smtClean="0"/>
                        <a:t> bot</a:t>
                      </a:r>
                      <a:endParaRPr lang="en-GB" sz="1600" b="1"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b="1" dirty="0" smtClean="0"/>
                        <a:t>ASIS top</a:t>
                      </a:r>
                      <a:endParaRPr lang="en-GB" sz="1600" b="1"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b="1" dirty="0" smtClean="0"/>
                        <a:t>ASIS bot</a:t>
                      </a:r>
                      <a:endParaRPr lang="en-GB" sz="1600" b="1"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b="1" dirty="0" smtClean="0"/>
                        <a:t>ASIS top</a:t>
                      </a:r>
                      <a:endParaRPr lang="en-GB" sz="1600" b="1"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tc>
                  <a:txBody>
                    <a:bodyPr/>
                    <a:lstStyle/>
                    <a:p>
                      <a:pPr algn="ctr"/>
                      <a:r>
                        <a:rPr lang="en-GB" sz="1600" b="1" dirty="0" smtClean="0"/>
                        <a:t>ASIS bot</a:t>
                      </a:r>
                      <a:endParaRPr lang="en-GB" sz="1600" b="1"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tr>
              <a:tr h="469399">
                <a:tc>
                  <a:txBody>
                    <a:bodyPr/>
                    <a:lstStyle/>
                    <a:p>
                      <a:pPr algn="ctr"/>
                      <a:r>
                        <a:rPr lang="en-GB" sz="1600" dirty="0" smtClean="0"/>
                        <a:t>23.8°C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22.4°C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24.4°C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23.4°C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25.1°C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tc>
                  <a:txBody>
                    <a:bodyPr/>
                    <a:lstStyle/>
                    <a:p>
                      <a:pPr algn="ctr"/>
                      <a:r>
                        <a:rPr lang="en-GB" sz="1600" dirty="0" smtClean="0"/>
                        <a:t>24°C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tr>
              <a:tr h="469399">
                <a:tc>
                  <a:txBody>
                    <a:bodyPr/>
                    <a:lstStyle/>
                    <a:p>
                      <a:pPr algn="ctr"/>
                      <a:r>
                        <a:rPr lang="en-GB" sz="1600" dirty="0" smtClean="0"/>
                        <a:t>23.2°C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23.8°C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23.9°C</a:t>
                      </a:r>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24.8°C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24.5°C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tc>
                  <a:txBody>
                    <a:bodyPr/>
                    <a:lstStyle/>
                    <a:p>
                      <a:pPr algn="ctr"/>
                      <a:r>
                        <a:rPr lang="en-GB" sz="1600" dirty="0" smtClean="0"/>
                        <a:t>25.4°C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tr>
              <a:tr h="469399">
                <a:tc>
                  <a:txBody>
                    <a:bodyPr/>
                    <a:lstStyle/>
                    <a:p>
                      <a:pPr algn="ctr"/>
                      <a:r>
                        <a:rPr lang="en-GB" sz="1600" dirty="0" smtClean="0"/>
                        <a:t>21.9°C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21°C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22.6°C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21.9°C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22.1°C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tc>
                  <a:txBody>
                    <a:bodyPr/>
                    <a:lstStyle/>
                    <a:p>
                      <a:pPr algn="ctr"/>
                      <a:r>
                        <a:rPr lang="en-GB" sz="1600" dirty="0" smtClean="0"/>
                        <a:t>22.2°C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tr>
              <a:tr h="469399">
                <a:tc>
                  <a:txBody>
                    <a:bodyPr/>
                    <a:lstStyle/>
                    <a:p>
                      <a:pPr algn="ctr"/>
                      <a:r>
                        <a:rPr lang="en-GB" sz="1600" dirty="0" smtClean="0"/>
                        <a:t>21.7°C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20.6°C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22.3°C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21.6°C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21.8°C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tc>
                  <a:txBody>
                    <a:bodyPr/>
                    <a:lstStyle/>
                    <a:p>
                      <a:pPr algn="ctr"/>
                      <a:r>
                        <a:rPr lang="en-GB" sz="1600" dirty="0" smtClean="0"/>
                        <a:t>22°C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tr>
              <a:tr h="469399">
                <a:tc>
                  <a:txBody>
                    <a:bodyPr/>
                    <a:lstStyle/>
                    <a:p>
                      <a:pPr algn="ctr"/>
                      <a:r>
                        <a:rPr lang="en-GB" sz="1600" dirty="0" smtClean="0"/>
                        <a:t>21.5°C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20.7°C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22.1°C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21.4°C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sz="1600" dirty="0" smtClean="0"/>
                        <a:t>22.6°C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tc>
                  <a:txBody>
                    <a:bodyPr/>
                    <a:lstStyle/>
                    <a:p>
                      <a:pPr algn="ctr"/>
                      <a:r>
                        <a:rPr lang="en-GB" sz="1600" dirty="0" smtClean="0"/>
                        <a:t>21.7°C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tr>
              <a:tr h="469399">
                <a:tc>
                  <a:txBody>
                    <a:bodyPr/>
                    <a:lstStyle/>
                    <a:p>
                      <a:pPr algn="ctr"/>
                      <a:r>
                        <a:rPr lang="en-GB" sz="1600" dirty="0" smtClean="0"/>
                        <a:t>22.4°C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1">
                        <a:lumMod val="75000"/>
                      </a:schemeClr>
                    </a:solidFill>
                  </a:tcPr>
                </a:tc>
                <a:tc>
                  <a:txBody>
                    <a:bodyPr/>
                    <a:lstStyle/>
                    <a:p>
                      <a:pPr algn="ctr"/>
                      <a:r>
                        <a:rPr lang="en-GB" sz="1600" dirty="0" smtClean="0"/>
                        <a:t>21.7°C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1">
                        <a:lumMod val="75000"/>
                      </a:schemeClr>
                    </a:solidFill>
                  </a:tcPr>
                </a:tc>
                <a:tc>
                  <a:txBody>
                    <a:bodyPr/>
                    <a:lstStyle/>
                    <a:p>
                      <a:pPr algn="ctr"/>
                      <a:r>
                        <a:rPr lang="en-GB" sz="1600" dirty="0" smtClean="0"/>
                        <a:t>23.1°C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1">
                        <a:lumMod val="75000"/>
                      </a:schemeClr>
                    </a:solidFill>
                  </a:tcPr>
                </a:tc>
                <a:tc>
                  <a:txBody>
                    <a:bodyPr/>
                    <a:lstStyle/>
                    <a:p>
                      <a:pPr algn="ctr"/>
                      <a:r>
                        <a:rPr lang="en-GB" sz="1600" dirty="0" smtClean="0"/>
                        <a:t>22.6°C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1">
                        <a:lumMod val="75000"/>
                      </a:schemeClr>
                    </a:solidFill>
                  </a:tcPr>
                </a:tc>
                <a:tc>
                  <a:txBody>
                    <a:bodyPr/>
                    <a:lstStyle/>
                    <a:p>
                      <a:pPr algn="ctr"/>
                      <a:r>
                        <a:rPr lang="en-GB" sz="1600" dirty="0" smtClean="0"/>
                        <a:t>23.2°C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4">
                        <a:lumMod val="75000"/>
                      </a:schemeClr>
                    </a:solidFill>
                  </a:tcPr>
                </a:tc>
                <a:tc>
                  <a:txBody>
                    <a:bodyPr/>
                    <a:lstStyle/>
                    <a:p>
                      <a:pPr algn="ctr"/>
                      <a:r>
                        <a:rPr lang="en-GB" sz="1600" dirty="0" smtClean="0"/>
                        <a:t>23.1°C</a:t>
                      </a:r>
                      <a:endParaRPr lang="en-GB" sz="1600" dirty="0"/>
                    </a:p>
                  </a:txBody>
                  <a:tcPr marL="68580" marR="68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4">
                        <a:lumMod val="75000"/>
                      </a:schemeClr>
                    </a:solidFill>
                  </a:tcPr>
                </a:tc>
              </a:tr>
            </a:tbl>
          </a:graphicData>
        </a:graphic>
      </p:graphicFrame>
      <p:sp>
        <p:nvSpPr>
          <p:cNvPr id="6" name="Rectangle 5"/>
          <p:cNvSpPr/>
          <p:nvPr/>
        </p:nvSpPr>
        <p:spPr>
          <a:xfrm>
            <a:off x="2306320" y="2259237"/>
            <a:ext cx="232341" cy="258262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sz="1400" dirty="0">
                <a:solidFill>
                  <a:schemeClr val="tx1"/>
                </a:solidFill>
              </a:rPr>
              <a:t>Cooling Door</a:t>
            </a:r>
          </a:p>
        </p:txBody>
      </p:sp>
      <p:sp>
        <p:nvSpPr>
          <p:cNvPr id="12" name="Oval 11"/>
          <p:cNvSpPr/>
          <p:nvPr/>
        </p:nvSpPr>
        <p:spPr>
          <a:xfrm flipH="1">
            <a:off x="2478430" y="3969917"/>
            <a:ext cx="120464" cy="138801"/>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flipH="1">
            <a:off x="2478430" y="3461047"/>
            <a:ext cx="120464" cy="138801"/>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flipH="1">
            <a:off x="2478430" y="2998823"/>
            <a:ext cx="120464" cy="138801"/>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flipH="1">
            <a:off x="2478430" y="2492648"/>
            <a:ext cx="120464" cy="138801"/>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112359" y="2775136"/>
            <a:ext cx="1655482" cy="1569660"/>
          </a:xfrm>
          <a:prstGeom prst="rect">
            <a:avLst/>
          </a:prstGeom>
          <a:noFill/>
          <a:ln>
            <a:noFill/>
          </a:ln>
        </p:spPr>
        <p:txBody>
          <a:bodyPr wrap="square" rtlCol="0">
            <a:spAutoFit/>
          </a:bodyPr>
          <a:lstStyle/>
          <a:p>
            <a:r>
              <a:rPr lang="en-GB" sz="1600" dirty="0" smtClean="0"/>
              <a:t>ASIS crate 14x450W</a:t>
            </a:r>
          </a:p>
          <a:p>
            <a:endParaRPr lang="en-GB" sz="1600" dirty="0"/>
          </a:p>
          <a:p>
            <a:endParaRPr lang="en-GB" sz="1600" dirty="0" smtClean="0"/>
          </a:p>
          <a:p>
            <a:r>
              <a:rPr lang="en-GB" sz="1600" dirty="0" smtClean="0"/>
              <a:t>Schroff crate 14x350W</a:t>
            </a:r>
            <a:endParaRPr lang="en-GB" sz="1600" dirty="0"/>
          </a:p>
        </p:txBody>
      </p:sp>
      <p:sp>
        <p:nvSpPr>
          <p:cNvPr id="17" name="TextBox 16"/>
          <p:cNvSpPr txBox="1"/>
          <p:nvPr/>
        </p:nvSpPr>
        <p:spPr>
          <a:xfrm>
            <a:off x="0" y="5430399"/>
            <a:ext cx="8913232" cy="1200329"/>
          </a:xfrm>
          <a:prstGeom prst="rect">
            <a:avLst/>
          </a:prstGeom>
          <a:noFill/>
        </p:spPr>
        <p:txBody>
          <a:bodyPr wrap="square" rtlCol="0">
            <a:spAutoFit/>
          </a:bodyPr>
          <a:lstStyle/>
          <a:p>
            <a:pPr marL="285750" indent="-285750" algn="just">
              <a:buFont typeface="Arial" panose="020B0604020202020204" pitchFamily="34" charset="0"/>
              <a:buChar char="•"/>
            </a:pPr>
            <a:r>
              <a:rPr lang="en-GB" dirty="0" smtClean="0"/>
              <a:t>The lower the water flow, the higher temperature of the air released to the environment.</a:t>
            </a:r>
          </a:p>
          <a:p>
            <a:pPr marL="285750" indent="-285750" algn="just">
              <a:buFont typeface="Arial" panose="020B0604020202020204" pitchFamily="34" charset="0"/>
              <a:buChar char="•"/>
            </a:pPr>
            <a:r>
              <a:rPr lang="en-GB" dirty="0" smtClean="0"/>
              <a:t>Placing the crate which produce more heat on the bottom of the rack causes more efficient distribution of the heat through the rack and decreases the temperature of the released air to the room. </a:t>
            </a:r>
            <a:endParaRPr lang="en-GB" dirty="0"/>
          </a:p>
        </p:txBody>
      </p:sp>
      <p:sp>
        <p:nvSpPr>
          <p:cNvPr id="18" name="TextBox 17"/>
          <p:cNvSpPr txBox="1"/>
          <p:nvPr/>
        </p:nvSpPr>
        <p:spPr>
          <a:xfrm>
            <a:off x="1442721" y="4944957"/>
            <a:ext cx="1168400" cy="338554"/>
          </a:xfrm>
          <a:prstGeom prst="rect">
            <a:avLst/>
          </a:prstGeom>
          <a:noFill/>
        </p:spPr>
        <p:txBody>
          <a:bodyPr wrap="square" rtlCol="0">
            <a:spAutoFit/>
          </a:bodyPr>
          <a:lstStyle/>
          <a:p>
            <a:r>
              <a:rPr lang="en-GB" sz="1600" dirty="0" smtClean="0"/>
              <a:t>Av. outlet T</a:t>
            </a:r>
            <a:endParaRPr lang="en-GB" sz="1600" dirty="0"/>
          </a:p>
        </p:txBody>
      </p:sp>
      <p:sp>
        <p:nvSpPr>
          <p:cNvPr id="20" name="Oval 19"/>
          <p:cNvSpPr/>
          <p:nvPr/>
        </p:nvSpPr>
        <p:spPr>
          <a:xfrm flipH="1">
            <a:off x="2478430" y="4457848"/>
            <a:ext cx="120464" cy="138801"/>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 name="Group 1"/>
          <p:cNvGrpSpPr/>
          <p:nvPr/>
        </p:nvGrpSpPr>
        <p:grpSpPr>
          <a:xfrm>
            <a:off x="1303552" y="2259237"/>
            <a:ext cx="998621" cy="2582626"/>
            <a:chOff x="316385" y="1074923"/>
            <a:chExt cx="2325803" cy="5181600"/>
          </a:xfrm>
        </p:grpSpPr>
        <p:sp>
          <p:nvSpPr>
            <p:cNvPr id="21" name="Rectangle 20"/>
            <p:cNvSpPr/>
            <p:nvPr/>
          </p:nvSpPr>
          <p:spPr>
            <a:xfrm>
              <a:off x="316385" y="1074923"/>
              <a:ext cx="2325803" cy="5181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pic>
          <p:nvPicPr>
            <p:cNvPr id="22" name="Picture 21"/>
            <p:cNvPicPr/>
            <p:nvPr/>
          </p:nvPicPr>
          <p:blipFill>
            <a:blip r:embed="rId2">
              <a:extLst>
                <a:ext uri="{28A0092B-C50C-407E-A947-70E740481C1C}">
                  <a14:useLocalDpi xmlns:a14="http://schemas.microsoft.com/office/drawing/2010/main" val="0"/>
                </a:ext>
              </a:extLst>
            </a:blip>
            <a:srcRect/>
            <a:stretch>
              <a:fillRect/>
            </a:stretch>
          </p:blipFill>
          <p:spPr bwMode="auto">
            <a:xfrm>
              <a:off x="334991" y="1555283"/>
              <a:ext cx="1867264" cy="1911198"/>
            </a:xfrm>
            <a:prstGeom prst="rect">
              <a:avLst/>
            </a:prstGeom>
            <a:noFill/>
            <a:ln>
              <a:noFill/>
            </a:ln>
          </p:spPr>
        </p:pic>
        <p:pic>
          <p:nvPicPr>
            <p:cNvPr id="23" name="Picture 22"/>
            <p:cNvPicPr/>
            <p:nvPr/>
          </p:nvPicPr>
          <p:blipFill>
            <a:blip r:embed="rId2">
              <a:extLst>
                <a:ext uri="{28A0092B-C50C-407E-A947-70E740481C1C}">
                  <a14:useLocalDpi xmlns:a14="http://schemas.microsoft.com/office/drawing/2010/main" val="0"/>
                </a:ext>
              </a:extLst>
            </a:blip>
            <a:srcRect/>
            <a:stretch>
              <a:fillRect/>
            </a:stretch>
          </p:blipFill>
          <p:spPr bwMode="auto">
            <a:xfrm>
              <a:off x="343013" y="3748149"/>
              <a:ext cx="1882906" cy="1911198"/>
            </a:xfrm>
            <a:prstGeom prst="rect">
              <a:avLst/>
            </a:prstGeom>
            <a:noFill/>
            <a:ln>
              <a:noFill/>
            </a:ln>
          </p:spPr>
        </p:pic>
      </p:grpSp>
      <p:sp>
        <p:nvSpPr>
          <p:cNvPr id="24" name="TextBox 23"/>
          <p:cNvSpPr txBox="1"/>
          <p:nvPr/>
        </p:nvSpPr>
        <p:spPr>
          <a:xfrm>
            <a:off x="3392905" y="709675"/>
            <a:ext cx="3901976" cy="369332"/>
          </a:xfrm>
          <a:prstGeom prst="rect">
            <a:avLst/>
          </a:prstGeom>
          <a:noFill/>
          <a:ln>
            <a:solidFill>
              <a:srgbClr val="0000FF"/>
            </a:solidFill>
          </a:ln>
        </p:spPr>
        <p:txBody>
          <a:bodyPr wrap="square" rtlCol="0">
            <a:spAutoFit/>
          </a:bodyPr>
          <a:lstStyle/>
          <a:p>
            <a:r>
              <a:rPr lang="en-GB" b="1" dirty="0" smtClean="0"/>
              <a:t>Water inlet temperature 14.6°C ±0.3°C</a:t>
            </a:r>
            <a:endParaRPr lang="en-GB" b="1" dirty="0"/>
          </a:p>
        </p:txBody>
      </p:sp>
      <p:sp>
        <p:nvSpPr>
          <p:cNvPr id="25" name="TextBox 24"/>
          <p:cNvSpPr txBox="1"/>
          <p:nvPr/>
        </p:nvSpPr>
        <p:spPr>
          <a:xfrm>
            <a:off x="721360" y="29283"/>
            <a:ext cx="8422640" cy="523220"/>
          </a:xfrm>
          <a:prstGeom prst="rect">
            <a:avLst/>
          </a:prstGeom>
          <a:noFill/>
        </p:spPr>
        <p:txBody>
          <a:bodyPr wrap="square" rtlCol="0">
            <a:spAutoFit/>
          </a:bodyPr>
          <a:lstStyle/>
          <a:p>
            <a:r>
              <a:rPr lang="en-GB" sz="2800" dirty="0" smtClean="0">
                <a:latin typeface="+mj-lt"/>
              </a:rPr>
              <a:t>Repositioning of the crates (air outlet temperatures)</a:t>
            </a:r>
            <a:endParaRPr lang="en-GB" sz="2800" dirty="0">
              <a:latin typeface="+mj-lt"/>
            </a:endParaRPr>
          </a:p>
        </p:txBody>
      </p:sp>
      <p:sp>
        <p:nvSpPr>
          <p:cNvPr id="26" name="Slide Number Placeholder 3"/>
          <p:cNvSpPr>
            <a:spLocks noGrp="1"/>
          </p:cNvSpPr>
          <p:nvPr>
            <p:ph type="sldNum" sz="quarter" idx="12"/>
          </p:nvPr>
        </p:nvSpPr>
        <p:spPr>
          <a:xfrm>
            <a:off x="8608788" y="6480753"/>
            <a:ext cx="441142" cy="365125"/>
          </a:xfrm>
        </p:spPr>
        <p:txBody>
          <a:bodyPr/>
          <a:lstStyle/>
          <a:p>
            <a:fld id="{C02A221C-2411-42A5-82EA-2BBBDC5ACA53}" type="slidenum">
              <a:rPr lang="en-GB" smtClean="0"/>
              <a:t>8</a:t>
            </a:fld>
            <a:endParaRPr lang="en-GB" dirty="0"/>
          </a:p>
        </p:txBody>
      </p:sp>
    </p:spTree>
    <p:extLst>
      <p:ext uri="{BB962C8B-B14F-4D97-AF65-F5344CB8AC3E}">
        <p14:creationId xmlns:p14="http://schemas.microsoft.com/office/powerpoint/2010/main" val="173332169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0611" y="0"/>
            <a:ext cx="5623685" cy="691480"/>
          </a:xfrm>
        </p:spPr>
        <p:txBody>
          <a:bodyPr>
            <a:normAutofit/>
          </a:bodyPr>
          <a:lstStyle/>
          <a:p>
            <a:r>
              <a:rPr lang="en-GB" sz="2800" dirty="0" smtClean="0"/>
              <a:t>Vertical cooling configuration</a:t>
            </a:r>
            <a:endParaRPr lang="en-GB" sz="2800" dirty="0"/>
          </a:p>
        </p:txBody>
      </p:sp>
      <p:sp>
        <p:nvSpPr>
          <p:cNvPr id="4" name="Slide Number Placeholder 3"/>
          <p:cNvSpPr>
            <a:spLocks noGrp="1"/>
          </p:cNvSpPr>
          <p:nvPr>
            <p:ph type="sldNum" sz="quarter" idx="12"/>
          </p:nvPr>
        </p:nvSpPr>
        <p:spPr>
          <a:xfrm>
            <a:off x="6788380" y="6156468"/>
            <a:ext cx="2133600" cy="365125"/>
          </a:xfrm>
        </p:spPr>
        <p:txBody>
          <a:bodyPr/>
          <a:lstStyle/>
          <a:p>
            <a:fld id="{C02A221C-2411-42A5-82EA-2BBBDC5ACA53}" type="slidenum">
              <a:rPr lang="en-GB" smtClean="0"/>
              <a:pPr/>
              <a:t>9</a:t>
            </a:fld>
            <a:endParaRPr lang="en-GB" dirty="0"/>
          </a:p>
        </p:txBody>
      </p:sp>
      <p:sp>
        <p:nvSpPr>
          <p:cNvPr id="81" name="TextBox 80"/>
          <p:cNvSpPr txBox="1"/>
          <p:nvPr/>
        </p:nvSpPr>
        <p:spPr>
          <a:xfrm>
            <a:off x="198726" y="1105904"/>
            <a:ext cx="6110636" cy="584776"/>
          </a:xfrm>
          <a:prstGeom prst="rect">
            <a:avLst/>
          </a:prstGeom>
          <a:noFill/>
        </p:spPr>
        <p:txBody>
          <a:bodyPr wrap="square" rtlCol="0">
            <a:spAutoFit/>
          </a:bodyPr>
          <a:lstStyle/>
          <a:p>
            <a:r>
              <a:rPr lang="en-US" sz="1600" dirty="0" smtClean="0"/>
              <a:t>30 T sensors were installed. Their layout was changed according to the kind of tests we were carrying out. </a:t>
            </a:r>
            <a:endParaRPr lang="en-US" sz="1600" dirty="0"/>
          </a:p>
        </p:txBody>
      </p:sp>
      <p:pic>
        <p:nvPicPr>
          <p:cNvPr id="60" name="Picture 59" descr="Macintosh HD:Users:cbortoli:Desktop:Screen Shot 2015-10-28 at 11.05.46.png"/>
          <p:cNvPicPr/>
          <p:nvPr/>
        </p:nvPicPr>
        <p:blipFill rotWithShape="1">
          <a:blip r:embed="rId2">
            <a:extLst>
              <a:ext uri="{28A0092B-C50C-407E-A947-70E740481C1C}">
                <a14:useLocalDpi xmlns:a14="http://schemas.microsoft.com/office/drawing/2010/main" val="0"/>
              </a:ext>
            </a:extLst>
          </a:blip>
          <a:srcRect l="6631" r="4768"/>
          <a:stretch/>
        </p:blipFill>
        <p:spPr bwMode="auto">
          <a:xfrm>
            <a:off x="309751" y="1808731"/>
            <a:ext cx="2537551" cy="2953315"/>
          </a:xfrm>
          <a:prstGeom prst="rect">
            <a:avLst/>
          </a:prstGeom>
          <a:noFill/>
          <a:ln>
            <a:solidFill>
              <a:schemeClr val="tx1"/>
            </a:solidFill>
          </a:ln>
          <a:extLst>
            <a:ext uri="{53640926-AAD7-44d8-BBD7-CCE9431645EC}">
              <a14:shadowObscured xmlns:a14="http://schemas.microsoft.com/office/drawing/2010/main"/>
            </a:ext>
          </a:extLst>
        </p:spPr>
      </p:pic>
      <p:sp>
        <p:nvSpPr>
          <p:cNvPr id="8" name="Rectangle 7"/>
          <p:cNvSpPr/>
          <p:nvPr/>
        </p:nvSpPr>
        <p:spPr>
          <a:xfrm>
            <a:off x="1203562" y="3289134"/>
            <a:ext cx="1324356" cy="1168949"/>
          </a:xfrm>
          <a:prstGeom prst="rect">
            <a:avLst/>
          </a:prstGeom>
          <a:gradFill>
            <a:gsLst>
              <a:gs pos="0">
                <a:schemeClr val="accent1">
                  <a:tint val="100000"/>
                  <a:shade val="100000"/>
                  <a:satMod val="130000"/>
                  <a:alpha val="8000"/>
                </a:schemeClr>
              </a:gs>
              <a:gs pos="1000">
                <a:schemeClr val="accent1">
                  <a:tint val="50000"/>
                  <a:shade val="100000"/>
                  <a:satMod val="350000"/>
                  <a:alpha val="37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0" name="Rectangle 69"/>
          <p:cNvSpPr/>
          <p:nvPr/>
        </p:nvSpPr>
        <p:spPr>
          <a:xfrm>
            <a:off x="1203562" y="2626763"/>
            <a:ext cx="1324356" cy="662375"/>
          </a:xfrm>
          <a:prstGeom prst="rect">
            <a:avLst/>
          </a:prstGeom>
          <a:solidFill>
            <a:srgbClr val="CCFFCC">
              <a:alpha val="8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291332" y="2752993"/>
            <a:ext cx="1153680" cy="276999"/>
          </a:xfrm>
          <a:prstGeom prst="rect">
            <a:avLst/>
          </a:prstGeom>
          <a:noFill/>
        </p:spPr>
        <p:txBody>
          <a:bodyPr wrap="square" rtlCol="0">
            <a:spAutoFit/>
          </a:bodyPr>
          <a:lstStyle/>
          <a:p>
            <a:r>
              <a:rPr lang="en-US" sz="1200" dirty="0" smtClean="0"/>
              <a:t>Plexiglas panel</a:t>
            </a:r>
            <a:endParaRPr lang="en-US" sz="1200" dirty="0"/>
          </a:p>
        </p:txBody>
      </p:sp>
      <p:sp>
        <p:nvSpPr>
          <p:cNvPr id="79" name="TextBox 78"/>
          <p:cNvSpPr txBox="1"/>
          <p:nvPr/>
        </p:nvSpPr>
        <p:spPr>
          <a:xfrm>
            <a:off x="1203564" y="3615323"/>
            <a:ext cx="1549667" cy="276999"/>
          </a:xfrm>
          <a:prstGeom prst="rect">
            <a:avLst/>
          </a:prstGeom>
          <a:noFill/>
        </p:spPr>
        <p:txBody>
          <a:bodyPr wrap="square" rtlCol="0">
            <a:spAutoFit/>
          </a:bodyPr>
          <a:lstStyle/>
          <a:p>
            <a:r>
              <a:rPr lang="en-US" sz="1200" dirty="0" smtClean="0"/>
              <a:t>Heat exchange area</a:t>
            </a:r>
            <a:endParaRPr lang="en-US" sz="1200" dirty="0"/>
          </a:p>
        </p:txBody>
      </p:sp>
      <p:sp>
        <p:nvSpPr>
          <p:cNvPr id="10" name="TextBox 9"/>
          <p:cNvSpPr txBox="1"/>
          <p:nvPr/>
        </p:nvSpPr>
        <p:spPr>
          <a:xfrm>
            <a:off x="263553" y="5200854"/>
            <a:ext cx="5903567" cy="646331"/>
          </a:xfrm>
          <a:prstGeom prst="rect">
            <a:avLst/>
          </a:prstGeom>
          <a:noFill/>
        </p:spPr>
        <p:txBody>
          <a:bodyPr wrap="square" rtlCol="0">
            <a:spAutoFit/>
          </a:bodyPr>
          <a:lstStyle/>
          <a:p>
            <a:pPr marL="285750" indent="-285750">
              <a:buFont typeface="Arial"/>
              <a:buChar char="•"/>
            </a:pPr>
            <a:r>
              <a:rPr lang="en-US" dirty="0"/>
              <a:t>A</a:t>
            </a:r>
            <a:r>
              <a:rPr lang="en-US" dirty="0" smtClean="0"/>
              <a:t>ir</a:t>
            </a:r>
            <a:r>
              <a:rPr lang="en-US" dirty="0"/>
              <a:t>/water heat exchangers (1U), providing up to 3.8 kW of thermal capacity each</a:t>
            </a:r>
            <a:r>
              <a:rPr lang="it-IT" dirty="0"/>
              <a:t> </a:t>
            </a:r>
            <a:endParaRPr lang="en-US" dirty="0"/>
          </a:p>
        </p:txBody>
      </p:sp>
      <p:sp>
        <p:nvSpPr>
          <p:cNvPr id="83" name="TextBox 82"/>
          <p:cNvSpPr txBox="1"/>
          <p:nvPr/>
        </p:nvSpPr>
        <p:spPr>
          <a:xfrm>
            <a:off x="3297069" y="4918453"/>
            <a:ext cx="2438326" cy="276999"/>
          </a:xfrm>
          <a:prstGeom prst="rect">
            <a:avLst/>
          </a:prstGeom>
          <a:noFill/>
        </p:spPr>
        <p:txBody>
          <a:bodyPr wrap="square" rtlCol="0">
            <a:spAutoFit/>
          </a:bodyPr>
          <a:lstStyle/>
          <a:p>
            <a:r>
              <a:rPr lang="en-GB" sz="1200" dirty="0" smtClean="0"/>
              <a:t>Back view of the heat exchanger</a:t>
            </a:r>
            <a:endParaRPr lang="en-GB" sz="1200" dirty="0"/>
          </a:p>
        </p:txBody>
      </p:sp>
      <p:sp>
        <p:nvSpPr>
          <p:cNvPr id="84" name="TextBox 83"/>
          <p:cNvSpPr txBox="1"/>
          <p:nvPr/>
        </p:nvSpPr>
        <p:spPr>
          <a:xfrm>
            <a:off x="263552" y="5777280"/>
            <a:ext cx="5923887" cy="369332"/>
          </a:xfrm>
          <a:prstGeom prst="rect">
            <a:avLst/>
          </a:prstGeom>
          <a:noFill/>
        </p:spPr>
        <p:txBody>
          <a:bodyPr wrap="square" rtlCol="0">
            <a:spAutoFit/>
          </a:bodyPr>
          <a:lstStyle/>
          <a:p>
            <a:pPr marL="285750" indent="-285750">
              <a:buFont typeface="Arial"/>
              <a:buChar char="•"/>
            </a:pPr>
            <a:r>
              <a:rPr lang="en-GB" dirty="0" smtClean="0"/>
              <a:t>Exchanged surface reduced (overlapping only 56%) </a:t>
            </a:r>
            <a:endParaRPr lang="en-GB" dirty="0"/>
          </a:p>
        </p:txBody>
      </p:sp>
      <p:sp>
        <p:nvSpPr>
          <p:cNvPr id="85" name="TextBox 84"/>
          <p:cNvSpPr txBox="1"/>
          <p:nvPr/>
        </p:nvSpPr>
        <p:spPr>
          <a:xfrm>
            <a:off x="263553" y="6118696"/>
            <a:ext cx="5903567" cy="369332"/>
          </a:xfrm>
          <a:prstGeom prst="rect">
            <a:avLst/>
          </a:prstGeom>
          <a:noFill/>
        </p:spPr>
        <p:txBody>
          <a:bodyPr wrap="square" rtlCol="0">
            <a:spAutoFit/>
          </a:bodyPr>
          <a:lstStyle/>
          <a:p>
            <a:pPr marL="285750" indent="-285750">
              <a:buFont typeface="Arial"/>
              <a:buChar char="•"/>
            </a:pPr>
            <a:r>
              <a:rPr lang="en-GB" dirty="0" smtClean="0"/>
              <a:t>Plexiglas panel installed to improve the leak tightness</a:t>
            </a:r>
            <a:endParaRPr lang="en-GB" dirty="0"/>
          </a:p>
        </p:txBody>
      </p:sp>
      <p:grpSp>
        <p:nvGrpSpPr>
          <p:cNvPr id="12" name="Group 11"/>
          <p:cNvGrpSpPr/>
          <p:nvPr/>
        </p:nvGrpSpPr>
        <p:grpSpPr>
          <a:xfrm>
            <a:off x="3000559" y="1753282"/>
            <a:ext cx="2764118" cy="1866806"/>
            <a:chOff x="2822523" y="1753282"/>
            <a:chExt cx="2764118" cy="1866806"/>
          </a:xfrm>
        </p:grpSpPr>
        <p:pic>
          <p:nvPicPr>
            <p:cNvPr id="96" name="Picture 95" descr="IMG_20150205_150222.jpg"/>
            <p:cNvPicPr>
              <a:picLocks noChangeAspect="1"/>
            </p:cNvPicPr>
            <p:nvPr/>
          </p:nvPicPr>
          <p:blipFill rotWithShape="1">
            <a:blip r:embed="rId3">
              <a:extLst>
                <a:ext uri="{28A0092B-C50C-407E-A947-70E740481C1C}">
                  <a14:useLocalDpi xmlns:a14="http://schemas.microsoft.com/office/drawing/2010/main" val="0"/>
                </a:ext>
              </a:extLst>
            </a:blip>
            <a:srcRect t="49377"/>
            <a:stretch/>
          </p:blipFill>
          <p:spPr>
            <a:xfrm>
              <a:off x="2822523" y="1753282"/>
              <a:ext cx="2764118" cy="1866806"/>
            </a:xfrm>
            <a:prstGeom prst="rect">
              <a:avLst/>
            </a:prstGeom>
          </p:spPr>
        </p:pic>
        <p:sp>
          <p:nvSpPr>
            <p:cNvPr id="98" name="TextBox 97"/>
            <p:cNvSpPr txBox="1"/>
            <p:nvPr/>
          </p:nvSpPr>
          <p:spPr>
            <a:xfrm>
              <a:off x="3522891" y="2819340"/>
              <a:ext cx="1434353" cy="523220"/>
            </a:xfrm>
            <a:prstGeom prst="rect">
              <a:avLst/>
            </a:prstGeom>
            <a:solidFill>
              <a:schemeClr val="bg1"/>
            </a:solidFill>
          </p:spPr>
          <p:txBody>
            <a:bodyPr wrap="square" rtlCol="0">
              <a:spAutoFit/>
            </a:bodyPr>
            <a:lstStyle/>
            <a:p>
              <a:pPr algn="ctr"/>
              <a:r>
                <a:rPr lang="en-US" sz="1400" kern="1200" dirty="0" smtClean="0"/>
                <a:t>Heat exchangers T sensors</a:t>
              </a:r>
              <a:endParaRPr lang="en-US" sz="1400" kern="1200" dirty="0"/>
            </a:p>
          </p:txBody>
        </p:sp>
        <p:cxnSp>
          <p:nvCxnSpPr>
            <p:cNvPr id="99" name="Straight Arrow Connector 98"/>
            <p:cNvCxnSpPr/>
            <p:nvPr/>
          </p:nvCxnSpPr>
          <p:spPr>
            <a:xfrm flipH="1" flipV="1">
              <a:off x="4180303" y="2415929"/>
              <a:ext cx="59765" cy="403411"/>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00" name="Straight Arrow Connector 99"/>
            <p:cNvCxnSpPr/>
            <p:nvPr/>
          </p:nvCxnSpPr>
          <p:spPr>
            <a:xfrm flipV="1">
              <a:off x="4658421" y="1825128"/>
              <a:ext cx="567765" cy="99421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01" name="Straight Arrow Connector 100"/>
            <p:cNvCxnSpPr/>
            <p:nvPr/>
          </p:nvCxnSpPr>
          <p:spPr>
            <a:xfrm flipH="1" flipV="1">
              <a:off x="3358539" y="1825128"/>
              <a:ext cx="612588" cy="99421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02" name="Straight Arrow Connector 101"/>
            <p:cNvCxnSpPr/>
            <p:nvPr/>
          </p:nvCxnSpPr>
          <p:spPr>
            <a:xfrm flipH="1">
              <a:off x="3358539" y="3073341"/>
              <a:ext cx="164352" cy="7470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03" name="Straight Arrow Connector 102"/>
            <p:cNvCxnSpPr/>
            <p:nvPr/>
          </p:nvCxnSpPr>
          <p:spPr>
            <a:xfrm>
              <a:off x="4957244" y="3073341"/>
              <a:ext cx="268942" cy="7470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04" name="Straight Connector 103"/>
            <p:cNvCxnSpPr/>
            <p:nvPr/>
          </p:nvCxnSpPr>
          <p:spPr>
            <a:xfrm>
              <a:off x="3119480" y="1776259"/>
              <a:ext cx="2422338" cy="0"/>
            </a:xfrm>
            <a:prstGeom prst="line">
              <a:avLst/>
            </a:prstGeom>
            <a:ln>
              <a:solidFill>
                <a:srgbClr val="CCFFCC"/>
              </a:solidFill>
            </a:ln>
          </p:spPr>
          <p:style>
            <a:lnRef idx="2">
              <a:schemeClr val="accent1"/>
            </a:lnRef>
            <a:fillRef idx="0">
              <a:schemeClr val="accent1"/>
            </a:fillRef>
            <a:effectRef idx="1">
              <a:schemeClr val="accent1"/>
            </a:effectRef>
            <a:fontRef idx="minor">
              <a:schemeClr val="tx1"/>
            </a:fontRef>
          </p:style>
        </p:cxnSp>
      </p:grpSp>
      <p:grpSp>
        <p:nvGrpSpPr>
          <p:cNvPr id="13" name="Group 12"/>
          <p:cNvGrpSpPr/>
          <p:nvPr/>
        </p:nvGrpSpPr>
        <p:grpSpPr>
          <a:xfrm>
            <a:off x="3134520" y="3583585"/>
            <a:ext cx="2523563" cy="1419504"/>
            <a:chOff x="3498041" y="5074478"/>
            <a:chExt cx="2523563" cy="1419504"/>
          </a:xfrm>
        </p:grpSpPr>
        <p:pic>
          <p:nvPicPr>
            <p:cNvPr id="97" name="Picture 96" descr="20150303_144005.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98041" y="5074478"/>
              <a:ext cx="2523563" cy="1419504"/>
            </a:xfrm>
            <a:prstGeom prst="rect">
              <a:avLst/>
            </a:prstGeom>
          </p:spPr>
        </p:pic>
        <p:sp>
          <p:nvSpPr>
            <p:cNvPr id="108" name="TextBox 107"/>
            <p:cNvSpPr txBox="1"/>
            <p:nvPr/>
          </p:nvSpPr>
          <p:spPr>
            <a:xfrm>
              <a:off x="4242832" y="6042287"/>
              <a:ext cx="1404470" cy="276999"/>
            </a:xfrm>
            <a:prstGeom prst="rect">
              <a:avLst/>
            </a:prstGeom>
            <a:noFill/>
          </p:spPr>
          <p:txBody>
            <a:bodyPr wrap="square" rtlCol="0">
              <a:spAutoFit/>
            </a:bodyPr>
            <a:lstStyle/>
            <a:p>
              <a:r>
                <a:rPr lang="en-US" sz="1200" kern="1200" dirty="0" smtClean="0"/>
                <a:t>Flow stopper</a:t>
              </a:r>
              <a:endParaRPr lang="en-US" sz="1200" kern="1200" dirty="0"/>
            </a:p>
          </p:txBody>
        </p:sp>
      </p:grpSp>
      <p:grpSp>
        <p:nvGrpSpPr>
          <p:cNvPr id="33" name="Group 32"/>
          <p:cNvGrpSpPr/>
          <p:nvPr/>
        </p:nvGrpSpPr>
        <p:grpSpPr>
          <a:xfrm>
            <a:off x="6390641" y="209269"/>
            <a:ext cx="2138567" cy="6287487"/>
            <a:chOff x="7014331" y="209267"/>
            <a:chExt cx="1514876" cy="6287487"/>
          </a:xfrm>
        </p:grpSpPr>
        <p:sp>
          <p:nvSpPr>
            <p:cNvPr id="88" name="TextBox 87"/>
            <p:cNvSpPr txBox="1"/>
            <p:nvPr/>
          </p:nvSpPr>
          <p:spPr>
            <a:xfrm>
              <a:off x="7475788" y="3131818"/>
              <a:ext cx="277363" cy="246221"/>
            </a:xfrm>
            <a:prstGeom prst="rect">
              <a:avLst/>
            </a:prstGeom>
            <a:solidFill>
              <a:schemeClr val="accent2">
                <a:lumMod val="75000"/>
              </a:schemeClr>
            </a:solidFill>
          </p:spPr>
          <p:txBody>
            <a:bodyPr wrap="square" rtlCol="0">
              <a:spAutoFit/>
            </a:bodyPr>
            <a:lstStyle/>
            <a:p>
              <a:r>
                <a:rPr lang="en-US" sz="1000" b="1" dirty="0" smtClean="0"/>
                <a:t>2U</a:t>
              </a:r>
              <a:endParaRPr lang="en-US" sz="1000" b="1" dirty="0"/>
            </a:p>
          </p:txBody>
        </p:sp>
        <p:grpSp>
          <p:nvGrpSpPr>
            <p:cNvPr id="89" name="Group 88"/>
            <p:cNvGrpSpPr/>
            <p:nvPr/>
          </p:nvGrpSpPr>
          <p:grpSpPr>
            <a:xfrm>
              <a:off x="7014331" y="209267"/>
              <a:ext cx="1514876" cy="6283724"/>
              <a:chOff x="4531941" y="660335"/>
              <a:chExt cx="2019834" cy="6283724"/>
            </a:xfrm>
          </p:grpSpPr>
          <p:cxnSp>
            <p:nvCxnSpPr>
              <p:cNvPr id="90" name="Straight Arrow Connector 89"/>
              <p:cNvCxnSpPr/>
              <p:nvPr/>
            </p:nvCxnSpPr>
            <p:spPr>
              <a:xfrm flipV="1">
                <a:off x="6535729" y="3860636"/>
                <a:ext cx="0" cy="43067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91" name="Straight Arrow Connector 90"/>
              <p:cNvCxnSpPr/>
              <p:nvPr/>
            </p:nvCxnSpPr>
            <p:spPr>
              <a:xfrm flipV="1">
                <a:off x="6479628" y="3013992"/>
                <a:ext cx="0" cy="43067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grpSp>
            <p:nvGrpSpPr>
              <p:cNvPr id="92" name="Group 91"/>
              <p:cNvGrpSpPr/>
              <p:nvPr/>
            </p:nvGrpSpPr>
            <p:grpSpPr>
              <a:xfrm>
                <a:off x="4550422" y="660335"/>
                <a:ext cx="2001353" cy="5945163"/>
                <a:chOff x="5760304" y="391013"/>
                <a:chExt cx="2001353" cy="5677969"/>
              </a:xfrm>
            </p:grpSpPr>
            <p:sp>
              <p:nvSpPr>
                <p:cNvPr id="95" name="Rectangle 94"/>
                <p:cNvSpPr/>
                <p:nvPr/>
              </p:nvSpPr>
              <p:spPr>
                <a:xfrm>
                  <a:off x="5888596" y="402011"/>
                  <a:ext cx="1744769" cy="320671"/>
                </a:xfrm>
                <a:prstGeom prst="rect">
                  <a:avLst/>
                </a:prstGeom>
                <a:solidFill>
                  <a:schemeClr val="bg1">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 name="Rectangle 104"/>
                <p:cNvSpPr/>
                <p:nvPr/>
              </p:nvSpPr>
              <p:spPr>
                <a:xfrm>
                  <a:off x="5888596" y="721628"/>
                  <a:ext cx="1744769" cy="455115"/>
                </a:xfrm>
                <a:prstGeom prst="rect">
                  <a:avLst/>
                </a:prstGeom>
                <a:solidFill>
                  <a:schemeClr val="accent2">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 name="Rectangle 105"/>
                <p:cNvSpPr/>
                <p:nvPr/>
              </p:nvSpPr>
              <p:spPr>
                <a:xfrm>
                  <a:off x="5888596" y="1176743"/>
                  <a:ext cx="1744769" cy="1673918"/>
                </a:xfrm>
                <a:prstGeom prst="rect">
                  <a:avLst/>
                </a:prstGeom>
                <a:solidFill>
                  <a:srgbClr val="33C51D"/>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 name="Rectangle 106"/>
                <p:cNvSpPr/>
                <p:nvPr/>
              </p:nvSpPr>
              <p:spPr>
                <a:xfrm>
                  <a:off x="5888596" y="2868688"/>
                  <a:ext cx="1744769" cy="402592"/>
                </a:xfrm>
                <a:prstGeom prst="rect">
                  <a:avLst/>
                </a:prstGeom>
                <a:solidFill>
                  <a:srgbClr val="C55A1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9" name="Rectangle 108"/>
                <p:cNvSpPr/>
                <p:nvPr/>
              </p:nvSpPr>
              <p:spPr>
                <a:xfrm>
                  <a:off x="5888596" y="3271280"/>
                  <a:ext cx="1744769" cy="1756180"/>
                </a:xfrm>
                <a:prstGeom prst="rect">
                  <a:avLst/>
                </a:prstGeom>
                <a:solidFill>
                  <a:srgbClr val="33C51D"/>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0" name="Rectangle 109"/>
                <p:cNvSpPr/>
                <p:nvPr/>
              </p:nvSpPr>
              <p:spPr>
                <a:xfrm>
                  <a:off x="5907418" y="5027460"/>
                  <a:ext cx="1744769" cy="365134"/>
                </a:xfrm>
                <a:prstGeom prst="rect">
                  <a:avLst/>
                </a:prstGeom>
                <a:solidFill>
                  <a:srgbClr val="C55A1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1" name="Rectangle 110"/>
                <p:cNvSpPr/>
                <p:nvPr/>
              </p:nvSpPr>
              <p:spPr>
                <a:xfrm>
                  <a:off x="5907418" y="5416139"/>
                  <a:ext cx="1744769" cy="336020"/>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2" name="Rectangle 111"/>
                <p:cNvSpPr/>
                <p:nvPr/>
              </p:nvSpPr>
              <p:spPr>
                <a:xfrm>
                  <a:off x="5900465" y="5751516"/>
                  <a:ext cx="1744769" cy="317466"/>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3" name="TextBox 112"/>
                <p:cNvSpPr txBox="1"/>
                <p:nvPr/>
              </p:nvSpPr>
              <p:spPr>
                <a:xfrm>
                  <a:off x="6183668" y="414836"/>
                  <a:ext cx="1141797" cy="264550"/>
                </a:xfrm>
                <a:prstGeom prst="rect">
                  <a:avLst/>
                </a:prstGeom>
                <a:noFill/>
              </p:spPr>
              <p:txBody>
                <a:bodyPr wrap="square" rtlCol="0">
                  <a:spAutoFit/>
                </a:bodyPr>
                <a:lstStyle/>
                <a:p>
                  <a:pPr algn="ctr"/>
                  <a:r>
                    <a:rPr lang="en-US" sz="1200" b="1" dirty="0" smtClean="0"/>
                    <a:t>Turbines– 4U</a:t>
                  </a:r>
                  <a:endParaRPr lang="en-US" sz="1200" b="1" dirty="0"/>
                </a:p>
              </p:txBody>
            </p:sp>
            <p:sp>
              <p:nvSpPr>
                <p:cNvPr id="114" name="TextBox 113"/>
                <p:cNvSpPr txBox="1"/>
                <p:nvPr/>
              </p:nvSpPr>
              <p:spPr>
                <a:xfrm>
                  <a:off x="5984392" y="787682"/>
                  <a:ext cx="1579537" cy="264550"/>
                </a:xfrm>
                <a:prstGeom prst="rect">
                  <a:avLst/>
                </a:prstGeom>
                <a:noFill/>
              </p:spPr>
              <p:txBody>
                <a:bodyPr wrap="square" rtlCol="0">
                  <a:spAutoFit/>
                </a:bodyPr>
                <a:lstStyle/>
                <a:p>
                  <a:pPr algn="ctr"/>
                  <a:r>
                    <a:rPr lang="en-US" sz="1200" b="1" dirty="0" smtClean="0"/>
                    <a:t>Heat exchanger -1U</a:t>
                  </a:r>
                  <a:endParaRPr lang="en-US" sz="1200" b="1" dirty="0"/>
                </a:p>
              </p:txBody>
            </p:sp>
            <p:sp>
              <p:nvSpPr>
                <p:cNvPr id="115" name="TextBox 114"/>
                <p:cNvSpPr txBox="1"/>
                <p:nvPr/>
              </p:nvSpPr>
              <p:spPr>
                <a:xfrm>
                  <a:off x="5964025" y="1607358"/>
                  <a:ext cx="1579537" cy="264550"/>
                </a:xfrm>
                <a:prstGeom prst="rect">
                  <a:avLst/>
                </a:prstGeom>
                <a:noFill/>
              </p:spPr>
              <p:txBody>
                <a:bodyPr wrap="square" rtlCol="0">
                  <a:spAutoFit/>
                </a:bodyPr>
                <a:lstStyle/>
                <a:p>
                  <a:pPr algn="ctr"/>
                  <a:r>
                    <a:rPr lang="en-US" sz="1200" b="1" dirty="0" smtClean="0"/>
                    <a:t>ATCA 2 – 14U</a:t>
                  </a:r>
                  <a:endParaRPr lang="en-US" sz="1200" b="1" dirty="0"/>
                </a:p>
              </p:txBody>
            </p:sp>
            <p:sp>
              <p:nvSpPr>
                <p:cNvPr id="116" name="TextBox 115"/>
                <p:cNvSpPr txBox="1"/>
                <p:nvPr/>
              </p:nvSpPr>
              <p:spPr>
                <a:xfrm>
                  <a:off x="5965571" y="4109626"/>
                  <a:ext cx="1579537" cy="264550"/>
                </a:xfrm>
                <a:prstGeom prst="rect">
                  <a:avLst/>
                </a:prstGeom>
                <a:noFill/>
              </p:spPr>
              <p:txBody>
                <a:bodyPr wrap="square" rtlCol="0">
                  <a:spAutoFit/>
                </a:bodyPr>
                <a:lstStyle/>
                <a:p>
                  <a:pPr algn="ctr"/>
                  <a:r>
                    <a:rPr lang="en-US" sz="1200" b="1" dirty="0" smtClean="0"/>
                    <a:t>ATCA 1 – 14U</a:t>
                  </a:r>
                  <a:endParaRPr lang="en-US" sz="1200" b="1" dirty="0"/>
                </a:p>
              </p:txBody>
            </p:sp>
            <p:sp>
              <p:nvSpPr>
                <p:cNvPr id="117" name="TextBox 116"/>
                <p:cNvSpPr txBox="1"/>
                <p:nvPr/>
              </p:nvSpPr>
              <p:spPr>
                <a:xfrm>
                  <a:off x="5848643" y="2913145"/>
                  <a:ext cx="1715288" cy="264550"/>
                </a:xfrm>
                <a:prstGeom prst="rect">
                  <a:avLst/>
                </a:prstGeom>
                <a:noFill/>
              </p:spPr>
              <p:txBody>
                <a:bodyPr wrap="square" rtlCol="0">
                  <a:spAutoFit/>
                </a:bodyPr>
                <a:lstStyle/>
                <a:p>
                  <a:pPr algn="ctr"/>
                  <a:r>
                    <a:rPr lang="en-US" sz="1200" b="1" dirty="0" smtClean="0"/>
                    <a:t>2 Heat exchangers – 2U</a:t>
                  </a:r>
                  <a:endParaRPr lang="en-US" sz="1200" b="1" dirty="0"/>
                </a:p>
              </p:txBody>
            </p:sp>
            <p:sp>
              <p:nvSpPr>
                <p:cNvPr id="118" name="TextBox 117"/>
                <p:cNvSpPr txBox="1"/>
                <p:nvPr/>
              </p:nvSpPr>
              <p:spPr>
                <a:xfrm>
                  <a:off x="5984392" y="5065348"/>
                  <a:ext cx="1579537" cy="264550"/>
                </a:xfrm>
                <a:prstGeom prst="rect">
                  <a:avLst/>
                </a:prstGeom>
                <a:noFill/>
              </p:spPr>
              <p:txBody>
                <a:bodyPr wrap="square" rtlCol="0">
                  <a:spAutoFit/>
                </a:bodyPr>
                <a:lstStyle/>
                <a:p>
                  <a:pPr algn="ctr"/>
                  <a:r>
                    <a:rPr lang="en-US" sz="1200" b="1" dirty="0" smtClean="0"/>
                    <a:t>Heat exchanger – 1U</a:t>
                  </a:r>
                  <a:endParaRPr lang="en-US" sz="1200" b="1" dirty="0"/>
                </a:p>
              </p:txBody>
            </p:sp>
            <p:sp>
              <p:nvSpPr>
                <p:cNvPr id="119" name="TextBox 118"/>
                <p:cNvSpPr txBox="1"/>
                <p:nvPr/>
              </p:nvSpPr>
              <p:spPr>
                <a:xfrm>
                  <a:off x="5971996" y="5423042"/>
                  <a:ext cx="1558185" cy="264550"/>
                </a:xfrm>
                <a:prstGeom prst="rect">
                  <a:avLst/>
                </a:prstGeom>
                <a:noFill/>
              </p:spPr>
              <p:txBody>
                <a:bodyPr wrap="square" rtlCol="0">
                  <a:spAutoFit/>
                </a:bodyPr>
                <a:lstStyle/>
                <a:p>
                  <a:pPr algn="ctr"/>
                  <a:r>
                    <a:rPr lang="en-US" sz="1200" b="1" dirty="0" smtClean="0"/>
                    <a:t>Air Deflector – 2U</a:t>
                  </a:r>
                  <a:endParaRPr lang="en-US" sz="1200" b="1" dirty="0"/>
                </a:p>
              </p:txBody>
            </p:sp>
            <p:sp>
              <p:nvSpPr>
                <p:cNvPr id="120" name="TextBox 119"/>
                <p:cNvSpPr txBox="1"/>
                <p:nvPr/>
              </p:nvSpPr>
              <p:spPr>
                <a:xfrm>
                  <a:off x="5964025" y="5676548"/>
                  <a:ext cx="1579537" cy="264550"/>
                </a:xfrm>
                <a:prstGeom prst="rect">
                  <a:avLst/>
                </a:prstGeom>
                <a:noFill/>
              </p:spPr>
              <p:txBody>
                <a:bodyPr wrap="square" rtlCol="0">
                  <a:spAutoFit/>
                </a:bodyPr>
                <a:lstStyle/>
                <a:p>
                  <a:pPr algn="ctr"/>
                  <a:r>
                    <a:rPr lang="en-US" sz="1200" b="1" dirty="0" smtClean="0"/>
                    <a:t>Power supply 2 – 3U</a:t>
                  </a:r>
                  <a:endParaRPr lang="en-US" sz="1200" b="1" dirty="0"/>
                </a:p>
              </p:txBody>
            </p:sp>
            <p:sp>
              <p:nvSpPr>
                <p:cNvPr id="121" name="Rectangle 120"/>
                <p:cNvSpPr/>
                <p:nvPr/>
              </p:nvSpPr>
              <p:spPr>
                <a:xfrm>
                  <a:off x="7633365" y="391013"/>
                  <a:ext cx="128292" cy="2450088"/>
                </a:xfrm>
                <a:prstGeom prst="rect">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2" name="Rectangle 121"/>
                <p:cNvSpPr/>
                <p:nvPr/>
              </p:nvSpPr>
              <p:spPr>
                <a:xfrm>
                  <a:off x="7633365" y="2850662"/>
                  <a:ext cx="128292" cy="2450088"/>
                </a:xfrm>
                <a:prstGeom prst="rect">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3" name="Rectangle 122"/>
                <p:cNvSpPr/>
                <p:nvPr/>
              </p:nvSpPr>
              <p:spPr>
                <a:xfrm>
                  <a:off x="5760304" y="394714"/>
                  <a:ext cx="128292" cy="2450088"/>
                </a:xfrm>
                <a:prstGeom prst="rect">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4" name="Rectangle 123"/>
                <p:cNvSpPr/>
                <p:nvPr/>
              </p:nvSpPr>
              <p:spPr>
                <a:xfrm>
                  <a:off x="5760304" y="2841085"/>
                  <a:ext cx="128292" cy="2450088"/>
                </a:xfrm>
                <a:prstGeom prst="rect">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3" name="Rectangle 92"/>
              <p:cNvSpPr/>
              <p:nvPr/>
            </p:nvSpPr>
            <p:spPr>
              <a:xfrm>
                <a:off x="6454651" y="5119650"/>
                <a:ext cx="97124" cy="1824409"/>
              </a:xfrm>
              <a:prstGeom prst="rect">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 name="Rectangle 93"/>
              <p:cNvSpPr/>
              <p:nvPr/>
            </p:nvSpPr>
            <p:spPr>
              <a:xfrm>
                <a:off x="4531941" y="5129226"/>
                <a:ext cx="146773" cy="1814833"/>
              </a:xfrm>
              <a:prstGeom prst="rect">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125" name="Straight Arrow Connector 124"/>
            <p:cNvCxnSpPr/>
            <p:nvPr/>
          </p:nvCxnSpPr>
          <p:spPr>
            <a:xfrm>
              <a:off x="8502035" y="842341"/>
              <a:ext cx="0" cy="43505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26" name="Straight Arrow Connector 125"/>
            <p:cNvCxnSpPr/>
            <p:nvPr/>
          </p:nvCxnSpPr>
          <p:spPr>
            <a:xfrm>
              <a:off x="8502035" y="1547378"/>
              <a:ext cx="0" cy="43505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27" name="Straight Arrow Connector 126"/>
            <p:cNvCxnSpPr/>
            <p:nvPr/>
          </p:nvCxnSpPr>
          <p:spPr>
            <a:xfrm>
              <a:off x="8502035" y="2299907"/>
              <a:ext cx="0" cy="43505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28" name="Straight Arrow Connector 127"/>
            <p:cNvCxnSpPr/>
            <p:nvPr/>
          </p:nvCxnSpPr>
          <p:spPr>
            <a:xfrm>
              <a:off x="8484048" y="3181776"/>
              <a:ext cx="0" cy="43505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29" name="Straight Arrow Connector 128"/>
            <p:cNvCxnSpPr/>
            <p:nvPr/>
          </p:nvCxnSpPr>
          <p:spPr>
            <a:xfrm>
              <a:off x="8474880" y="3840238"/>
              <a:ext cx="0" cy="43505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30" name="Straight Arrow Connector 129"/>
            <p:cNvCxnSpPr/>
            <p:nvPr/>
          </p:nvCxnSpPr>
          <p:spPr>
            <a:xfrm>
              <a:off x="8484048" y="4392876"/>
              <a:ext cx="0" cy="43505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31" name="Curved Connector 130"/>
            <p:cNvCxnSpPr/>
            <p:nvPr/>
          </p:nvCxnSpPr>
          <p:spPr>
            <a:xfrm rot="5400000">
              <a:off x="8126461" y="5238033"/>
              <a:ext cx="531724" cy="183450"/>
            </a:xfrm>
            <a:prstGeom prst="curvedConnector3">
              <a:avLst>
                <a:gd name="adj1" fmla="val 99586"/>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32" name="Elbow Connector 131"/>
            <p:cNvCxnSpPr/>
            <p:nvPr/>
          </p:nvCxnSpPr>
          <p:spPr>
            <a:xfrm rot="10800000">
              <a:off x="8060003" y="5412122"/>
              <a:ext cx="184569" cy="149413"/>
            </a:xfrm>
            <a:prstGeom prst="bentConnector3">
              <a:avLst>
                <a:gd name="adj1" fmla="val 94643"/>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33" name="Straight Arrow Connector 132"/>
            <p:cNvCxnSpPr/>
            <p:nvPr/>
          </p:nvCxnSpPr>
          <p:spPr>
            <a:xfrm>
              <a:off x="7098960" y="3105069"/>
              <a:ext cx="0" cy="43505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34" name="Straight Arrow Connector 133"/>
            <p:cNvCxnSpPr/>
            <p:nvPr/>
          </p:nvCxnSpPr>
          <p:spPr>
            <a:xfrm>
              <a:off x="7089792" y="3763531"/>
              <a:ext cx="0" cy="43505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35" name="Straight Arrow Connector 134"/>
            <p:cNvCxnSpPr/>
            <p:nvPr/>
          </p:nvCxnSpPr>
          <p:spPr>
            <a:xfrm>
              <a:off x="7098960" y="4316169"/>
              <a:ext cx="0" cy="43505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36" name="Curved Connector 135"/>
            <p:cNvCxnSpPr/>
            <p:nvPr/>
          </p:nvCxnSpPr>
          <p:spPr>
            <a:xfrm rot="16200000" flipH="1">
              <a:off x="6960946" y="5227136"/>
              <a:ext cx="488426" cy="262172"/>
            </a:xfrm>
            <a:prstGeom prst="curvedConnector3">
              <a:avLst>
                <a:gd name="adj1" fmla="val 99316"/>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37" name="Elbow Connector 136"/>
            <p:cNvCxnSpPr/>
            <p:nvPr/>
          </p:nvCxnSpPr>
          <p:spPr>
            <a:xfrm flipV="1">
              <a:off x="7401936" y="5420949"/>
              <a:ext cx="175907" cy="149413"/>
            </a:xfrm>
            <a:prstGeom prst="bentConnector3">
              <a:avLst>
                <a:gd name="adj1" fmla="val 92009"/>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38" name="Straight Arrow Connector 137"/>
            <p:cNvCxnSpPr/>
            <p:nvPr/>
          </p:nvCxnSpPr>
          <p:spPr>
            <a:xfrm flipV="1">
              <a:off x="8126465" y="3411077"/>
              <a:ext cx="0" cy="43067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39" name="Straight Arrow Connector 138"/>
            <p:cNvCxnSpPr/>
            <p:nvPr/>
          </p:nvCxnSpPr>
          <p:spPr>
            <a:xfrm flipV="1">
              <a:off x="8084389" y="2564433"/>
              <a:ext cx="0" cy="43067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40" name="Straight Arrow Connector 139"/>
            <p:cNvCxnSpPr/>
            <p:nvPr/>
          </p:nvCxnSpPr>
          <p:spPr>
            <a:xfrm flipV="1">
              <a:off x="8120173" y="1133442"/>
              <a:ext cx="0" cy="43067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141" name="Curved Down Arrow 140"/>
            <p:cNvSpPr/>
            <p:nvPr/>
          </p:nvSpPr>
          <p:spPr>
            <a:xfrm>
              <a:off x="8153620" y="323561"/>
              <a:ext cx="348416" cy="202201"/>
            </a:xfrm>
            <a:prstGeom prst="curvedDownArrow">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142" name="Straight Arrow Connector 141"/>
            <p:cNvCxnSpPr/>
            <p:nvPr/>
          </p:nvCxnSpPr>
          <p:spPr>
            <a:xfrm>
              <a:off x="7088993" y="939863"/>
              <a:ext cx="0" cy="43505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43" name="Straight Arrow Connector 142"/>
            <p:cNvCxnSpPr/>
            <p:nvPr/>
          </p:nvCxnSpPr>
          <p:spPr>
            <a:xfrm>
              <a:off x="7088993" y="1644900"/>
              <a:ext cx="0" cy="43505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44" name="Straight Arrow Connector 143"/>
            <p:cNvCxnSpPr/>
            <p:nvPr/>
          </p:nvCxnSpPr>
          <p:spPr>
            <a:xfrm>
              <a:off x="7088993" y="2397429"/>
              <a:ext cx="0" cy="43505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145" name="Curved Down Arrow 144"/>
            <p:cNvSpPr/>
            <p:nvPr/>
          </p:nvSpPr>
          <p:spPr>
            <a:xfrm flipH="1">
              <a:off x="7037094" y="316798"/>
              <a:ext cx="377855" cy="219636"/>
            </a:xfrm>
            <a:prstGeom prst="curvedDownArrow">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146" name="Straight Arrow Connector 145"/>
            <p:cNvCxnSpPr/>
            <p:nvPr/>
          </p:nvCxnSpPr>
          <p:spPr>
            <a:xfrm flipV="1">
              <a:off x="7324373" y="3411099"/>
              <a:ext cx="0" cy="43067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47" name="Straight Arrow Connector 146"/>
            <p:cNvCxnSpPr/>
            <p:nvPr/>
          </p:nvCxnSpPr>
          <p:spPr>
            <a:xfrm flipV="1">
              <a:off x="7288589" y="2562924"/>
              <a:ext cx="0" cy="43067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48" name="Straight Arrow Connector 147"/>
            <p:cNvCxnSpPr/>
            <p:nvPr/>
          </p:nvCxnSpPr>
          <p:spPr>
            <a:xfrm flipV="1">
              <a:off x="7324373" y="1209481"/>
              <a:ext cx="0" cy="43067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149" name="Rectangle 148"/>
            <p:cNvSpPr/>
            <p:nvPr/>
          </p:nvSpPr>
          <p:spPr>
            <a:xfrm>
              <a:off x="7131894" y="6164349"/>
              <a:ext cx="1308577" cy="332405"/>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0" name="TextBox 149"/>
            <p:cNvSpPr txBox="1"/>
            <p:nvPr/>
          </p:nvSpPr>
          <p:spPr>
            <a:xfrm>
              <a:off x="7179565" y="6168943"/>
              <a:ext cx="1184653" cy="276999"/>
            </a:xfrm>
            <a:prstGeom prst="rect">
              <a:avLst/>
            </a:prstGeom>
            <a:noFill/>
          </p:spPr>
          <p:txBody>
            <a:bodyPr wrap="square" rtlCol="0">
              <a:spAutoFit/>
            </a:bodyPr>
            <a:lstStyle/>
            <a:p>
              <a:pPr algn="ctr"/>
              <a:r>
                <a:rPr lang="en-US" sz="1200" b="1" dirty="0" smtClean="0"/>
                <a:t>Power supply 1 – 3U</a:t>
              </a:r>
              <a:endParaRPr lang="en-US" sz="1200" b="1" dirty="0"/>
            </a:p>
          </p:txBody>
        </p:sp>
      </p:grpSp>
      <p:sp>
        <p:nvSpPr>
          <p:cNvPr id="21" name="TextBox 20"/>
          <p:cNvSpPr txBox="1"/>
          <p:nvPr/>
        </p:nvSpPr>
        <p:spPr>
          <a:xfrm>
            <a:off x="8517507" y="3240561"/>
            <a:ext cx="626494" cy="369332"/>
          </a:xfrm>
          <a:prstGeom prst="rect">
            <a:avLst/>
          </a:prstGeom>
          <a:noFill/>
        </p:spPr>
        <p:txBody>
          <a:bodyPr wrap="square" rtlCol="0">
            <a:spAutoFit/>
          </a:bodyPr>
          <a:lstStyle/>
          <a:p>
            <a:r>
              <a:rPr lang="en-US" dirty="0" smtClean="0"/>
              <a:t>52U</a:t>
            </a:r>
            <a:endParaRPr lang="en-US" dirty="0"/>
          </a:p>
        </p:txBody>
      </p:sp>
      <p:sp>
        <p:nvSpPr>
          <p:cNvPr id="3" name="TextBox 2"/>
          <p:cNvSpPr txBox="1"/>
          <p:nvPr/>
        </p:nvSpPr>
        <p:spPr>
          <a:xfrm rot="21198751">
            <a:off x="183160" y="675382"/>
            <a:ext cx="1871790" cy="369332"/>
          </a:xfrm>
          <a:prstGeom prst="rect">
            <a:avLst/>
          </a:prstGeom>
          <a:noFill/>
          <a:ln>
            <a:solidFill>
              <a:srgbClr val="FF0000"/>
            </a:solidFill>
          </a:ln>
        </p:spPr>
        <p:txBody>
          <a:bodyPr wrap="square" rtlCol="0">
            <a:spAutoFit/>
          </a:bodyPr>
          <a:lstStyle/>
          <a:p>
            <a:pPr algn="ctr"/>
            <a:r>
              <a:rPr lang="en-GB" dirty="0" smtClean="0"/>
              <a:t>B. 4 </a:t>
            </a:r>
            <a:r>
              <a:rPr lang="en-GB" dirty="0" err="1" smtClean="0"/>
              <a:t>Tdaq</a:t>
            </a:r>
            <a:r>
              <a:rPr lang="en-GB" dirty="0" smtClean="0"/>
              <a:t> Lab</a:t>
            </a:r>
            <a:endParaRPr lang="en-GB" dirty="0"/>
          </a:p>
        </p:txBody>
      </p:sp>
    </p:spTree>
    <p:extLst>
      <p:ext uri="{BB962C8B-B14F-4D97-AF65-F5344CB8AC3E}">
        <p14:creationId xmlns:p14="http://schemas.microsoft.com/office/powerpoint/2010/main" val="56751112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23535</TotalTime>
  <Words>3177</Words>
  <Application>Microsoft Macintosh PowerPoint</Application>
  <PresentationFormat>On-screen Show (4:3)</PresentationFormat>
  <Paragraphs>614</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PowerPoint Presentation</vt:lpstr>
      <vt:lpstr>PowerPoint Presentation</vt:lpstr>
      <vt:lpstr>PowerPoint Presentation</vt:lpstr>
      <vt:lpstr>PowerPoint Presentation</vt:lpstr>
      <vt:lpstr>Test campaign 2016/17: Inside the shelves</vt:lpstr>
      <vt:lpstr> (ATCA2 14x450W, ATCA1 14x350W, water flow 3m3/h)</vt:lpstr>
      <vt:lpstr>PowerPoint Presentation</vt:lpstr>
      <vt:lpstr>PowerPoint Presentation</vt:lpstr>
      <vt:lpstr>Vertical cooling configuration</vt:lpstr>
      <vt:lpstr>PowerPoint Presentation</vt:lpstr>
      <vt:lpstr>PowerPoint Presentation</vt:lpstr>
      <vt:lpstr>PowerPoint Presentation</vt:lpstr>
      <vt:lpstr>PowerPoint Presentation</vt:lpstr>
      <vt:lpstr>PowerPoint Presentation</vt:lpstr>
      <vt:lpstr>PowerPoint Presentation</vt:lpstr>
      <vt:lpstr>Cooling tests results (without bottom fans)</vt:lpstr>
      <vt:lpstr>Comparison between tests with and without bottom fans</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ATCA Status 10.05.2017</dc:title>
  <dc:creator>Michal Tomasz Kalinowski</dc:creator>
  <cp:lastModifiedBy>Claudio Bortolin</cp:lastModifiedBy>
  <cp:revision>373</cp:revision>
  <dcterms:created xsi:type="dcterms:W3CDTF">2017-05-10T15:08:16Z</dcterms:created>
  <dcterms:modified xsi:type="dcterms:W3CDTF">2018-05-02T11:20:29Z</dcterms:modified>
</cp:coreProperties>
</file>