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16" r:id="rId5"/>
    <p:sldId id="315" r:id="rId6"/>
    <p:sldId id="284" r:id="rId7"/>
    <p:sldId id="297" r:id="rId8"/>
    <p:sldId id="298" r:id="rId9"/>
    <p:sldId id="308" r:id="rId1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6F7"/>
    <a:srgbClr val="91CDE4"/>
    <a:srgbClr val="00008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3" autoAdjust="0"/>
    <p:restoredTop sz="94660"/>
  </p:normalViewPr>
  <p:slideViewPr>
    <p:cSldViewPr snapToObjects="1" showGuides="1">
      <p:cViewPr varScale="1">
        <p:scale>
          <a:sx n="93" d="100"/>
          <a:sy n="93" d="100"/>
        </p:scale>
        <p:origin x="-1952" y="-1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28/11/17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28/11/17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595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50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13" Type="http://schemas.openxmlformats.org/officeDocument/2006/relationships/oleObject" Target="../embeddings/oleObject4.bin"/><Relationship Id="rId14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9.wmf"/><Relationship Id="rId8" Type="http://schemas.openxmlformats.org/officeDocument/2006/relationships/image" Target="../media/image15.png"/><Relationship Id="rId9" Type="http://schemas.openxmlformats.org/officeDocument/2006/relationships/oleObject" Target="../embeddings/oleObject2.bin"/><Relationship Id="rId10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5.bin"/><Relationship Id="rId5" Type="http://schemas.openxmlformats.org/officeDocument/2006/relationships/image" Target="../media/image9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US" dirty="0" smtClean="0"/>
              <a:t>New HEL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7534"/>
            <a:ext cx="8795280" cy="436226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sz="1400" dirty="0"/>
              <a:t>Here is a set of proposed parameters. Given the present knowledge, </a:t>
            </a:r>
            <a:r>
              <a:rPr lang="en-US" sz="1400" dirty="0" smtClean="0"/>
              <a:t>I think </a:t>
            </a:r>
            <a:r>
              <a:rPr lang="en-US" sz="1400" dirty="0"/>
              <a:t>they are a good conservative baseline. Of course we need </a:t>
            </a:r>
            <a:r>
              <a:rPr lang="en-US" sz="1400" dirty="0" smtClean="0"/>
              <a:t>numerical simulations</a:t>
            </a:r>
            <a:r>
              <a:rPr lang="en-US" sz="1400" dirty="0"/>
              <a:t>, including the bends -- more comments on this later</a:t>
            </a:r>
            <a:r>
              <a:rPr lang="en-US" sz="1400" dirty="0" smtClean="0"/>
              <a:t>.</a:t>
            </a:r>
            <a:endParaRPr lang="en-US" sz="1400" dirty="0"/>
          </a:p>
          <a:p>
            <a:pPr algn="l"/>
            <a:r>
              <a:rPr lang="en-US" sz="1400" dirty="0" smtClean="0"/>
              <a:t>5 </a:t>
            </a:r>
            <a:r>
              <a:rPr lang="en-US" sz="1400" dirty="0"/>
              <a:t>T in main </a:t>
            </a:r>
            <a:r>
              <a:rPr lang="en-US" sz="1400" dirty="0" smtClean="0"/>
              <a:t>solenoid</a:t>
            </a:r>
            <a:endParaRPr lang="en-US" sz="1400" dirty="0"/>
          </a:p>
          <a:p>
            <a:pPr algn="l"/>
            <a:r>
              <a:rPr lang="en-US" sz="1400" dirty="0" smtClean="0"/>
              <a:t>S </a:t>
            </a:r>
            <a:r>
              <a:rPr lang="en-US" sz="1400" dirty="0"/>
              <a:t>shape, with dipole </a:t>
            </a:r>
            <a:r>
              <a:rPr lang="en-US" sz="1400" dirty="0" smtClean="0"/>
              <a:t>corrector</a:t>
            </a:r>
            <a:endParaRPr lang="en-US" sz="1400" dirty="0"/>
          </a:p>
          <a:p>
            <a:pPr algn="l"/>
            <a:r>
              <a:rPr lang="en-US" sz="1400" dirty="0" smtClean="0"/>
              <a:t>rout </a:t>
            </a:r>
            <a:r>
              <a:rPr lang="en-US" sz="1400" dirty="0"/>
              <a:t>= 1.94 mm, </a:t>
            </a:r>
            <a:r>
              <a:rPr lang="en-US" sz="1400" dirty="0" err="1"/>
              <a:t>rin</a:t>
            </a:r>
            <a:r>
              <a:rPr lang="en-US" sz="1400" dirty="0"/>
              <a:t> = rout/2, as it is now. Increasing the proton </a:t>
            </a:r>
            <a:r>
              <a:rPr lang="en-US" sz="1400" dirty="0" smtClean="0"/>
              <a:t>beam size </a:t>
            </a:r>
            <a:r>
              <a:rPr lang="en-US" sz="1400" dirty="0"/>
              <a:t>would help a lot, but at this point I assume we don't have </a:t>
            </a:r>
            <a:r>
              <a:rPr lang="en-US" sz="1400" dirty="0" smtClean="0"/>
              <a:t>much freedom </a:t>
            </a:r>
            <a:r>
              <a:rPr lang="en-US" sz="1400" dirty="0"/>
              <a:t>in the choice of beta functions</a:t>
            </a:r>
            <a:r>
              <a:rPr lang="en-US" sz="1400" dirty="0" smtClean="0"/>
              <a:t>.</a:t>
            </a:r>
            <a:endParaRPr lang="en-US" sz="1400" dirty="0"/>
          </a:p>
          <a:p>
            <a:pPr algn="l"/>
            <a:r>
              <a:rPr lang="en-US" sz="1400" dirty="0" smtClean="0"/>
              <a:t>0.2 </a:t>
            </a:r>
            <a:r>
              <a:rPr lang="en-US" sz="1400" dirty="0" err="1"/>
              <a:t>urad</a:t>
            </a:r>
            <a:r>
              <a:rPr lang="en-US" sz="1400" dirty="0"/>
              <a:t> max kick in continuous mode (where we can tolerate </a:t>
            </a:r>
            <a:r>
              <a:rPr lang="en-US" sz="1400" dirty="0" smtClean="0"/>
              <a:t>more profile </a:t>
            </a:r>
            <a:r>
              <a:rPr lang="en-US" sz="1400" dirty="0"/>
              <a:t>distortions), 0.1 </a:t>
            </a:r>
            <a:r>
              <a:rPr lang="en-US" sz="1400" dirty="0" err="1"/>
              <a:t>urad</a:t>
            </a:r>
            <a:r>
              <a:rPr lang="en-US" sz="1400" dirty="0"/>
              <a:t> max kick in pulsed mode (when we need </a:t>
            </a:r>
            <a:r>
              <a:rPr lang="en-US" sz="1400" dirty="0" smtClean="0"/>
              <a:t>a more </a:t>
            </a:r>
            <a:r>
              <a:rPr lang="en-US" sz="1400" dirty="0"/>
              <a:t>symmetric e-beam). This may imply a reduction of </a:t>
            </a:r>
            <a:r>
              <a:rPr lang="en-US" sz="1400" dirty="0" smtClean="0"/>
              <a:t>performance compared </a:t>
            </a:r>
            <a:r>
              <a:rPr lang="en-US" sz="1400" dirty="0"/>
              <a:t>with the present 0.4 </a:t>
            </a:r>
            <a:r>
              <a:rPr lang="en-US" sz="1400" dirty="0" err="1"/>
              <a:t>urad</a:t>
            </a:r>
            <a:r>
              <a:rPr lang="en-US" sz="1400" dirty="0"/>
              <a:t>. Of course, the translation </a:t>
            </a:r>
            <a:r>
              <a:rPr lang="en-US" sz="1400" dirty="0" smtClean="0"/>
              <a:t>from maximum </a:t>
            </a:r>
            <a:r>
              <a:rPr lang="en-US" sz="1400" dirty="0"/>
              <a:t>kick to cleaning rate is complex, because it depends on </a:t>
            </a:r>
            <a:r>
              <a:rPr lang="en-US" sz="1400" dirty="0" smtClean="0"/>
              <a:t>the details </a:t>
            </a:r>
            <a:r>
              <a:rPr lang="en-US" sz="1400" dirty="0"/>
              <a:t>of halo population and machine configuration (lattice</a:t>
            </a:r>
            <a:r>
              <a:rPr lang="en-US" sz="1400" dirty="0" smtClean="0"/>
              <a:t>, nonlinearities</a:t>
            </a:r>
            <a:r>
              <a:rPr lang="en-US" sz="1400" dirty="0"/>
              <a:t>, diffusion, etc.). This has always been a tricky point</a:t>
            </a:r>
            <a:r>
              <a:rPr lang="en-US" sz="1400" dirty="0" smtClean="0"/>
              <a:t>, and </a:t>
            </a:r>
            <a:r>
              <a:rPr lang="en-US" sz="1400" dirty="0"/>
              <a:t>we need to decide with Stefano if the specifications should be </a:t>
            </a:r>
            <a:r>
              <a:rPr lang="en-US" sz="1400" dirty="0" smtClean="0"/>
              <a:t>in terms </a:t>
            </a:r>
            <a:r>
              <a:rPr lang="en-US" sz="1400" dirty="0"/>
              <a:t>of the range of kicks or halo removal rates, or both</a:t>
            </a:r>
            <a:r>
              <a:rPr lang="en-US" sz="1400" dirty="0" smtClean="0"/>
              <a:t>.</a:t>
            </a:r>
            <a:endParaRPr lang="en-US" sz="1400" dirty="0"/>
          </a:p>
          <a:p>
            <a:pPr algn="l"/>
            <a:r>
              <a:rPr lang="en-US" sz="1400" dirty="0" smtClean="0"/>
              <a:t>e</a:t>
            </a:r>
            <a:r>
              <a:rPr lang="en-US" sz="1400" dirty="0"/>
              <a:t>-beam 15 </a:t>
            </a:r>
            <a:r>
              <a:rPr lang="en-US" sz="1400" dirty="0" err="1"/>
              <a:t>keV</a:t>
            </a:r>
            <a:r>
              <a:rPr lang="en-US" sz="1400" dirty="0"/>
              <a:t>, 2.9 A. We have some freedom in the choice of </a:t>
            </a:r>
            <a:r>
              <a:rPr lang="en-US" sz="1400" dirty="0" smtClean="0"/>
              <a:t>the combination </a:t>
            </a:r>
            <a:r>
              <a:rPr lang="en-US" sz="1400" dirty="0"/>
              <a:t>(V, I), with the constraint that V should be high enough </a:t>
            </a:r>
            <a:r>
              <a:rPr lang="en-US" sz="1400" dirty="0" smtClean="0"/>
              <a:t>to ensure </a:t>
            </a:r>
            <a:r>
              <a:rPr lang="en-US" sz="1400" dirty="0"/>
              <a:t>transmission of the dense e-beam through the beam pipe. Even </a:t>
            </a:r>
            <a:r>
              <a:rPr lang="en-US" sz="1400" dirty="0" smtClean="0"/>
              <a:t>if we </a:t>
            </a:r>
            <a:r>
              <a:rPr lang="en-US" sz="1400" dirty="0"/>
              <a:t>decide to eventually go to a lower </a:t>
            </a:r>
            <a:r>
              <a:rPr lang="en-US" sz="1400" dirty="0" err="1"/>
              <a:t>perveance</a:t>
            </a:r>
            <a:r>
              <a:rPr lang="en-US" sz="1400" dirty="0"/>
              <a:t>, the cathode </a:t>
            </a:r>
            <a:r>
              <a:rPr lang="en-US" sz="1400" dirty="0" smtClean="0"/>
              <a:t>development program </a:t>
            </a:r>
            <a:r>
              <a:rPr lang="en-US" sz="1400" dirty="0"/>
              <a:t>still makes sense, because we need to know the current-</a:t>
            </a:r>
            <a:r>
              <a:rPr lang="en-US" sz="1400" dirty="0" smtClean="0"/>
              <a:t>density reach </a:t>
            </a:r>
            <a:r>
              <a:rPr lang="en-US" sz="1400" dirty="0"/>
              <a:t>and to demonstrate the required current. We can have a fixed</a:t>
            </a:r>
            <a:r>
              <a:rPr lang="en-US" sz="1400" dirty="0" smtClean="0"/>
              <a:t>, high</a:t>
            </a:r>
            <a:r>
              <a:rPr lang="en-US" sz="1400" dirty="0"/>
              <a:t>-</a:t>
            </a:r>
            <a:r>
              <a:rPr lang="en-US" sz="1400" dirty="0" err="1"/>
              <a:t>perveance</a:t>
            </a:r>
            <a:r>
              <a:rPr lang="en-US" sz="1400" dirty="0"/>
              <a:t> gun and lower the cathode-anode voltage for extraction</a:t>
            </a:r>
            <a:r>
              <a:rPr lang="en-US" sz="1400" dirty="0" smtClean="0"/>
              <a:t>, while </a:t>
            </a:r>
            <a:r>
              <a:rPr lang="en-US" sz="1400" dirty="0"/>
              <a:t>keeping the full kinetic energy in the overlap region where </a:t>
            </a:r>
            <a:r>
              <a:rPr lang="en-US" sz="1400" dirty="0" smtClean="0"/>
              <a:t>the beam </a:t>
            </a:r>
            <a:r>
              <a:rPr lang="en-US" sz="1400" dirty="0"/>
              <a:t>pipe is grounded, as it done in RHIC (e.g., cathode at -15 kV</a:t>
            </a:r>
            <a:r>
              <a:rPr lang="en-US" sz="1400" dirty="0" smtClean="0"/>
              <a:t>, anode </a:t>
            </a:r>
            <a:r>
              <a:rPr lang="en-US" sz="1400" dirty="0"/>
              <a:t>pulsed between -15 kV and -5 kV, beam pipe grounded).</a:t>
            </a:r>
          </a:p>
          <a:p>
            <a:pPr algn="l"/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384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5004048" y="2067694"/>
            <a:ext cx="3931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Measure of slipping between layers?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311" y="3435846"/>
            <a:ext cx="2520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Measure of exchanges 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smtClean="0">
                <a:solidFill>
                  <a:schemeClr val="bg2"/>
                </a:solidFill>
              </a:rPr>
              <a:t>between </a:t>
            </a:r>
            <a:r>
              <a:rPr lang="en-US" smtClean="0">
                <a:solidFill>
                  <a:schemeClr val="bg2"/>
                </a:solidFill>
              </a:rPr>
              <a:t>layers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83518"/>
            <a:ext cx="1765300" cy="1003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184" y="1743968"/>
            <a:ext cx="3873500" cy="1079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3311793"/>
            <a:ext cx="4127500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9696" y="374030"/>
            <a:ext cx="6146800" cy="1117600"/>
          </a:xfrm>
          <a:prstGeom prst="rect">
            <a:avLst/>
          </a:prstGeom>
          <a:ln>
            <a:solidFill>
              <a:srgbClr val="64BCD9"/>
            </a:solidFill>
          </a:ln>
        </p:spPr>
      </p:pic>
    </p:spTree>
    <p:extLst>
      <p:ext uri="{BB962C8B-B14F-4D97-AF65-F5344CB8AC3E}">
        <p14:creationId xmlns:p14="http://schemas.microsoft.com/office/powerpoint/2010/main" val="414902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drift velocity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err="1"/>
              <a:t>Larmor</a:t>
            </a:r>
            <a:r>
              <a:rPr lang="en-GB" sz="2000" dirty="0"/>
              <a:t> </a:t>
            </a:r>
            <a:r>
              <a:rPr lang="en-GB" sz="2000" dirty="0" smtClean="0"/>
              <a:t>motion: 	electrons rotating along the magnetic line</a:t>
            </a:r>
            <a:br>
              <a:rPr lang="en-GB" sz="2000" dirty="0" smtClean="0"/>
            </a:br>
            <a:r>
              <a:rPr lang="en-GB" sz="2000" dirty="0" smtClean="0"/>
              <a:t>					with longitudinal velocity </a:t>
            </a:r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Drift velocity derives from the </a:t>
            </a:r>
            <a:r>
              <a:rPr lang="en-GB" sz="2000" dirty="0" err="1" smtClean="0"/>
              <a:t>ExB</a:t>
            </a:r>
            <a:r>
              <a:rPr lang="en-GB" sz="2000" dirty="0" smtClean="0"/>
              <a:t> (e-beam electric field </a:t>
            </a:r>
            <a:br>
              <a:rPr lang="en-GB" sz="2000" dirty="0" smtClean="0"/>
            </a:br>
            <a:r>
              <a:rPr lang="en-GB" sz="2000" dirty="0" smtClean="0"/>
              <a:t>significant for large e-currents)                            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2050" name="Рисунок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22" y="2950954"/>
            <a:ext cx="1215847" cy="1328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Рисунок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679" y="2819148"/>
            <a:ext cx="1078763" cy="1232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452320" y="1810482"/>
            <a:ext cx="1296144" cy="685713"/>
            <a:chOff x="7452320" y="1810482"/>
            <a:chExt cx="1296144" cy="685713"/>
          </a:xfrm>
        </p:grpSpPr>
        <p:sp>
          <p:nvSpPr>
            <p:cNvPr id="28" name="Rounded Rectangle 27"/>
            <p:cNvSpPr/>
            <p:nvPr/>
          </p:nvSpPr>
          <p:spPr>
            <a:xfrm>
              <a:off x="7452320" y="1810482"/>
              <a:ext cx="1296144" cy="685713"/>
            </a:xfrm>
            <a:prstGeom prst="roundRect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72000" rtlCol="0" anchor="ctr" anchorCtr="1"/>
            <a:lstStyle/>
            <a:p>
              <a:pPr algn="ctr">
                <a:lnSpc>
                  <a:spcPct val="150000"/>
                </a:lnSpc>
              </a:pPr>
              <a:endParaRPr lang="en-GB" sz="2400" i="1" baseline="300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0427374"/>
                </p:ext>
              </p:extLst>
            </p:nvPr>
          </p:nvGraphicFramePr>
          <p:xfrm>
            <a:off x="7534275" y="1851670"/>
            <a:ext cx="1152525" cy="64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3" name="Equation" r:id="rId6" imgW="749160" imgH="419040" progId="Equation.3">
                    <p:embed/>
                  </p:oleObj>
                </mc:Choice>
                <mc:Fallback>
                  <p:oleObj name="Equation" r:id="rId6" imgW="749160" imgH="4190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4275" y="1851670"/>
                          <a:ext cx="1152525" cy="64452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0439" y="3077729"/>
            <a:ext cx="1918737" cy="1457401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460038"/>
              </p:ext>
            </p:extLst>
          </p:nvPr>
        </p:nvGraphicFramePr>
        <p:xfrm>
          <a:off x="6228184" y="2931790"/>
          <a:ext cx="825489" cy="324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4" name="Equation" r:id="rId9" imgW="584200" imgH="228600" progId="Equation.3">
                  <p:embed/>
                </p:oleObj>
              </mc:Choice>
              <mc:Fallback>
                <p:oleObj name="Equation" r:id="rId9" imgW="5842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2931790"/>
                        <a:ext cx="825489" cy="3247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789418"/>
              </p:ext>
            </p:extLst>
          </p:nvPr>
        </p:nvGraphicFramePr>
        <p:xfrm>
          <a:off x="6677834" y="3306849"/>
          <a:ext cx="1710590" cy="633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5" name="Equation" r:id="rId11" imgW="1206500" imgH="444500" progId="Equation.3">
                  <p:embed/>
                </p:oleObj>
              </mc:Choice>
              <mc:Fallback>
                <p:oleObj name="Equation" r:id="rId11" imgW="1206500" imgH="4445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7834" y="3306849"/>
                        <a:ext cx="1710590" cy="6330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7035453" y="2955681"/>
            <a:ext cx="18549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bg2"/>
                </a:solidFill>
              </a:rPr>
              <a:t>Circular beam frequency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4761110" y="4071266"/>
            <a:ext cx="3987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chemeClr val="bg2"/>
                </a:solidFill>
              </a:rPr>
              <a:t>In case of </a:t>
            </a:r>
            <a:r>
              <a:rPr lang="en-GB" sz="1200" u="sng" dirty="0" smtClean="0">
                <a:solidFill>
                  <a:schemeClr val="bg2"/>
                </a:solidFill>
              </a:rPr>
              <a:t>non</a:t>
            </a:r>
            <a:r>
              <a:rPr lang="en-GB" sz="1200" dirty="0" smtClean="0">
                <a:solidFill>
                  <a:schemeClr val="bg2"/>
                </a:solidFill>
              </a:rPr>
              <a:t> azimuthally uniform beam there could be an angular component of the electric field causing beam to tilt by </a:t>
            </a:r>
            <a:r>
              <a:rPr lang="en-GB" sz="1200" dirty="0" smtClean="0">
                <a:solidFill>
                  <a:schemeClr val="bg2"/>
                </a:solidFill>
                <a:sym typeface="Symbol" panose="05050102010706020507" pitchFamily="18" charset="2"/>
              </a:rPr>
              <a:t></a:t>
            </a:r>
            <a:r>
              <a:rPr lang="en-GB" sz="1200" dirty="0" smtClean="0">
                <a:solidFill>
                  <a:schemeClr val="bg2"/>
                </a:solidFill>
              </a:rPr>
              <a:t>.</a:t>
            </a:r>
            <a:endParaRPr lang="en-GB" sz="1200" dirty="0"/>
          </a:p>
        </p:txBody>
      </p:sp>
      <p:sp>
        <p:nvSpPr>
          <p:cNvPr id="21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49369" y="2643758"/>
            <a:ext cx="2162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2"/>
                </a:solidFill>
              </a:rPr>
              <a:t>Rotation velocity, larger at larger radius 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3605" y="4392759"/>
            <a:ext cx="1752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accent6"/>
                </a:solidFill>
              </a:rPr>
              <a:t>Courtesy of Daniel Noll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5687636" y="1199977"/>
            <a:ext cx="1368152" cy="374029"/>
          </a:xfrm>
          <a:prstGeom prst="roundRect">
            <a:avLst/>
          </a:prstGeom>
          <a:gradFill>
            <a:gsLst>
              <a:gs pos="0">
                <a:schemeClr val="bg2"/>
              </a:gs>
              <a:gs pos="100000">
                <a:schemeClr val="bg2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72000" rtlCol="0" anchor="ctr" anchorCtr="1"/>
          <a:lstStyle/>
          <a:p>
            <a:pPr algn="ctr">
              <a:lnSpc>
                <a:spcPct val="150000"/>
              </a:lnSpc>
            </a:pPr>
            <a:endParaRPr lang="en-GB" sz="2400" i="1" baseline="30000" dirty="0">
              <a:solidFill>
                <a:schemeClr val="tx1"/>
              </a:solidFill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066839"/>
              </p:ext>
            </p:extLst>
          </p:nvPr>
        </p:nvGraphicFramePr>
        <p:xfrm>
          <a:off x="5759450" y="1203598"/>
          <a:ext cx="1224525" cy="370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6" name="Equation" r:id="rId13" imgW="888840" imgH="266400" progId="Equation.3">
                  <p:embed/>
                </p:oleObj>
              </mc:Choice>
              <mc:Fallback>
                <p:oleObj name="Equation" r:id="rId13" imgW="888840" imgH="266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1203598"/>
                        <a:ext cx="1224525" cy="3704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54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285" y="-3182"/>
            <a:ext cx="6860365" cy="514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037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0"/>
            <a:ext cx="6856123" cy="5143500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508841"/>
              </p:ext>
            </p:extLst>
          </p:nvPr>
        </p:nvGraphicFramePr>
        <p:xfrm>
          <a:off x="301327" y="3147814"/>
          <a:ext cx="115252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" name="Equation" r:id="rId4" imgW="749160" imgH="419040" progId="Equation.3">
                  <p:embed/>
                </p:oleObj>
              </mc:Choice>
              <mc:Fallback>
                <p:oleObj name="Equation" r:id="rId4" imgW="749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327" y="3147814"/>
                        <a:ext cx="1152525" cy="6445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001699"/>
              </p:ext>
            </p:extLst>
          </p:nvPr>
        </p:nvGraphicFramePr>
        <p:xfrm>
          <a:off x="487362" y="982489"/>
          <a:ext cx="128587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" name="Equation" r:id="rId6" imgW="825500" imgH="469900" progId="Equation.DSMT4">
                  <p:embed/>
                </p:oleObj>
              </mc:Choice>
              <mc:Fallback>
                <p:oleObj name="Equation" r:id="rId6" imgW="8255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7362" y="982489"/>
                        <a:ext cx="1285875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978282"/>
            <a:ext cx="370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Fraction of a turn over the length 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35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Improving magnetic field at injection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Content Placeholder 3"/>
          <p:cNvPicPr>
            <a:picLocks noGrp="1" noChangeAspect="1"/>
          </p:cNvPicPr>
          <p:nvPr/>
        </p:nvPicPr>
        <p:blipFill rotWithShape="1">
          <a:blip r:embed="rId3"/>
          <a:srcRect l="20950" r="530"/>
          <a:stretch/>
        </p:blipFill>
        <p:spPr>
          <a:xfrm>
            <a:off x="5835855" y="1203598"/>
            <a:ext cx="2563120" cy="2448272"/>
          </a:xfrm>
          <a:prstGeom prst="rect">
            <a:avLst/>
          </a:prstGeom>
        </p:spPr>
      </p:pic>
      <p:sp>
        <p:nvSpPr>
          <p:cNvPr id="8" name="Espace réservé du texte 19"/>
          <p:cNvSpPr txBox="1">
            <a:spLocks/>
          </p:cNvSpPr>
          <p:nvPr/>
        </p:nvSpPr>
        <p:spPr>
          <a:xfrm>
            <a:off x="2051720" y="4822030"/>
            <a:ext cx="6480280" cy="27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GB" sz="1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International Review on the e-lens concept readiness for integration into the HL-LHC baseline               19 Oct. 2017</a:t>
            </a:r>
            <a:endParaRPr lang="en-GB" sz="10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4" y="771550"/>
            <a:ext cx="2533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 smtClean="0">
                <a:solidFill>
                  <a:schemeClr val="accent6"/>
                </a:solidFill>
              </a:rPr>
              <a:t>Courtesy of Carlo Zanoni</a:t>
            </a:r>
            <a:endParaRPr lang="en-GB" sz="1600" i="1" dirty="0">
              <a:solidFill>
                <a:schemeClr val="accent6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6480000" y="2811008"/>
            <a:ext cx="251696" cy="468382"/>
            <a:chOff x="7452320" y="3552839"/>
            <a:chExt cx="251696" cy="468382"/>
          </a:xfrm>
        </p:grpSpPr>
        <p:sp>
          <p:nvSpPr>
            <p:cNvPr id="4" name="Rectangle 3"/>
            <p:cNvSpPr/>
            <p:nvPr/>
          </p:nvSpPr>
          <p:spPr>
            <a:xfrm>
              <a:off x="7560000" y="3625200"/>
              <a:ext cx="144016" cy="295200"/>
            </a:xfrm>
            <a:prstGeom prst="rect">
              <a:avLst/>
            </a:prstGeom>
            <a:gradFill>
              <a:gsLst>
                <a:gs pos="74000">
                  <a:srgbClr val="A9A3A4"/>
                </a:gs>
                <a:gs pos="0">
                  <a:schemeClr val="accent4">
                    <a:lumMod val="75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7452320" y="3552839"/>
              <a:ext cx="174972" cy="99191"/>
            </a:xfrm>
            <a:custGeom>
              <a:avLst/>
              <a:gdLst>
                <a:gd name="connsiteX0" fmla="*/ 310212 w 310212"/>
                <a:gd name="connsiteY0" fmla="*/ 85777 h 100136"/>
                <a:gd name="connsiteX1" fmla="*/ 224487 w 310212"/>
                <a:gd name="connsiteY1" fmla="*/ 4815 h 100136"/>
                <a:gd name="connsiteX2" fmla="*/ 95900 w 310212"/>
                <a:gd name="connsiteY2" fmla="*/ 19102 h 100136"/>
                <a:gd name="connsiteX3" fmla="*/ 650 w 310212"/>
                <a:gd name="connsiteY3" fmla="*/ 100065 h 100136"/>
                <a:gd name="connsiteX4" fmla="*/ 55418 w 310212"/>
                <a:gd name="connsiteY4" fmla="*/ 33390 h 100136"/>
                <a:gd name="connsiteX5" fmla="*/ 83993 w 310212"/>
                <a:gd name="connsiteY5" fmla="*/ 33390 h 100136"/>
                <a:gd name="connsiteX0" fmla="*/ 309605 w 309605"/>
                <a:gd name="connsiteY0" fmla="*/ 85777 h 100139"/>
                <a:gd name="connsiteX1" fmla="*/ 223880 w 309605"/>
                <a:gd name="connsiteY1" fmla="*/ 4815 h 100139"/>
                <a:gd name="connsiteX2" fmla="*/ 95293 w 309605"/>
                <a:gd name="connsiteY2" fmla="*/ 19102 h 100139"/>
                <a:gd name="connsiteX3" fmla="*/ 43 w 309605"/>
                <a:gd name="connsiteY3" fmla="*/ 100065 h 100139"/>
                <a:gd name="connsiteX4" fmla="*/ 83386 w 309605"/>
                <a:gd name="connsiteY4" fmla="*/ 33390 h 100139"/>
                <a:gd name="connsiteX0" fmla="*/ 309562 w 309562"/>
                <a:gd name="connsiteY0" fmla="*/ 85777 h 100065"/>
                <a:gd name="connsiteX1" fmla="*/ 223837 w 309562"/>
                <a:gd name="connsiteY1" fmla="*/ 4815 h 100065"/>
                <a:gd name="connsiteX2" fmla="*/ 95250 w 309562"/>
                <a:gd name="connsiteY2" fmla="*/ 19102 h 100065"/>
                <a:gd name="connsiteX3" fmla="*/ 0 w 309562"/>
                <a:gd name="connsiteY3" fmla="*/ 100065 h 100065"/>
                <a:gd name="connsiteX0" fmla="*/ 376102 w 376102"/>
                <a:gd name="connsiteY0" fmla="*/ 72997 h 99191"/>
                <a:gd name="connsiteX1" fmla="*/ 223837 w 376102"/>
                <a:gd name="connsiteY1" fmla="*/ 3941 h 99191"/>
                <a:gd name="connsiteX2" fmla="*/ 95250 w 376102"/>
                <a:gd name="connsiteY2" fmla="*/ 18228 h 99191"/>
                <a:gd name="connsiteX3" fmla="*/ 0 w 376102"/>
                <a:gd name="connsiteY3" fmla="*/ 99191 h 9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6102" h="99191">
                  <a:moveTo>
                    <a:pt x="376102" y="72997"/>
                  </a:moveTo>
                  <a:cubicBezTo>
                    <a:pt x="351099" y="38072"/>
                    <a:pt x="270646" y="13069"/>
                    <a:pt x="223837" y="3941"/>
                  </a:cubicBezTo>
                  <a:cubicBezTo>
                    <a:pt x="177028" y="-5187"/>
                    <a:pt x="132556" y="2353"/>
                    <a:pt x="95250" y="18228"/>
                  </a:cubicBezTo>
                  <a:cubicBezTo>
                    <a:pt x="57944" y="34103"/>
                    <a:pt x="1984" y="96810"/>
                    <a:pt x="0" y="99191"/>
                  </a:cubicBezTo>
                </a:path>
              </a:pathLst>
            </a:custGeom>
            <a:noFill/>
            <a:ln>
              <a:tailEnd type="arrow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 rot="10800000">
              <a:off x="7452320" y="3921156"/>
              <a:ext cx="144016" cy="100065"/>
            </a:xfrm>
            <a:custGeom>
              <a:avLst/>
              <a:gdLst>
                <a:gd name="connsiteX0" fmla="*/ 310212 w 310212"/>
                <a:gd name="connsiteY0" fmla="*/ 85777 h 100136"/>
                <a:gd name="connsiteX1" fmla="*/ 224487 w 310212"/>
                <a:gd name="connsiteY1" fmla="*/ 4815 h 100136"/>
                <a:gd name="connsiteX2" fmla="*/ 95900 w 310212"/>
                <a:gd name="connsiteY2" fmla="*/ 19102 h 100136"/>
                <a:gd name="connsiteX3" fmla="*/ 650 w 310212"/>
                <a:gd name="connsiteY3" fmla="*/ 100065 h 100136"/>
                <a:gd name="connsiteX4" fmla="*/ 55418 w 310212"/>
                <a:gd name="connsiteY4" fmla="*/ 33390 h 100136"/>
                <a:gd name="connsiteX5" fmla="*/ 83993 w 310212"/>
                <a:gd name="connsiteY5" fmla="*/ 33390 h 100136"/>
                <a:gd name="connsiteX0" fmla="*/ 309605 w 309605"/>
                <a:gd name="connsiteY0" fmla="*/ 85777 h 100139"/>
                <a:gd name="connsiteX1" fmla="*/ 223880 w 309605"/>
                <a:gd name="connsiteY1" fmla="*/ 4815 h 100139"/>
                <a:gd name="connsiteX2" fmla="*/ 95293 w 309605"/>
                <a:gd name="connsiteY2" fmla="*/ 19102 h 100139"/>
                <a:gd name="connsiteX3" fmla="*/ 43 w 309605"/>
                <a:gd name="connsiteY3" fmla="*/ 100065 h 100139"/>
                <a:gd name="connsiteX4" fmla="*/ 83386 w 309605"/>
                <a:gd name="connsiteY4" fmla="*/ 33390 h 100139"/>
                <a:gd name="connsiteX0" fmla="*/ 309562 w 309562"/>
                <a:gd name="connsiteY0" fmla="*/ 85777 h 100065"/>
                <a:gd name="connsiteX1" fmla="*/ 223837 w 309562"/>
                <a:gd name="connsiteY1" fmla="*/ 4815 h 100065"/>
                <a:gd name="connsiteX2" fmla="*/ 95250 w 309562"/>
                <a:gd name="connsiteY2" fmla="*/ 19102 h 100065"/>
                <a:gd name="connsiteX3" fmla="*/ 0 w 309562"/>
                <a:gd name="connsiteY3" fmla="*/ 100065 h 100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562" h="100065">
                  <a:moveTo>
                    <a:pt x="309562" y="85777"/>
                  </a:moveTo>
                  <a:cubicBezTo>
                    <a:pt x="284559" y="50852"/>
                    <a:pt x="259556" y="15927"/>
                    <a:pt x="223837" y="4815"/>
                  </a:cubicBezTo>
                  <a:cubicBezTo>
                    <a:pt x="188118" y="-6298"/>
                    <a:pt x="132556" y="3227"/>
                    <a:pt x="95250" y="19102"/>
                  </a:cubicBezTo>
                  <a:cubicBezTo>
                    <a:pt x="57944" y="34977"/>
                    <a:pt x="1984" y="97684"/>
                    <a:pt x="0" y="100065"/>
                  </a:cubicBezTo>
                </a:path>
              </a:pathLst>
            </a:custGeom>
            <a:noFill/>
            <a:ln>
              <a:headEnd type="arrow" w="sm" len="sm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27584" y="2159122"/>
            <a:ext cx="4511252" cy="2356844"/>
            <a:chOff x="179511" y="2221168"/>
            <a:chExt cx="4392489" cy="229479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" r="1201"/>
            <a:stretch/>
          </p:blipFill>
          <p:spPr>
            <a:xfrm>
              <a:off x="179511" y="2221168"/>
              <a:ext cx="4392489" cy="2294798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575" t="25103" r="34625"/>
            <a:stretch/>
          </p:blipFill>
          <p:spPr>
            <a:xfrm>
              <a:off x="576000" y="2584800"/>
              <a:ext cx="1478724" cy="1857600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2159122"/>
            <a:ext cx="4968112" cy="2356844"/>
          </a:xfrm>
          <a:solidFill>
            <a:schemeClr val="bg1">
              <a:alpha val="80000"/>
            </a:schemeClr>
          </a:solidFill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GB" sz="2200" dirty="0" smtClean="0"/>
          </a:p>
          <a:p>
            <a:pPr algn="l"/>
            <a:r>
              <a:rPr lang="en-GB" sz="2200" dirty="0" smtClean="0"/>
              <a:t>Drawback: loose space for diagnostics (gas monitor) </a:t>
            </a:r>
          </a:p>
          <a:p>
            <a:pPr lvl="1" algn="l"/>
            <a:r>
              <a:rPr lang="en-GB" sz="1800" dirty="0" smtClean="0">
                <a:solidFill>
                  <a:schemeClr val="bg2"/>
                </a:solidFill>
              </a:rPr>
              <a:t>Beam imaging only on the collector side</a:t>
            </a:r>
            <a:endParaRPr lang="en-GB" sz="1800" dirty="0">
              <a:solidFill>
                <a:schemeClr val="bg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04056" y="83568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000" indent="-36000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Make the filed on the injection arm more uniform (to minimise deformations and transfer from longitudinal to transverse velocity)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24128" y="3867894"/>
            <a:ext cx="2707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White is off scale, high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90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18628</TotalTime>
  <Words>558</Words>
  <Application>Microsoft Macintosh PowerPoint</Application>
  <PresentationFormat>On-screen Show (16:9)</PresentationFormat>
  <Paragraphs>36</Paragraphs>
  <Slides>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Thème Office</vt:lpstr>
      <vt:lpstr>Equation</vt:lpstr>
      <vt:lpstr>New HEL parameters</vt:lpstr>
      <vt:lpstr>PowerPoint Presentation</vt:lpstr>
      <vt:lpstr>Effect of drift velocity</vt:lpstr>
      <vt:lpstr>PowerPoint Presentation</vt:lpstr>
      <vt:lpstr>PowerPoint Presentation</vt:lpstr>
      <vt:lpstr>Improving magnetic field at injection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Adriana.Rossi@cern.ch</dc:creator>
  <cp:lastModifiedBy>Adriana Rossi</cp:lastModifiedBy>
  <cp:revision>306</cp:revision>
  <dcterms:created xsi:type="dcterms:W3CDTF">2016-02-12T09:02:01Z</dcterms:created>
  <dcterms:modified xsi:type="dcterms:W3CDTF">2017-11-28T15:07:10Z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