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66" r:id="rId3"/>
    <p:sldId id="268" r:id="rId4"/>
    <p:sldId id="270" r:id="rId5"/>
    <p:sldId id="272" r:id="rId6"/>
    <p:sldId id="274" r:id="rId7"/>
    <p:sldId id="275" r:id="rId8"/>
    <p:sldId id="277" r:id="rId9"/>
    <p:sldId id="276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0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C844D6-91BD-4282-89C0-868F02740073}" type="datetimeFigureOut">
              <a:rPr lang="en-GB" smtClean="0"/>
              <a:t>05/12/2017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ACD0A-77A0-445B-9BE4-CA554D1D7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046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C8D01-E7B4-481F-8173-BE060187E8D5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88597-6817-47FD-84B6-0C59FD3EC201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ED88F-B2E3-41CF-B443-A7E65E09CBAE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A8CD7-AFEE-4FBA-966B-E512A47BE64F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6E86B-C1C1-4F8C-8EFA-F482B4CD929F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8A30B-745C-43F6-93B9-FF2661857201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981CC-4BA6-46D7-B020-0932E71CCA91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1CCCA-C159-4467-8128-B010AC1225A0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66" y="6231194"/>
            <a:ext cx="822095" cy="626806"/>
          </a:xfrm>
          <a:prstGeom prst="rect">
            <a:avLst/>
          </a:prstGeom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lc="http://schemas.openxmlformats.org/drawingml/2006/lockedCanvas"/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764" y="2968165"/>
            <a:ext cx="5554236" cy="3889835"/>
          </a:xfrm>
          <a:prstGeom prst="rect">
            <a:avLst/>
          </a:prstGeom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BHZ151 vacuu</a:t>
            </a:r>
            <a:r>
              <a:rPr lang="en-US" dirty="0" smtClean="0"/>
              <a:t>m chambers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Jose A. Ferreira, Jan Hansen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DF60DA0-FD72-4A3C-A8A9-E176352EFD5B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BHZ151: draft proposals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pPr marL="36576" indent="0">
              <a:buNone/>
            </a:pPr>
            <a:r>
              <a:rPr lang="en-US" u="sng" dirty="0" smtClean="0"/>
              <a:t>Spare chambers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2 + 2 spares dipole chambers (30kCHF/p)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4 + 2 spares BSW chambers (20kCHF/p)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4 + 2 extraction chambers (15 </a:t>
            </a:r>
            <a:r>
              <a:rPr lang="en-US" dirty="0" err="1" smtClean="0"/>
              <a:t>kCHF</a:t>
            </a:r>
            <a:r>
              <a:rPr lang="en-US" dirty="0" smtClean="0"/>
              <a:t>/p)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36576" indent="0" algn="ctr">
              <a:buNone/>
            </a:pPr>
            <a:r>
              <a:rPr lang="en-US" dirty="0" smtClean="0"/>
              <a:t>Cost: 330 </a:t>
            </a:r>
            <a:r>
              <a:rPr lang="en-US" dirty="0" err="1" smtClean="0"/>
              <a:t>kCHF</a:t>
            </a:r>
            <a:endParaRPr lang="en-US" dirty="0" smtClean="0"/>
          </a:p>
          <a:p>
            <a:pPr marL="36576" indent="0" algn="ctr">
              <a:buNone/>
            </a:pPr>
            <a:endParaRPr lang="en-US" dirty="0" smtClean="0"/>
          </a:p>
          <a:p>
            <a:pPr marL="268288" indent="0">
              <a:buNone/>
            </a:pPr>
            <a:r>
              <a:rPr lang="en-US" u="sng" dirty="0" smtClean="0"/>
              <a:t>Spare BHZ151 unit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2 + </a:t>
            </a:r>
            <a:r>
              <a:rPr lang="en-US" dirty="0" smtClean="0"/>
              <a:t>4 </a:t>
            </a:r>
            <a:r>
              <a:rPr lang="en-US" dirty="0"/>
              <a:t>spares dipole chambers (30kCHF/p)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4 + </a:t>
            </a:r>
            <a:r>
              <a:rPr lang="en-US" dirty="0" smtClean="0"/>
              <a:t>4 </a:t>
            </a:r>
            <a:r>
              <a:rPr lang="en-US" dirty="0"/>
              <a:t>spares BSW chambers (20kCHF/p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4 + </a:t>
            </a:r>
            <a:r>
              <a:rPr lang="en-US" dirty="0" smtClean="0"/>
              <a:t>4 </a:t>
            </a:r>
            <a:r>
              <a:rPr lang="en-US" dirty="0"/>
              <a:t>extraction chambers (15 </a:t>
            </a:r>
            <a:r>
              <a:rPr lang="en-US" dirty="0" err="1"/>
              <a:t>kCHF</a:t>
            </a:r>
            <a:r>
              <a:rPr lang="en-US" dirty="0"/>
              <a:t>/p)</a:t>
            </a:r>
          </a:p>
          <a:p>
            <a:pPr marL="268288" indent="0">
              <a:buNone/>
            </a:pPr>
            <a:endParaRPr lang="en-US" dirty="0" smtClean="0"/>
          </a:p>
          <a:p>
            <a:pPr marL="268288" indent="0">
              <a:buNone/>
            </a:pPr>
            <a:r>
              <a:rPr lang="en-US" dirty="0"/>
              <a:t>Cost: </a:t>
            </a:r>
            <a:r>
              <a:rPr lang="en-US" dirty="0" smtClean="0"/>
              <a:t>460 </a:t>
            </a:r>
            <a:r>
              <a:rPr lang="en-US" dirty="0" err="1" smtClean="0"/>
              <a:t>kCHF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36E86B-C1C1-4F8C-8EFA-F482B4CD929F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98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BHZ15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Project baseline reuse old vacuum chambers:</a:t>
            </a:r>
          </a:p>
          <a:p>
            <a:pPr marL="448056" lvl="1" indent="0">
              <a:buNone/>
            </a:pPr>
            <a:r>
              <a:rPr lang="en-GB" dirty="0" smtClean="0"/>
              <a:t>2 </a:t>
            </a:r>
            <a:r>
              <a:rPr lang="en-GB" dirty="0"/>
              <a:t>new vacuum chambers (paid by LIU) and 3 old spares (old BHZ151 configuration)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/>
              <a:t>Operational spares old vacuum </a:t>
            </a:r>
            <a:r>
              <a:rPr lang="en-GB" dirty="0" smtClean="0"/>
              <a:t>chambers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New set of drawings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</a:rPr>
              <a:t>EN-MME found the magnet aperture has been reduced</a:t>
            </a:r>
            <a:endParaRPr lang="en-GB" dirty="0"/>
          </a:p>
          <a:p>
            <a:pPr marL="448056" lvl="1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448056" lvl="1" indent="0">
              <a:buNone/>
            </a:pPr>
            <a:endParaRPr lang="en-US" dirty="0" smtClean="0"/>
          </a:p>
          <a:p>
            <a:pPr marL="448056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36E86B-C1C1-4F8C-8EFA-F482B4CD929F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08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BHZ151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set of drawings to order new vacuum chambers </a:t>
            </a:r>
            <a:r>
              <a:rPr lang="en-US" dirty="0" smtClean="0">
                <a:sym typeface="Wingdings" panose="05000000000000000000" pitchFamily="2" charset="2"/>
              </a:rPr>
              <a:t> EN-MME found the magnet aperture has been reduced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36E86B-C1C1-4F8C-8EFA-F482B4CD929F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06" b="23070"/>
          <a:stretch/>
        </p:blipFill>
        <p:spPr>
          <a:xfrm>
            <a:off x="204826" y="2796555"/>
            <a:ext cx="8770924" cy="12341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" t="47304" r="14509" b="21383"/>
          <a:stretch/>
        </p:blipFill>
        <p:spPr>
          <a:xfrm>
            <a:off x="381879" y="4310302"/>
            <a:ext cx="8302175" cy="176642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69065" y="1767665"/>
            <a:ext cx="5727802" cy="2246769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Impossible to use same supporting system (not included in integration model</a:t>
            </a:r>
            <a:r>
              <a:rPr lang="en-US" sz="2800" dirty="0" smtClean="0"/>
              <a:t>).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Concerns about how to install BSW magnets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3646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BHZ151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36E86B-C1C1-4F8C-8EFA-F482B4CD929F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5723"/>
            <a:ext cx="9144000" cy="40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24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9263" indent="-449263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3200" dirty="0"/>
              <a:t>Same Inconel chamber inside bending like BHZ11 and BHZ162 (share spares and tooling)</a:t>
            </a:r>
          </a:p>
          <a:p>
            <a:pPr marL="449263" indent="-449263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3200" dirty="0"/>
              <a:t>Split BSW and BHZ chamber if possible</a:t>
            </a:r>
          </a:p>
          <a:p>
            <a:pPr marL="449263" indent="-449263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3200" dirty="0"/>
              <a:t>Simplify supporting (similar to BHZ162)</a:t>
            </a:r>
          </a:p>
          <a:p>
            <a:pPr marL="449263" indent="-449263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3200" dirty="0" smtClean="0"/>
              <a:t>Modifications of BT.BVT10 chambers</a:t>
            </a:r>
            <a:endParaRPr lang="en-GB" sz="3200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BHZ151 Proposal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36E86B-C1C1-4F8C-8EFA-F482B4CD929F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26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36E86B-C1C1-4F8C-8EFA-F482B4CD929F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8401"/>
          <a:stretch/>
        </p:blipFill>
        <p:spPr>
          <a:xfrm>
            <a:off x="212141" y="0"/>
            <a:ext cx="8931859" cy="6192563"/>
          </a:xfrm>
          <a:prstGeom prst="rect">
            <a:avLst/>
          </a:prstGeom>
        </p:spPr>
      </p:pic>
      <p:sp>
        <p:nvSpPr>
          <p:cNvPr id="9" name="Line Callout 3 8"/>
          <p:cNvSpPr/>
          <p:nvPr/>
        </p:nvSpPr>
        <p:spPr>
          <a:xfrm>
            <a:off x="490119" y="3263068"/>
            <a:ext cx="1389888" cy="276999"/>
          </a:xfrm>
          <a:prstGeom prst="borderCallout3">
            <a:avLst>
              <a:gd name="adj1" fmla="val 19676"/>
              <a:gd name="adj2" fmla="val 104825"/>
              <a:gd name="adj3" fmla="val 23380"/>
              <a:gd name="adj4" fmla="val 118070"/>
              <a:gd name="adj5" fmla="val 104630"/>
              <a:gd name="adj6" fmla="val 123333"/>
              <a:gd name="adj7" fmla="val 432566"/>
              <a:gd name="adj8" fmla="val 112193"/>
            </a:avLst>
          </a:prstGeom>
          <a:ln>
            <a:solidFill>
              <a:srgbClr val="FFC000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200" dirty="0" smtClean="0"/>
              <a:t>Beam envelope</a:t>
            </a:r>
            <a:endParaRPr lang="en-GB" sz="1200" dirty="0"/>
          </a:p>
        </p:txBody>
      </p:sp>
      <p:sp>
        <p:nvSpPr>
          <p:cNvPr id="10" name="Line Callout 3 9"/>
          <p:cNvSpPr/>
          <p:nvPr/>
        </p:nvSpPr>
        <p:spPr>
          <a:xfrm>
            <a:off x="1103436" y="2248307"/>
            <a:ext cx="1389888" cy="276999"/>
          </a:xfrm>
          <a:prstGeom prst="borderCallout3">
            <a:avLst>
              <a:gd name="adj1" fmla="val 19676"/>
              <a:gd name="adj2" fmla="val 104825"/>
              <a:gd name="adj3" fmla="val 23380"/>
              <a:gd name="adj4" fmla="val 118070"/>
              <a:gd name="adj5" fmla="val 104630"/>
              <a:gd name="adj6" fmla="val 123333"/>
              <a:gd name="adj7" fmla="val 432566"/>
              <a:gd name="adj8" fmla="val 112193"/>
            </a:avLst>
          </a:prstGeom>
          <a:ln>
            <a:solidFill>
              <a:srgbClr val="FFC000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200" dirty="0" smtClean="0"/>
              <a:t>New flange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3254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36E86B-C1C1-4F8C-8EFA-F482B4CD929F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3083"/>
          <a:stretch/>
        </p:blipFill>
        <p:spPr>
          <a:xfrm>
            <a:off x="380392" y="0"/>
            <a:ext cx="8390534" cy="6171383"/>
          </a:xfrm>
          <a:prstGeom prst="rect">
            <a:avLst/>
          </a:prstGeom>
        </p:spPr>
      </p:pic>
      <p:sp>
        <p:nvSpPr>
          <p:cNvPr id="9" name="Line Callout 3 8"/>
          <p:cNvSpPr/>
          <p:nvPr/>
        </p:nvSpPr>
        <p:spPr>
          <a:xfrm>
            <a:off x="3880715" y="396743"/>
            <a:ext cx="1389888" cy="646331"/>
          </a:xfrm>
          <a:prstGeom prst="borderCallout3">
            <a:avLst>
              <a:gd name="adj1" fmla="val 19676"/>
              <a:gd name="adj2" fmla="val 104825"/>
              <a:gd name="adj3" fmla="val 23380"/>
              <a:gd name="adj4" fmla="val 118070"/>
              <a:gd name="adj5" fmla="val 104630"/>
              <a:gd name="adj6" fmla="val 123333"/>
              <a:gd name="adj7" fmla="val 251984"/>
              <a:gd name="adj8" fmla="val 103635"/>
            </a:avLst>
          </a:prstGeom>
          <a:ln>
            <a:solidFill>
              <a:srgbClr val="FFC000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200" dirty="0" smtClean="0"/>
              <a:t>Modification of covers to let space for clamp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3365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3AC8D01-E7B4-481F-8173-BE060187E8D5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7" y="662009"/>
            <a:ext cx="8837397" cy="49996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20" y="431176"/>
            <a:ext cx="588173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BT1.BVT10, BT4.BVT10 old configuration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2280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3AC8D01-E7B4-481F-8173-BE060187E8D5}" type="datetime1">
              <a:rPr lang="en-US" smtClean="0"/>
              <a:t>12/5/2017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Jose A. Ferreira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867"/>
            <a:ext cx="9144000" cy="5173107"/>
          </a:xfrm>
          <a:prstGeom prst="rect">
            <a:avLst/>
          </a:prstGeom>
        </p:spPr>
      </p:pic>
      <p:sp>
        <p:nvSpPr>
          <p:cNvPr id="7" name="Line Callout 3 6"/>
          <p:cNvSpPr/>
          <p:nvPr/>
        </p:nvSpPr>
        <p:spPr>
          <a:xfrm>
            <a:off x="1798529" y="2253212"/>
            <a:ext cx="1389888" cy="646331"/>
          </a:xfrm>
          <a:prstGeom prst="borderCallout3">
            <a:avLst>
              <a:gd name="adj1" fmla="val 19676"/>
              <a:gd name="adj2" fmla="val 104825"/>
              <a:gd name="adj3" fmla="val 23380"/>
              <a:gd name="adj4" fmla="val 118070"/>
              <a:gd name="adj5" fmla="val 104630"/>
              <a:gd name="adj6" fmla="val 123333"/>
              <a:gd name="adj7" fmla="val 235880"/>
              <a:gd name="adj8" fmla="val 114867"/>
            </a:avLst>
          </a:prstGeom>
          <a:ln>
            <a:solidFill>
              <a:srgbClr val="FFC000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200" dirty="0" smtClean="0"/>
              <a:t>Bellows moved to extraction chamber</a:t>
            </a:r>
            <a:endParaRPr lang="en-GB" sz="1200" dirty="0"/>
          </a:p>
        </p:txBody>
      </p:sp>
      <p:sp>
        <p:nvSpPr>
          <p:cNvPr id="8" name="Line Callout 3 7"/>
          <p:cNvSpPr/>
          <p:nvPr/>
        </p:nvSpPr>
        <p:spPr>
          <a:xfrm>
            <a:off x="6158636" y="1089768"/>
            <a:ext cx="1389888" cy="646331"/>
          </a:xfrm>
          <a:prstGeom prst="borderCallout3">
            <a:avLst>
              <a:gd name="adj1" fmla="val 19676"/>
              <a:gd name="adj2" fmla="val 104825"/>
              <a:gd name="adj3" fmla="val 23380"/>
              <a:gd name="adj4" fmla="val 118070"/>
              <a:gd name="adj5" fmla="val 104630"/>
              <a:gd name="adj6" fmla="val 123333"/>
              <a:gd name="adj7" fmla="val 216327"/>
              <a:gd name="adj8" fmla="val 115402"/>
            </a:avLst>
          </a:prstGeom>
          <a:ln>
            <a:solidFill>
              <a:srgbClr val="FFC000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200" dirty="0" smtClean="0"/>
              <a:t>Modification of pick-up transitions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9073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343</TotalTime>
  <Words>287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CERNCorporate4-3</vt:lpstr>
      <vt:lpstr>BHZ151 vacuum chambers</vt:lpstr>
      <vt:lpstr>BHZ15</vt:lpstr>
      <vt:lpstr>BHZ151</vt:lpstr>
      <vt:lpstr>BHZ151</vt:lpstr>
      <vt:lpstr>BHZ151 Proposal</vt:lpstr>
      <vt:lpstr>PowerPoint Presentation</vt:lpstr>
      <vt:lpstr>PowerPoint Presentation</vt:lpstr>
      <vt:lpstr>PowerPoint Presentation</vt:lpstr>
      <vt:lpstr>PowerPoint Presentation</vt:lpstr>
      <vt:lpstr>BHZ151: draft proposals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and TE/VSC activities: LIU-PSB</dc:title>
  <dc:creator>Jose Antonio Ferreira Somoza</dc:creator>
  <cp:lastModifiedBy>Jose Antonio Ferreira Somoza</cp:lastModifiedBy>
  <cp:revision>33</cp:revision>
  <dcterms:created xsi:type="dcterms:W3CDTF">2017-10-10T16:36:11Z</dcterms:created>
  <dcterms:modified xsi:type="dcterms:W3CDTF">2017-12-05T14:33:02Z</dcterms:modified>
</cp:coreProperties>
</file>