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12"/>
  </p:notesMasterIdLst>
  <p:handoutMasterIdLst>
    <p:handoutMasterId r:id="rId13"/>
  </p:handoutMasterIdLst>
  <p:sldIdLst>
    <p:sldId id="380" r:id="rId4"/>
    <p:sldId id="443" r:id="rId5"/>
    <p:sldId id="442" r:id="rId6"/>
    <p:sldId id="446" r:id="rId7"/>
    <p:sldId id="445" r:id="rId8"/>
    <p:sldId id="454" r:id="rId9"/>
    <p:sldId id="444" r:id="rId10"/>
    <p:sldId id="45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6600"/>
    <a:srgbClr val="FF5050"/>
    <a:srgbClr val="0085F9"/>
    <a:srgbClr val="9D1AC3"/>
    <a:srgbClr val="008E40"/>
    <a:srgbClr val="21049C"/>
    <a:srgbClr val="000000"/>
    <a:srgbClr val="9E0000"/>
    <a:srgbClr val="447C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8" autoAdjust="0"/>
    <p:restoredTop sz="95028" autoAdjust="0"/>
  </p:normalViewPr>
  <p:slideViewPr>
    <p:cSldViewPr snapToGrid="0" snapToObjects="1">
      <p:cViewPr varScale="1">
        <p:scale>
          <a:sx n="121" d="100"/>
          <a:sy n="121" d="100"/>
        </p:scale>
        <p:origin x="159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6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52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13600" y="6417310"/>
            <a:ext cx="2764756" cy="365125"/>
          </a:xfrm>
        </p:spPr>
        <p:txBody>
          <a:bodyPr/>
          <a:lstStyle/>
          <a:p>
            <a:r>
              <a:rPr lang="en-GB" smtClean="0"/>
              <a:t>225 GeV LHC injection LMC 27/9/17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8582" y="6417310"/>
            <a:ext cx="2459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225 GeV LHC injection LMC 27/9/17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62230" y="6366509"/>
            <a:ext cx="601893" cy="501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225 GeV LHC injection LMC 27/9/17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2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7"/>
          <p:cNvSpPr>
            <a:spLocks noChangeArrowheads="1"/>
          </p:cNvSpPr>
          <p:nvPr/>
        </p:nvSpPr>
        <p:spPr bwMode="auto">
          <a:xfrm>
            <a:off x="0" y="2043006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8BA2BA"/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14" name="Picture 29" descr="Logo CERN width=144,      height=1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48935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4025" y="2697352"/>
            <a:ext cx="7133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 smtClean="0">
                <a:solidFill>
                  <a:schemeClr val="bg1"/>
                </a:solidFill>
              </a:rPr>
              <a:t>225 GeV MD</a:t>
            </a:r>
            <a:endParaRPr lang="en-GB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91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225 GeV injection into LHC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457200" y="1771998"/>
            <a:ext cx="8484785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200" b="1" dirty="0"/>
          </a:p>
          <a:p>
            <a:r>
              <a:rPr lang="en-US" sz="2200" dirty="0"/>
              <a:t>The main phases of the 225 GeV test have been identified as:</a:t>
            </a:r>
          </a:p>
          <a:p>
            <a:pPr lvl="1">
              <a:spcBef>
                <a:spcPts val="600"/>
              </a:spcBef>
            </a:pPr>
            <a:r>
              <a:rPr lang="en-US" sz="2200" dirty="0"/>
              <a:t>1.	</a:t>
            </a:r>
            <a:r>
              <a:rPr lang="en-US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SPS circulating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beam:</a:t>
            </a:r>
            <a:r>
              <a:rPr lang="en-US" sz="2200" dirty="0" smtClean="0"/>
              <a:t> new </a:t>
            </a:r>
            <a:r>
              <a:rPr lang="en-US" sz="2200" dirty="0"/>
              <a:t>225 GeV </a:t>
            </a:r>
            <a:r>
              <a:rPr lang="en-US" sz="2200" dirty="0" smtClean="0"/>
              <a:t>dedicated cycle</a:t>
            </a:r>
            <a:r>
              <a:rPr lang="en-US" sz="2200" dirty="0"/>
              <a:t>;</a:t>
            </a:r>
          </a:p>
          <a:p>
            <a:pPr lvl="1">
              <a:spcBef>
                <a:spcPts val="600"/>
              </a:spcBef>
            </a:pPr>
            <a:r>
              <a:rPr lang="en-US" sz="2200" dirty="0"/>
              <a:t>2.	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</a:t>
            </a:r>
            <a:r>
              <a:rPr lang="en-US" sz="2200" dirty="0"/>
              <a:t>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extraction</a:t>
            </a:r>
            <a:r>
              <a:rPr lang="en-US" sz="2200" dirty="0"/>
              <a:t> and transfer lines (to downstream TEDs);</a:t>
            </a:r>
          </a:p>
          <a:p>
            <a:pPr lvl="1">
              <a:spcBef>
                <a:spcPts val="600"/>
              </a:spcBef>
            </a:pPr>
            <a:r>
              <a:rPr lang="en-US" sz="2200" dirty="0"/>
              <a:t>3.	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</a:t>
            </a:r>
            <a:r>
              <a:rPr lang="en-US" sz="2200" dirty="0"/>
              <a:t> </a:t>
            </a:r>
            <a:r>
              <a:rPr lang="en-US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/>
              <a:t>threading and RF capture;</a:t>
            </a:r>
          </a:p>
          <a:p>
            <a:pPr lvl="1">
              <a:spcBef>
                <a:spcPts val="600"/>
              </a:spcBef>
            </a:pPr>
            <a:r>
              <a:rPr lang="en-US" sz="2200" dirty="0"/>
              <a:t>4.	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</a:t>
            </a:r>
            <a:r>
              <a:rPr lang="en-US" sz="2200" dirty="0"/>
              <a:t>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circulating</a:t>
            </a:r>
            <a:r>
              <a:rPr lang="en-US" sz="2200" dirty="0"/>
              <a:t> </a:t>
            </a:r>
            <a:r>
              <a:rPr lang="en-US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beam:</a:t>
            </a:r>
            <a:r>
              <a:rPr lang="en-US" sz="2200" dirty="0" smtClean="0"/>
              <a:t> </a:t>
            </a:r>
            <a:r>
              <a:rPr lang="en-US" sz="2200" dirty="0"/>
              <a:t>correction and measurement;</a:t>
            </a:r>
          </a:p>
          <a:p>
            <a:pPr lvl="1">
              <a:spcBef>
                <a:spcPts val="600"/>
              </a:spcBef>
            </a:pPr>
            <a:r>
              <a:rPr lang="en-US" sz="2200" dirty="0"/>
              <a:t>5.	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</a:t>
            </a:r>
            <a:r>
              <a:rPr lang="en-US" sz="2200" dirty="0"/>
              <a:t> </a:t>
            </a:r>
            <a:r>
              <a:rPr lang="en-US" sz="22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ramp:</a:t>
            </a:r>
            <a:r>
              <a:rPr lang="en-US" sz="2200" dirty="0" smtClean="0"/>
              <a:t> </a:t>
            </a:r>
            <a:r>
              <a:rPr lang="en-US" sz="2200" dirty="0"/>
              <a:t>from 225 to </a:t>
            </a:r>
            <a:r>
              <a:rPr lang="en-US" sz="2200" dirty="0" smtClean="0"/>
              <a:t>&gt;450 </a:t>
            </a:r>
            <a:r>
              <a:rPr lang="en-US" sz="2200" dirty="0"/>
              <a:t>GeV.</a:t>
            </a:r>
          </a:p>
        </p:txBody>
      </p:sp>
    </p:spTree>
    <p:extLst>
      <p:ext uri="{BB962C8B-B14F-4D97-AF65-F5344CB8AC3E}">
        <p14:creationId xmlns:p14="http://schemas.microsoft.com/office/powerpoint/2010/main" val="32222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2"/>
            <a:ext cx="8226854" cy="71280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Systems impacted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698130" y="1770442"/>
            <a:ext cx="81336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SPS</a:t>
            </a:r>
            <a:r>
              <a:rPr lang="en-US" sz="2000" dirty="0" smtClean="0"/>
              <a:t> (new cycle, extraction, </a:t>
            </a:r>
            <a:r>
              <a:rPr lang="mr-IN" sz="2000" dirty="0" smtClean="0"/>
              <a:t>…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TLs</a:t>
            </a:r>
            <a:r>
              <a:rPr lang="en-US" sz="2000" dirty="0" smtClean="0"/>
              <a:t> (new energy, aperture, trajectory)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Injection</a:t>
            </a:r>
            <a:r>
              <a:rPr lang="en-US" sz="2000" dirty="0"/>
              <a:t> (kicker settings, BETS, </a:t>
            </a:r>
            <a:r>
              <a:rPr lang="mr-IN" sz="2000" dirty="0"/>
              <a:t>…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RF</a:t>
            </a:r>
            <a:r>
              <a:rPr lang="en-US" sz="2000" dirty="0" smtClean="0"/>
              <a:t> </a:t>
            </a:r>
            <a:r>
              <a:rPr lang="en-US" sz="2000" dirty="0"/>
              <a:t>(capture, frequency, ramp functions, 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Power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converters</a:t>
            </a:r>
            <a:r>
              <a:rPr lang="en-US" sz="2000" dirty="0"/>
              <a:t> (functions, stability, new settings for optics, </a:t>
            </a:r>
            <a:r>
              <a:rPr lang="mr-IN" sz="2000" dirty="0"/>
              <a:t>…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Magnets</a:t>
            </a:r>
            <a:r>
              <a:rPr lang="en-US" sz="2000" dirty="0"/>
              <a:t> (dynamic effects)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Interlocks</a:t>
            </a:r>
            <a:r>
              <a:rPr lang="en-US" sz="2000" dirty="0" smtClean="0"/>
              <a:t> (HW, BETS, SIS, </a:t>
            </a:r>
            <a:r>
              <a:rPr lang="mr-IN" sz="2000" dirty="0" smtClean="0"/>
              <a:t>…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Instrumentation</a:t>
            </a:r>
            <a:r>
              <a:rPr lang="en-US" sz="2000" dirty="0" smtClean="0"/>
              <a:t> (dynamic ranges, BLM thresholds, </a:t>
            </a:r>
            <a:r>
              <a:rPr lang="mr-IN" sz="2000" dirty="0" smtClean="0"/>
              <a:t>…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 </a:t>
            </a: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feedbacks</a:t>
            </a: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</a:t>
            </a:r>
            <a:r>
              <a:rPr lang="en-GB" sz="2000" dirty="0" smtClean="0"/>
              <a:t>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dump</a:t>
            </a:r>
            <a:r>
              <a:rPr lang="en-GB" sz="2000" dirty="0" smtClean="0"/>
              <a:t> (BETS, energy tracking, MKD/B switch voltages, </a:t>
            </a:r>
            <a:r>
              <a:rPr lang="mr-IN" sz="2000" dirty="0" smtClean="0"/>
              <a:t>…</a:t>
            </a:r>
            <a:r>
              <a:rPr lang="en-US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Collimators</a:t>
            </a:r>
            <a:r>
              <a:rPr lang="en-US" sz="2000" dirty="0" smtClean="0"/>
              <a:t> (ramp functions, </a:t>
            </a:r>
            <a:r>
              <a:rPr lang="mr-IN" sz="2000" dirty="0" smtClean="0"/>
              <a:t>…</a:t>
            </a:r>
            <a:r>
              <a:rPr lang="en-US" sz="2000" dirty="0" smtClean="0"/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6268" y="5613722"/>
            <a:ext cx="31790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/>
              <a:t>Anything else??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01983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Main actions needed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603552" y="1178739"/>
            <a:ext cx="808050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Check of any </a:t>
            </a:r>
            <a:r>
              <a:rPr lang="en-US" sz="2000" dirty="0">
                <a:solidFill>
                  <a:srgbClr val="C00000"/>
                </a:solidFill>
              </a:rPr>
              <a:t>urgent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tests</a:t>
            </a:r>
            <a:r>
              <a:rPr lang="en-US" sz="2000" dirty="0" smtClean="0"/>
              <a:t> needed for </a:t>
            </a:r>
            <a:r>
              <a:rPr lang="en-US" sz="2000" dirty="0" smtClean="0">
                <a:solidFill>
                  <a:srgbClr val="C00000"/>
                </a:solidFill>
              </a:rPr>
              <a:t>YETS!!</a:t>
            </a:r>
            <a:endParaRPr lang="en-GB" sz="2000" dirty="0">
              <a:solidFill>
                <a:srgbClr val="C00000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Precise </a:t>
            </a:r>
            <a:r>
              <a:rPr lang="en-GB" sz="2000" dirty="0">
                <a:solidFill>
                  <a:srgbClr val="C00000"/>
                </a:solidFill>
              </a:rPr>
              <a:t>definition</a:t>
            </a:r>
            <a:r>
              <a:rPr lang="en-GB" sz="2000" dirty="0"/>
              <a:t> of: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All </a:t>
            </a:r>
            <a:r>
              <a:rPr lang="en-GB" sz="2000" dirty="0"/>
              <a:t>systems and functionalities affected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List of actions </a:t>
            </a:r>
            <a:r>
              <a:rPr lang="en-GB" sz="2000" dirty="0"/>
              <a:t>to be </a:t>
            </a:r>
            <a:r>
              <a:rPr lang="en-GB" sz="2000" dirty="0" smtClean="0"/>
              <a:t>performed, including timing </a:t>
            </a:r>
            <a:r>
              <a:rPr lang="en-GB" sz="2000" dirty="0"/>
              <a:t>of each </a:t>
            </a:r>
            <a:r>
              <a:rPr lang="en-GB" sz="2000" dirty="0" smtClean="0"/>
              <a:t>intervention/modification + List of corrective actions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Test </a:t>
            </a:r>
            <a:r>
              <a:rPr lang="en-GB" sz="2000" dirty="0">
                <a:solidFill>
                  <a:srgbClr val="C00000"/>
                </a:solidFill>
              </a:rPr>
              <a:t>all power converters </a:t>
            </a:r>
            <a:r>
              <a:rPr lang="en-GB" sz="2000" dirty="0"/>
              <a:t>at minimum stable current level (by specification) </a:t>
            </a:r>
            <a:r>
              <a:rPr lang="mr-IN" sz="2000" dirty="0">
                <a:solidFill>
                  <a:srgbClr val="006600"/>
                </a:solidFill>
              </a:rPr>
              <a:t>–</a:t>
            </a:r>
            <a:r>
              <a:rPr lang="en-GB" sz="2000" dirty="0">
                <a:solidFill>
                  <a:srgbClr val="006600"/>
                </a:solidFill>
              </a:rPr>
              <a:t> </a:t>
            </a:r>
            <a:r>
              <a:rPr lang="en-GB" sz="2000" b="1" u="sng" dirty="0">
                <a:solidFill>
                  <a:srgbClr val="006600"/>
                </a:solidFill>
              </a:rPr>
              <a:t>done</a:t>
            </a:r>
            <a:r>
              <a:rPr lang="en-GB" sz="2000" dirty="0">
                <a:solidFill>
                  <a:srgbClr val="006600"/>
                </a:solidFill>
              </a:rPr>
              <a:t> </a:t>
            </a:r>
            <a:r>
              <a:rPr lang="en-GB" sz="2000" dirty="0"/>
              <a:t>(TS#1</a:t>
            </a:r>
            <a:r>
              <a:rPr lang="en-GB" sz="2000" dirty="0" smtClean="0"/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New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injection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optics</a:t>
            </a:r>
            <a:r>
              <a:rPr lang="en-GB" sz="2000" dirty="0" smtClean="0"/>
              <a:t> to improve requirements for critical magnets - (under discussion)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Extend all calibration curves </a:t>
            </a:r>
            <a:r>
              <a:rPr lang="en-GB" sz="2000" dirty="0" smtClean="0"/>
              <a:t>according to new optics requirements with magnetic model/measurements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Procedure</a:t>
            </a:r>
            <a:r>
              <a:rPr lang="en-GB" sz="2000" dirty="0" smtClean="0"/>
              <a:t> to be written, circulated and approved</a:t>
            </a:r>
          </a:p>
        </p:txBody>
      </p:sp>
    </p:spTree>
    <p:extLst>
      <p:ext uri="{BB962C8B-B14F-4D97-AF65-F5344CB8AC3E}">
        <p14:creationId xmlns:p14="http://schemas.microsoft.com/office/powerpoint/2010/main" val="189187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Main tunnel and remote interventions</a:t>
            </a:r>
            <a:endParaRPr lang="en-GB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963824"/>
              </p:ext>
            </p:extLst>
          </p:nvPr>
        </p:nvGraphicFramePr>
        <p:xfrm>
          <a:off x="291659" y="792481"/>
          <a:ext cx="8607972" cy="5430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58255">
                  <a:extLst>
                    <a:ext uri="{9D8B030D-6E8A-4147-A177-3AD203B41FA5}">
                      <a16:colId xmlns:a16="http://schemas.microsoft.com/office/drawing/2014/main" val="1459039979"/>
                    </a:ext>
                  </a:extLst>
                </a:gridCol>
                <a:gridCol w="3649717">
                  <a:extLst>
                    <a:ext uri="{9D8B030D-6E8A-4147-A177-3AD203B41FA5}">
                      <a16:colId xmlns:a16="http://schemas.microsoft.com/office/drawing/2014/main" val="28757488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Intervention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Need</a:t>
                      </a:r>
                      <a:r>
                        <a:rPr lang="en-GB" baseline="0" dirty="0" smtClean="0"/>
                        <a:t> re-qualification after?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210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Modification (EXTENSION?) of </a:t>
                      </a:r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BETS</a:t>
                      </a:r>
                      <a:r>
                        <a:rPr lang="en-GB" dirty="0" smtClean="0"/>
                        <a:t> tables (extraction, injection, dump), FPGA coded in the control HW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YES, </a:t>
                      </a:r>
                      <a:r>
                        <a:rPr lang="en-GB" baseline="0" dirty="0" smtClean="0"/>
                        <a:t>c</a:t>
                      </a:r>
                      <a:r>
                        <a:rPr lang="en-GB" dirty="0" smtClean="0"/>
                        <a:t>ould</a:t>
                      </a:r>
                      <a:r>
                        <a:rPr lang="en-GB" baseline="0" dirty="0" smtClean="0"/>
                        <a:t> it be done during the YETS?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973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LHC </a:t>
                      </a:r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safety beam flag</a:t>
                      </a:r>
                      <a:r>
                        <a:rPr lang="en-GB" dirty="0" smtClean="0"/>
                        <a:t> extension (SMP firmware modification)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Defined</a:t>
                      </a:r>
                      <a:r>
                        <a:rPr lang="en-GB" baseline="0" dirty="0" smtClean="0"/>
                        <a:t> to 0 GeV, it’s maybe OK?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625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Set </a:t>
                      </a:r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current</a:t>
                      </a:r>
                      <a:r>
                        <a:rPr lang="en-GB" baseline="0" dirty="0" smtClean="0">
                          <a:solidFill>
                            <a:srgbClr val="990000"/>
                          </a:solidFill>
                        </a:rPr>
                        <a:t> interlock</a:t>
                      </a:r>
                      <a:r>
                        <a:rPr lang="en-GB" baseline="0" dirty="0" smtClean="0"/>
                        <a:t> on main dipole 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</a:t>
                      </a:r>
                      <a:r>
                        <a:rPr lang="en-GB" baseline="0" dirty="0" smtClean="0"/>
                        <a:t>t prevents proper magnetic cycle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9030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LHC energy flag</a:t>
                      </a:r>
                      <a:r>
                        <a:rPr lang="en-GB" dirty="0" smtClean="0"/>
                        <a:t> (sent via extraction BIC) modification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??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160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LHC </a:t>
                      </a:r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injection kicker</a:t>
                      </a:r>
                      <a:r>
                        <a:rPr lang="en-GB" dirty="0" smtClean="0"/>
                        <a:t> strength adjustment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381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SPS </a:t>
                      </a:r>
                      <a:r>
                        <a:rPr lang="en-GB" dirty="0" smtClean="0">
                          <a:solidFill>
                            <a:srgbClr val="990000"/>
                          </a:solidFill>
                        </a:rPr>
                        <a:t>extraction bump</a:t>
                      </a:r>
                      <a:r>
                        <a:rPr lang="en-GB" dirty="0" smtClean="0"/>
                        <a:t> and kicker strength adjustment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8434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Creation and test of new </a:t>
                      </a:r>
                      <a:r>
                        <a:rPr kumimoji="0" lang="en-GB" sz="1800" kern="1200" dirty="0" smtClean="0">
                          <a:solidFill>
                            <a:srgbClr val="990000"/>
                          </a:solidFill>
                          <a:latin typeface="+mn-lt"/>
                          <a:ea typeface="+mn-ea"/>
                          <a:cs typeface="+mn-cs"/>
                        </a:rPr>
                        <a:t>SPS\LHC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kumimoji="0"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828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LHC several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interlock masking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083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SPS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extraction interlock </a:t>
                      </a:r>
                      <a:r>
                        <a:rPr lang="en-GB" dirty="0" smtClean="0"/>
                        <a:t>masking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NO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096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/>
                        <a:t>BLM</a:t>
                      </a:r>
                      <a:r>
                        <a:rPr lang="en-GB" baseline="0" smtClean="0"/>
                        <a:t> modification?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???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84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22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Technical stop option vs LS2</a:t>
            </a:r>
            <a:endParaRPr lang="en-GB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55512" y="1602342"/>
            <a:ext cx="7957595" cy="406841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1776"/>
              </a:spcBef>
            </a:pPr>
            <a:r>
              <a:rPr lang="en-GB" sz="2400" dirty="0" smtClean="0"/>
              <a:t>The </a:t>
            </a:r>
            <a:r>
              <a:rPr lang="en-US" sz="2400" dirty="0" smtClean="0"/>
              <a:t>technical validation implies activities normally not done after a TS, like re-validation of BETS tables, SMP flag, etc…</a:t>
            </a:r>
          </a:p>
          <a:p>
            <a:pPr defTabSz="914400">
              <a:spcBef>
                <a:spcPts val="1776"/>
              </a:spcBef>
            </a:pPr>
            <a:r>
              <a:rPr lang="en-GB" sz="2400" dirty="0"/>
              <a:t>An </a:t>
            </a:r>
            <a:r>
              <a:rPr lang="en-GB" sz="2400" dirty="0" smtClean="0"/>
              <a:t>additional </a:t>
            </a:r>
            <a:r>
              <a:rPr lang="en-GB" sz="2400" dirty="0"/>
              <a:t>24h (??) should be considered to revalidate the </a:t>
            </a:r>
            <a:r>
              <a:rPr lang="en-GB" sz="2400" dirty="0" smtClean="0"/>
              <a:t>interlocks (better estimate must be done)</a:t>
            </a:r>
          </a:p>
          <a:p>
            <a:pPr defTabSz="914400">
              <a:spcBef>
                <a:spcPts val="1776"/>
              </a:spcBef>
            </a:pPr>
            <a:r>
              <a:rPr lang="en-GB" sz="2400" dirty="0" smtClean="0"/>
              <a:t>This time would not be needed if the test is done just before LS2</a:t>
            </a:r>
          </a:p>
          <a:p>
            <a:pPr defTabSz="914400">
              <a:spcBef>
                <a:spcPts val="1776"/>
              </a:spcBef>
            </a:pPr>
            <a:r>
              <a:rPr lang="en-GB" sz="2400" dirty="0" smtClean="0"/>
              <a:t>At the end of the run:</a:t>
            </a:r>
          </a:p>
          <a:p>
            <a:pPr lvl="1" defTabSz="914400">
              <a:spcBef>
                <a:spcPts val="1776"/>
              </a:spcBef>
            </a:pPr>
            <a:r>
              <a:rPr lang="en-GB" sz="2200" dirty="0" smtClean="0"/>
              <a:t>Increased risk of missing the opportunity</a:t>
            </a:r>
          </a:p>
          <a:p>
            <a:pPr lvl="1" defTabSz="914400">
              <a:spcBef>
                <a:spcPts val="1776"/>
              </a:spcBef>
            </a:pPr>
            <a:r>
              <a:rPr lang="en-GB" sz="2200" dirty="0" smtClean="0"/>
              <a:t>Availability of p not </a:t>
            </a:r>
            <a:r>
              <a:rPr lang="en-GB" sz="2200" dirty="0" smtClean="0"/>
              <a:t>clear. RF </a:t>
            </a:r>
            <a:r>
              <a:rPr lang="en-GB" sz="2200" dirty="0" smtClean="0"/>
              <a:t>frequency range </a:t>
            </a:r>
            <a:r>
              <a:rPr lang="en-GB" sz="2200" dirty="0" smtClean="0"/>
              <a:t>(400.765 MHz =&gt; 400.810 MHz) does not allow the </a:t>
            </a:r>
            <a:r>
              <a:rPr lang="en-GB" sz="2200" dirty="0" smtClean="0"/>
              <a:t>test with </a:t>
            </a:r>
            <a:r>
              <a:rPr lang="en-GB" sz="2200" dirty="0" smtClean="0"/>
              <a:t>IONS (400.767 </a:t>
            </a:r>
            <a:r>
              <a:rPr lang="en-GB" sz="2200" smtClean="0"/>
              <a:t>MHz needed)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11089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33493"/>
            <a:ext cx="8226854" cy="558988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dirty="0" smtClean="0"/>
              <a:t>Outlook and follow-up</a:t>
            </a:r>
            <a:endParaRPr lang="en-GB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26459" y="1700027"/>
            <a:ext cx="7957595" cy="4068417"/>
          </a:xfrm>
          <a:prstGeom prst="rect">
            <a:avLst/>
          </a:prstGeom>
        </p:spPr>
        <p:txBody>
          <a:bodyPr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1776"/>
              </a:spcBef>
            </a:pPr>
            <a:r>
              <a:rPr lang="en-US" sz="2400" dirty="0" smtClean="0"/>
              <a:t>Re-convene and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update</a:t>
            </a:r>
            <a:r>
              <a:rPr lang="en-US" sz="2400" dirty="0" smtClean="0"/>
              <a:t> team who is already working on this subject</a:t>
            </a:r>
          </a:p>
          <a:p>
            <a:pPr defTabSz="914400">
              <a:spcBef>
                <a:spcPts val="1776"/>
              </a:spcBef>
            </a:pPr>
            <a:r>
              <a:rPr lang="en-GB" sz="2400" dirty="0" smtClean="0"/>
              <a:t>Endorsement @Chamonix?</a:t>
            </a:r>
            <a:endParaRPr lang="en-US" sz="2400" dirty="0" smtClean="0"/>
          </a:p>
          <a:p>
            <a:pPr defTabSz="914400">
              <a:spcBef>
                <a:spcPts val="1776"/>
              </a:spcBef>
            </a:pPr>
            <a:r>
              <a:rPr lang="en-US" sz="2400" dirty="0" smtClean="0"/>
              <a:t>Starting from March/April 2018,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regular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meetings</a:t>
            </a:r>
            <a:r>
              <a:rPr lang="en-US" sz="2400" dirty="0" smtClean="0"/>
              <a:t> to advance with the preparation, documentation, intermediate tests and deployment</a:t>
            </a:r>
          </a:p>
          <a:p>
            <a:pPr defTabSz="914400">
              <a:spcBef>
                <a:spcPts val="1776"/>
              </a:spcBef>
            </a:pPr>
            <a:r>
              <a:rPr lang="en-US" sz="2400" dirty="0" smtClean="0"/>
              <a:t>Will be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strong links to MPP </a:t>
            </a:r>
            <a:r>
              <a:rPr lang="en-US" sz="2400" dirty="0" smtClean="0"/>
              <a:t>at certain stages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575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70792</TotalTime>
  <Words>484</Words>
  <Application>Microsoft Office PowerPoint</Application>
  <PresentationFormat>On-screen Show (4:3)</PresentationFormat>
  <Paragraphs>68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Mangal</vt:lpstr>
      <vt:lpstr>CERNCorporate4-3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Matteo Solfaroli Camillocci</cp:lastModifiedBy>
  <cp:revision>1148</cp:revision>
  <dcterms:created xsi:type="dcterms:W3CDTF">2013-08-27T13:15:14Z</dcterms:created>
  <dcterms:modified xsi:type="dcterms:W3CDTF">2017-11-27T21:49:04Z</dcterms:modified>
</cp:coreProperties>
</file>