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4"/>
  </p:notesMasterIdLst>
  <p:sldIdLst>
    <p:sldId id="443" r:id="rId2"/>
    <p:sldId id="423" r:id="rId3"/>
    <p:sldId id="442" r:id="rId4"/>
    <p:sldId id="383" r:id="rId5"/>
    <p:sldId id="390" r:id="rId6"/>
    <p:sldId id="417" r:id="rId7"/>
    <p:sldId id="428" r:id="rId8"/>
    <p:sldId id="421" r:id="rId9"/>
    <p:sldId id="439" r:id="rId10"/>
    <p:sldId id="391" r:id="rId11"/>
    <p:sldId id="418" r:id="rId12"/>
    <p:sldId id="433" r:id="rId13"/>
    <p:sldId id="397" r:id="rId14"/>
    <p:sldId id="396" r:id="rId15"/>
    <p:sldId id="434" r:id="rId16"/>
    <p:sldId id="392" r:id="rId17"/>
    <p:sldId id="425" r:id="rId18"/>
    <p:sldId id="415" r:id="rId19"/>
    <p:sldId id="416" r:id="rId20"/>
    <p:sldId id="437" r:id="rId21"/>
    <p:sldId id="404" r:id="rId22"/>
    <p:sldId id="440" r:id="rId23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13FD"/>
    <a:srgbClr val="6539D3"/>
    <a:srgbClr val="009900"/>
    <a:srgbClr val="635FB1"/>
    <a:srgbClr val="0066FF"/>
    <a:srgbClr val="FF7C80"/>
    <a:srgbClr val="CC33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11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fld id="{6A07C26E-AD31-4B6B-A67E-422A9EC9D16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193534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Miami-2008, 17 Dec 2008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Presented by:  W. G. Scott, PPD/RAL.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2FCB66-8BCC-4225-BDEC-E0377E173BA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96066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Miami-2008, 17 Dec 2008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Presented by:  W. G. Scott, PPD/RAL.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28130-BA47-4FF1-9B77-4E020B875F9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26346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Miami-2008, 17 Dec 2008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Presented by:  W. G. Scott, PPD/RAL.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52779-1C89-4CAB-99F5-BB76FDF5DDF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29218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68313" y="6524625"/>
            <a:ext cx="2133600" cy="1809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Miami-2008, 17 Dec 2016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Presented by:  W. G. Scott, PPD/RAL.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446E2-1811-4F3A-93A5-74F0D6D6489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245067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Miami-2008, 17 Dec 2008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Presented by:  W. G. Scott, PPD/RAL.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52607-0AA0-436A-87CD-CA2F3FDE71A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488886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Miami-2008, 17 Dec 2008</a:t>
            </a: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Presented by:  W. G. Scott, PPD/RAL.</a:t>
            </a: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5E7A3-401C-4812-A80D-551FA017EBF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93051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Miami-2008, 17 Dec 2008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Presented by:  W. G. Scott, PPD/RAL.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EF82F-C6A7-4ECB-9454-14D95ECE7AF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48970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Miami-2008, 17 Dec 2008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Presented by:  W. G. Scott, PPD/RAL.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C06EEF-7C6B-4B38-ACBA-D10B8666B51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41699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Miami-2008, 17 Dec 2008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Presented by:  W. G. Scott, PPD/RAL.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570B3-C9F3-4FCC-B14D-038C8DEDF72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67817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Miami-2008, 17 Dec 2008</a:t>
            </a: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Presented by:  W. G. Scott, PPD/RAL.</a:t>
            </a: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81843-BFCD-41BC-8EE3-8DDA7359DBB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3784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Miami-2008, 17 Dec 2008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Presented by:  W. G. Scott, PPD/RAL.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ED8FA-B341-4236-BBBE-5B262618B7E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26267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Miami-2008, 17 Dec 2008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Presented by:  W. G. Scott, PPD/RAL.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918E2-FF27-4B1B-B0FB-2F9D1C8DBB0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23702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Miami-2008, 17 Dec 2008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Presented by:  W. G. Scott, PPD/RAL.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15EAE-27BC-439F-B1CB-3E3440D4330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55179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Miami-2008, 17 Dec 2008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Presented by:  W. G. Scott, PPD/RAL.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206D92-44F3-4C13-99CF-19609F2304F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46323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GB" altLang="en-US"/>
              <a:t>Miami-2008, 17 Dec 2008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24625"/>
            <a:ext cx="2895600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GB" altLang="en-US"/>
              <a:t>Presented by:  W. G. Scott, PPD/RAL.</a:t>
            </a:r>
          </a:p>
        </p:txBody>
      </p:sp>
      <p:sp>
        <p:nvSpPr>
          <p:cNvPr id="1025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24625"/>
            <a:ext cx="2133600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>
                <a:latin typeface="Arial" pitchFamily="34" charset="0"/>
              </a:defRPr>
            </a:lvl1pPr>
          </a:lstStyle>
          <a:p>
            <a:pPr>
              <a:defRPr/>
            </a:pPr>
            <a:fld id="{79817B25-C5E4-4876-A76D-AE0BB19E6D4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9" r:id="rId12"/>
    <p:sldLayoutId id="2147483787" r:id="rId13"/>
    <p:sldLayoutId id="2147483788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7" Type="http://schemas.openxmlformats.org/officeDocument/2006/relationships/image" Target="../media/image1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1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dirty="0" smtClean="0"/>
              <a:t>NEXT Meeting RAL </a:t>
            </a:r>
            <a:r>
              <a:rPr lang="en-GB" altLang="en-US" b="0" dirty="0"/>
              <a:t>9</a:t>
            </a:r>
            <a:r>
              <a:rPr lang="en-GB" altLang="en-US" b="0" dirty="0" smtClean="0"/>
              <a:t> May 2018</a:t>
            </a:r>
          </a:p>
        </p:txBody>
      </p:sp>
      <p:sp>
        <p:nvSpPr>
          <p:cNvPr id="307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smtClean="0"/>
              <a:t>Presented by:  W. G. Scott, PPD/RAL.</a:t>
            </a:r>
          </a:p>
        </p:txBody>
      </p:sp>
      <p:sp>
        <p:nvSpPr>
          <p:cNvPr id="307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2AADC48-2896-49D7-8420-6220A3FB9171}" type="slidenum">
              <a:rPr lang="en-GB" altLang="en-US" b="0" smtClean="0"/>
              <a:pPr eaLnBrk="1" hangingPunct="1"/>
              <a:t>1</a:t>
            </a:fld>
            <a:endParaRPr lang="en-GB" altLang="en-US" b="0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314284" y="761992"/>
            <a:ext cx="8308975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3200" dirty="0"/>
              <a:t>“MANIFEST  BOSONIC  DEMOCRACY”</a:t>
            </a:r>
          </a:p>
        </p:txBody>
      </p:sp>
      <p:sp>
        <p:nvSpPr>
          <p:cNvPr id="3078" name="Text Box 7"/>
          <p:cNvSpPr txBox="1">
            <a:spLocks noChangeArrowheads="1"/>
          </p:cNvSpPr>
          <p:nvPr/>
        </p:nvSpPr>
        <p:spPr bwMode="auto">
          <a:xfrm>
            <a:off x="5848269" y="191845"/>
            <a:ext cx="277499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1600" dirty="0">
                <a:solidFill>
                  <a:srgbClr val="009900"/>
                </a:solidFill>
              </a:rPr>
              <a:t>W. G. Scott </a:t>
            </a:r>
            <a:r>
              <a:rPr lang="en-GB" altLang="en-US" sz="1600" dirty="0" smtClean="0">
                <a:solidFill>
                  <a:srgbClr val="009900"/>
                </a:solidFill>
              </a:rPr>
              <a:t>(PPD/RAL</a:t>
            </a:r>
            <a:r>
              <a:rPr lang="en-GB" altLang="en-US" sz="1600" dirty="0">
                <a:solidFill>
                  <a:srgbClr val="009900"/>
                </a:solidFill>
              </a:rPr>
              <a:t>)  </a:t>
            </a:r>
          </a:p>
          <a:p>
            <a:pPr eaLnBrk="1" hangingPunct="1"/>
            <a:r>
              <a:rPr lang="en-GB" altLang="en-US" sz="1600" dirty="0" smtClean="0">
                <a:solidFill>
                  <a:srgbClr val="009900"/>
                </a:solidFill>
              </a:rPr>
              <a:t>NEXT-Meeting  9 May 2018</a:t>
            </a:r>
            <a:endParaRPr lang="en-GB" altLang="en-US" sz="1600" dirty="0">
              <a:solidFill>
                <a:srgbClr val="009900"/>
              </a:solidFill>
            </a:endParaRPr>
          </a:p>
        </p:txBody>
      </p:sp>
      <p:sp>
        <p:nvSpPr>
          <p:cNvPr id="3079" name="Rectangle 14"/>
          <p:cNvSpPr>
            <a:spLocks noChangeArrowheads="1"/>
          </p:cNvSpPr>
          <p:nvPr/>
        </p:nvSpPr>
        <p:spPr bwMode="auto">
          <a:xfrm>
            <a:off x="353144" y="1456904"/>
            <a:ext cx="5053012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dirty="0"/>
              <a:t>THE SU(3)  ALGEBRA  IN  A  CYCLIC   BASIS</a:t>
            </a:r>
          </a:p>
        </p:txBody>
      </p:sp>
      <p:sp>
        <p:nvSpPr>
          <p:cNvPr id="3080" name="Line 15"/>
          <p:cNvSpPr>
            <a:spLocks noChangeShapeType="1"/>
          </p:cNvSpPr>
          <p:nvPr/>
        </p:nvSpPr>
        <p:spPr bwMode="auto">
          <a:xfrm flipV="1">
            <a:off x="387529" y="1281590"/>
            <a:ext cx="7337822" cy="74613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81" name="Line 16"/>
          <p:cNvSpPr>
            <a:spLocks noChangeShapeType="1"/>
          </p:cNvSpPr>
          <p:nvPr/>
        </p:nvSpPr>
        <p:spPr bwMode="auto">
          <a:xfrm>
            <a:off x="507131" y="1828379"/>
            <a:ext cx="4745037" cy="0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82" name="TextBox 2"/>
          <p:cNvSpPr txBox="1">
            <a:spLocks noChangeArrowheads="1"/>
          </p:cNvSpPr>
          <p:nvPr/>
        </p:nvSpPr>
        <p:spPr bwMode="auto">
          <a:xfrm>
            <a:off x="425566" y="2176723"/>
            <a:ext cx="70867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dirty="0">
                <a:latin typeface="Times New Roman" pitchFamily="18" charset="0"/>
              </a:rPr>
              <a:t>“The SU)3) Algebra in A Cyclic Basis” </a:t>
            </a:r>
            <a:r>
              <a:rPr lang="en-GB" altLang="en-US" dirty="0">
                <a:solidFill>
                  <a:srgbClr val="4513FD"/>
                </a:solidFill>
                <a:latin typeface="Times New Roman" pitchFamily="18" charset="0"/>
              </a:rPr>
              <a:t>P.F. Harrison, R. Krishnan and</a:t>
            </a:r>
          </a:p>
          <a:p>
            <a:pPr eaLnBrk="1" hangingPunct="1"/>
            <a:r>
              <a:rPr lang="en-GB" altLang="en-US" dirty="0">
                <a:solidFill>
                  <a:srgbClr val="4513FD"/>
                </a:solidFill>
                <a:latin typeface="Times New Roman" pitchFamily="18" charset="0"/>
              </a:rPr>
              <a:t>W. G. Scott</a:t>
            </a:r>
            <a:r>
              <a:rPr lang="en-GB" altLang="en-US" dirty="0">
                <a:latin typeface="Times New Roman" pitchFamily="18" charset="0"/>
              </a:rPr>
              <a:t>, Phys. Rev. D 90 (2014) 017302. </a:t>
            </a:r>
            <a:r>
              <a:rPr lang="en-GB" altLang="en-US" dirty="0" smtClean="0">
                <a:latin typeface="Times New Roman" pitchFamily="18" charset="0"/>
              </a:rPr>
              <a:t>  </a:t>
            </a:r>
            <a:r>
              <a:rPr lang="en-GB" altLang="en-US" dirty="0" smtClean="0">
                <a:solidFill>
                  <a:srgbClr val="C00000"/>
                </a:solidFill>
                <a:latin typeface="Times New Roman" pitchFamily="18" charset="0"/>
              </a:rPr>
              <a:t>ArXiv:1407.8360[hep-</a:t>
            </a:r>
            <a:r>
              <a:rPr lang="en-GB" altLang="en-US" dirty="0" err="1" smtClean="0">
                <a:solidFill>
                  <a:srgbClr val="C00000"/>
                </a:solidFill>
                <a:latin typeface="Times New Roman" pitchFamily="18" charset="0"/>
              </a:rPr>
              <a:t>ph</a:t>
            </a:r>
            <a:r>
              <a:rPr lang="en-GB" altLang="en-US" dirty="0">
                <a:solidFill>
                  <a:srgbClr val="C00000"/>
                </a:solidFill>
                <a:latin typeface="Times New Roman" pitchFamily="18" charset="0"/>
              </a:rPr>
              <a:t>]</a:t>
            </a:r>
          </a:p>
        </p:txBody>
      </p:sp>
      <p:sp>
        <p:nvSpPr>
          <p:cNvPr id="3083" name="Rectangle 14"/>
          <p:cNvSpPr>
            <a:spLocks noChangeArrowheads="1"/>
          </p:cNvSpPr>
          <p:nvPr/>
        </p:nvSpPr>
        <p:spPr bwMode="auto">
          <a:xfrm>
            <a:off x="353144" y="3259949"/>
            <a:ext cx="52006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dirty="0"/>
              <a:t>THE </a:t>
            </a:r>
            <a:r>
              <a:rPr lang="en-GB" altLang="en-US" dirty="0">
                <a:solidFill>
                  <a:srgbClr val="C00000"/>
                </a:solidFill>
              </a:rPr>
              <a:t>SU(2)  </a:t>
            </a:r>
            <a:r>
              <a:rPr lang="en-GB" altLang="en-US" dirty="0"/>
              <a:t>ALGEBRA  IN  A  CYCLIC   BASIS:</a:t>
            </a:r>
          </a:p>
        </p:txBody>
      </p:sp>
      <p:sp>
        <p:nvSpPr>
          <p:cNvPr id="3084" name="Rectangle 14"/>
          <p:cNvSpPr>
            <a:spLocks noChangeArrowheads="1"/>
          </p:cNvSpPr>
          <p:nvPr/>
        </p:nvSpPr>
        <p:spPr bwMode="auto">
          <a:xfrm>
            <a:off x="407109" y="2933923"/>
            <a:ext cx="5980113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dirty="0"/>
              <a:t>Please first consider – already familiar - :</a:t>
            </a:r>
          </a:p>
        </p:txBody>
      </p:sp>
      <p:pic>
        <p:nvPicPr>
          <p:cNvPr id="3085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884" y="3562178"/>
            <a:ext cx="2295525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86" name="Group 7"/>
          <p:cNvGrpSpPr>
            <a:grpSpLocks/>
          </p:cNvGrpSpPr>
          <p:nvPr/>
        </p:nvGrpSpPr>
        <p:grpSpPr bwMode="auto">
          <a:xfrm>
            <a:off x="3381297" y="3869853"/>
            <a:ext cx="1843088" cy="1693862"/>
            <a:chOff x="3961611" y="4240328"/>
            <a:chExt cx="1844639" cy="1693773"/>
          </a:xfrm>
        </p:grpSpPr>
        <p:sp>
          <p:nvSpPr>
            <p:cNvPr id="16" name="TextBox 15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3961611" y="4240328"/>
              <a:ext cx="1811714" cy="537583"/>
            </a:xfrm>
            <a:prstGeom prst="rect">
              <a:avLst/>
            </a:prstGeom>
            <a:blipFill rotWithShape="1">
              <a:blip r:embed="rId3"/>
              <a:stretch>
                <a:fillRect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en-GB">
                  <a:noFill/>
                </a:rPr>
                <a:t> </a:t>
              </a:r>
            </a:p>
          </p:txBody>
        </p:sp>
        <p:sp>
          <p:nvSpPr>
            <p:cNvPr id="17" name="TextBox 16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3994536" y="4777911"/>
              <a:ext cx="1811714" cy="537583"/>
            </a:xfrm>
            <a:prstGeom prst="rect">
              <a:avLst/>
            </a:prstGeom>
            <a:blipFill rotWithShape="1">
              <a:blip r:embed="rId4"/>
              <a:stretch>
                <a:fillRect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en-GB">
                  <a:noFill/>
                </a:rPr>
                <a:t> </a:t>
              </a:r>
            </a:p>
          </p:txBody>
        </p:sp>
        <p:sp>
          <p:nvSpPr>
            <p:cNvPr id="18" name="TextBox 17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3994536" y="5396518"/>
              <a:ext cx="1811714" cy="537583"/>
            </a:xfrm>
            <a:prstGeom prst="rect">
              <a:avLst/>
            </a:prstGeom>
            <a:blipFill rotWithShape="1">
              <a:blip r:embed="rId5"/>
              <a:stretch>
                <a:fillRect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en-GB">
                  <a:noFill/>
                </a:rPr>
                <a:t> </a:t>
              </a:r>
            </a:p>
          </p:txBody>
        </p:sp>
      </p:grpSp>
      <p:sp>
        <p:nvSpPr>
          <p:cNvPr id="3087" name="TextBox 2"/>
          <p:cNvSpPr txBox="1">
            <a:spLocks noChangeArrowheads="1"/>
          </p:cNvSpPr>
          <p:nvPr/>
        </p:nvSpPr>
        <p:spPr bwMode="auto">
          <a:xfrm>
            <a:off x="436169" y="4116709"/>
            <a:ext cx="2711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dirty="0"/>
              <a:t>Just the old </a:t>
            </a:r>
          </a:p>
          <a:p>
            <a:pPr eaLnBrk="1" hangingPunct="1"/>
            <a:r>
              <a:rPr lang="en-GB" altLang="en-US" dirty="0"/>
              <a:t>3-d vector product rule</a:t>
            </a:r>
          </a:p>
          <a:p>
            <a:pPr eaLnBrk="1" hangingPunct="1"/>
            <a:r>
              <a:rPr lang="en-GB" altLang="en-US" dirty="0"/>
              <a:t>for orthogonal  </a:t>
            </a:r>
          </a:p>
          <a:p>
            <a:pPr eaLnBrk="1" hangingPunct="1"/>
            <a:r>
              <a:rPr lang="en-GB" altLang="en-US" dirty="0"/>
              <a:t>unit vectors  </a:t>
            </a:r>
          </a:p>
        </p:txBody>
      </p:sp>
      <p:grpSp>
        <p:nvGrpSpPr>
          <p:cNvPr id="3088" name="Group 6"/>
          <p:cNvGrpSpPr>
            <a:grpSpLocks/>
          </p:cNvGrpSpPr>
          <p:nvPr/>
        </p:nvGrpSpPr>
        <p:grpSpPr bwMode="auto">
          <a:xfrm>
            <a:off x="2177912" y="4805848"/>
            <a:ext cx="1030288" cy="523875"/>
            <a:chOff x="1611542" y="5618710"/>
            <a:chExt cx="1030001" cy="523220"/>
          </a:xfrm>
        </p:grpSpPr>
        <p:sp>
          <p:nvSpPr>
            <p:cNvPr id="29" name="TextBox 28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1611542" y="5618710"/>
              <a:ext cx="763862" cy="523220"/>
            </a:xfrm>
            <a:prstGeom prst="rect">
              <a:avLst/>
            </a:prstGeom>
            <a:blipFill rotWithShape="1">
              <a:blip r:embed="rId6"/>
              <a:stretch>
                <a:fillRect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en-GB">
                  <a:noFill/>
                </a:rPr>
                <a:t> </a:t>
              </a:r>
            </a:p>
          </p:txBody>
        </p:sp>
        <p:sp>
          <p:nvSpPr>
            <p:cNvPr id="30" name="TextBox 29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2184367" y="5639516"/>
              <a:ext cx="457176" cy="481607"/>
            </a:xfrm>
            <a:prstGeom prst="rect">
              <a:avLst/>
            </a:prstGeom>
            <a:blipFill rotWithShape="1">
              <a:blip r:embed="rId7"/>
              <a:stretch>
                <a:fillRect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en-GB">
                  <a:noFill/>
                </a:rPr>
                <a:t> </a:t>
              </a:r>
            </a:p>
          </p:txBody>
        </p:sp>
      </p:grpSp>
      <p:cxnSp>
        <p:nvCxnSpPr>
          <p:cNvPr id="3090" name="Straight Connector 25"/>
          <p:cNvCxnSpPr>
            <a:cxnSpLocks noChangeShapeType="1"/>
          </p:cNvCxnSpPr>
          <p:nvPr/>
        </p:nvCxnSpPr>
        <p:spPr bwMode="auto">
          <a:xfrm flipH="1">
            <a:off x="1016132" y="3922370"/>
            <a:ext cx="398964" cy="11284"/>
          </a:xfrm>
          <a:prstGeom prst="line">
            <a:avLst/>
          </a:prstGeom>
          <a:noFill/>
          <a:ln w="76200" algn="ctr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1" name="Straight Connector 2"/>
          <p:cNvCxnSpPr>
            <a:cxnSpLocks noChangeShapeType="1"/>
          </p:cNvCxnSpPr>
          <p:nvPr/>
        </p:nvCxnSpPr>
        <p:spPr bwMode="auto">
          <a:xfrm>
            <a:off x="831439" y="3767174"/>
            <a:ext cx="768350" cy="0"/>
          </a:xfrm>
          <a:prstGeom prst="line">
            <a:avLst/>
          </a:prstGeom>
          <a:noFill/>
          <a:ln w="76200" algn="ctr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2" name="Straight Connector 2"/>
          <p:cNvCxnSpPr>
            <a:cxnSpLocks noChangeShapeType="1"/>
          </p:cNvCxnSpPr>
          <p:nvPr/>
        </p:nvCxnSpPr>
        <p:spPr bwMode="auto">
          <a:xfrm>
            <a:off x="912587" y="1988840"/>
            <a:ext cx="768350" cy="0"/>
          </a:xfrm>
          <a:prstGeom prst="line">
            <a:avLst/>
          </a:prstGeom>
          <a:noFill/>
          <a:ln w="76200" algn="ctr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3" name="Straight Connector 2"/>
          <p:cNvCxnSpPr>
            <a:cxnSpLocks noChangeShapeType="1"/>
          </p:cNvCxnSpPr>
          <p:nvPr/>
        </p:nvCxnSpPr>
        <p:spPr bwMode="auto">
          <a:xfrm>
            <a:off x="958851" y="2129123"/>
            <a:ext cx="576262" cy="0"/>
          </a:xfrm>
          <a:prstGeom prst="line">
            <a:avLst/>
          </a:prstGeom>
          <a:noFill/>
          <a:ln w="76200" algn="ctr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Line 16"/>
          <p:cNvSpPr>
            <a:spLocks noChangeShapeType="1"/>
          </p:cNvSpPr>
          <p:nvPr/>
        </p:nvSpPr>
        <p:spPr bwMode="auto">
          <a:xfrm flipV="1">
            <a:off x="563365" y="3614450"/>
            <a:ext cx="4842791" cy="16503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8" name="Rectangle 14"/>
          <p:cNvSpPr>
            <a:spLocks noChangeArrowheads="1"/>
          </p:cNvSpPr>
          <p:nvPr/>
        </p:nvSpPr>
        <p:spPr bwMode="auto">
          <a:xfrm>
            <a:off x="355259" y="5778339"/>
            <a:ext cx="787781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dirty="0" smtClean="0"/>
              <a:t>Lie Product is Anti-Symmetric, </a:t>
            </a:r>
            <a:r>
              <a:rPr lang="en-GB" altLang="en-US" dirty="0" err="1" smtClean="0"/>
              <a:t>i</a:t>
            </a:r>
            <a:r>
              <a:rPr lang="en-GB" altLang="en-US" dirty="0" smtClean="0"/>
              <a:t>. </a:t>
            </a:r>
            <a:r>
              <a:rPr lang="en-GB" altLang="en-US" dirty="0"/>
              <a:t>e</a:t>
            </a:r>
            <a:r>
              <a:rPr lang="en-GB" altLang="en-US" dirty="0" smtClean="0"/>
              <a:t>. :  (1 x 2) = - (2 x 1)    etc.    </a:t>
            </a:r>
          </a:p>
          <a:p>
            <a:pPr eaLnBrk="1" hangingPunct="1"/>
            <a:r>
              <a:rPr lang="en-GB" altLang="en-US" dirty="0" smtClean="0"/>
              <a:t>And obeys Jacobi identity:  1 x (2 x 3) + 2 x (3 x 1) + 3 x (1 x 2) = 0</a:t>
            </a:r>
            <a:endParaRPr lang="en-GB" altLang="en-US" dirty="0"/>
          </a:p>
        </p:txBody>
      </p:sp>
      <p:cxnSp>
        <p:nvCxnSpPr>
          <p:cNvPr id="31" name="Straight Connector 2"/>
          <p:cNvCxnSpPr>
            <a:cxnSpLocks noChangeShapeType="1"/>
          </p:cNvCxnSpPr>
          <p:nvPr/>
        </p:nvCxnSpPr>
        <p:spPr bwMode="auto">
          <a:xfrm>
            <a:off x="4888244" y="2823054"/>
            <a:ext cx="2433271" cy="0"/>
          </a:xfrm>
          <a:prstGeom prst="line">
            <a:avLst/>
          </a:prstGeom>
          <a:noFill/>
          <a:ln w="76200" algn="ctr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TextBox 5"/>
          <p:cNvSpPr txBox="1"/>
          <p:nvPr/>
        </p:nvSpPr>
        <p:spPr>
          <a:xfrm>
            <a:off x="314284" y="5315248"/>
            <a:ext cx="243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Defn</a:t>
            </a:r>
            <a:r>
              <a:rPr lang="en-GB" dirty="0" smtClean="0"/>
              <a:t>. of Lie Algebra:</a:t>
            </a:r>
            <a:endParaRPr lang="en-GB" dirty="0"/>
          </a:p>
        </p:txBody>
      </p:sp>
      <p:cxnSp>
        <p:nvCxnSpPr>
          <p:cNvPr id="35" name="Straight Connector 2"/>
          <p:cNvCxnSpPr>
            <a:cxnSpLocks noChangeShapeType="1"/>
          </p:cNvCxnSpPr>
          <p:nvPr/>
        </p:nvCxnSpPr>
        <p:spPr bwMode="auto">
          <a:xfrm flipV="1">
            <a:off x="425566" y="5632561"/>
            <a:ext cx="2266688" cy="32171"/>
          </a:xfrm>
          <a:prstGeom prst="line">
            <a:avLst/>
          </a:prstGeom>
          <a:noFill/>
          <a:ln w="57150" algn="ctr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" name="TextBox 31"/>
          <p:cNvSpPr txBox="1"/>
          <p:nvPr/>
        </p:nvSpPr>
        <p:spPr>
          <a:xfrm rot="5400000">
            <a:off x="6545437" y="3196651"/>
            <a:ext cx="4156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6539D3"/>
                </a:solidFill>
              </a:rPr>
              <a:t>U</a:t>
            </a:r>
            <a:endParaRPr lang="en-GB" sz="2000" baseline="-25000" dirty="0">
              <a:solidFill>
                <a:srgbClr val="6539D3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07777" y="3183773"/>
            <a:ext cx="1413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chemeClr val="accent5">
                    <a:lumMod val="50000"/>
                  </a:schemeClr>
                </a:solidFill>
              </a:rPr>
              <a:t>s</a:t>
            </a:r>
            <a:r>
              <a:rPr lang="en-GB" dirty="0" err="1" smtClean="0">
                <a:solidFill>
                  <a:schemeClr val="accent5">
                    <a:lumMod val="50000"/>
                  </a:schemeClr>
                </a:solidFill>
              </a:rPr>
              <a:t>u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(2)      A</a:t>
            </a:r>
            <a:r>
              <a:rPr lang="en-GB" baseline="-25000" dirty="0" smtClean="0">
                <a:solidFill>
                  <a:schemeClr val="accent5">
                    <a:lumMod val="50000"/>
                  </a:schemeClr>
                </a:solidFill>
              </a:rPr>
              <a:t>1</a:t>
            </a:r>
            <a:endParaRPr lang="en-GB" baseline="-25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19687" y="3732264"/>
            <a:ext cx="12362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ALL ON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EQUAL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FOOTING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3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dirty="0" smtClean="0"/>
              <a:t>NEXT </a:t>
            </a:r>
            <a:r>
              <a:rPr lang="en-GB" altLang="en-US" b="0" dirty="0"/>
              <a:t>Meeting RAL 9 May </a:t>
            </a:r>
            <a:r>
              <a:rPr lang="en-GB" altLang="en-US" b="0" dirty="0" smtClean="0"/>
              <a:t>2018</a:t>
            </a:r>
            <a:endParaRPr lang="en-GB" altLang="en-US" b="0" dirty="0"/>
          </a:p>
          <a:p>
            <a:pPr eaLnBrk="1" hangingPunct="1"/>
            <a:endParaRPr lang="en-GB" altLang="en-US" b="0" dirty="0" smtClean="0"/>
          </a:p>
        </p:txBody>
      </p:sp>
      <p:sp>
        <p:nvSpPr>
          <p:cNvPr id="11267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smtClean="0"/>
              <a:t>Presented by:  W. G. Scott, PPD/RAL.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B9FF30-21E8-470C-8B73-B295054F191A}" type="slidenum">
              <a:rPr lang="en-GB" altLang="en-US" b="0" smtClean="0"/>
              <a:pPr eaLnBrk="1" hangingPunct="1"/>
              <a:t>10</a:t>
            </a:fld>
            <a:endParaRPr lang="en-GB" altLang="en-US" b="0" smtClean="0"/>
          </a:p>
        </p:txBody>
      </p:sp>
      <p:sp>
        <p:nvSpPr>
          <p:cNvPr id="11269" name="TextBox 9"/>
          <p:cNvSpPr txBox="1">
            <a:spLocks noChangeArrowheads="1"/>
          </p:cNvSpPr>
          <p:nvPr/>
        </p:nvSpPr>
        <p:spPr bwMode="auto">
          <a:xfrm>
            <a:off x="468313" y="1196975"/>
            <a:ext cx="36464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3200"/>
              <a:t>1 x 2   =    4 - 7 + 8</a:t>
            </a:r>
          </a:p>
        </p:txBody>
      </p:sp>
      <p:sp>
        <p:nvSpPr>
          <p:cNvPr id="11270" name="TextBox 8"/>
          <p:cNvSpPr txBox="1">
            <a:spLocks noChangeArrowheads="1"/>
          </p:cNvSpPr>
          <p:nvPr/>
        </p:nvSpPr>
        <p:spPr bwMode="auto">
          <a:xfrm>
            <a:off x="446088" y="2208213"/>
            <a:ext cx="37988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3600"/>
              <a:t> </a:t>
            </a:r>
            <a:r>
              <a:rPr lang="en-GB" altLang="en-US" sz="3200"/>
              <a:t>1 x 4  =  - 2 + 3 - 6</a:t>
            </a:r>
          </a:p>
        </p:txBody>
      </p:sp>
      <p:sp>
        <p:nvSpPr>
          <p:cNvPr id="11271" name="TextBox 10"/>
          <p:cNvSpPr txBox="1">
            <a:spLocks noChangeArrowheads="1"/>
          </p:cNvSpPr>
          <p:nvPr/>
        </p:nvSpPr>
        <p:spPr bwMode="auto">
          <a:xfrm>
            <a:off x="557213" y="1697038"/>
            <a:ext cx="36798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3200"/>
              <a:t>1 x 3  =  - 2  - 4 - 6</a:t>
            </a:r>
          </a:p>
        </p:txBody>
      </p:sp>
      <p:sp>
        <p:nvSpPr>
          <p:cNvPr id="11272" name="TextBox 11"/>
          <p:cNvSpPr txBox="1">
            <a:spLocks noChangeArrowheads="1"/>
          </p:cNvSpPr>
          <p:nvPr/>
        </p:nvSpPr>
        <p:spPr bwMode="auto">
          <a:xfrm>
            <a:off x="568325" y="2835275"/>
            <a:ext cx="224631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3200"/>
              <a:t>1 x 5  =    0</a:t>
            </a:r>
          </a:p>
        </p:txBody>
      </p:sp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638" y="1489075"/>
            <a:ext cx="4498975" cy="433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4" name="TextBox 3"/>
          <p:cNvSpPr txBox="1">
            <a:spLocks noChangeArrowheads="1"/>
          </p:cNvSpPr>
          <p:nvPr/>
        </p:nvSpPr>
        <p:spPr bwMode="auto">
          <a:xfrm>
            <a:off x="585788" y="3609975"/>
            <a:ext cx="43021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/>
              <a:t>Structure Constants all unit modulus </a:t>
            </a:r>
          </a:p>
          <a:p>
            <a:pPr eaLnBrk="1" hangingPunct="1"/>
            <a:r>
              <a:rPr lang="en-GB" altLang="en-US"/>
              <a:t>but are not totally anti-symmetric </a:t>
            </a:r>
          </a:p>
        </p:txBody>
      </p:sp>
      <p:sp>
        <p:nvSpPr>
          <p:cNvPr id="11275" name="TextBox 14"/>
          <p:cNvSpPr txBox="1">
            <a:spLocks noChangeArrowheads="1"/>
          </p:cNvSpPr>
          <p:nvPr/>
        </p:nvSpPr>
        <p:spPr bwMode="auto">
          <a:xfrm>
            <a:off x="644525" y="4273550"/>
            <a:ext cx="464502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/>
              <a:t>Killing Form is off-diagonal </a:t>
            </a:r>
          </a:p>
          <a:p>
            <a:pPr eaLnBrk="1" hangingPunct="1"/>
            <a:r>
              <a:rPr lang="en-GB" altLang="en-US"/>
              <a:t>but circulant: </a:t>
            </a:r>
          </a:p>
          <a:p>
            <a:pPr eaLnBrk="1" hangingPunct="1"/>
            <a:r>
              <a:rPr lang="el-GR" altLang="en-US" sz="3200"/>
              <a:t>κ</a:t>
            </a:r>
            <a:r>
              <a:rPr lang="en-GB" altLang="en-US" sz="3200" baseline="-25000"/>
              <a:t>ab  </a:t>
            </a:r>
            <a:r>
              <a:rPr lang="en-GB" altLang="en-US" sz="3200"/>
              <a:t>= </a:t>
            </a:r>
            <a:r>
              <a:rPr lang="en-GB" altLang="en-US" sz="2400"/>
              <a:t>circ(-12,0,0,0,6,0,0,0)</a:t>
            </a:r>
            <a:endParaRPr lang="en-GB" altLang="en-US" sz="2400" baseline="-25000"/>
          </a:p>
        </p:txBody>
      </p:sp>
      <p:sp>
        <p:nvSpPr>
          <p:cNvPr id="11276" name="TextBox 13"/>
          <p:cNvSpPr txBox="1">
            <a:spLocks noChangeArrowheads="1"/>
          </p:cNvSpPr>
          <p:nvPr/>
        </p:nvSpPr>
        <p:spPr bwMode="auto">
          <a:xfrm>
            <a:off x="557213" y="5637213"/>
            <a:ext cx="42306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/>
              <a:t>Metric Signature : </a:t>
            </a:r>
            <a:r>
              <a:rPr lang="en-GB" altLang="en-US" sz="2400"/>
              <a:t> (-18)</a:t>
            </a:r>
            <a:r>
              <a:rPr lang="en-GB" altLang="en-US" sz="2400" baseline="30000"/>
              <a:t>4</a:t>
            </a:r>
            <a:r>
              <a:rPr lang="en-GB" altLang="en-US" sz="2400"/>
              <a:t> , (-6)</a:t>
            </a:r>
            <a:r>
              <a:rPr lang="en-GB" altLang="en-US" sz="2400" baseline="30000"/>
              <a:t>4</a:t>
            </a:r>
          </a:p>
        </p:txBody>
      </p:sp>
      <p:sp>
        <p:nvSpPr>
          <p:cNvPr id="11277" name="TextBox 15"/>
          <p:cNvSpPr txBox="1">
            <a:spLocks noChangeArrowheads="1"/>
          </p:cNvSpPr>
          <p:nvPr/>
        </p:nvSpPr>
        <p:spPr bwMode="auto">
          <a:xfrm>
            <a:off x="568325" y="458788"/>
            <a:ext cx="341170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2000" dirty="0"/>
              <a:t>We also found </a:t>
            </a:r>
            <a:r>
              <a:rPr lang="en-GB" altLang="en-US" sz="2000" dirty="0" smtClean="0"/>
              <a:t>(“</a:t>
            </a:r>
            <a:r>
              <a:rPr lang="en-GB" altLang="en-US" sz="2000" dirty="0"/>
              <a:t>C</a:t>
            </a:r>
            <a:r>
              <a:rPr lang="en-GB" altLang="en-US" sz="2000" dirty="0" smtClean="0"/>
              <a:t>ase-2</a:t>
            </a:r>
            <a:r>
              <a:rPr lang="en-GB" altLang="en-US" sz="2000" dirty="0"/>
              <a:t>”)</a:t>
            </a:r>
            <a:r>
              <a:rPr lang="en-GB" altLang="en-US" dirty="0"/>
              <a:t>: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87900" y="335647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dirty="0" smtClean="0">
                <a:latin typeface="Times New Roman" pitchFamily="18" charset="0"/>
              </a:rPr>
              <a:t>Phys. Rev. D </a:t>
            </a:r>
            <a:r>
              <a:rPr lang="en-GB" altLang="en-US" dirty="0">
                <a:latin typeface="Times New Roman" pitchFamily="18" charset="0"/>
              </a:rPr>
              <a:t>90 (2014) </a:t>
            </a:r>
            <a:r>
              <a:rPr lang="en-GB" altLang="en-US" dirty="0" smtClean="0">
                <a:latin typeface="Times New Roman" pitchFamily="18" charset="0"/>
              </a:rPr>
              <a:t>017302; </a:t>
            </a:r>
          </a:p>
          <a:p>
            <a:r>
              <a:rPr lang="en-GB" altLang="en-US" dirty="0" smtClean="0">
                <a:solidFill>
                  <a:srgbClr val="C00000"/>
                </a:solidFill>
                <a:latin typeface="Times New Roman" pitchFamily="18" charset="0"/>
              </a:rPr>
              <a:t>arXiv:1407.8360[hep-</a:t>
            </a:r>
            <a:r>
              <a:rPr lang="en-GB" altLang="en-US" dirty="0" err="1" smtClean="0">
                <a:solidFill>
                  <a:srgbClr val="C00000"/>
                </a:solidFill>
                <a:latin typeface="Times New Roman" pitchFamily="18" charset="0"/>
              </a:rPr>
              <a:t>ph</a:t>
            </a:r>
            <a:r>
              <a:rPr lang="en-GB" altLang="en-US" dirty="0" smtClean="0">
                <a:solidFill>
                  <a:srgbClr val="C00000"/>
                </a:solidFill>
                <a:latin typeface="Times New Roman" pitchFamily="18" charset="0"/>
              </a:rPr>
              <a:t>]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644525" y="858898"/>
            <a:ext cx="3207395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 flipH="1">
            <a:off x="5851448" y="5821363"/>
            <a:ext cx="1727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4513FD"/>
                </a:solidFill>
              </a:rPr>
              <a:t>s</a:t>
            </a:r>
            <a:r>
              <a:rPr lang="en-GB" dirty="0" err="1" smtClean="0">
                <a:solidFill>
                  <a:srgbClr val="4513FD"/>
                </a:solidFill>
              </a:rPr>
              <a:t>u</a:t>
            </a:r>
            <a:r>
              <a:rPr lang="en-GB" dirty="0" smtClean="0">
                <a:solidFill>
                  <a:srgbClr val="4513FD"/>
                </a:solidFill>
              </a:rPr>
              <a:t>(3)          A</a:t>
            </a:r>
            <a:r>
              <a:rPr lang="en-GB" baseline="-25000" dirty="0" smtClean="0">
                <a:solidFill>
                  <a:srgbClr val="4513FD"/>
                </a:solidFill>
              </a:rPr>
              <a:t>2</a:t>
            </a:r>
            <a:endParaRPr lang="en-GB" baseline="-25000" dirty="0">
              <a:solidFill>
                <a:srgbClr val="4513FD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5400000">
            <a:off x="6551275" y="5822184"/>
            <a:ext cx="4017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6539D3"/>
                </a:solidFill>
              </a:rPr>
              <a:t>U</a:t>
            </a:r>
            <a:endParaRPr lang="en-GB" sz="2000" baseline="-25000" dirty="0">
              <a:solidFill>
                <a:srgbClr val="6539D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dirty="0" smtClean="0"/>
              <a:t>NEXT </a:t>
            </a:r>
            <a:r>
              <a:rPr lang="en-GB" altLang="en-US" b="0" dirty="0"/>
              <a:t>Meeting RAL 9 May </a:t>
            </a:r>
            <a:r>
              <a:rPr lang="en-GB" altLang="en-US" b="0" dirty="0" smtClean="0"/>
              <a:t>2018</a:t>
            </a:r>
            <a:endParaRPr lang="en-GB" altLang="en-US" b="0" dirty="0"/>
          </a:p>
          <a:p>
            <a:pPr eaLnBrk="1" hangingPunct="1"/>
            <a:endParaRPr lang="en-GB" altLang="en-US" b="0" dirty="0" smtClean="0"/>
          </a:p>
        </p:txBody>
      </p:sp>
      <p:sp>
        <p:nvSpPr>
          <p:cNvPr id="13316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smtClean="0"/>
              <a:t>Presented by:  W. G. Scott, PPD/RAL.</a:t>
            </a:r>
          </a:p>
        </p:txBody>
      </p:sp>
      <p:sp>
        <p:nvSpPr>
          <p:cNvPr id="1331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8350ADA-2517-41C6-95E3-B8C3E1EC7B9E}" type="slidenum">
              <a:rPr lang="en-GB" altLang="en-US" b="0" smtClean="0"/>
              <a:pPr eaLnBrk="1" hangingPunct="1"/>
              <a:t>11</a:t>
            </a:fld>
            <a:endParaRPr lang="en-GB" altLang="en-US" b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75" y="844313"/>
            <a:ext cx="7148112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78" y="3815308"/>
            <a:ext cx="6855508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5698" y="3445976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Cyclic </a:t>
            </a:r>
            <a:r>
              <a:rPr lang="en-GB" dirty="0" err="1" smtClean="0"/>
              <a:t>su</a:t>
            </a:r>
            <a:r>
              <a:rPr lang="en-GB" dirty="0" smtClean="0"/>
              <a:t>(3) – case-2: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71195" y="474981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Cyclic </a:t>
            </a:r>
            <a:r>
              <a:rPr lang="en-GB" dirty="0" err="1" smtClean="0"/>
              <a:t>su</a:t>
            </a:r>
            <a:r>
              <a:rPr lang="en-GB" dirty="0" smtClean="0"/>
              <a:t>(3) – case-1: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724128" y="184334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b="0" dirty="0" smtClean="0">
                <a:latin typeface="Times New Roman" pitchFamily="18" charset="0"/>
              </a:rPr>
              <a:t>Phys. Rev. D </a:t>
            </a:r>
            <a:r>
              <a:rPr lang="en-GB" altLang="en-US" b="0" dirty="0">
                <a:latin typeface="Times New Roman" pitchFamily="18" charset="0"/>
              </a:rPr>
              <a:t>90 (2014) </a:t>
            </a:r>
            <a:r>
              <a:rPr lang="en-GB" altLang="en-US" b="0" dirty="0" smtClean="0">
                <a:latin typeface="Times New Roman" pitchFamily="18" charset="0"/>
              </a:rPr>
              <a:t>017302; </a:t>
            </a:r>
          </a:p>
          <a:p>
            <a:r>
              <a:rPr lang="en-GB" altLang="en-US" dirty="0" smtClean="0">
                <a:solidFill>
                  <a:srgbClr val="C00000"/>
                </a:solidFill>
                <a:latin typeface="Times New Roman" pitchFamily="18" charset="0"/>
              </a:rPr>
              <a:t>arXiv:1407.8360[hep-</a:t>
            </a:r>
            <a:r>
              <a:rPr lang="en-GB" altLang="en-US" dirty="0" err="1" smtClean="0">
                <a:solidFill>
                  <a:srgbClr val="C00000"/>
                </a:solidFill>
                <a:latin typeface="Times New Roman" pitchFamily="18" charset="0"/>
              </a:rPr>
              <a:t>ph</a:t>
            </a:r>
            <a:r>
              <a:rPr lang="en-GB" altLang="en-US" dirty="0" smtClean="0">
                <a:solidFill>
                  <a:srgbClr val="C00000"/>
                </a:solidFill>
                <a:latin typeface="Times New Roman" pitchFamily="18" charset="0"/>
              </a:rPr>
              <a:t>]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119" y="162697"/>
            <a:ext cx="2702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  Again - as presented  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                in our paper: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47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dirty="0" smtClean="0"/>
              <a:t>NEXT </a:t>
            </a:r>
            <a:r>
              <a:rPr lang="en-GB" altLang="en-US" b="0" dirty="0"/>
              <a:t>Meeting RAL 9 May </a:t>
            </a:r>
            <a:r>
              <a:rPr lang="en-GB" altLang="en-US" b="0" dirty="0" smtClean="0"/>
              <a:t>2018</a:t>
            </a:r>
            <a:endParaRPr lang="en-GB" altLang="en-US" b="0" dirty="0"/>
          </a:p>
          <a:p>
            <a:pPr eaLnBrk="1" hangingPunct="1"/>
            <a:endParaRPr lang="en-GB" altLang="en-US" b="0" dirty="0" smtClean="0"/>
          </a:p>
        </p:txBody>
      </p:sp>
      <p:sp>
        <p:nvSpPr>
          <p:cNvPr id="24580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smtClean="0"/>
              <a:t>Presented by:  W. G. Scott, PPD/RAL.</a:t>
            </a:r>
          </a:p>
        </p:txBody>
      </p:sp>
      <p:sp>
        <p:nvSpPr>
          <p:cNvPr id="2458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0670E3A-C8F9-4609-9444-D6A6DB13A980}" type="slidenum">
              <a:rPr lang="en-GB" altLang="en-US" b="0" smtClean="0"/>
              <a:pPr eaLnBrk="1" hangingPunct="1"/>
              <a:t>12</a:t>
            </a:fld>
            <a:endParaRPr lang="en-GB" altLang="en-US" b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58" y="2420888"/>
            <a:ext cx="7371581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57" y="2002746"/>
            <a:ext cx="2591061" cy="575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961455"/>
            <a:ext cx="5090071" cy="591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7641" y="198726"/>
            <a:ext cx="775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transformations back and forth between the two forms 1 &lt;–&gt; 2:</a:t>
            </a:r>
            <a:endParaRPr lang="en-GB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56" y="622860"/>
            <a:ext cx="6231462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62" y="1037846"/>
            <a:ext cx="6365507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7383" y="1633414"/>
            <a:ext cx="7584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</a:t>
            </a:r>
            <a:r>
              <a:rPr lang="en-GB" dirty="0" smtClean="0"/>
              <a:t>here `</a:t>
            </a:r>
            <a:r>
              <a:rPr lang="en-GB" dirty="0" err="1" smtClean="0"/>
              <a:t>circ</a:t>
            </a:r>
            <a:r>
              <a:rPr lang="en-GB" dirty="0" smtClean="0"/>
              <a:t>’  denotes a `</a:t>
            </a:r>
            <a:r>
              <a:rPr lang="en-GB" dirty="0" err="1" smtClean="0"/>
              <a:t>circulant</a:t>
            </a:r>
            <a:r>
              <a:rPr lang="en-GB" dirty="0" smtClean="0"/>
              <a:t>’ matrix</a:t>
            </a:r>
            <a:r>
              <a:rPr lang="en-GB" dirty="0" smtClean="0">
                <a:solidFill>
                  <a:srgbClr val="C00000"/>
                </a:solidFill>
              </a:rPr>
              <a:t>:     (a cyclic transformation)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3755" y="5703041"/>
            <a:ext cx="85930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 assert that all cyclic bases are accessible by such cyclic transformations </a:t>
            </a:r>
          </a:p>
          <a:p>
            <a:r>
              <a:rPr lang="en-GB" dirty="0"/>
              <a:t>a</a:t>
            </a:r>
            <a:r>
              <a:rPr lang="en-GB" dirty="0" smtClean="0"/>
              <a:t>nd conjectured that cyclic bases exist for other lie algebras, e.g.  </a:t>
            </a:r>
            <a:r>
              <a:rPr lang="en-GB" dirty="0" err="1" smtClean="0"/>
              <a:t>su</a:t>
            </a:r>
            <a:r>
              <a:rPr lang="en-GB" dirty="0" smtClean="0"/>
              <a:t>(n), n&gt;3.</a:t>
            </a:r>
            <a:endParaRPr lang="en-GB" dirty="0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827584" y="6349372"/>
            <a:ext cx="1296144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11752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dirty="0" smtClean="0"/>
              <a:t>NEXT </a:t>
            </a:r>
            <a:r>
              <a:rPr lang="en-GB" altLang="en-US" b="0" dirty="0"/>
              <a:t>Meeting RAL 9 May </a:t>
            </a:r>
            <a:r>
              <a:rPr lang="en-GB" altLang="en-US" b="0" dirty="0" smtClean="0"/>
              <a:t>2018</a:t>
            </a:r>
            <a:endParaRPr lang="en-GB" altLang="en-US" b="0" dirty="0"/>
          </a:p>
          <a:p>
            <a:pPr eaLnBrk="1" hangingPunct="1"/>
            <a:endParaRPr lang="en-GB" altLang="en-US" b="0" dirty="0" smtClean="0"/>
          </a:p>
        </p:txBody>
      </p:sp>
      <p:sp>
        <p:nvSpPr>
          <p:cNvPr id="17411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smtClean="0"/>
              <a:t>Presented by:  W. G. Scott, PPD/RAL.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7EDB6EF-0F6C-4E6F-BEBD-00C0205043A7}" type="slidenum">
              <a:rPr lang="en-GB" altLang="en-US" b="0" smtClean="0"/>
              <a:pPr eaLnBrk="1" hangingPunct="1"/>
              <a:t>13</a:t>
            </a:fld>
            <a:endParaRPr lang="en-GB" altLang="en-US" b="0" smtClean="0"/>
          </a:p>
        </p:txBody>
      </p:sp>
      <p:sp>
        <p:nvSpPr>
          <p:cNvPr id="17413" name="Rectangle 1"/>
          <p:cNvSpPr>
            <a:spLocks noChangeArrowheads="1"/>
          </p:cNvSpPr>
          <p:nvPr/>
        </p:nvSpPr>
        <p:spPr bwMode="auto">
          <a:xfrm>
            <a:off x="220455" y="1178835"/>
            <a:ext cx="874403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1600" dirty="0" smtClean="0"/>
              <a:t>“I </a:t>
            </a:r>
            <a:r>
              <a:rPr lang="en-GB" altLang="en-US" sz="1600" dirty="0"/>
              <a:t>urge the editors to reject this </a:t>
            </a:r>
            <a:r>
              <a:rPr lang="en-GB" altLang="en-US" sz="1600" dirty="0" smtClean="0"/>
              <a:t>contribution……..</a:t>
            </a:r>
            <a:endParaRPr lang="en-GB" altLang="en-US" sz="1600" dirty="0"/>
          </a:p>
          <a:p>
            <a:pPr eaLnBrk="1" hangingPunct="1"/>
            <a:r>
              <a:rPr lang="en-GB" altLang="en-US" sz="1600" dirty="0" smtClean="0"/>
              <a:t>it </a:t>
            </a:r>
            <a:r>
              <a:rPr lang="en-GB" altLang="en-US" sz="1600" dirty="0"/>
              <a:t>is quite easy to show </a:t>
            </a:r>
            <a:r>
              <a:rPr lang="en-GB" altLang="en-US" sz="1600" dirty="0" smtClean="0"/>
              <a:t>that</a:t>
            </a:r>
            <a:r>
              <a:rPr lang="en-GB" altLang="en-US" sz="1600" dirty="0"/>
              <a:t> </a:t>
            </a:r>
            <a:r>
              <a:rPr lang="en-GB" altLang="en-US" sz="1600" dirty="0" smtClean="0"/>
              <a:t>such </a:t>
            </a:r>
            <a:r>
              <a:rPr lang="en-GB" altLang="en-US" sz="1600" dirty="0"/>
              <a:t>a basis exists for any finite-dimensional </a:t>
            </a:r>
            <a:r>
              <a:rPr lang="en-GB" altLang="en-US" sz="1600" dirty="0" smtClean="0"/>
              <a:t>complex </a:t>
            </a:r>
          </a:p>
          <a:p>
            <a:pPr eaLnBrk="1" hangingPunct="1"/>
            <a:r>
              <a:rPr lang="en-GB" altLang="en-US" sz="1600" dirty="0" err="1" smtClean="0"/>
              <a:t>semisimple</a:t>
            </a:r>
            <a:r>
              <a:rPr lang="en-GB" altLang="en-US" sz="1600" dirty="0" smtClean="0"/>
              <a:t> </a:t>
            </a:r>
            <a:r>
              <a:rPr lang="en-GB" altLang="en-US" sz="1600" dirty="0"/>
              <a:t>Lie algebra </a:t>
            </a:r>
            <a:r>
              <a:rPr lang="en-GB" altLang="en-US" sz="1600" dirty="0" smtClean="0"/>
              <a:t>by</a:t>
            </a:r>
            <a:r>
              <a:rPr lang="en-GB" altLang="en-US" sz="1600" dirty="0"/>
              <a:t> </a:t>
            </a:r>
            <a:r>
              <a:rPr lang="en-GB" altLang="en-US" sz="1600" dirty="0" smtClean="0"/>
              <a:t>combining </a:t>
            </a:r>
            <a:r>
              <a:rPr lang="en-GB" altLang="en-US" sz="1600" dirty="0"/>
              <a:t>the expression of the structure </a:t>
            </a:r>
            <a:r>
              <a:rPr lang="en-GB" altLang="en-US" sz="1600" dirty="0" smtClean="0"/>
              <a:t>constants </a:t>
            </a:r>
          </a:p>
          <a:p>
            <a:pPr eaLnBrk="1" hangingPunct="1"/>
            <a:r>
              <a:rPr lang="en-GB" altLang="en-US" sz="1600" dirty="0" smtClean="0"/>
              <a:t>in </a:t>
            </a:r>
            <a:r>
              <a:rPr lang="en-GB" altLang="en-US" sz="1600" dirty="0"/>
              <a:t>a basis orthogonal with </a:t>
            </a:r>
            <a:r>
              <a:rPr lang="en-GB" altLang="en-US" sz="1600" dirty="0" smtClean="0"/>
              <a:t>respect</a:t>
            </a:r>
            <a:r>
              <a:rPr lang="en-GB" altLang="en-US" sz="1600" dirty="0"/>
              <a:t> </a:t>
            </a:r>
            <a:r>
              <a:rPr lang="en-GB" altLang="en-US" sz="1600" dirty="0" smtClean="0"/>
              <a:t>of </a:t>
            </a:r>
            <a:r>
              <a:rPr lang="en-GB" altLang="en-US" sz="1600" dirty="0"/>
              <a:t>the Killing form and the existence </a:t>
            </a:r>
            <a:r>
              <a:rPr lang="en-GB" altLang="en-US" sz="1600" dirty="0" smtClean="0"/>
              <a:t>of </a:t>
            </a:r>
            <a:r>
              <a:rPr lang="en-GB" altLang="en-US" sz="1600" dirty="0"/>
              <a:t>an </a:t>
            </a:r>
            <a:endParaRPr lang="en-GB" altLang="en-US" sz="1600" dirty="0" smtClean="0"/>
          </a:p>
          <a:p>
            <a:pPr eaLnBrk="1" hangingPunct="1"/>
            <a:r>
              <a:rPr lang="en-GB" altLang="en-US" sz="1600" dirty="0" smtClean="0"/>
              <a:t>orthogonal </a:t>
            </a:r>
            <a:r>
              <a:rPr lang="en-GB" altLang="en-US" sz="1600" dirty="0" err="1" smtClean="0"/>
              <a:t>automorphism</a:t>
            </a:r>
            <a:r>
              <a:rPr lang="en-GB" altLang="en-US" sz="1600" dirty="0" smtClean="0"/>
              <a:t> </a:t>
            </a:r>
            <a:r>
              <a:rPr lang="en-GB" altLang="en-US" sz="1600" dirty="0"/>
              <a:t>of the Lie algebra </a:t>
            </a:r>
            <a:r>
              <a:rPr lang="en-GB" altLang="en-US" sz="1600" dirty="0" smtClean="0"/>
              <a:t>of</a:t>
            </a:r>
            <a:r>
              <a:rPr lang="en-GB" altLang="en-US" sz="1600" dirty="0"/>
              <a:t> </a:t>
            </a:r>
            <a:r>
              <a:rPr lang="en-GB" altLang="en-US" sz="1600" dirty="0" smtClean="0"/>
              <a:t>order </a:t>
            </a:r>
            <a:r>
              <a:rPr lang="en-GB" altLang="en-US" sz="1600" dirty="0"/>
              <a:t>dimension of the Lie algebra. </a:t>
            </a:r>
            <a:endParaRPr lang="en-GB" altLang="en-US" sz="1600" dirty="0" smtClean="0"/>
          </a:p>
          <a:p>
            <a:pPr eaLnBrk="1" hangingPunct="1"/>
            <a:r>
              <a:rPr lang="en-GB" altLang="en-US" sz="1600" dirty="0" smtClean="0"/>
              <a:t>(</a:t>
            </a:r>
            <a:r>
              <a:rPr lang="en-GB" altLang="en-US" sz="1600" dirty="0"/>
              <a:t>Such an </a:t>
            </a:r>
            <a:r>
              <a:rPr lang="en-GB" altLang="en-US" sz="1600" dirty="0" err="1"/>
              <a:t>automorphism</a:t>
            </a:r>
            <a:r>
              <a:rPr lang="en-GB" altLang="en-US" sz="1600" dirty="0"/>
              <a:t> can even be chosen to be inner</a:t>
            </a:r>
            <a:r>
              <a:rPr lang="en-GB" altLang="en-US" sz="1600" dirty="0" smtClean="0"/>
              <a:t>.) ….”</a:t>
            </a:r>
            <a:endParaRPr lang="en-GB" alt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154039" y="606892"/>
            <a:ext cx="77755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Our PLB referee  was clearly  </a:t>
            </a:r>
            <a:r>
              <a:rPr lang="en-GB" sz="2400" dirty="0"/>
              <a:t>`</a:t>
            </a:r>
            <a:r>
              <a:rPr lang="en-GB" sz="2400" dirty="0" smtClean="0"/>
              <a:t>rattled’  by our paper: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18079" y="4538711"/>
            <a:ext cx="771148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While we </a:t>
            </a:r>
            <a:r>
              <a:rPr lang="en-GB" sz="2400" dirty="0" smtClean="0"/>
              <a:t>prepared our paper </a:t>
            </a:r>
            <a:r>
              <a:rPr lang="en-GB" sz="2400" dirty="0"/>
              <a:t> </a:t>
            </a:r>
            <a:r>
              <a:rPr lang="en-GB" sz="2400" dirty="0" smtClean="0"/>
              <a:t>for submission to PRD </a:t>
            </a:r>
          </a:p>
          <a:p>
            <a:r>
              <a:rPr lang="en-GB" sz="2400" dirty="0" smtClean="0">
                <a:solidFill>
                  <a:srgbClr val="4513FD"/>
                </a:solidFill>
              </a:rPr>
              <a:t>(where it was accepted </a:t>
            </a:r>
            <a:r>
              <a:rPr lang="en-GB" sz="2000" dirty="0" smtClean="0">
                <a:solidFill>
                  <a:srgbClr val="4513FD"/>
                </a:solidFill>
              </a:rPr>
              <a:t>after only minor modifications !!!) </a:t>
            </a:r>
          </a:p>
          <a:p>
            <a:r>
              <a:rPr lang="en-GB" sz="2000" dirty="0" smtClean="0"/>
              <a:t>Incredibly </a:t>
            </a:r>
            <a:r>
              <a:rPr lang="en-GB" sz="2000" dirty="0"/>
              <a:t>we </a:t>
            </a:r>
            <a:r>
              <a:rPr lang="en-GB" sz="2000" dirty="0" smtClean="0"/>
              <a:t>received </a:t>
            </a:r>
            <a:r>
              <a:rPr lang="en-GB" sz="2000" dirty="0"/>
              <a:t>the PLB referee’s `proof</a:t>
            </a:r>
            <a:r>
              <a:rPr lang="en-GB" sz="2000" dirty="0" smtClean="0"/>
              <a:t>’:                                 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4039" y="2858773"/>
            <a:ext cx="79928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O</a:t>
            </a:r>
            <a:r>
              <a:rPr lang="en-GB" sz="2000" dirty="0" smtClean="0"/>
              <a:t>ur </a:t>
            </a:r>
            <a:r>
              <a:rPr lang="en-GB" sz="2400" dirty="0" smtClean="0"/>
              <a:t>response to the editor </a:t>
            </a:r>
            <a:r>
              <a:rPr lang="en-GB" sz="2000" dirty="0" smtClean="0"/>
              <a:t>was highly non-confrontational</a:t>
            </a:r>
          </a:p>
          <a:p>
            <a:r>
              <a:rPr lang="en-GB" sz="2000" dirty="0"/>
              <a:t>r</a:t>
            </a:r>
            <a:r>
              <a:rPr lang="en-GB" sz="2000" dirty="0" smtClean="0"/>
              <a:t>equesting only a copy of the referee’s proof::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2864" y="3657099"/>
            <a:ext cx="81274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1600" dirty="0" smtClean="0"/>
              <a:t>“We </a:t>
            </a:r>
            <a:r>
              <a:rPr lang="en-GB" altLang="en-US" sz="1600" dirty="0"/>
              <a:t>accept the referee's </a:t>
            </a:r>
            <a:r>
              <a:rPr lang="en-GB" altLang="en-US" sz="1600" dirty="0" smtClean="0"/>
              <a:t>judgement…. </a:t>
            </a:r>
          </a:p>
          <a:p>
            <a:r>
              <a:rPr lang="en-GB" altLang="en-US" sz="1600" dirty="0" smtClean="0"/>
              <a:t>However….would </a:t>
            </a:r>
            <a:r>
              <a:rPr lang="en-GB" altLang="en-US" sz="1600" dirty="0"/>
              <a:t>it be asking too much that he/she kindly passes us his/her proof </a:t>
            </a:r>
            <a:r>
              <a:rPr lang="en-GB" altLang="en-US" sz="1600" dirty="0" smtClean="0"/>
              <a:t>in </a:t>
            </a:r>
            <a:r>
              <a:rPr lang="en-GB" altLang="en-US" sz="1600" dirty="0"/>
              <a:t>a little more detail (anonymously via the editor) for our edification</a:t>
            </a:r>
            <a:r>
              <a:rPr lang="en-GB" altLang="en-US" sz="1600" dirty="0" smtClean="0"/>
              <a:t>?”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232864" y="5728099"/>
            <a:ext cx="78933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His/her latex is beautiful …. </a:t>
            </a:r>
            <a:r>
              <a:rPr lang="en-GB" sz="2400" dirty="0" smtClean="0">
                <a:solidFill>
                  <a:srgbClr val="C00000"/>
                </a:solidFill>
              </a:rPr>
              <a:t>but is the `proof’ valid??</a:t>
            </a: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 flipV="1">
            <a:off x="232864" y="1068557"/>
            <a:ext cx="7507487" cy="0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dirty="0" smtClean="0"/>
              <a:t>NEXT </a:t>
            </a:r>
            <a:r>
              <a:rPr lang="en-GB" altLang="en-US" b="0" dirty="0"/>
              <a:t>Meeting RAL 9 May </a:t>
            </a:r>
            <a:r>
              <a:rPr lang="en-GB" altLang="en-US" b="0" dirty="0" smtClean="0"/>
              <a:t>2018</a:t>
            </a:r>
            <a:endParaRPr lang="en-GB" altLang="en-US" b="0" dirty="0"/>
          </a:p>
          <a:p>
            <a:pPr eaLnBrk="1" hangingPunct="1"/>
            <a:endParaRPr lang="en-GB" altLang="en-US" b="0" dirty="0" smtClean="0"/>
          </a:p>
        </p:txBody>
      </p:sp>
      <p:sp>
        <p:nvSpPr>
          <p:cNvPr id="20483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smtClean="0"/>
              <a:t>Presented by:  W. G. Scott, PPD/RAL.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F36C8AB-7A47-478B-A61A-6259215AAFF2}" type="slidenum">
              <a:rPr lang="en-GB" altLang="en-US" b="0" smtClean="0"/>
              <a:pPr eaLnBrk="1" hangingPunct="1"/>
              <a:t>14</a:t>
            </a:fld>
            <a:endParaRPr lang="en-GB" altLang="en-US" b="0" smtClean="0"/>
          </a:p>
        </p:txBody>
      </p:sp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3" y="188913"/>
            <a:ext cx="8697912" cy="626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 bwMode="auto">
          <a:xfrm>
            <a:off x="3707904" y="5589240"/>
            <a:ext cx="1224136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Connector 6"/>
          <p:cNvCxnSpPr/>
          <p:nvPr/>
        </p:nvCxnSpPr>
        <p:spPr bwMode="auto">
          <a:xfrm>
            <a:off x="251520" y="5877272"/>
            <a:ext cx="5256584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>
            <a:off x="1187624" y="6453188"/>
            <a:ext cx="3672408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dirty="0" smtClean="0"/>
              <a:t>NEXT </a:t>
            </a:r>
            <a:r>
              <a:rPr lang="en-GB" altLang="en-US" b="0" dirty="0"/>
              <a:t>Meeting RAL 9 May </a:t>
            </a:r>
            <a:r>
              <a:rPr lang="en-GB" altLang="en-US" b="0" dirty="0" smtClean="0"/>
              <a:t>2018</a:t>
            </a:r>
            <a:endParaRPr lang="en-GB" altLang="en-US" b="0" dirty="0"/>
          </a:p>
          <a:p>
            <a:pPr eaLnBrk="1" hangingPunct="1"/>
            <a:endParaRPr lang="en-GB" altLang="en-US" b="0" dirty="0" smtClean="0"/>
          </a:p>
        </p:txBody>
      </p:sp>
      <p:sp>
        <p:nvSpPr>
          <p:cNvPr id="20483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smtClean="0"/>
              <a:t>Presented by:  W. G. Scott, PPD/RAL.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F36C8AB-7A47-478B-A61A-6259215AAFF2}" type="slidenum">
              <a:rPr lang="en-GB" altLang="en-US" b="0" smtClean="0"/>
              <a:pPr eaLnBrk="1" hangingPunct="1"/>
              <a:t>15</a:t>
            </a:fld>
            <a:endParaRPr lang="en-GB" altLang="en-US" b="0" smtClean="0"/>
          </a:p>
        </p:txBody>
      </p:sp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36" y="188913"/>
            <a:ext cx="8697912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3" name="Straight Connector 2"/>
          <p:cNvCxnSpPr/>
          <p:nvPr/>
        </p:nvCxnSpPr>
        <p:spPr bwMode="auto">
          <a:xfrm>
            <a:off x="3707904" y="4149080"/>
            <a:ext cx="1584176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>
            <a:off x="1187624" y="6453188"/>
            <a:ext cx="3672408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Freeform 12"/>
          <p:cNvSpPr/>
          <p:nvPr/>
        </p:nvSpPr>
        <p:spPr bwMode="auto">
          <a:xfrm>
            <a:off x="5364088" y="3078999"/>
            <a:ext cx="955343" cy="1064526"/>
          </a:xfrm>
          <a:custGeom>
            <a:avLst/>
            <a:gdLst>
              <a:gd name="connsiteX0" fmla="*/ 0 w 955343"/>
              <a:gd name="connsiteY0" fmla="*/ 1064526 h 1064526"/>
              <a:gd name="connsiteX1" fmla="*/ 300250 w 955343"/>
              <a:gd name="connsiteY1" fmla="*/ 464024 h 1064526"/>
              <a:gd name="connsiteX2" fmla="*/ 504967 w 955343"/>
              <a:gd name="connsiteY2" fmla="*/ 846162 h 1064526"/>
              <a:gd name="connsiteX3" fmla="*/ 955343 w 955343"/>
              <a:gd name="connsiteY3" fmla="*/ 0 h 1064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5343" h="1064526">
                <a:moveTo>
                  <a:pt x="0" y="1064526"/>
                </a:moveTo>
                <a:cubicBezTo>
                  <a:pt x="108044" y="782472"/>
                  <a:pt x="216089" y="500418"/>
                  <a:pt x="300250" y="464024"/>
                </a:cubicBezTo>
                <a:cubicBezTo>
                  <a:pt x="384411" y="427630"/>
                  <a:pt x="395785" y="923499"/>
                  <a:pt x="504967" y="846162"/>
                </a:cubicBezTo>
                <a:cubicBezTo>
                  <a:pt x="614149" y="768825"/>
                  <a:pt x="784746" y="384412"/>
                  <a:pt x="955343" y="0"/>
                </a:cubicBezTo>
              </a:path>
            </a:pathLst>
          </a:cu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94410" y="263823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?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7275" y="2392850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C00000"/>
                </a:solidFill>
              </a:rPr>
              <a:t>?</a:t>
            </a: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46766" y="2069683"/>
            <a:ext cx="4667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rgbClr val="C00000"/>
                </a:solidFill>
              </a:rPr>
              <a:t>?</a:t>
            </a:r>
            <a:endParaRPr lang="en-GB" sz="3600" dirty="0">
              <a:solidFill>
                <a:srgbClr val="C00000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 bwMode="auto">
          <a:xfrm>
            <a:off x="3707904" y="5589240"/>
            <a:ext cx="1224136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>
            <a:off x="251520" y="5877272"/>
            <a:ext cx="5256584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93797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dirty="0" smtClean="0"/>
              <a:t>NEXT </a:t>
            </a:r>
            <a:r>
              <a:rPr lang="en-GB" altLang="en-US" b="0" dirty="0"/>
              <a:t>Meeting RAL 9 May </a:t>
            </a:r>
            <a:r>
              <a:rPr lang="en-GB" altLang="en-US" b="0" dirty="0" smtClean="0"/>
              <a:t>2018</a:t>
            </a:r>
            <a:endParaRPr lang="en-GB" altLang="en-US" b="0" dirty="0"/>
          </a:p>
          <a:p>
            <a:pPr eaLnBrk="1" hangingPunct="1"/>
            <a:endParaRPr lang="en-GB" altLang="en-US" b="0" dirty="0" smtClean="0"/>
          </a:p>
        </p:txBody>
      </p:sp>
      <p:sp>
        <p:nvSpPr>
          <p:cNvPr id="12291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smtClean="0"/>
              <a:t>Presented by:  W. G. Scott, PPD/RAL.</a:t>
            </a: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EB34FB4-B1F7-43E2-BB8B-A107798CA003}" type="slidenum">
              <a:rPr lang="en-GB" altLang="en-US" b="0" smtClean="0"/>
              <a:pPr eaLnBrk="1" hangingPunct="1"/>
              <a:t>16</a:t>
            </a:fld>
            <a:endParaRPr lang="en-GB" altLang="en-US" b="0" smtClean="0"/>
          </a:p>
        </p:txBody>
      </p:sp>
      <p:sp>
        <p:nvSpPr>
          <p:cNvPr id="12293" name="TextBox 9"/>
          <p:cNvSpPr txBox="1">
            <a:spLocks noChangeArrowheads="1"/>
          </p:cNvSpPr>
          <p:nvPr/>
        </p:nvSpPr>
        <p:spPr bwMode="auto">
          <a:xfrm>
            <a:off x="468313" y="1196975"/>
            <a:ext cx="23590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3200" dirty="0"/>
              <a:t>1 x 2   =    3</a:t>
            </a:r>
          </a:p>
        </p:txBody>
      </p:sp>
      <p:sp>
        <p:nvSpPr>
          <p:cNvPr id="12294" name="TextBox 8"/>
          <p:cNvSpPr txBox="1">
            <a:spLocks noChangeArrowheads="1"/>
          </p:cNvSpPr>
          <p:nvPr/>
        </p:nvSpPr>
        <p:spPr bwMode="auto">
          <a:xfrm>
            <a:off x="420688" y="2224088"/>
            <a:ext cx="23971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3600" dirty="0"/>
              <a:t> </a:t>
            </a:r>
            <a:r>
              <a:rPr lang="en-GB" altLang="en-US" sz="3200" dirty="0"/>
              <a:t>1 x 4  =  - 7</a:t>
            </a:r>
          </a:p>
        </p:txBody>
      </p:sp>
      <p:sp>
        <p:nvSpPr>
          <p:cNvPr id="12295" name="TextBox 10"/>
          <p:cNvSpPr txBox="1">
            <a:spLocks noChangeArrowheads="1"/>
          </p:cNvSpPr>
          <p:nvPr/>
        </p:nvSpPr>
        <p:spPr bwMode="auto">
          <a:xfrm>
            <a:off x="557213" y="1697038"/>
            <a:ext cx="22463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3200"/>
              <a:t>1 x 3  =    8</a:t>
            </a:r>
          </a:p>
        </p:txBody>
      </p:sp>
      <p:sp>
        <p:nvSpPr>
          <p:cNvPr id="12296" name="TextBox 11"/>
          <p:cNvSpPr txBox="1">
            <a:spLocks noChangeArrowheads="1"/>
          </p:cNvSpPr>
          <p:nvPr/>
        </p:nvSpPr>
        <p:spPr bwMode="auto">
          <a:xfrm>
            <a:off x="581025" y="2835275"/>
            <a:ext cx="224631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3200"/>
              <a:t>1 x 5  =    0</a:t>
            </a:r>
          </a:p>
        </p:txBody>
      </p:sp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2156" y="1504270"/>
            <a:ext cx="4498975" cy="433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8" name="TextBox 1"/>
          <p:cNvSpPr txBox="1">
            <a:spLocks noChangeArrowheads="1"/>
          </p:cNvSpPr>
          <p:nvPr/>
        </p:nvSpPr>
        <p:spPr bwMode="auto">
          <a:xfrm>
            <a:off x="468313" y="231557"/>
            <a:ext cx="1932132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2000" dirty="0" smtClean="0"/>
              <a:t>BTW: </a:t>
            </a:r>
          </a:p>
          <a:p>
            <a:pPr eaLnBrk="1" hangingPunct="1"/>
            <a:r>
              <a:rPr lang="en-GB" altLang="en-US" sz="2000" dirty="0" smtClean="0"/>
              <a:t>We </a:t>
            </a:r>
            <a:r>
              <a:rPr lang="en-GB" altLang="en-US" sz="2000" dirty="0"/>
              <a:t>also </a:t>
            </a:r>
            <a:r>
              <a:rPr lang="en-GB" altLang="en-US" sz="2000" dirty="0" smtClean="0"/>
              <a:t>found</a:t>
            </a:r>
            <a:endParaRPr lang="en-GB" altLang="en-US" dirty="0" smtClean="0"/>
          </a:p>
          <a:p>
            <a:pPr eaLnBrk="1" hangingPunct="1"/>
            <a:r>
              <a:rPr lang="en-GB" altLang="en-US" dirty="0" smtClean="0"/>
              <a:t>In our search </a:t>
            </a:r>
            <a:endParaRPr lang="en-GB" altLang="en-US" dirty="0"/>
          </a:p>
        </p:txBody>
      </p:sp>
      <p:sp>
        <p:nvSpPr>
          <p:cNvPr id="12299" name="TextBox 3"/>
          <p:cNvSpPr txBox="1">
            <a:spLocks noChangeArrowheads="1"/>
          </p:cNvSpPr>
          <p:nvPr/>
        </p:nvSpPr>
        <p:spPr bwMode="auto">
          <a:xfrm>
            <a:off x="420688" y="3609975"/>
            <a:ext cx="43021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dirty="0"/>
              <a:t>Structure Constants all unit modulus </a:t>
            </a:r>
          </a:p>
          <a:p>
            <a:pPr eaLnBrk="1" hangingPunct="1"/>
            <a:r>
              <a:rPr lang="en-GB" altLang="en-US" dirty="0"/>
              <a:t>but are not totally anti-symmetric </a:t>
            </a:r>
          </a:p>
        </p:txBody>
      </p:sp>
      <p:sp>
        <p:nvSpPr>
          <p:cNvPr id="12300" name="TextBox 14"/>
          <p:cNvSpPr txBox="1">
            <a:spLocks noChangeArrowheads="1"/>
          </p:cNvSpPr>
          <p:nvPr/>
        </p:nvSpPr>
        <p:spPr bwMode="auto">
          <a:xfrm>
            <a:off x="466969" y="4279265"/>
            <a:ext cx="4132019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dirty="0"/>
              <a:t>Killing Form is off-diagonal </a:t>
            </a:r>
          </a:p>
          <a:p>
            <a:pPr eaLnBrk="1" hangingPunct="1"/>
            <a:r>
              <a:rPr lang="en-GB" altLang="en-US" dirty="0"/>
              <a:t>but </a:t>
            </a:r>
            <a:r>
              <a:rPr lang="en-GB" altLang="en-US" dirty="0" err="1"/>
              <a:t>circulant</a:t>
            </a:r>
            <a:r>
              <a:rPr lang="en-GB" altLang="en-US" dirty="0"/>
              <a:t>: </a:t>
            </a:r>
          </a:p>
          <a:p>
            <a:pPr eaLnBrk="1" hangingPunct="1"/>
            <a:r>
              <a:rPr lang="el-GR" altLang="en-US" sz="3200" dirty="0"/>
              <a:t>κ</a:t>
            </a:r>
            <a:r>
              <a:rPr lang="en-GB" altLang="en-US" sz="3200" baseline="-25000" dirty="0"/>
              <a:t>ab  </a:t>
            </a:r>
            <a:r>
              <a:rPr lang="en-GB" altLang="en-US" sz="3200" dirty="0"/>
              <a:t>= </a:t>
            </a:r>
            <a:r>
              <a:rPr lang="en-GB" altLang="en-US" sz="2400" dirty="0" err="1"/>
              <a:t>circ</a:t>
            </a:r>
            <a:r>
              <a:rPr lang="en-GB" altLang="en-US" sz="2400" dirty="0"/>
              <a:t>(0,0,0,0,-6,0,0,0)</a:t>
            </a:r>
            <a:endParaRPr lang="en-GB" altLang="en-US" sz="2400" baseline="-25000" dirty="0"/>
          </a:p>
        </p:txBody>
      </p:sp>
      <p:sp>
        <p:nvSpPr>
          <p:cNvPr id="12301" name="TextBox 13"/>
          <p:cNvSpPr txBox="1">
            <a:spLocks noChangeArrowheads="1"/>
          </p:cNvSpPr>
          <p:nvPr/>
        </p:nvSpPr>
        <p:spPr bwMode="auto">
          <a:xfrm>
            <a:off x="384335" y="5606370"/>
            <a:ext cx="42306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dirty="0"/>
              <a:t>Metric Signature : </a:t>
            </a:r>
            <a:r>
              <a:rPr lang="en-GB" altLang="en-US" sz="2400" dirty="0"/>
              <a:t> (-6)</a:t>
            </a:r>
            <a:r>
              <a:rPr lang="en-GB" altLang="en-US" sz="2400" baseline="30000" dirty="0"/>
              <a:t>4</a:t>
            </a:r>
            <a:r>
              <a:rPr lang="en-GB" altLang="en-US" sz="2400" dirty="0"/>
              <a:t> , (+6)</a:t>
            </a:r>
            <a:r>
              <a:rPr lang="en-GB" altLang="en-US" sz="2400" baseline="30000" dirty="0"/>
              <a:t>4</a:t>
            </a:r>
          </a:p>
        </p:txBody>
      </p:sp>
      <p:sp>
        <p:nvSpPr>
          <p:cNvPr id="12302" name="TextBox 2"/>
          <p:cNvSpPr txBox="1">
            <a:spLocks noChangeArrowheads="1"/>
          </p:cNvSpPr>
          <p:nvPr/>
        </p:nvSpPr>
        <p:spPr bwMode="auto">
          <a:xfrm>
            <a:off x="2922683" y="1445763"/>
            <a:ext cx="13943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dirty="0" smtClean="0">
                <a:solidFill>
                  <a:srgbClr val="C00000"/>
                </a:solidFill>
              </a:rPr>
              <a:t>This  is  A</a:t>
            </a:r>
            <a:r>
              <a:rPr lang="en-GB" altLang="en-US" baseline="-25000" dirty="0" smtClean="0">
                <a:solidFill>
                  <a:srgbClr val="C00000"/>
                </a:solidFill>
              </a:rPr>
              <a:t>2</a:t>
            </a:r>
            <a:r>
              <a:rPr lang="en-GB" altLang="en-US" baseline="-25000" dirty="0" smtClean="0"/>
              <a:t> </a:t>
            </a:r>
            <a:endParaRPr lang="en-GB" altLang="en-US" dirty="0"/>
          </a:p>
        </p:txBody>
      </p:sp>
      <p:sp>
        <p:nvSpPr>
          <p:cNvPr id="12303" name="TextBox 4"/>
          <p:cNvSpPr txBox="1">
            <a:spLocks noChangeArrowheads="1"/>
          </p:cNvSpPr>
          <p:nvPr/>
        </p:nvSpPr>
        <p:spPr bwMode="auto">
          <a:xfrm>
            <a:off x="4542156" y="460435"/>
            <a:ext cx="457054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dirty="0" err="1" smtClean="0">
                <a:solidFill>
                  <a:srgbClr val="6539D3"/>
                </a:solidFill>
              </a:rPr>
              <a:t>c.f.</a:t>
            </a:r>
            <a:r>
              <a:rPr lang="en-GB" altLang="en-US" dirty="0" err="1" smtClean="0"/>
              <a:t>“</a:t>
            </a:r>
            <a:r>
              <a:rPr lang="en-GB" altLang="en-US" dirty="0" err="1" smtClean="0">
                <a:solidFill>
                  <a:srgbClr val="6539D3"/>
                </a:solidFill>
              </a:rPr>
              <a:t>Trigonometric</a:t>
            </a:r>
            <a:r>
              <a:rPr lang="en-GB" altLang="en-US" dirty="0" smtClean="0">
                <a:solidFill>
                  <a:srgbClr val="6539D3"/>
                </a:solidFill>
              </a:rPr>
              <a:t> </a:t>
            </a:r>
            <a:r>
              <a:rPr lang="en-GB" altLang="en-US" dirty="0">
                <a:solidFill>
                  <a:srgbClr val="6539D3"/>
                </a:solidFill>
              </a:rPr>
              <a:t>Structure Constants”</a:t>
            </a:r>
          </a:p>
          <a:p>
            <a:pPr eaLnBrk="1" hangingPunct="1"/>
            <a:r>
              <a:rPr lang="en-GB" altLang="en-US" dirty="0">
                <a:solidFill>
                  <a:srgbClr val="6539D3"/>
                </a:solidFill>
              </a:rPr>
              <a:t>e.g. </a:t>
            </a:r>
            <a:r>
              <a:rPr lang="en-GB" altLang="en-US" dirty="0" err="1">
                <a:solidFill>
                  <a:srgbClr val="6539D3"/>
                </a:solidFill>
              </a:rPr>
              <a:t>Fairlie</a:t>
            </a:r>
            <a:r>
              <a:rPr lang="en-GB" altLang="en-US" dirty="0">
                <a:solidFill>
                  <a:srgbClr val="6539D3"/>
                </a:solidFill>
              </a:rPr>
              <a:t>, </a:t>
            </a:r>
            <a:r>
              <a:rPr lang="en-GB" altLang="en-US" dirty="0" err="1">
                <a:solidFill>
                  <a:srgbClr val="6539D3"/>
                </a:solidFill>
              </a:rPr>
              <a:t>Zachos</a:t>
            </a:r>
            <a:r>
              <a:rPr lang="en-GB" altLang="en-US" dirty="0">
                <a:solidFill>
                  <a:srgbClr val="6539D3"/>
                </a:solidFill>
              </a:rPr>
              <a:t>, </a:t>
            </a:r>
            <a:r>
              <a:rPr lang="en-GB" altLang="en-US" dirty="0" err="1" smtClean="0">
                <a:solidFill>
                  <a:srgbClr val="6539D3"/>
                </a:solidFill>
              </a:rPr>
              <a:t>Vershik</a:t>
            </a:r>
            <a:r>
              <a:rPr lang="en-GB" altLang="en-US" dirty="0" smtClean="0">
                <a:solidFill>
                  <a:srgbClr val="6539D3"/>
                </a:solidFill>
              </a:rPr>
              <a:t>….</a:t>
            </a:r>
            <a:endParaRPr lang="en-GB" altLang="en-US" dirty="0">
              <a:solidFill>
                <a:srgbClr val="6539D3"/>
              </a:solidFill>
            </a:endParaRPr>
          </a:p>
        </p:txBody>
      </p:sp>
      <p:sp>
        <p:nvSpPr>
          <p:cNvPr id="12304" name="TextBox 5"/>
          <p:cNvSpPr txBox="1">
            <a:spLocks noChangeArrowheads="1"/>
          </p:cNvSpPr>
          <p:nvPr/>
        </p:nvSpPr>
        <p:spPr bwMode="auto">
          <a:xfrm>
            <a:off x="3889375" y="6078538"/>
            <a:ext cx="28273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dirty="0">
                <a:solidFill>
                  <a:srgbClr val="C00000"/>
                </a:solidFill>
              </a:rPr>
              <a:t>-  So actually SU(2,1)  !!!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22110" y="724000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- and rejected:</a:t>
            </a:r>
            <a:endParaRPr lang="en-GB" dirty="0"/>
          </a:p>
        </p:txBody>
      </p:sp>
      <p:sp>
        <p:nvSpPr>
          <p:cNvPr id="18" name="TextBox 2"/>
          <p:cNvSpPr txBox="1">
            <a:spLocks noChangeArrowheads="1"/>
          </p:cNvSpPr>
          <p:nvPr/>
        </p:nvSpPr>
        <p:spPr bwMode="auto">
          <a:xfrm>
            <a:off x="2978150" y="1836685"/>
            <a:ext cx="103105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dirty="0" smtClean="0">
                <a:solidFill>
                  <a:srgbClr val="C00000"/>
                </a:solidFill>
              </a:rPr>
              <a:t>but is </a:t>
            </a:r>
          </a:p>
          <a:p>
            <a:pPr eaLnBrk="1" hangingPunct="1"/>
            <a:r>
              <a:rPr lang="en-GB" altLang="en-US" u="sng" dirty="0" smtClean="0">
                <a:solidFill>
                  <a:srgbClr val="C00000"/>
                </a:solidFill>
              </a:rPr>
              <a:t>NOT</a:t>
            </a:r>
            <a:endParaRPr lang="en-GB" altLang="en-US" u="sng" dirty="0">
              <a:solidFill>
                <a:srgbClr val="C00000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rgbClr val="C00000"/>
                </a:solidFill>
              </a:rPr>
              <a:t>strictly</a:t>
            </a:r>
            <a:endParaRPr lang="en-GB" altLang="en-US" dirty="0">
              <a:solidFill>
                <a:srgbClr val="C00000"/>
              </a:solidFill>
            </a:endParaRPr>
          </a:p>
          <a:p>
            <a:pPr eaLnBrk="1" hangingPunct="1"/>
            <a:r>
              <a:rPr lang="en-GB" altLang="en-US" dirty="0" err="1" smtClean="0">
                <a:solidFill>
                  <a:srgbClr val="C00000"/>
                </a:solidFill>
              </a:rPr>
              <a:t>su</a:t>
            </a:r>
            <a:r>
              <a:rPr lang="en-GB" altLang="en-US" dirty="0" smtClean="0">
                <a:solidFill>
                  <a:srgbClr val="C00000"/>
                </a:solidFill>
              </a:rPr>
              <a:t>(3</a:t>
            </a:r>
            <a:r>
              <a:rPr lang="en-GB" altLang="en-US" dirty="0">
                <a:solidFill>
                  <a:srgbClr val="C00000"/>
                </a:solidFill>
              </a:rPr>
              <a:t>) !!!</a:t>
            </a: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3600625" y="1815095"/>
            <a:ext cx="179287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dirty="0" smtClean="0"/>
              <a:t>NEXT </a:t>
            </a:r>
            <a:r>
              <a:rPr lang="en-GB" altLang="en-US" b="0" dirty="0"/>
              <a:t>Meeting RAL 9 May </a:t>
            </a:r>
            <a:r>
              <a:rPr lang="en-GB" altLang="en-US" b="0" dirty="0" smtClean="0"/>
              <a:t>2018</a:t>
            </a:r>
            <a:endParaRPr lang="en-GB" altLang="en-US" b="0" dirty="0"/>
          </a:p>
          <a:p>
            <a:pPr eaLnBrk="1" hangingPunct="1"/>
            <a:endParaRPr lang="en-GB" altLang="en-US" b="0" dirty="0" smtClean="0"/>
          </a:p>
        </p:txBody>
      </p:sp>
      <p:sp>
        <p:nvSpPr>
          <p:cNvPr id="24580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smtClean="0"/>
              <a:t>Presented by:  W. G. Scott, PPD/RAL.</a:t>
            </a:r>
          </a:p>
        </p:txBody>
      </p:sp>
      <p:sp>
        <p:nvSpPr>
          <p:cNvPr id="2458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0670E3A-C8F9-4609-9444-D6A6DB13A980}" type="slidenum">
              <a:rPr lang="en-GB" altLang="en-US" b="0" smtClean="0"/>
              <a:pPr eaLnBrk="1" hangingPunct="1"/>
              <a:t>17</a:t>
            </a:fld>
            <a:endParaRPr lang="en-GB" altLang="en-US" b="0" smtClean="0"/>
          </a:p>
        </p:txBody>
      </p:sp>
      <p:sp>
        <p:nvSpPr>
          <p:cNvPr id="3" name="TextBox 2"/>
          <p:cNvSpPr txBox="1"/>
          <p:nvPr/>
        </p:nvSpPr>
        <p:spPr>
          <a:xfrm>
            <a:off x="395536" y="503094"/>
            <a:ext cx="73959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Trigonometric Structure Constants (TSCs)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97163" y="4005064"/>
            <a:ext cx="757845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J. </a:t>
            </a:r>
            <a:r>
              <a:rPr lang="en-GB" dirty="0" err="1" smtClean="0"/>
              <a:t>Patera</a:t>
            </a:r>
            <a:r>
              <a:rPr lang="en-GB" dirty="0" smtClean="0"/>
              <a:t> and H. </a:t>
            </a:r>
            <a:r>
              <a:rPr lang="en-GB" dirty="0" err="1" smtClean="0"/>
              <a:t>Zasseninaus</a:t>
            </a:r>
            <a:r>
              <a:rPr lang="en-GB" dirty="0" smtClean="0"/>
              <a:t>   J. </a:t>
            </a:r>
            <a:r>
              <a:rPr lang="en-GB" dirty="0"/>
              <a:t>M</a:t>
            </a:r>
            <a:r>
              <a:rPr lang="en-GB" dirty="0" smtClean="0"/>
              <a:t>ath Phys. 29 665 (1988).</a:t>
            </a:r>
          </a:p>
          <a:p>
            <a:r>
              <a:rPr lang="en-GB" dirty="0" smtClean="0"/>
              <a:t>D. </a:t>
            </a:r>
            <a:r>
              <a:rPr lang="en-GB" dirty="0" err="1" smtClean="0"/>
              <a:t>Fairlie</a:t>
            </a:r>
            <a:r>
              <a:rPr lang="en-GB" dirty="0" smtClean="0"/>
              <a:t>, P. Fletcher and C. K. </a:t>
            </a:r>
            <a:r>
              <a:rPr lang="en-GB" dirty="0" err="1" smtClean="0"/>
              <a:t>Zachos</a:t>
            </a:r>
            <a:r>
              <a:rPr lang="en-GB" dirty="0" smtClean="0"/>
              <a:t>, PLB 218 203 (1989).</a:t>
            </a:r>
          </a:p>
          <a:p>
            <a:r>
              <a:rPr lang="en-GB" dirty="0"/>
              <a:t>D. </a:t>
            </a:r>
            <a:r>
              <a:rPr lang="en-GB" dirty="0" err="1" smtClean="0"/>
              <a:t>Fairlie</a:t>
            </a:r>
            <a:r>
              <a:rPr lang="en-GB" dirty="0" smtClean="0"/>
              <a:t> and </a:t>
            </a:r>
            <a:r>
              <a:rPr lang="en-GB" dirty="0"/>
              <a:t>C. K. </a:t>
            </a:r>
            <a:r>
              <a:rPr lang="en-GB" dirty="0" err="1"/>
              <a:t>Zachos</a:t>
            </a:r>
            <a:r>
              <a:rPr lang="en-GB" dirty="0"/>
              <a:t>, PLB </a:t>
            </a:r>
            <a:r>
              <a:rPr lang="en-GB" dirty="0" smtClean="0"/>
              <a:t>224 (1989) 101.</a:t>
            </a:r>
          </a:p>
          <a:p>
            <a:r>
              <a:rPr lang="en-GB" dirty="0" smtClean="0"/>
              <a:t>M. V. </a:t>
            </a:r>
            <a:r>
              <a:rPr lang="en-GB" dirty="0" err="1" smtClean="0"/>
              <a:t>Saveliev</a:t>
            </a:r>
            <a:r>
              <a:rPr lang="en-GB" dirty="0" smtClean="0"/>
              <a:t> and A. M. </a:t>
            </a:r>
            <a:r>
              <a:rPr lang="en-GB" dirty="0" err="1" smtClean="0"/>
              <a:t>Vershik</a:t>
            </a:r>
            <a:r>
              <a:rPr lang="en-GB" dirty="0" smtClean="0"/>
              <a:t>, PLA  143 (1990) 121. </a:t>
            </a:r>
          </a:p>
          <a:p>
            <a:r>
              <a:rPr lang="en-GB" dirty="0"/>
              <a:t>D. </a:t>
            </a:r>
            <a:r>
              <a:rPr lang="en-GB" dirty="0" err="1"/>
              <a:t>Fairlie</a:t>
            </a:r>
            <a:r>
              <a:rPr lang="en-GB" dirty="0"/>
              <a:t>, P. Fletcher and C. K. </a:t>
            </a:r>
            <a:r>
              <a:rPr lang="en-GB" dirty="0" err="1"/>
              <a:t>Zachos</a:t>
            </a:r>
            <a:r>
              <a:rPr lang="en-GB" dirty="0"/>
              <a:t> JMP 31 (1990) 1088</a:t>
            </a:r>
            <a:r>
              <a:rPr lang="en-GB" dirty="0" smtClean="0"/>
              <a:t>.</a:t>
            </a:r>
          </a:p>
          <a:p>
            <a:r>
              <a:rPr lang="en-GB" dirty="0" smtClean="0"/>
              <a:t>D. </a:t>
            </a:r>
            <a:r>
              <a:rPr lang="en-GB" dirty="0" err="1"/>
              <a:t>F</a:t>
            </a:r>
            <a:r>
              <a:rPr lang="en-GB" dirty="0" err="1" smtClean="0"/>
              <a:t>airlie</a:t>
            </a:r>
            <a:r>
              <a:rPr lang="en-GB" dirty="0" smtClean="0"/>
              <a:t> and C. K. </a:t>
            </a:r>
            <a:r>
              <a:rPr lang="en-GB" dirty="0" err="1" smtClean="0"/>
              <a:t>Zachos</a:t>
            </a:r>
            <a:r>
              <a:rPr lang="en-GB" dirty="0" smtClean="0"/>
              <a:t> PLB 620 (2005) 195.</a:t>
            </a:r>
            <a:r>
              <a:rPr lang="en-GB" dirty="0" smtClean="0">
                <a:solidFill>
                  <a:srgbClr val="6539D3"/>
                </a:solidFill>
              </a:rPr>
              <a:t>   hep-</a:t>
            </a:r>
            <a:r>
              <a:rPr lang="en-GB" dirty="0" err="1" smtClean="0">
                <a:solidFill>
                  <a:srgbClr val="6539D3"/>
                </a:solidFill>
              </a:rPr>
              <a:t>th</a:t>
            </a:r>
            <a:r>
              <a:rPr lang="en-GB" dirty="0" smtClean="0">
                <a:solidFill>
                  <a:srgbClr val="6539D3"/>
                </a:solidFill>
              </a:rPr>
              <a:t>/0505053</a:t>
            </a:r>
            <a:endParaRPr lang="en-GB" dirty="0" smtClean="0"/>
          </a:p>
          <a:p>
            <a:r>
              <a:rPr lang="en-GB" dirty="0" smtClean="0"/>
              <a:t>D</a:t>
            </a:r>
            <a:r>
              <a:rPr lang="en-GB" dirty="0"/>
              <a:t>. </a:t>
            </a:r>
            <a:r>
              <a:rPr lang="en-GB" dirty="0" err="1"/>
              <a:t>Fairlie</a:t>
            </a:r>
            <a:r>
              <a:rPr lang="en-GB" dirty="0"/>
              <a:t> and C. K. </a:t>
            </a:r>
            <a:r>
              <a:rPr lang="en-GB" dirty="0" err="1"/>
              <a:t>Zachos</a:t>
            </a:r>
            <a:r>
              <a:rPr lang="en-GB" dirty="0"/>
              <a:t> PLB </a:t>
            </a:r>
            <a:r>
              <a:rPr lang="en-GB" dirty="0" smtClean="0"/>
              <a:t>637 (2006) 123</a:t>
            </a:r>
            <a:r>
              <a:rPr lang="en-GB" dirty="0" smtClean="0">
                <a:solidFill>
                  <a:srgbClr val="6539D3"/>
                </a:solidFill>
              </a:rPr>
              <a:t>.   hep-</a:t>
            </a:r>
            <a:r>
              <a:rPr lang="en-GB" dirty="0" err="1" smtClean="0">
                <a:solidFill>
                  <a:srgbClr val="6539D3"/>
                </a:solidFill>
              </a:rPr>
              <a:t>th</a:t>
            </a:r>
            <a:r>
              <a:rPr lang="en-GB" dirty="0" smtClean="0">
                <a:solidFill>
                  <a:srgbClr val="6539D3"/>
                </a:solidFill>
              </a:rPr>
              <a:t>/0603017</a:t>
            </a:r>
            <a:endParaRPr lang="en-GB" dirty="0">
              <a:solidFill>
                <a:srgbClr val="6539D3"/>
              </a:solidFill>
            </a:endParaRPr>
          </a:p>
          <a:p>
            <a:r>
              <a:rPr lang="en-GB" dirty="0" smtClean="0"/>
              <a:t>  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755576" y="2007847"/>
            <a:ext cx="7035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</a:t>
            </a:r>
            <a:r>
              <a:rPr lang="en-GB" sz="2800" dirty="0" smtClean="0"/>
              <a:t>[ G</a:t>
            </a:r>
            <a:r>
              <a:rPr lang="en-GB" sz="2800" baseline="-25000" dirty="0" smtClean="0"/>
              <a:t>m</a:t>
            </a:r>
            <a:r>
              <a:rPr lang="en-GB" sz="2800" dirty="0" smtClean="0"/>
              <a:t> ,  </a:t>
            </a:r>
            <a:r>
              <a:rPr lang="en-GB" sz="2800" dirty="0" err="1" smtClean="0"/>
              <a:t>G</a:t>
            </a:r>
            <a:r>
              <a:rPr lang="en-GB" sz="2800" baseline="-25000" dirty="0" err="1" smtClean="0"/>
              <a:t>n</a:t>
            </a:r>
            <a:r>
              <a:rPr lang="en-GB" sz="2800" dirty="0" smtClean="0"/>
              <a:t> ]  =  sin( 2</a:t>
            </a:r>
            <a:r>
              <a:rPr lang="el-GR" sz="2800" dirty="0" smtClean="0"/>
              <a:t>π</a:t>
            </a:r>
            <a:r>
              <a:rPr lang="en-GB" sz="2800" dirty="0" smtClean="0"/>
              <a:t>/N (n x m) )  G</a:t>
            </a:r>
            <a:r>
              <a:rPr lang="en-GB" sz="2800" baseline="-25000" dirty="0" smtClean="0"/>
              <a:t>m + n</a:t>
            </a:r>
            <a:r>
              <a:rPr lang="en-GB" dirty="0" smtClean="0"/>
              <a:t> 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43757" y="1356884"/>
            <a:ext cx="3568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In particular for SU(N): 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753814" y="2652881"/>
            <a:ext cx="72683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where:     m  =  ( m</a:t>
            </a:r>
            <a:r>
              <a:rPr lang="en-GB" sz="2000" baseline="-25000" dirty="0" smtClean="0"/>
              <a:t>1</a:t>
            </a:r>
            <a:r>
              <a:rPr lang="en-GB" sz="2000" dirty="0" smtClean="0"/>
              <a:t> , m</a:t>
            </a:r>
            <a:r>
              <a:rPr lang="en-GB" sz="2000" baseline="-25000" dirty="0" smtClean="0"/>
              <a:t>2</a:t>
            </a:r>
            <a:r>
              <a:rPr lang="en-GB" sz="2000" dirty="0" smtClean="0"/>
              <a:t> ) ,      n  </a:t>
            </a:r>
            <a:r>
              <a:rPr lang="en-GB" sz="2000" dirty="0"/>
              <a:t>= </a:t>
            </a:r>
            <a:r>
              <a:rPr lang="en-GB" sz="2000" dirty="0" smtClean="0"/>
              <a:t> ( n</a:t>
            </a:r>
            <a:r>
              <a:rPr lang="en-GB" sz="2000" baseline="-25000" dirty="0" smtClean="0"/>
              <a:t>1</a:t>
            </a:r>
            <a:r>
              <a:rPr lang="en-GB" sz="2000" dirty="0" smtClean="0"/>
              <a:t> </a:t>
            </a:r>
            <a:r>
              <a:rPr lang="en-GB" sz="2000" dirty="0"/>
              <a:t>, </a:t>
            </a:r>
            <a:r>
              <a:rPr lang="en-GB" sz="2000" dirty="0" smtClean="0"/>
              <a:t>n</a:t>
            </a:r>
            <a:r>
              <a:rPr lang="en-GB" sz="2000" baseline="-25000" dirty="0" smtClean="0"/>
              <a:t>2</a:t>
            </a:r>
            <a:r>
              <a:rPr lang="en-GB" sz="2000" dirty="0" smtClean="0"/>
              <a:t> )      mod N   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497163" y="3383982"/>
            <a:ext cx="29690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In a wider context: 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479368" y="3245482"/>
            <a:ext cx="48141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“sine algebras”, “cross-product algebras”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- mostly infinite dimensional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2" name="Line 15"/>
          <p:cNvSpPr>
            <a:spLocks noChangeShapeType="1"/>
          </p:cNvSpPr>
          <p:nvPr/>
        </p:nvSpPr>
        <p:spPr bwMode="auto">
          <a:xfrm flipV="1">
            <a:off x="497163" y="1063619"/>
            <a:ext cx="7099173" cy="0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13" name="Straight Connector 2"/>
          <p:cNvCxnSpPr>
            <a:cxnSpLocks noChangeShapeType="1"/>
          </p:cNvCxnSpPr>
          <p:nvPr/>
        </p:nvCxnSpPr>
        <p:spPr bwMode="auto">
          <a:xfrm>
            <a:off x="2903106" y="1817112"/>
            <a:ext cx="804798" cy="0"/>
          </a:xfrm>
          <a:prstGeom prst="line">
            <a:avLst/>
          </a:prstGeom>
          <a:noFill/>
          <a:ln w="76200" algn="ctr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895612" y="1900125"/>
            <a:ext cx="5974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   ^            ^                                                                     ^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878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dirty="0" smtClean="0"/>
              <a:t>NEXT </a:t>
            </a:r>
            <a:r>
              <a:rPr lang="en-GB" altLang="en-US" b="0" dirty="0"/>
              <a:t>Meeting RAL 9 May </a:t>
            </a:r>
            <a:r>
              <a:rPr lang="en-GB" altLang="en-US" b="0" dirty="0" smtClean="0"/>
              <a:t>2018</a:t>
            </a:r>
            <a:endParaRPr lang="en-GB" altLang="en-US" b="0" dirty="0"/>
          </a:p>
          <a:p>
            <a:pPr eaLnBrk="1" hangingPunct="1"/>
            <a:endParaRPr lang="en-GB" altLang="en-US" b="0" dirty="0" smtClean="0"/>
          </a:p>
        </p:txBody>
      </p:sp>
      <p:sp>
        <p:nvSpPr>
          <p:cNvPr id="2355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smtClean="0"/>
              <a:t>Presented by:  W. G. Scott, PPD/RAL.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B733B85-769C-4A4C-BF82-790C0AD2BC1C}" type="slidenum">
              <a:rPr lang="en-GB" altLang="en-US" b="0" smtClean="0"/>
              <a:pPr eaLnBrk="1" hangingPunct="1"/>
              <a:t>18</a:t>
            </a:fld>
            <a:endParaRPr lang="en-GB" altLang="en-US" b="0" smtClean="0"/>
          </a:p>
        </p:txBody>
      </p:sp>
      <p:grpSp>
        <p:nvGrpSpPr>
          <p:cNvPr id="23557" name="Group 1"/>
          <p:cNvGrpSpPr>
            <a:grpSpLocks/>
          </p:cNvGrpSpPr>
          <p:nvPr/>
        </p:nvGrpSpPr>
        <p:grpSpPr bwMode="auto">
          <a:xfrm>
            <a:off x="4041552" y="628465"/>
            <a:ext cx="5227638" cy="5043487"/>
            <a:chOff x="3667125" y="811213"/>
            <a:chExt cx="5227638" cy="5043487"/>
          </a:xfrm>
        </p:grpSpPr>
        <p:pic>
          <p:nvPicPr>
            <p:cNvPr id="23558" name="Picture 2" descr="24-sided Polygon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3025" y="925513"/>
              <a:ext cx="4757738" cy="4757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559" name="Group 11"/>
            <p:cNvGrpSpPr>
              <a:grpSpLocks/>
            </p:cNvGrpSpPr>
            <p:nvPr/>
          </p:nvGrpSpPr>
          <p:grpSpPr bwMode="auto">
            <a:xfrm>
              <a:off x="6651625" y="5286375"/>
              <a:ext cx="581025" cy="414338"/>
              <a:chOff x="3048047" y="888295"/>
              <a:chExt cx="581025" cy="415591"/>
            </a:xfrm>
          </p:grpSpPr>
          <p:sp>
            <p:nvSpPr>
              <p:cNvPr id="23629" name="Oval 1"/>
              <p:cNvSpPr>
                <a:spLocks noChangeArrowheads="1"/>
              </p:cNvSpPr>
              <p:nvPr/>
            </p:nvSpPr>
            <p:spPr bwMode="auto">
              <a:xfrm>
                <a:off x="3059832" y="888295"/>
                <a:ext cx="401944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30" name="TextBox 9"/>
              <p:cNvSpPr txBox="1">
                <a:spLocks noChangeArrowheads="1"/>
              </p:cNvSpPr>
              <p:nvPr/>
            </p:nvSpPr>
            <p:spPr bwMode="auto">
              <a:xfrm>
                <a:off x="3048047" y="903836"/>
                <a:ext cx="58102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 1</a:t>
                </a:r>
              </a:p>
            </p:txBody>
          </p:sp>
        </p:grpSp>
        <p:grpSp>
          <p:nvGrpSpPr>
            <p:cNvPr id="23560" name="Group 14"/>
            <p:cNvGrpSpPr>
              <a:grpSpLocks/>
            </p:cNvGrpSpPr>
            <p:nvPr/>
          </p:nvGrpSpPr>
          <p:grpSpPr bwMode="auto">
            <a:xfrm>
              <a:off x="7658100" y="4767263"/>
              <a:ext cx="581025" cy="415925"/>
              <a:chOff x="3048047" y="888295"/>
              <a:chExt cx="581025" cy="415591"/>
            </a:xfrm>
          </p:grpSpPr>
          <p:sp>
            <p:nvSpPr>
              <p:cNvPr id="23627" name="Oval 1"/>
              <p:cNvSpPr>
                <a:spLocks noChangeArrowheads="1"/>
              </p:cNvSpPr>
              <p:nvPr/>
            </p:nvSpPr>
            <p:spPr bwMode="auto">
              <a:xfrm>
                <a:off x="3059832" y="888295"/>
                <a:ext cx="401944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28" name="TextBox 9"/>
              <p:cNvSpPr txBox="1">
                <a:spLocks noChangeArrowheads="1"/>
              </p:cNvSpPr>
              <p:nvPr/>
            </p:nvSpPr>
            <p:spPr bwMode="auto">
              <a:xfrm>
                <a:off x="3048047" y="903836"/>
                <a:ext cx="58102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 3</a:t>
                </a:r>
              </a:p>
            </p:txBody>
          </p:sp>
        </p:grpSp>
        <p:grpSp>
          <p:nvGrpSpPr>
            <p:cNvPr id="23561" name="Group 17"/>
            <p:cNvGrpSpPr>
              <a:grpSpLocks/>
            </p:cNvGrpSpPr>
            <p:nvPr/>
          </p:nvGrpSpPr>
          <p:grpSpPr bwMode="auto">
            <a:xfrm>
              <a:off x="7154863" y="5057775"/>
              <a:ext cx="581025" cy="414338"/>
              <a:chOff x="3048047" y="888295"/>
              <a:chExt cx="581025" cy="415591"/>
            </a:xfrm>
          </p:grpSpPr>
          <p:sp>
            <p:nvSpPr>
              <p:cNvPr id="23625" name="Oval 1"/>
              <p:cNvSpPr>
                <a:spLocks noChangeArrowheads="1"/>
              </p:cNvSpPr>
              <p:nvPr/>
            </p:nvSpPr>
            <p:spPr bwMode="auto">
              <a:xfrm>
                <a:off x="3059832" y="888295"/>
                <a:ext cx="401944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26" name="TextBox 9"/>
              <p:cNvSpPr txBox="1">
                <a:spLocks noChangeArrowheads="1"/>
              </p:cNvSpPr>
              <p:nvPr/>
            </p:nvSpPr>
            <p:spPr bwMode="auto">
              <a:xfrm>
                <a:off x="3048047" y="903836"/>
                <a:ext cx="58102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 2</a:t>
                </a:r>
              </a:p>
            </p:txBody>
          </p:sp>
        </p:grpSp>
        <p:grpSp>
          <p:nvGrpSpPr>
            <p:cNvPr id="23562" name="Group 20"/>
            <p:cNvGrpSpPr>
              <a:grpSpLocks/>
            </p:cNvGrpSpPr>
            <p:nvPr/>
          </p:nvGrpSpPr>
          <p:grpSpPr bwMode="auto">
            <a:xfrm>
              <a:off x="7935913" y="4294188"/>
              <a:ext cx="581025" cy="414337"/>
              <a:chOff x="3048047" y="888295"/>
              <a:chExt cx="581025" cy="415591"/>
            </a:xfrm>
          </p:grpSpPr>
          <p:sp>
            <p:nvSpPr>
              <p:cNvPr id="23623" name="Oval 1"/>
              <p:cNvSpPr>
                <a:spLocks noChangeArrowheads="1"/>
              </p:cNvSpPr>
              <p:nvPr/>
            </p:nvSpPr>
            <p:spPr bwMode="auto">
              <a:xfrm>
                <a:off x="3059832" y="888295"/>
                <a:ext cx="401944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24" name="TextBox 9"/>
              <p:cNvSpPr txBox="1">
                <a:spLocks noChangeArrowheads="1"/>
              </p:cNvSpPr>
              <p:nvPr/>
            </p:nvSpPr>
            <p:spPr bwMode="auto">
              <a:xfrm>
                <a:off x="3048047" y="903836"/>
                <a:ext cx="58102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 4</a:t>
                </a:r>
              </a:p>
            </p:txBody>
          </p:sp>
        </p:grpSp>
        <p:grpSp>
          <p:nvGrpSpPr>
            <p:cNvPr id="23563" name="Group 23"/>
            <p:cNvGrpSpPr>
              <a:grpSpLocks/>
            </p:cNvGrpSpPr>
            <p:nvPr/>
          </p:nvGrpSpPr>
          <p:grpSpPr bwMode="auto">
            <a:xfrm>
              <a:off x="8199438" y="3716338"/>
              <a:ext cx="581025" cy="415925"/>
              <a:chOff x="3048047" y="888295"/>
              <a:chExt cx="581025" cy="415591"/>
            </a:xfrm>
          </p:grpSpPr>
          <p:sp>
            <p:nvSpPr>
              <p:cNvPr id="23621" name="Oval 1"/>
              <p:cNvSpPr>
                <a:spLocks noChangeArrowheads="1"/>
              </p:cNvSpPr>
              <p:nvPr/>
            </p:nvSpPr>
            <p:spPr bwMode="auto">
              <a:xfrm>
                <a:off x="3059832" y="888295"/>
                <a:ext cx="401944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22" name="TextBox 9"/>
              <p:cNvSpPr txBox="1">
                <a:spLocks noChangeArrowheads="1"/>
              </p:cNvSpPr>
              <p:nvPr/>
            </p:nvSpPr>
            <p:spPr bwMode="auto">
              <a:xfrm>
                <a:off x="3048047" y="903836"/>
                <a:ext cx="58102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 5</a:t>
                </a:r>
              </a:p>
            </p:txBody>
          </p:sp>
        </p:grpSp>
        <p:grpSp>
          <p:nvGrpSpPr>
            <p:cNvPr id="23564" name="Group 26"/>
            <p:cNvGrpSpPr>
              <a:grpSpLocks/>
            </p:cNvGrpSpPr>
            <p:nvPr/>
          </p:nvGrpSpPr>
          <p:grpSpPr bwMode="auto">
            <a:xfrm>
              <a:off x="8313738" y="3073400"/>
              <a:ext cx="581025" cy="415925"/>
              <a:chOff x="3048047" y="888295"/>
              <a:chExt cx="581025" cy="415591"/>
            </a:xfrm>
          </p:grpSpPr>
          <p:sp>
            <p:nvSpPr>
              <p:cNvPr id="23619" name="Oval 1"/>
              <p:cNvSpPr>
                <a:spLocks noChangeArrowheads="1"/>
              </p:cNvSpPr>
              <p:nvPr/>
            </p:nvSpPr>
            <p:spPr bwMode="auto">
              <a:xfrm>
                <a:off x="3059832" y="888295"/>
                <a:ext cx="401944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20" name="TextBox 9"/>
              <p:cNvSpPr txBox="1">
                <a:spLocks noChangeArrowheads="1"/>
              </p:cNvSpPr>
              <p:nvPr/>
            </p:nvSpPr>
            <p:spPr bwMode="auto">
              <a:xfrm>
                <a:off x="3048047" y="903836"/>
                <a:ext cx="58102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 6</a:t>
                </a:r>
              </a:p>
            </p:txBody>
          </p:sp>
        </p:grpSp>
        <p:grpSp>
          <p:nvGrpSpPr>
            <p:cNvPr id="23565" name="Group 29"/>
            <p:cNvGrpSpPr>
              <a:grpSpLocks/>
            </p:cNvGrpSpPr>
            <p:nvPr/>
          </p:nvGrpSpPr>
          <p:grpSpPr bwMode="auto">
            <a:xfrm>
              <a:off x="8174038" y="2420938"/>
              <a:ext cx="581025" cy="415925"/>
              <a:chOff x="3048047" y="888295"/>
              <a:chExt cx="581025" cy="415591"/>
            </a:xfrm>
          </p:grpSpPr>
          <p:sp>
            <p:nvSpPr>
              <p:cNvPr id="23617" name="Oval 1"/>
              <p:cNvSpPr>
                <a:spLocks noChangeArrowheads="1"/>
              </p:cNvSpPr>
              <p:nvPr/>
            </p:nvSpPr>
            <p:spPr bwMode="auto">
              <a:xfrm>
                <a:off x="3059832" y="888295"/>
                <a:ext cx="401944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18" name="TextBox 9"/>
              <p:cNvSpPr txBox="1">
                <a:spLocks noChangeArrowheads="1"/>
              </p:cNvSpPr>
              <p:nvPr/>
            </p:nvSpPr>
            <p:spPr bwMode="auto">
              <a:xfrm>
                <a:off x="3048047" y="903836"/>
                <a:ext cx="58102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 7</a:t>
                </a:r>
              </a:p>
            </p:txBody>
          </p:sp>
        </p:grpSp>
        <p:grpSp>
          <p:nvGrpSpPr>
            <p:cNvPr id="23566" name="Group 32"/>
            <p:cNvGrpSpPr>
              <a:grpSpLocks/>
            </p:cNvGrpSpPr>
            <p:nvPr/>
          </p:nvGrpSpPr>
          <p:grpSpPr bwMode="auto">
            <a:xfrm>
              <a:off x="7945438" y="1844675"/>
              <a:ext cx="581025" cy="415925"/>
              <a:chOff x="3048047" y="888295"/>
              <a:chExt cx="581025" cy="415591"/>
            </a:xfrm>
          </p:grpSpPr>
          <p:sp>
            <p:nvSpPr>
              <p:cNvPr id="23615" name="Oval 1"/>
              <p:cNvSpPr>
                <a:spLocks noChangeArrowheads="1"/>
              </p:cNvSpPr>
              <p:nvPr/>
            </p:nvSpPr>
            <p:spPr bwMode="auto">
              <a:xfrm>
                <a:off x="3059832" y="888295"/>
                <a:ext cx="401944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16" name="TextBox 9"/>
              <p:cNvSpPr txBox="1">
                <a:spLocks noChangeArrowheads="1"/>
              </p:cNvSpPr>
              <p:nvPr/>
            </p:nvSpPr>
            <p:spPr bwMode="auto">
              <a:xfrm>
                <a:off x="3048047" y="903836"/>
                <a:ext cx="58102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 8</a:t>
                </a:r>
              </a:p>
            </p:txBody>
          </p:sp>
        </p:grpSp>
        <p:grpSp>
          <p:nvGrpSpPr>
            <p:cNvPr id="23567" name="Group 35"/>
            <p:cNvGrpSpPr>
              <a:grpSpLocks/>
            </p:cNvGrpSpPr>
            <p:nvPr/>
          </p:nvGrpSpPr>
          <p:grpSpPr bwMode="auto">
            <a:xfrm>
              <a:off x="7620000" y="1403350"/>
              <a:ext cx="581025" cy="415925"/>
              <a:chOff x="3048047" y="888295"/>
              <a:chExt cx="581025" cy="415591"/>
            </a:xfrm>
          </p:grpSpPr>
          <p:sp>
            <p:nvSpPr>
              <p:cNvPr id="23613" name="Oval 1"/>
              <p:cNvSpPr>
                <a:spLocks noChangeArrowheads="1"/>
              </p:cNvSpPr>
              <p:nvPr/>
            </p:nvSpPr>
            <p:spPr bwMode="auto">
              <a:xfrm>
                <a:off x="3059832" y="888295"/>
                <a:ext cx="401944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14" name="TextBox 9"/>
              <p:cNvSpPr txBox="1">
                <a:spLocks noChangeArrowheads="1"/>
              </p:cNvSpPr>
              <p:nvPr/>
            </p:nvSpPr>
            <p:spPr bwMode="auto">
              <a:xfrm>
                <a:off x="3048047" y="903836"/>
                <a:ext cx="58102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 9</a:t>
                </a:r>
              </a:p>
            </p:txBody>
          </p:sp>
        </p:grpSp>
        <p:grpSp>
          <p:nvGrpSpPr>
            <p:cNvPr id="23568" name="Group 38"/>
            <p:cNvGrpSpPr>
              <a:grpSpLocks/>
            </p:cNvGrpSpPr>
            <p:nvPr/>
          </p:nvGrpSpPr>
          <p:grpSpPr bwMode="auto">
            <a:xfrm>
              <a:off x="7131050" y="1019175"/>
              <a:ext cx="582613" cy="400050"/>
              <a:chOff x="1430338" y="4242952"/>
              <a:chExt cx="582612" cy="400050"/>
            </a:xfrm>
          </p:grpSpPr>
          <p:sp>
            <p:nvSpPr>
              <p:cNvPr id="23611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12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10</a:t>
                </a:r>
              </a:p>
            </p:txBody>
          </p:sp>
        </p:grpSp>
        <p:grpSp>
          <p:nvGrpSpPr>
            <p:cNvPr id="23569" name="Group 41"/>
            <p:cNvGrpSpPr>
              <a:grpSpLocks/>
            </p:cNvGrpSpPr>
            <p:nvPr/>
          </p:nvGrpSpPr>
          <p:grpSpPr bwMode="auto">
            <a:xfrm>
              <a:off x="6588125" y="817563"/>
              <a:ext cx="582613" cy="400050"/>
              <a:chOff x="1430338" y="4242952"/>
              <a:chExt cx="582612" cy="400050"/>
            </a:xfrm>
          </p:grpSpPr>
          <p:sp>
            <p:nvSpPr>
              <p:cNvPr id="23609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10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11</a:t>
                </a:r>
              </a:p>
            </p:txBody>
          </p:sp>
        </p:grpSp>
        <p:grpSp>
          <p:nvGrpSpPr>
            <p:cNvPr id="23570" name="Group 44"/>
            <p:cNvGrpSpPr>
              <a:grpSpLocks/>
            </p:cNvGrpSpPr>
            <p:nvPr/>
          </p:nvGrpSpPr>
          <p:grpSpPr bwMode="auto">
            <a:xfrm>
              <a:off x="6038850" y="814388"/>
              <a:ext cx="582613" cy="400050"/>
              <a:chOff x="1430338" y="4242952"/>
              <a:chExt cx="582612" cy="400050"/>
            </a:xfrm>
          </p:grpSpPr>
          <p:sp>
            <p:nvSpPr>
              <p:cNvPr id="23607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08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 dirty="0"/>
                  <a:t>12</a:t>
                </a:r>
              </a:p>
            </p:txBody>
          </p:sp>
        </p:grpSp>
        <p:grpSp>
          <p:nvGrpSpPr>
            <p:cNvPr id="23571" name="Group 47"/>
            <p:cNvGrpSpPr>
              <a:grpSpLocks/>
            </p:cNvGrpSpPr>
            <p:nvPr/>
          </p:nvGrpSpPr>
          <p:grpSpPr bwMode="auto">
            <a:xfrm>
              <a:off x="5408613" y="811213"/>
              <a:ext cx="582612" cy="400050"/>
              <a:chOff x="1430338" y="4242952"/>
              <a:chExt cx="582612" cy="400050"/>
            </a:xfrm>
          </p:grpSpPr>
          <p:sp>
            <p:nvSpPr>
              <p:cNvPr id="23605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06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13</a:t>
                </a:r>
              </a:p>
            </p:txBody>
          </p:sp>
        </p:grpSp>
        <p:grpSp>
          <p:nvGrpSpPr>
            <p:cNvPr id="23572" name="Group 50"/>
            <p:cNvGrpSpPr>
              <a:grpSpLocks/>
            </p:cNvGrpSpPr>
            <p:nvPr/>
          </p:nvGrpSpPr>
          <p:grpSpPr bwMode="auto">
            <a:xfrm>
              <a:off x="4826000" y="1035050"/>
              <a:ext cx="582613" cy="400050"/>
              <a:chOff x="1430338" y="4242952"/>
              <a:chExt cx="582612" cy="400050"/>
            </a:xfrm>
          </p:grpSpPr>
          <p:sp>
            <p:nvSpPr>
              <p:cNvPr id="23603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04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14</a:t>
                </a:r>
              </a:p>
            </p:txBody>
          </p:sp>
        </p:grpSp>
        <p:grpSp>
          <p:nvGrpSpPr>
            <p:cNvPr id="23573" name="Group 53"/>
            <p:cNvGrpSpPr>
              <a:grpSpLocks/>
            </p:cNvGrpSpPr>
            <p:nvPr/>
          </p:nvGrpSpPr>
          <p:grpSpPr bwMode="auto">
            <a:xfrm>
              <a:off x="4291013" y="1401763"/>
              <a:ext cx="582612" cy="400050"/>
              <a:chOff x="1430338" y="4242952"/>
              <a:chExt cx="582612" cy="400050"/>
            </a:xfrm>
          </p:grpSpPr>
          <p:sp>
            <p:nvSpPr>
              <p:cNvPr id="23601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02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15</a:t>
                </a:r>
              </a:p>
            </p:txBody>
          </p:sp>
        </p:grpSp>
        <p:grpSp>
          <p:nvGrpSpPr>
            <p:cNvPr id="23574" name="Group 56"/>
            <p:cNvGrpSpPr>
              <a:grpSpLocks/>
            </p:cNvGrpSpPr>
            <p:nvPr/>
          </p:nvGrpSpPr>
          <p:grpSpPr bwMode="auto">
            <a:xfrm>
              <a:off x="3998913" y="1876425"/>
              <a:ext cx="582612" cy="400050"/>
              <a:chOff x="1430338" y="4242952"/>
              <a:chExt cx="582612" cy="400050"/>
            </a:xfrm>
          </p:grpSpPr>
          <p:sp>
            <p:nvSpPr>
              <p:cNvPr id="23599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00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16</a:t>
                </a:r>
              </a:p>
            </p:txBody>
          </p:sp>
        </p:grpSp>
        <p:grpSp>
          <p:nvGrpSpPr>
            <p:cNvPr id="23575" name="Group 59"/>
            <p:cNvGrpSpPr>
              <a:grpSpLocks/>
            </p:cNvGrpSpPr>
            <p:nvPr/>
          </p:nvGrpSpPr>
          <p:grpSpPr bwMode="auto">
            <a:xfrm>
              <a:off x="3756025" y="2436813"/>
              <a:ext cx="582613" cy="400050"/>
              <a:chOff x="1430338" y="4242952"/>
              <a:chExt cx="582612" cy="400050"/>
            </a:xfrm>
          </p:grpSpPr>
          <p:sp>
            <p:nvSpPr>
              <p:cNvPr id="23597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598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17</a:t>
                </a:r>
              </a:p>
            </p:txBody>
          </p:sp>
        </p:grpSp>
        <p:grpSp>
          <p:nvGrpSpPr>
            <p:cNvPr id="23576" name="Group 62"/>
            <p:cNvGrpSpPr>
              <a:grpSpLocks/>
            </p:cNvGrpSpPr>
            <p:nvPr/>
          </p:nvGrpSpPr>
          <p:grpSpPr bwMode="auto">
            <a:xfrm>
              <a:off x="3667125" y="3070225"/>
              <a:ext cx="582613" cy="400050"/>
              <a:chOff x="1430338" y="4242952"/>
              <a:chExt cx="582612" cy="400050"/>
            </a:xfrm>
          </p:grpSpPr>
          <p:sp>
            <p:nvSpPr>
              <p:cNvPr id="23595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596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18</a:t>
                </a:r>
              </a:p>
            </p:txBody>
          </p:sp>
        </p:grpSp>
        <p:grpSp>
          <p:nvGrpSpPr>
            <p:cNvPr id="23577" name="Group 65"/>
            <p:cNvGrpSpPr>
              <a:grpSpLocks/>
            </p:cNvGrpSpPr>
            <p:nvPr/>
          </p:nvGrpSpPr>
          <p:grpSpPr bwMode="auto">
            <a:xfrm>
              <a:off x="3714750" y="3732213"/>
              <a:ext cx="582613" cy="400050"/>
              <a:chOff x="1430338" y="4242952"/>
              <a:chExt cx="582612" cy="400050"/>
            </a:xfrm>
          </p:grpSpPr>
          <p:sp>
            <p:nvSpPr>
              <p:cNvPr id="23593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594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19</a:t>
                </a:r>
              </a:p>
            </p:txBody>
          </p:sp>
        </p:grpSp>
        <p:grpSp>
          <p:nvGrpSpPr>
            <p:cNvPr id="23578" name="Group 68"/>
            <p:cNvGrpSpPr>
              <a:grpSpLocks/>
            </p:cNvGrpSpPr>
            <p:nvPr/>
          </p:nvGrpSpPr>
          <p:grpSpPr bwMode="auto">
            <a:xfrm>
              <a:off x="3998913" y="4289425"/>
              <a:ext cx="582612" cy="400050"/>
              <a:chOff x="1430338" y="4242952"/>
              <a:chExt cx="582612" cy="400050"/>
            </a:xfrm>
          </p:grpSpPr>
          <p:sp>
            <p:nvSpPr>
              <p:cNvPr id="23591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592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20</a:t>
                </a:r>
              </a:p>
            </p:txBody>
          </p:sp>
        </p:grpSp>
        <p:grpSp>
          <p:nvGrpSpPr>
            <p:cNvPr id="23579" name="Group 74"/>
            <p:cNvGrpSpPr>
              <a:grpSpLocks/>
            </p:cNvGrpSpPr>
            <p:nvPr/>
          </p:nvGrpSpPr>
          <p:grpSpPr bwMode="auto">
            <a:xfrm>
              <a:off x="4338638" y="4840288"/>
              <a:ext cx="582612" cy="400050"/>
              <a:chOff x="1430338" y="4242952"/>
              <a:chExt cx="582612" cy="400050"/>
            </a:xfrm>
          </p:grpSpPr>
          <p:sp>
            <p:nvSpPr>
              <p:cNvPr id="23589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590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21</a:t>
                </a:r>
              </a:p>
            </p:txBody>
          </p:sp>
        </p:grpSp>
        <p:grpSp>
          <p:nvGrpSpPr>
            <p:cNvPr id="23580" name="Group 77"/>
            <p:cNvGrpSpPr>
              <a:grpSpLocks/>
            </p:cNvGrpSpPr>
            <p:nvPr/>
          </p:nvGrpSpPr>
          <p:grpSpPr bwMode="auto">
            <a:xfrm>
              <a:off x="4873625" y="5180013"/>
              <a:ext cx="582613" cy="400050"/>
              <a:chOff x="1430338" y="4242952"/>
              <a:chExt cx="582612" cy="400050"/>
            </a:xfrm>
          </p:grpSpPr>
          <p:sp>
            <p:nvSpPr>
              <p:cNvPr id="23587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588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22</a:t>
                </a:r>
              </a:p>
            </p:txBody>
          </p:sp>
        </p:grpSp>
        <p:grpSp>
          <p:nvGrpSpPr>
            <p:cNvPr id="23581" name="Group 80"/>
            <p:cNvGrpSpPr>
              <a:grpSpLocks/>
            </p:cNvGrpSpPr>
            <p:nvPr/>
          </p:nvGrpSpPr>
          <p:grpSpPr bwMode="auto">
            <a:xfrm>
              <a:off x="5408613" y="5427663"/>
              <a:ext cx="582612" cy="400050"/>
              <a:chOff x="1430338" y="4242952"/>
              <a:chExt cx="582612" cy="400050"/>
            </a:xfrm>
          </p:grpSpPr>
          <p:sp>
            <p:nvSpPr>
              <p:cNvPr id="23585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586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23</a:t>
                </a:r>
              </a:p>
            </p:txBody>
          </p:sp>
        </p:grpSp>
        <p:grpSp>
          <p:nvGrpSpPr>
            <p:cNvPr id="23582" name="Group 83"/>
            <p:cNvGrpSpPr>
              <a:grpSpLocks/>
            </p:cNvGrpSpPr>
            <p:nvPr/>
          </p:nvGrpSpPr>
          <p:grpSpPr bwMode="auto">
            <a:xfrm>
              <a:off x="5961063" y="5454650"/>
              <a:ext cx="582612" cy="400050"/>
              <a:chOff x="1430338" y="4242952"/>
              <a:chExt cx="582612" cy="400050"/>
            </a:xfrm>
          </p:grpSpPr>
          <p:sp>
            <p:nvSpPr>
              <p:cNvPr id="23583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584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24</a:t>
                </a:r>
              </a:p>
            </p:txBody>
          </p:sp>
        </p:grpSp>
      </p:grpSp>
      <p:sp>
        <p:nvSpPr>
          <p:cNvPr id="79" name="TextBox 9"/>
          <p:cNvSpPr txBox="1">
            <a:spLocks noChangeArrowheads="1"/>
          </p:cNvSpPr>
          <p:nvPr/>
        </p:nvSpPr>
        <p:spPr bwMode="auto">
          <a:xfrm>
            <a:off x="212907" y="1108676"/>
            <a:ext cx="373050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2000" dirty="0"/>
              <a:t>1 x </a:t>
            </a:r>
            <a:r>
              <a:rPr lang="en-GB" altLang="en-US" sz="2000" dirty="0" smtClean="0"/>
              <a:t>3   =     ( - 4 </a:t>
            </a:r>
            <a:r>
              <a:rPr lang="en-GB" altLang="en-US" sz="2000" dirty="0"/>
              <a:t>+ </a:t>
            </a:r>
            <a:r>
              <a:rPr lang="en-GB" altLang="en-US" sz="2000" dirty="0" smtClean="0"/>
              <a:t>6 </a:t>
            </a:r>
            <a:r>
              <a:rPr lang="en-GB" altLang="en-US" sz="2000" dirty="0"/>
              <a:t>- </a:t>
            </a:r>
            <a:r>
              <a:rPr lang="en-GB" altLang="en-US" sz="2000" dirty="0" smtClean="0"/>
              <a:t>16 – 18   )</a:t>
            </a:r>
          </a:p>
          <a:p>
            <a:pPr eaLnBrk="1" hangingPunct="1"/>
            <a:r>
              <a:rPr lang="en-GB" altLang="en-US" sz="2000" dirty="0" smtClean="0"/>
              <a:t>2 x 4   = </a:t>
            </a:r>
            <a:r>
              <a:rPr lang="el-GR" altLang="en-US" sz="2000" dirty="0" smtClean="0"/>
              <a:t>η</a:t>
            </a:r>
            <a:r>
              <a:rPr lang="en-GB" altLang="en-US" sz="2000" dirty="0" smtClean="0"/>
              <a:t>  ( - 5 + 7 – 17 – 19  )</a:t>
            </a:r>
            <a:endParaRPr lang="en-GB" altLang="en-US" sz="2000" dirty="0"/>
          </a:p>
        </p:txBody>
      </p:sp>
      <p:sp>
        <p:nvSpPr>
          <p:cNvPr id="80" name="TextBox 1"/>
          <p:cNvSpPr txBox="1">
            <a:spLocks noChangeArrowheads="1"/>
          </p:cNvSpPr>
          <p:nvPr/>
        </p:nvSpPr>
        <p:spPr bwMode="auto">
          <a:xfrm>
            <a:off x="134738" y="300890"/>
            <a:ext cx="517173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2000" dirty="0" smtClean="0"/>
              <a:t>For SU(5) - from the TSC version of  A</a:t>
            </a:r>
            <a:r>
              <a:rPr lang="en-GB" altLang="en-US" sz="2000" baseline="-25000" dirty="0" smtClean="0"/>
              <a:t>4</a:t>
            </a:r>
            <a:r>
              <a:rPr lang="en-GB" altLang="en-US" sz="2000" dirty="0" smtClean="0"/>
              <a:t> </a:t>
            </a:r>
            <a:r>
              <a:rPr lang="en-GB" altLang="en-US" sz="2000" dirty="0"/>
              <a:t>-</a:t>
            </a:r>
            <a:r>
              <a:rPr lang="en-GB" altLang="en-US" sz="2000" dirty="0" smtClean="0"/>
              <a:t> </a:t>
            </a:r>
          </a:p>
          <a:p>
            <a:pPr eaLnBrk="1" hangingPunct="1"/>
            <a:r>
              <a:rPr lang="en-GB" altLang="en-US" sz="2000" dirty="0" smtClean="0">
                <a:solidFill>
                  <a:srgbClr val="C00000"/>
                </a:solidFill>
              </a:rPr>
              <a:t>we found only this ‘bi-cyclic’ form</a:t>
            </a:r>
            <a:r>
              <a:rPr lang="en-GB" altLang="en-US" dirty="0" smtClean="0">
                <a:solidFill>
                  <a:srgbClr val="C00000"/>
                </a:solidFill>
              </a:rPr>
              <a:t>: </a:t>
            </a:r>
            <a:endParaRPr lang="en-GB" altLang="en-US" dirty="0">
              <a:solidFill>
                <a:srgbClr val="C00000"/>
              </a:solidFill>
            </a:endParaRPr>
          </a:p>
        </p:txBody>
      </p:sp>
      <p:sp>
        <p:nvSpPr>
          <p:cNvPr id="81" name="TextBox 9"/>
          <p:cNvSpPr txBox="1">
            <a:spLocks noChangeArrowheads="1"/>
          </p:cNvSpPr>
          <p:nvPr/>
        </p:nvSpPr>
        <p:spPr bwMode="auto">
          <a:xfrm>
            <a:off x="212907" y="1981516"/>
            <a:ext cx="378982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2000" dirty="0"/>
              <a:t>1 x 9</a:t>
            </a:r>
            <a:r>
              <a:rPr lang="en-GB" altLang="en-US" sz="2000" dirty="0" smtClean="0"/>
              <a:t>    = </a:t>
            </a:r>
            <a:r>
              <a:rPr lang="el-GR" altLang="en-US" sz="2000" dirty="0"/>
              <a:t>η</a:t>
            </a:r>
            <a:r>
              <a:rPr lang="en-GB" altLang="en-US" sz="2000" dirty="0" smtClean="0"/>
              <a:t>  ( - 5 </a:t>
            </a:r>
            <a:r>
              <a:rPr lang="en-GB" altLang="en-US" sz="2000" dirty="0"/>
              <a:t>-</a:t>
            </a:r>
            <a:r>
              <a:rPr lang="en-GB" altLang="en-US" sz="2000" dirty="0" smtClean="0"/>
              <a:t> </a:t>
            </a:r>
            <a:r>
              <a:rPr lang="en-GB" altLang="en-US" sz="2000" dirty="0"/>
              <a:t>8</a:t>
            </a:r>
            <a:r>
              <a:rPr lang="en-GB" altLang="en-US" sz="2000" dirty="0" smtClean="0"/>
              <a:t> </a:t>
            </a:r>
            <a:r>
              <a:rPr lang="en-GB" altLang="en-US" sz="2000" dirty="0"/>
              <a:t>+</a:t>
            </a:r>
            <a:r>
              <a:rPr lang="en-GB" altLang="en-US" sz="2000" dirty="0" smtClean="0"/>
              <a:t> 17 – 20   )</a:t>
            </a:r>
          </a:p>
          <a:p>
            <a:pPr eaLnBrk="1" hangingPunct="1"/>
            <a:r>
              <a:rPr lang="en-GB" altLang="en-US" sz="2000" dirty="0" smtClean="0"/>
              <a:t>2 x 10  =     ( - 6 + 9 + 18 + 21  )</a:t>
            </a:r>
            <a:endParaRPr lang="en-GB" altLang="en-US" sz="2000" dirty="0"/>
          </a:p>
        </p:txBody>
      </p:sp>
      <p:sp>
        <p:nvSpPr>
          <p:cNvPr id="82" name="TextBox 9"/>
          <p:cNvSpPr txBox="1">
            <a:spLocks noChangeArrowheads="1"/>
          </p:cNvSpPr>
          <p:nvPr/>
        </p:nvSpPr>
        <p:spPr bwMode="auto">
          <a:xfrm>
            <a:off x="187692" y="2888464"/>
            <a:ext cx="381065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2000" dirty="0"/>
              <a:t>1 x </a:t>
            </a:r>
            <a:r>
              <a:rPr lang="en-GB" altLang="en-US" sz="2000" dirty="0" smtClean="0"/>
              <a:t>5   = </a:t>
            </a:r>
            <a:r>
              <a:rPr lang="el-GR" altLang="en-US" sz="2000" dirty="0"/>
              <a:t>η</a:t>
            </a:r>
            <a:r>
              <a:rPr lang="en-GB" altLang="en-US" sz="2000" dirty="0" smtClean="0"/>
              <a:t>  (   9  - 12 </a:t>
            </a:r>
            <a:r>
              <a:rPr lang="en-GB" altLang="en-US" sz="2000" dirty="0"/>
              <a:t>+</a:t>
            </a:r>
            <a:r>
              <a:rPr lang="en-GB" altLang="en-US" sz="2000" dirty="0" smtClean="0"/>
              <a:t> 21 </a:t>
            </a:r>
            <a:r>
              <a:rPr lang="en-GB" altLang="en-US" sz="2000" dirty="0"/>
              <a:t>+</a:t>
            </a:r>
            <a:r>
              <a:rPr lang="en-GB" altLang="en-US" sz="2000" dirty="0" smtClean="0"/>
              <a:t> 24 )</a:t>
            </a:r>
          </a:p>
          <a:p>
            <a:pPr eaLnBrk="1" hangingPunct="1"/>
            <a:r>
              <a:rPr lang="en-GB" altLang="en-US" sz="2000" dirty="0" smtClean="0"/>
              <a:t>2 x 6   =     (  10 + 13 + 22 – 1  )</a:t>
            </a:r>
            <a:endParaRPr lang="en-GB" altLang="en-US" sz="2000" dirty="0"/>
          </a:p>
        </p:txBody>
      </p:sp>
      <p:sp>
        <p:nvSpPr>
          <p:cNvPr id="83" name="TextBox 9"/>
          <p:cNvSpPr txBox="1">
            <a:spLocks noChangeArrowheads="1"/>
          </p:cNvSpPr>
          <p:nvPr/>
        </p:nvSpPr>
        <p:spPr bwMode="auto">
          <a:xfrm>
            <a:off x="110988" y="3732405"/>
            <a:ext cx="399365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2000" dirty="0"/>
              <a:t>1 x </a:t>
            </a:r>
            <a:r>
              <a:rPr lang="en-GB" altLang="en-US" sz="2000" dirty="0" smtClean="0"/>
              <a:t>11   =   (  - 2  +  4 </a:t>
            </a:r>
            <a:r>
              <a:rPr lang="en-GB" altLang="en-US" sz="2000" dirty="0"/>
              <a:t>+</a:t>
            </a:r>
            <a:r>
              <a:rPr lang="en-GB" altLang="en-US" sz="2000" dirty="0" smtClean="0"/>
              <a:t> 14 </a:t>
            </a:r>
            <a:r>
              <a:rPr lang="en-GB" altLang="en-US" sz="2000" dirty="0"/>
              <a:t>+</a:t>
            </a:r>
            <a:r>
              <a:rPr lang="en-GB" altLang="en-US" sz="2000" dirty="0" smtClean="0"/>
              <a:t> 16  )</a:t>
            </a:r>
          </a:p>
          <a:p>
            <a:pPr eaLnBrk="1" hangingPunct="1"/>
            <a:r>
              <a:rPr lang="en-GB" altLang="en-US" sz="2000" dirty="0" smtClean="0"/>
              <a:t>2 x 12   = </a:t>
            </a:r>
            <a:r>
              <a:rPr lang="el-GR" altLang="en-US" sz="2000" dirty="0" smtClean="0"/>
              <a:t>η</a:t>
            </a:r>
            <a:r>
              <a:rPr lang="en-GB" altLang="en-US" sz="2000" dirty="0" smtClean="0"/>
              <a:t> ( - 3 +  5  + 15 + 17  )</a:t>
            </a:r>
            <a:endParaRPr lang="en-GB" altLang="en-US" sz="2000" dirty="0"/>
          </a:p>
        </p:txBody>
      </p:sp>
      <p:sp>
        <p:nvSpPr>
          <p:cNvPr id="84" name="TextBox 9"/>
          <p:cNvSpPr txBox="1">
            <a:spLocks noChangeArrowheads="1"/>
          </p:cNvSpPr>
          <p:nvPr/>
        </p:nvSpPr>
        <p:spPr bwMode="auto">
          <a:xfrm>
            <a:off x="110988" y="4525777"/>
            <a:ext cx="426110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2000" dirty="0" smtClean="0"/>
              <a:t>1 x 1 = 1 </a:t>
            </a:r>
            <a:r>
              <a:rPr lang="en-GB" altLang="en-US" sz="2000" dirty="0"/>
              <a:t>x </a:t>
            </a:r>
            <a:r>
              <a:rPr lang="en-GB" altLang="en-US" sz="2000" dirty="0" smtClean="0"/>
              <a:t>7 =   </a:t>
            </a:r>
            <a:r>
              <a:rPr lang="en-GB" altLang="en-US" sz="2000" dirty="0"/>
              <a:t>1</a:t>
            </a:r>
            <a:r>
              <a:rPr lang="en-GB" altLang="en-US" sz="2000" dirty="0" smtClean="0"/>
              <a:t> x 13  = 1 x 19 = 0</a:t>
            </a:r>
            <a:endParaRPr lang="en-GB" altLang="en-US" sz="2000" dirty="0"/>
          </a:p>
        </p:txBody>
      </p:sp>
      <p:sp>
        <p:nvSpPr>
          <p:cNvPr id="85" name="TextBox 14"/>
          <p:cNvSpPr txBox="1">
            <a:spLocks noChangeArrowheads="1"/>
          </p:cNvSpPr>
          <p:nvPr/>
        </p:nvSpPr>
        <p:spPr bwMode="auto">
          <a:xfrm>
            <a:off x="174914" y="4899379"/>
            <a:ext cx="394119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dirty="0" smtClean="0"/>
              <a:t>Structure </a:t>
            </a:r>
            <a:r>
              <a:rPr lang="en-GB" altLang="en-US" dirty="0"/>
              <a:t>c</a:t>
            </a:r>
            <a:r>
              <a:rPr lang="en-GB" altLang="en-US" dirty="0" smtClean="0"/>
              <a:t>onstants are modulus unity or golden ratio  </a:t>
            </a:r>
            <a:r>
              <a:rPr lang="el-GR" altLang="en-US" dirty="0" smtClean="0"/>
              <a:t>η</a:t>
            </a:r>
            <a:r>
              <a:rPr lang="en-GB" altLang="en-US" dirty="0" smtClean="0"/>
              <a:t> = (</a:t>
            </a:r>
            <a:r>
              <a:rPr lang="en-GB" altLang="en-US" dirty="0"/>
              <a:t>1+</a:t>
            </a:r>
            <a:r>
              <a:rPr lang="el-GR" altLang="en-US" dirty="0"/>
              <a:t> √</a:t>
            </a:r>
            <a:r>
              <a:rPr lang="en-GB" altLang="en-US" dirty="0" smtClean="0"/>
              <a:t>5 )/2</a:t>
            </a:r>
            <a:endParaRPr lang="en-GB" altLang="en-US" baseline="-25000" dirty="0"/>
          </a:p>
          <a:p>
            <a:pPr eaLnBrk="1" hangingPunct="1"/>
            <a:r>
              <a:rPr lang="en-GB" altLang="en-US" dirty="0" smtClean="0"/>
              <a:t>and are totally anti-symmetric</a:t>
            </a:r>
            <a:r>
              <a:rPr lang="en-GB" altLang="en-US" dirty="0"/>
              <a:t>.</a:t>
            </a:r>
            <a:r>
              <a:rPr lang="en-GB" altLang="en-US" dirty="0" smtClean="0"/>
              <a:t>  </a:t>
            </a:r>
          </a:p>
        </p:txBody>
      </p:sp>
      <p:sp>
        <p:nvSpPr>
          <p:cNvPr id="86" name="TextBox 14"/>
          <p:cNvSpPr txBox="1">
            <a:spLocks noChangeArrowheads="1"/>
          </p:cNvSpPr>
          <p:nvPr/>
        </p:nvSpPr>
        <p:spPr bwMode="auto">
          <a:xfrm>
            <a:off x="212907" y="5825654"/>
            <a:ext cx="621785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dirty="0" smtClean="0"/>
              <a:t>Killing </a:t>
            </a:r>
            <a:r>
              <a:rPr lang="en-GB" altLang="en-US" dirty="0"/>
              <a:t>Form is diagonal:   </a:t>
            </a:r>
            <a:r>
              <a:rPr lang="en-GB" altLang="en-US" dirty="0" smtClean="0"/>
              <a:t> </a:t>
            </a:r>
            <a:r>
              <a:rPr lang="el-GR" altLang="en-US" sz="2800" dirty="0" smtClean="0"/>
              <a:t>κ</a:t>
            </a:r>
            <a:r>
              <a:rPr lang="en-GB" altLang="en-US" sz="2800" baseline="-25000" dirty="0"/>
              <a:t>ab  </a:t>
            </a:r>
            <a:r>
              <a:rPr lang="en-GB" altLang="en-US" sz="2800" dirty="0"/>
              <a:t>= </a:t>
            </a:r>
            <a:r>
              <a:rPr lang="en-GB" altLang="en-US" sz="2800" dirty="0" smtClean="0"/>
              <a:t>- 40 </a:t>
            </a:r>
            <a:r>
              <a:rPr lang="el-GR" altLang="en-US" sz="2800" dirty="0" smtClean="0"/>
              <a:t>η√</a:t>
            </a:r>
            <a:r>
              <a:rPr lang="en-GB" altLang="en-US" sz="2800" dirty="0" smtClean="0"/>
              <a:t>5 </a:t>
            </a:r>
            <a:r>
              <a:rPr lang="el-GR" altLang="en-US" sz="2800" dirty="0" smtClean="0"/>
              <a:t>δ</a:t>
            </a:r>
            <a:r>
              <a:rPr lang="en-GB" altLang="en-US" sz="2800" baseline="-25000" dirty="0" smtClean="0"/>
              <a:t>ab</a:t>
            </a:r>
            <a:endParaRPr lang="en-GB" altLang="en-US" sz="2800" baseline="-25000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2601652" y="1006459"/>
            <a:ext cx="1034244" cy="2317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41069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dirty="0" smtClean="0"/>
              <a:t>NEXT </a:t>
            </a:r>
            <a:r>
              <a:rPr lang="en-GB" altLang="en-US" b="0" dirty="0"/>
              <a:t>Meeting RAL 9 May </a:t>
            </a:r>
            <a:r>
              <a:rPr lang="en-GB" altLang="en-US" b="0" dirty="0" smtClean="0"/>
              <a:t>2018</a:t>
            </a:r>
            <a:endParaRPr lang="en-GB" altLang="en-US" b="0" dirty="0"/>
          </a:p>
          <a:p>
            <a:pPr eaLnBrk="1" hangingPunct="1"/>
            <a:endParaRPr lang="en-GB" altLang="en-US" b="0" dirty="0" smtClean="0"/>
          </a:p>
        </p:txBody>
      </p:sp>
      <p:sp>
        <p:nvSpPr>
          <p:cNvPr id="2355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smtClean="0"/>
              <a:t>Presented by:  W. G. Scott, PPD/RAL.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B733B85-769C-4A4C-BF82-790C0AD2BC1C}" type="slidenum">
              <a:rPr lang="en-GB" altLang="en-US" b="0" smtClean="0"/>
              <a:pPr eaLnBrk="1" hangingPunct="1"/>
              <a:t>19</a:t>
            </a:fld>
            <a:endParaRPr lang="en-GB" altLang="en-US" b="0" smtClean="0"/>
          </a:p>
        </p:txBody>
      </p:sp>
      <p:grpSp>
        <p:nvGrpSpPr>
          <p:cNvPr id="23557" name="Group 1"/>
          <p:cNvGrpSpPr>
            <a:grpSpLocks/>
          </p:cNvGrpSpPr>
          <p:nvPr/>
        </p:nvGrpSpPr>
        <p:grpSpPr bwMode="auto">
          <a:xfrm>
            <a:off x="4041552" y="628465"/>
            <a:ext cx="5227638" cy="5043487"/>
            <a:chOff x="3667125" y="811213"/>
            <a:chExt cx="5227638" cy="5043487"/>
          </a:xfrm>
        </p:grpSpPr>
        <p:pic>
          <p:nvPicPr>
            <p:cNvPr id="23558" name="Picture 2" descr="24-sided Polygon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3025" y="925513"/>
              <a:ext cx="4757738" cy="4757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559" name="Group 11"/>
            <p:cNvGrpSpPr>
              <a:grpSpLocks/>
            </p:cNvGrpSpPr>
            <p:nvPr/>
          </p:nvGrpSpPr>
          <p:grpSpPr bwMode="auto">
            <a:xfrm>
              <a:off x="6651625" y="5286375"/>
              <a:ext cx="581025" cy="414338"/>
              <a:chOff x="3048047" y="888295"/>
              <a:chExt cx="581025" cy="415591"/>
            </a:xfrm>
          </p:grpSpPr>
          <p:sp>
            <p:nvSpPr>
              <p:cNvPr id="23629" name="Oval 1"/>
              <p:cNvSpPr>
                <a:spLocks noChangeArrowheads="1"/>
              </p:cNvSpPr>
              <p:nvPr/>
            </p:nvSpPr>
            <p:spPr bwMode="auto">
              <a:xfrm>
                <a:off x="3059832" y="888295"/>
                <a:ext cx="401944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30" name="TextBox 9"/>
              <p:cNvSpPr txBox="1">
                <a:spLocks noChangeArrowheads="1"/>
              </p:cNvSpPr>
              <p:nvPr/>
            </p:nvSpPr>
            <p:spPr bwMode="auto">
              <a:xfrm>
                <a:off x="3048047" y="903836"/>
                <a:ext cx="58102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 1</a:t>
                </a:r>
              </a:p>
            </p:txBody>
          </p:sp>
        </p:grpSp>
        <p:grpSp>
          <p:nvGrpSpPr>
            <p:cNvPr id="23560" name="Group 14"/>
            <p:cNvGrpSpPr>
              <a:grpSpLocks/>
            </p:cNvGrpSpPr>
            <p:nvPr/>
          </p:nvGrpSpPr>
          <p:grpSpPr bwMode="auto">
            <a:xfrm>
              <a:off x="7658100" y="4767263"/>
              <a:ext cx="581025" cy="415925"/>
              <a:chOff x="3048047" y="888295"/>
              <a:chExt cx="581025" cy="415591"/>
            </a:xfrm>
          </p:grpSpPr>
          <p:sp>
            <p:nvSpPr>
              <p:cNvPr id="23627" name="Oval 1"/>
              <p:cNvSpPr>
                <a:spLocks noChangeArrowheads="1"/>
              </p:cNvSpPr>
              <p:nvPr/>
            </p:nvSpPr>
            <p:spPr bwMode="auto">
              <a:xfrm>
                <a:off x="3059832" y="888295"/>
                <a:ext cx="401944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28" name="TextBox 9"/>
              <p:cNvSpPr txBox="1">
                <a:spLocks noChangeArrowheads="1"/>
              </p:cNvSpPr>
              <p:nvPr/>
            </p:nvSpPr>
            <p:spPr bwMode="auto">
              <a:xfrm>
                <a:off x="3048047" y="903836"/>
                <a:ext cx="58102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 3</a:t>
                </a:r>
              </a:p>
            </p:txBody>
          </p:sp>
        </p:grpSp>
        <p:grpSp>
          <p:nvGrpSpPr>
            <p:cNvPr id="23561" name="Group 17"/>
            <p:cNvGrpSpPr>
              <a:grpSpLocks/>
            </p:cNvGrpSpPr>
            <p:nvPr/>
          </p:nvGrpSpPr>
          <p:grpSpPr bwMode="auto">
            <a:xfrm>
              <a:off x="7154863" y="5057775"/>
              <a:ext cx="581025" cy="414338"/>
              <a:chOff x="3048047" y="888295"/>
              <a:chExt cx="581025" cy="415591"/>
            </a:xfrm>
          </p:grpSpPr>
          <p:sp>
            <p:nvSpPr>
              <p:cNvPr id="23625" name="Oval 1"/>
              <p:cNvSpPr>
                <a:spLocks noChangeArrowheads="1"/>
              </p:cNvSpPr>
              <p:nvPr/>
            </p:nvSpPr>
            <p:spPr bwMode="auto">
              <a:xfrm>
                <a:off x="3059832" y="888295"/>
                <a:ext cx="401944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26" name="TextBox 9"/>
              <p:cNvSpPr txBox="1">
                <a:spLocks noChangeArrowheads="1"/>
              </p:cNvSpPr>
              <p:nvPr/>
            </p:nvSpPr>
            <p:spPr bwMode="auto">
              <a:xfrm>
                <a:off x="3048047" y="903836"/>
                <a:ext cx="58102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 2</a:t>
                </a:r>
              </a:p>
            </p:txBody>
          </p:sp>
        </p:grpSp>
        <p:grpSp>
          <p:nvGrpSpPr>
            <p:cNvPr id="23562" name="Group 20"/>
            <p:cNvGrpSpPr>
              <a:grpSpLocks/>
            </p:cNvGrpSpPr>
            <p:nvPr/>
          </p:nvGrpSpPr>
          <p:grpSpPr bwMode="auto">
            <a:xfrm>
              <a:off x="7935913" y="4294188"/>
              <a:ext cx="581025" cy="414337"/>
              <a:chOff x="3048047" y="888295"/>
              <a:chExt cx="581025" cy="415591"/>
            </a:xfrm>
          </p:grpSpPr>
          <p:sp>
            <p:nvSpPr>
              <p:cNvPr id="23623" name="Oval 1"/>
              <p:cNvSpPr>
                <a:spLocks noChangeArrowheads="1"/>
              </p:cNvSpPr>
              <p:nvPr/>
            </p:nvSpPr>
            <p:spPr bwMode="auto">
              <a:xfrm>
                <a:off x="3059832" y="888295"/>
                <a:ext cx="401944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24" name="TextBox 9"/>
              <p:cNvSpPr txBox="1">
                <a:spLocks noChangeArrowheads="1"/>
              </p:cNvSpPr>
              <p:nvPr/>
            </p:nvSpPr>
            <p:spPr bwMode="auto">
              <a:xfrm>
                <a:off x="3048047" y="903836"/>
                <a:ext cx="58102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 4</a:t>
                </a:r>
              </a:p>
            </p:txBody>
          </p:sp>
        </p:grpSp>
        <p:grpSp>
          <p:nvGrpSpPr>
            <p:cNvPr id="23563" name="Group 23"/>
            <p:cNvGrpSpPr>
              <a:grpSpLocks/>
            </p:cNvGrpSpPr>
            <p:nvPr/>
          </p:nvGrpSpPr>
          <p:grpSpPr bwMode="auto">
            <a:xfrm>
              <a:off x="8199438" y="3716338"/>
              <a:ext cx="581025" cy="415925"/>
              <a:chOff x="3048047" y="888295"/>
              <a:chExt cx="581025" cy="415591"/>
            </a:xfrm>
          </p:grpSpPr>
          <p:sp>
            <p:nvSpPr>
              <p:cNvPr id="23621" name="Oval 1"/>
              <p:cNvSpPr>
                <a:spLocks noChangeArrowheads="1"/>
              </p:cNvSpPr>
              <p:nvPr/>
            </p:nvSpPr>
            <p:spPr bwMode="auto">
              <a:xfrm>
                <a:off x="3059832" y="888295"/>
                <a:ext cx="401944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22" name="TextBox 9"/>
              <p:cNvSpPr txBox="1">
                <a:spLocks noChangeArrowheads="1"/>
              </p:cNvSpPr>
              <p:nvPr/>
            </p:nvSpPr>
            <p:spPr bwMode="auto">
              <a:xfrm>
                <a:off x="3048047" y="903836"/>
                <a:ext cx="58102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 5</a:t>
                </a:r>
              </a:p>
            </p:txBody>
          </p:sp>
        </p:grpSp>
        <p:grpSp>
          <p:nvGrpSpPr>
            <p:cNvPr id="23564" name="Group 26"/>
            <p:cNvGrpSpPr>
              <a:grpSpLocks/>
            </p:cNvGrpSpPr>
            <p:nvPr/>
          </p:nvGrpSpPr>
          <p:grpSpPr bwMode="auto">
            <a:xfrm>
              <a:off x="8313738" y="3073400"/>
              <a:ext cx="581025" cy="415925"/>
              <a:chOff x="3048047" y="888295"/>
              <a:chExt cx="581025" cy="415591"/>
            </a:xfrm>
          </p:grpSpPr>
          <p:sp>
            <p:nvSpPr>
              <p:cNvPr id="23619" name="Oval 1"/>
              <p:cNvSpPr>
                <a:spLocks noChangeArrowheads="1"/>
              </p:cNvSpPr>
              <p:nvPr/>
            </p:nvSpPr>
            <p:spPr bwMode="auto">
              <a:xfrm>
                <a:off x="3059832" y="888295"/>
                <a:ext cx="401944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20" name="TextBox 9"/>
              <p:cNvSpPr txBox="1">
                <a:spLocks noChangeArrowheads="1"/>
              </p:cNvSpPr>
              <p:nvPr/>
            </p:nvSpPr>
            <p:spPr bwMode="auto">
              <a:xfrm>
                <a:off x="3048047" y="903836"/>
                <a:ext cx="58102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 6</a:t>
                </a:r>
              </a:p>
            </p:txBody>
          </p:sp>
        </p:grpSp>
        <p:grpSp>
          <p:nvGrpSpPr>
            <p:cNvPr id="23565" name="Group 29"/>
            <p:cNvGrpSpPr>
              <a:grpSpLocks/>
            </p:cNvGrpSpPr>
            <p:nvPr/>
          </p:nvGrpSpPr>
          <p:grpSpPr bwMode="auto">
            <a:xfrm>
              <a:off x="8174038" y="2420938"/>
              <a:ext cx="581025" cy="415925"/>
              <a:chOff x="3048047" y="888295"/>
              <a:chExt cx="581025" cy="415591"/>
            </a:xfrm>
          </p:grpSpPr>
          <p:sp>
            <p:nvSpPr>
              <p:cNvPr id="23617" name="Oval 1"/>
              <p:cNvSpPr>
                <a:spLocks noChangeArrowheads="1"/>
              </p:cNvSpPr>
              <p:nvPr/>
            </p:nvSpPr>
            <p:spPr bwMode="auto">
              <a:xfrm>
                <a:off x="3059832" y="888295"/>
                <a:ext cx="401944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18" name="TextBox 9"/>
              <p:cNvSpPr txBox="1">
                <a:spLocks noChangeArrowheads="1"/>
              </p:cNvSpPr>
              <p:nvPr/>
            </p:nvSpPr>
            <p:spPr bwMode="auto">
              <a:xfrm>
                <a:off x="3048047" y="903836"/>
                <a:ext cx="58102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 7</a:t>
                </a:r>
              </a:p>
            </p:txBody>
          </p:sp>
        </p:grpSp>
        <p:grpSp>
          <p:nvGrpSpPr>
            <p:cNvPr id="23566" name="Group 32"/>
            <p:cNvGrpSpPr>
              <a:grpSpLocks/>
            </p:cNvGrpSpPr>
            <p:nvPr/>
          </p:nvGrpSpPr>
          <p:grpSpPr bwMode="auto">
            <a:xfrm>
              <a:off x="7945438" y="1844675"/>
              <a:ext cx="581025" cy="415925"/>
              <a:chOff x="3048047" y="888295"/>
              <a:chExt cx="581025" cy="415591"/>
            </a:xfrm>
          </p:grpSpPr>
          <p:sp>
            <p:nvSpPr>
              <p:cNvPr id="23615" name="Oval 1"/>
              <p:cNvSpPr>
                <a:spLocks noChangeArrowheads="1"/>
              </p:cNvSpPr>
              <p:nvPr/>
            </p:nvSpPr>
            <p:spPr bwMode="auto">
              <a:xfrm>
                <a:off x="3059832" y="888295"/>
                <a:ext cx="401944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16" name="TextBox 9"/>
              <p:cNvSpPr txBox="1">
                <a:spLocks noChangeArrowheads="1"/>
              </p:cNvSpPr>
              <p:nvPr/>
            </p:nvSpPr>
            <p:spPr bwMode="auto">
              <a:xfrm>
                <a:off x="3048047" y="903836"/>
                <a:ext cx="58102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 8</a:t>
                </a:r>
              </a:p>
            </p:txBody>
          </p:sp>
        </p:grpSp>
        <p:grpSp>
          <p:nvGrpSpPr>
            <p:cNvPr id="23567" name="Group 35"/>
            <p:cNvGrpSpPr>
              <a:grpSpLocks/>
            </p:cNvGrpSpPr>
            <p:nvPr/>
          </p:nvGrpSpPr>
          <p:grpSpPr bwMode="auto">
            <a:xfrm>
              <a:off x="7620000" y="1403350"/>
              <a:ext cx="581025" cy="415925"/>
              <a:chOff x="3048047" y="888295"/>
              <a:chExt cx="581025" cy="415591"/>
            </a:xfrm>
          </p:grpSpPr>
          <p:sp>
            <p:nvSpPr>
              <p:cNvPr id="23613" name="Oval 1"/>
              <p:cNvSpPr>
                <a:spLocks noChangeArrowheads="1"/>
              </p:cNvSpPr>
              <p:nvPr/>
            </p:nvSpPr>
            <p:spPr bwMode="auto">
              <a:xfrm>
                <a:off x="3059832" y="888295"/>
                <a:ext cx="401944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14" name="TextBox 9"/>
              <p:cNvSpPr txBox="1">
                <a:spLocks noChangeArrowheads="1"/>
              </p:cNvSpPr>
              <p:nvPr/>
            </p:nvSpPr>
            <p:spPr bwMode="auto">
              <a:xfrm>
                <a:off x="3048047" y="903836"/>
                <a:ext cx="58102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 9</a:t>
                </a:r>
              </a:p>
            </p:txBody>
          </p:sp>
        </p:grpSp>
        <p:grpSp>
          <p:nvGrpSpPr>
            <p:cNvPr id="23568" name="Group 38"/>
            <p:cNvGrpSpPr>
              <a:grpSpLocks/>
            </p:cNvGrpSpPr>
            <p:nvPr/>
          </p:nvGrpSpPr>
          <p:grpSpPr bwMode="auto">
            <a:xfrm>
              <a:off x="7131050" y="1019175"/>
              <a:ext cx="582613" cy="400050"/>
              <a:chOff x="1430338" y="4242952"/>
              <a:chExt cx="582612" cy="400050"/>
            </a:xfrm>
          </p:grpSpPr>
          <p:sp>
            <p:nvSpPr>
              <p:cNvPr id="23611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12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10</a:t>
                </a:r>
              </a:p>
            </p:txBody>
          </p:sp>
        </p:grpSp>
        <p:grpSp>
          <p:nvGrpSpPr>
            <p:cNvPr id="23569" name="Group 41"/>
            <p:cNvGrpSpPr>
              <a:grpSpLocks/>
            </p:cNvGrpSpPr>
            <p:nvPr/>
          </p:nvGrpSpPr>
          <p:grpSpPr bwMode="auto">
            <a:xfrm>
              <a:off x="6588125" y="817563"/>
              <a:ext cx="582613" cy="400050"/>
              <a:chOff x="1430338" y="4242952"/>
              <a:chExt cx="582612" cy="400050"/>
            </a:xfrm>
          </p:grpSpPr>
          <p:sp>
            <p:nvSpPr>
              <p:cNvPr id="23609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10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11</a:t>
                </a:r>
              </a:p>
            </p:txBody>
          </p:sp>
        </p:grpSp>
        <p:grpSp>
          <p:nvGrpSpPr>
            <p:cNvPr id="23570" name="Group 44"/>
            <p:cNvGrpSpPr>
              <a:grpSpLocks/>
            </p:cNvGrpSpPr>
            <p:nvPr/>
          </p:nvGrpSpPr>
          <p:grpSpPr bwMode="auto">
            <a:xfrm>
              <a:off x="6038850" y="814388"/>
              <a:ext cx="582613" cy="400050"/>
              <a:chOff x="1430338" y="4242952"/>
              <a:chExt cx="582612" cy="400050"/>
            </a:xfrm>
          </p:grpSpPr>
          <p:sp>
            <p:nvSpPr>
              <p:cNvPr id="23607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08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 dirty="0"/>
                  <a:t>12</a:t>
                </a:r>
              </a:p>
            </p:txBody>
          </p:sp>
        </p:grpSp>
        <p:grpSp>
          <p:nvGrpSpPr>
            <p:cNvPr id="23571" name="Group 47"/>
            <p:cNvGrpSpPr>
              <a:grpSpLocks/>
            </p:cNvGrpSpPr>
            <p:nvPr/>
          </p:nvGrpSpPr>
          <p:grpSpPr bwMode="auto">
            <a:xfrm>
              <a:off x="5408613" y="811213"/>
              <a:ext cx="582612" cy="400050"/>
              <a:chOff x="1430338" y="4242952"/>
              <a:chExt cx="582612" cy="400050"/>
            </a:xfrm>
          </p:grpSpPr>
          <p:sp>
            <p:nvSpPr>
              <p:cNvPr id="23605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06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13</a:t>
                </a:r>
              </a:p>
            </p:txBody>
          </p:sp>
        </p:grpSp>
        <p:grpSp>
          <p:nvGrpSpPr>
            <p:cNvPr id="23572" name="Group 50"/>
            <p:cNvGrpSpPr>
              <a:grpSpLocks/>
            </p:cNvGrpSpPr>
            <p:nvPr/>
          </p:nvGrpSpPr>
          <p:grpSpPr bwMode="auto">
            <a:xfrm>
              <a:off x="4826000" y="1035050"/>
              <a:ext cx="582613" cy="400050"/>
              <a:chOff x="1430338" y="4242952"/>
              <a:chExt cx="582612" cy="400050"/>
            </a:xfrm>
          </p:grpSpPr>
          <p:sp>
            <p:nvSpPr>
              <p:cNvPr id="23603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04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14</a:t>
                </a:r>
              </a:p>
            </p:txBody>
          </p:sp>
        </p:grpSp>
        <p:grpSp>
          <p:nvGrpSpPr>
            <p:cNvPr id="23573" name="Group 53"/>
            <p:cNvGrpSpPr>
              <a:grpSpLocks/>
            </p:cNvGrpSpPr>
            <p:nvPr/>
          </p:nvGrpSpPr>
          <p:grpSpPr bwMode="auto">
            <a:xfrm>
              <a:off x="4291013" y="1401763"/>
              <a:ext cx="582612" cy="400050"/>
              <a:chOff x="1430338" y="4242952"/>
              <a:chExt cx="582612" cy="400050"/>
            </a:xfrm>
          </p:grpSpPr>
          <p:sp>
            <p:nvSpPr>
              <p:cNvPr id="23601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02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15</a:t>
                </a:r>
              </a:p>
            </p:txBody>
          </p:sp>
        </p:grpSp>
        <p:grpSp>
          <p:nvGrpSpPr>
            <p:cNvPr id="23574" name="Group 56"/>
            <p:cNvGrpSpPr>
              <a:grpSpLocks/>
            </p:cNvGrpSpPr>
            <p:nvPr/>
          </p:nvGrpSpPr>
          <p:grpSpPr bwMode="auto">
            <a:xfrm>
              <a:off x="3998913" y="1876425"/>
              <a:ext cx="582612" cy="400050"/>
              <a:chOff x="1430338" y="4242952"/>
              <a:chExt cx="582612" cy="400050"/>
            </a:xfrm>
          </p:grpSpPr>
          <p:sp>
            <p:nvSpPr>
              <p:cNvPr id="23599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600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16</a:t>
                </a:r>
              </a:p>
            </p:txBody>
          </p:sp>
        </p:grpSp>
        <p:grpSp>
          <p:nvGrpSpPr>
            <p:cNvPr id="23575" name="Group 59"/>
            <p:cNvGrpSpPr>
              <a:grpSpLocks/>
            </p:cNvGrpSpPr>
            <p:nvPr/>
          </p:nvGrpSpPr>
          <p:grpSpPr bwMode="auto">
            <a:xfrm>
              <a:off x="3756025" y="2436813"/>
              <a:ext cx="582613" cy="400050"/>
              <a:chOff x="1430338" y="4242952"/>
              <a:chExt cx="582612" cy="400050"/>
            </a:xfrm>
          </p:grpSpPr>
          <p:sp>
            <p:nvSpPr>
              <p:cNvPr id="23597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598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17</a:t>
                </a:r>
              </a:p>
            </p:txBody>
          </p:sp>
        </p:grpSp>
        <p:grpSp>
          <p:nvGrpSpPr>
            <p:cNvPr id="23576" name="Group 62"/>
            <p:cNvGrpSpPr>
              <a:grpSpLocks/>
            </p:cNvGrpSpPr>
            <p:nvPr/>
          </p:nvGrpSpPr>
          <p:grpSpPr bwMode="auto">
            <a:xfrm>
              <a:off x="3667125" y="3070225"/>
              <a:ext cx="582613" cy="400050"/>
              <a:chOff x="1430338" y="4242952"/>
              <a:chExt cx="582612" cy="400050"/>
            </a:xfrm>
          </p:grpSpPr>
          <p:sp>
            <p:nvSpPr>
              <p:cNvPr id="23595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596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18</a:t>
                </a:r>
              </a:p>
            </p:txBody>
          </p:sp>
        </p:grpSp>
        <p:grpSp>
          <p:nvGrpSpPr>
            <p:cNvPr id="23577" name="Group 65"/>
            <p:cNvGrpSpPr>
              <a:grpSpLocks/>
            </p:cNvGrpSpPr>
            <p:nvPr/>
          </p:nvGrpSpPr>
          <p:grpSpPr bwMode="auto">
            <a:xfrm>
              <a:off x="3714750" y="3732213"/>
              <a:ext cx="582613" cy="400050"/>
              <a:chOff x="1430338" y="4242952"/>
              <a:chExt cx="582612" cy="400050"/>
            </a:xfrm>
          </p:grpSpPr>
          <p:sp>
            <p:nvSpPr>
              <p:cNvPr id="23593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594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19</a:t>
                </a:r>
              </a:p>
            </p:txBody>
          </p:sp>
        </p:grpSp>
        <p:grpSp>
          <p:nvGrpSpPr>
            <p:cNvPr id="23578" name="Group 68"/>
            <p:cNvGrpSpPr>
              <a:grpSpLocks/>
            </p:cNvGrpSpPr>
            <p:nvPr/>
          </p:nvGrpSpPr>
          <p:grpSpPr bwMode="auto">
            <a:xfrm>
              <a:off x="3998913" y="4289425"/>
              <a:ext cx="582612" cy="400050"/>
              <a:chOff x="1430338" y="4242952"/>
              <a:chExt cx="582612" cy="400050"/>
            </a:xfrm>
          </p:grpSpPr>
          <p:sp>
            <p:nvSpPr>
              <p:cNvPr id="23591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592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20</a:t>
                </a:r>
              </a:p>
            </p:txBody>
          </p:sp>
        </p:grpSp>
        <p:grpSp>
          <p:nvGrpSpPr>
            <p:cNvPr id="23579" name="Group 74"/>
            <p:cNvGrpSpPr>
              <a:grpSpLocks/>
            </p:cNvGrpSpPr>
            <p:nvPr/>
          </p:nvGrpSpPr>
          <p:grpSpPr bwMode="auto">
            <a:xfrm>
              <a:off x="4338638" y="4840288"/>
              <a:ext cx="582612" cy="400050"/>
              <a:chOff x="1430338" y="4242952"/>
              <a:chExt cx="582612" cy="400050"/>
            </a:xfrm>
          </p:grpSpPr>
          <p:sp>
            <p:nvSpPr>
              <p:cNvPr id="23589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590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21</a:t>
                </a:r>
              </a:p>
            </p:txBody>
          </p:sp>
        </p:grpSp>
        <p:grpSp>
          <p:nvGrpSpPr>
            <p:cNvPr id="23580" name="Group 77"/>
            <p:cNvGrpSpPr>
              <a:grpSpLocks/>
            </p:cNvGrpSpPr>
            <p:nvPr/>
          </p:nvGrpSpPr>
          <p:grpSpPr bwMode="auto">
            <a:xfrm>
              <a:off x="4873625" y="5180013"/>
              <a:ext cx="582613" cy="400050"/>
              <a:chOff x="1430338" y="4242952"/>
              <a:chExt cx="582612" cy="400050"/>
            </a:xfrm>
          </p:grpSpPr>
          <p:sp>
            <p:nvSpPr>
              <p:cNvPr id="23587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588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22</a:t>
                </a:r>
              </a:p>
            </p:txBody>
          </p:sp>
        </p:grpSp>
        <p:grpSp>
          <p:nvGrpSpPr>
            <p:cNvPr id="23581" name="Group 80"/>
            <p:cNvGrpSpPr>
              <a:grpSpLocks/>
            </p:cNvGrpSpPr>
            <p:nvPr/>
          </p:nvGrpSpPr>
          <p:grpSpPr bwMode="auto">
            <a:xfrm>
              <a:off x="5408613" y="5427663"/>
              <a:ext cx="582612" cy="400050"/>
              <a:chOff x="1430338" y="4242952"/>
              <a:chExt cx="582612" cy="400050"/>
            </a:xfrm>
          </p:grpSpPr>
          <p:sp>
            <p:nvSpPr>
              <p:cNvPr id="23585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586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23</a:t>
                </a:r>
              </a:p>
            </p:txBody>
          </p:sp>
        </p:grpSp>
        <p:grpSp>
          <p:nvGrpSpPr>
            <p:cNvPr id="23582" name="Group 83"/>
            <p:cNvGrpSpPr>
              <a:grpSpLocks/>
            </p:cNvGrpSpPr>
            <p:nvPr/>
          </p:nvGrpSpPr>
          <p:grpSpPr bwMode="auto">
            <a:xfrm>
              <a:off x="5961063" y="5454650"/>
              <a:ext cx="582612" cy="400050"/>
              <a:chOff x="1430338" y="4242952"/>
              <a:chExt cx="582612" cy="400050"/>
            </a:xfrm>
          </p:grpSpPr>
          <p:sp>
            <p:nvSpPr>
              <p:cNvPr id="23583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584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24</a:t>
                </a:r>
              </a:p>
            </p:txBody>
          </p:sp>
        </p:grpSp>
      </p:grpSp>
      <p:sp>
        <p:nvSpPr>
          <p:cNvPr id="79" name="TextBox 9"/>
          <p:cNvSpPr txBox="1">
            <a:spLocks noChangeArrowheads="1"/>
          </p:cNvSpPr>
          <p:nvPr/>
        </p:nvSpPr>
        <p:spPr bwMode="auto">
          <a:xfrm>
            <a:off x="212907" y="1108676"/>
            <a:ext cx="373050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2000" dirty="0"/>
              <a:t>1 x </a:t>
            </a:r>
            <a:r>
              <a:rPr lang="en-GB" altLang="en-US" sz="2000" dirty="0" smtClean="0"/>
              <a:t>3   =     ( - 4 </a:t>
            </a:r>
            <a:r>
              <a:rPr lang="en-GB" altLang="en-US" sz="2000" dirty="0"/>
              <a:t>+ </a:t>
            </a:r>
            <a:r>
              <a:rPr lang="en-GB" altLang="en-US" sz="2000" dirty="0" smtClean="0"/>
              <a:t>6 </a:t>
            </a:r>
            <a:r>
              <a:rPr lang="en-GB" altLang="en-US" sz="2000" dirty="0"/>
              <a:t>- </a:t>
            </a:r>
            <a:r>
              <a:rPr lang="en-GB" altLang="en-US" sz="2000" dirty="0" smtClean="0"/>
              <a:t>16 – 18   )</a:t>
            </a:r>
          </a:p>
          <a:p>
            <a:pPr eaLnBrk="1" hangingPunct="1"/>
            <a:r>
              <a:rPr lang="en-GB" altLang="en-US" sz="2000" dirty="0" smtClean="0"/>
              <a:t>2 x 4   = </a:t>
            </a:r>
            <a:r>
              <a:rPr lang="el-GR" altLang="en-US" sz="2000" dirty="0" smtClean="0"/>
              <a:t>η</a:t>
            </a:r>
            <a:r>
              <a:rPr lang="en-GB" altLang="en-US" sz="2000" dirty="0" smtClean="0"/>
              <a:t>  ( - 5 + 7 – 17 – 19  )</a:t>
            </a:r>
            <a:endParaRPr lang="en-GB" altLang="en-US" sz="2000" dirty="0"/>
          </a:p>
        </p:txBody>
      </p:sp>
      <p:sp>
        <p:nvSpPr>
          <p:cNvPr id="80" name="TextBox 1"/>
          <p:cNvSpPr txBox="1">
            <a:spLocks noChangeArrowheads="1"/>
          </p:cNvSpPr>
          <p:nvPr/>
        </p:nvSpPr>
        <p:spPr bwMode="auto">
          <a:xfrm>
            <a:off x="134738" y="300890"/>
            <a:ext cx="51653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2000" dirty="0" smtClean="0"/>
              <a:t>For SU(5) - from the TSC version of  A</a:t>
            </a:r>
            <a:r>
              <a:rPr lang="en-GB" altLang="en-US" sz="2000" baseline="-25000" dirty="0" smtClean="0"/>
              <a:t>4</a:t>
            </a:r>
            <a:r>
              <a:rPr lang="en-GB" altLang="en-US" sz="2000" dirty="0" smtClean="0"/>
              <a:t> - </a:t>
            </a:r>
          </a:p>
          <a:p>
            <a:pPr eaLnBrk="1" hangingPunct="1"/>
            <a:r>
              <a:rPr lang="en-GB" altLang="en-US" sz="2000" dirty="0" smtClean="0">
                <a:solidFill>
                  <a:srgbClr val="C00000"/>
                </a:solidFill>
              </a:rPr>
              <a:t>we found only this ‘bi-cyclic’ form</a:t>
            </a:r>
            <a:r>
              <a:rPr lang="en-GB" altLang="en-US" dirty="0" smtClean="0">
                <a:solidFill>
                  <a:srgbClr val="C00000"/>
                </a:solidFill>
              </a:rPr>
              <a:t>:</a:t>
            </a:r>
            <a:r>
              <a:rPr lang="en-GB" altLang="en-US" dirty="0" smtClean="0"/>
              <a:t> </a:t>
            </a:r>
            <a:endParaRPr lang="en-GB" altLang="en-US" dirty="0"/>
          </a:p>
        </p:txBody>
      </p:sp>
      <p:sp>
        <p:nvSpPr>
          <p:cNvPr id="81" name="TextBox 9"/>
          <p:cNvSpPr txBox="1">
            <a:spLocks noChangeArrowheads="1"/>
          </p:cNvSpPr>
          <p:nvPr/>
        </p:nvSpPr>
        <p:spPr bwMode="auto">
          <a:xfrm>
            <a:off x="212907" y="1981516"/>
            <a:ext cx="378982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2000" dirty="0"/>
              <a:t>1 x 9</a:t>
            </a:r>
            <a:r>
              <a:rPr lang="en-GB" altLang="en-US" sz="2000" dirty="0" smtClean="0"/>
              <a:t>    = </a:t>
            </a:r>
            <a:r>
              <a:rPr lang="el-GR" altLang="en-US" sz="2000" dirty="0"/>
              <a:t>η</a:t>
            </a:r>
            <a:r>
              <a:rPr lang="en-GB" altLang="en-US" sz="2000" dirty="0" smtClean="0"/>
              <a:t>  ( - 5 </a:t>
            </a:r>
            <a:r>
              <a:rPr lang="en-GB" altLang="en-US" sz="2000" dirty="0"/>
              <a:t>-</a:t>
            </a:r>
            <a:r>
              <a:rPr lang="en-GB" altLang="en-US" sz="2000" dirty="0" smtClean="0"/>
              <a:t> </a:t>
            </a:r>
            <a:r>
              <a:rPr lang="en-GB" altLang="en-US" sz="2000" dirty="0"/>
              <a:t>8</a:t>
            </a:r>
            <a:r>
              <a:rPr lang="en-GB" altLang="en-US" sz="2000" dirty="0" smtClean="0"/>
              <a:t> </a:t>
            </a:r>
            <a:r>
              <a:rPr lang="en-GB" altLang="en-US" sz="2000" dirty="0"/>
              <a:t>+</a:t>
            </a:r>
            <a:r>
              <a:rPr lang="en-GB" altLang="en-US" sz="2000" dirty="0" smtClean="0"/>
              <a:t> 17 – 20   )</a:t>
            </a:r>
          </a:p>
          <a:p>
            <a:pPr eaLnBrk="1" hangingPunct="1"/>
            <a:r>
              <a:rPr lang="en-GB" altLang="en-US" sz="2000" dirty="0" smtClean="0"/>
              <a:t>2 x 10  =     ( - 6 + 9 + 18 + 21  )</a:t>
            </a:r>
            <a:endParaRPr lang="en-GB" altLang="en-US" sz="2000" dirty="0"/>
          </a:p>
        </p:txBody>
      </p:sp>
      <p:sp>
        <p:nvSpPr>
          <p:cNvPr id="82" name="TextBox 9"/>
          <p:cNvSpPr txBox="1">
            <a:spLocks noChangeArrowheads="1"/>
          </p:cNvSpPr>
          <p:nvPr/>
        </p:nvSpPr>
        <p:spPr bwMode="auto">
          <a:xfrm>
            <a:off x="187692" y="2888464"/>
            <a:ext cx="381065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2000" dirty="0"/>
              <a:t>1 x </a:t>
            </a:r>
            <a:r>
              <a:rPr lang="en-GB" altLang="en-US" sz="2000" dirty="0" smtClean="0"/>
              <a:t>5   = </a:t>
            </a:r>
            <a:r>
              <a:rPr lang="el-GR" altLang="en-US" sz="2000" dirty="0"/>
              <a:t>η</a:t>
            </a:r>
            <a:r>
              <a:rPr lang="en-GB" altLang="en-US" sz="2000" dirty="0" smtClean="0"/>
              <a:t>  (   9  - 12 </a:t>
            </a:r>
            <a:r>
              <a:rPr lang="en-GB" altLang="en-US" sz="2000" dirty="0"/>
              <a:t>+</a:t>
            </a:r>
            <a:r>
              <a:rPr lang="en-GB" altLang="en-US" sz="2000" dirty="0" smtClean="0"/>
              <a:t> 21 </a:t>
            </a:r>
            <a:r>
              <a:rPr lang="en-GB" altLang="en-US" sz="2000" dirty="0"/>
              <a:t>+</a:t>
            </a:r>
            <a:r>
              <a:rPr lang="en-GB" altLang="en-US" sz="2000" dirty="0" smtClean="0"/>
              <a:t> 24 )</a:t>
            </a:r>
          </a:p>
          <a:p>
            <a:pPr eaLnBrk="1" hangingPunct="1"/>
            <a:r>
              <a:rPr lang="en-GB" altLang="en-US" sz="2000" dirty="0" smtClean="0"/>
              <a:t>2 x 6   =     (  10 + 13 + 22 – 1  )</a:t>
            </a:r>
            <a:endParaRPr lang="en-GB" altLang="en-US" sz="2000" dirty="0"/>
          </a:p>
        </p:txBody>
      </p:sp>
      <p:sp>
        <p:nvSpPr>
          <p:cNvPr id="83" name="TextBox 9"/>
          <p:cNvSpPr txBox="1">
            <a:spLocks noChangeArrowheads="1"/>
          </p:cNvSpPr>
          <p:nvPr/>
        </p:nvSpPr>
        <p:spPr bwMode="auto">
          <a:xfrm>
            <a:off x="110988" y="3732405"/>
            <a:ext cx="399365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2000" dirty="0"/>
              <a:t>1 x </a:t>
            </a:r>
            <a:r>
              <a:rPr lang="en-GB" altLang="en-US" sz="2000" dirty="0" smtClean="0"/>
              <a:t>11   =   (  - 2  +  4 </a:t>
            </a:r>
            <a:r>
              <a:rPr lang="en-GB" altLang="en-US" sz="2000" dirty="0"/>
              <a:t>+</a:t>
            </a:r>
            <a:r>
              <a:rPr lang="en-GB" altLang="en-US" sz="2000" dirty="0" smtClean="0"/>
              <a:t> 14 </a:t>
            </a:r>
            <a:r>
              <a:rPr lang="en-GB" altLang="en-US" sz="2000" dirty="0"/>
              <a:t>+</a:t>
            </a:r>
            <a:r>
              <a:rPr lang="en-GB" altLang="en-US" sz="2000" dirty="0" smtClean="0"/>
              <a:t> 16  )</a:t>
            </a:r>
          </a:p>
          <a:p>
            <a:pPr eaLnBrk="1" hangingPunct="1"/>
            <a:r>
              <a:rPr lang="en-GB" altLang="en-US" sz="2000" dirty="0" smtClean="0"/>
              <a:t>2 x 12   = </a:t>
            </a:r>
            <a:r>
              <a:rPr lang="el-GR" altLang="en-US" sz="2000" dirty="0" smtClean="0"/>
              <a:t>η</a:t>
            </a:r>
            <a:r>
              <a:rPr lang="en-GB" altLang="en-US" sz="2000" dirty="0" smtClean="0"/>
              <a:t> ( - 3 +  5  + 15 + 17  )</a:t>
            </a:r>
            <a:endParaRPr lang="en-GB" altLang="en-US" sz="2000" dirty="0"/>
          </a:p>
        </p:txBody>
      </p:sp>
      <p:sp>
        <p:nvSpPr>
          <p:cNvPr id="84" name="TextBox 9"/>
          <p:cNvSpPr txBox="1">
            <a:spLocks noChangeArrowheads="1"/>
          </p:cNvSpPr>
          <p:nvPr/>
        </p:nvSpPr>
        <p:spPr bwMode="auto">
          <a:xfrm>
            <a:off x="110988" y="4525777"/>
            <a:ext cx="426110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2000" dirty="0" smtClean="0">
                <a:solidFill>
                  <a:srgbClr val="C00000"/>
                </a:solidFill>
              </a:rPr>
              <a:t>1 x 1 = 1 </a:t>
            </a:r>
            <a:r>
              <a:rPr lang="en-GB" altLang="en-US" sz="2000" dirty="0">
                <a:solidFill>
                  <a:srgbClr val="C00000"/>
                </a:solidFill>
              </a:rPr>
              <a:t>x </a:t>
            </a:r>
            <a:r>
              <a:rPr lang="en-GB" altLang="en-US" sz="2000" dirty="0" smtClean="0">
                <a:solidFill>
                  <a:srgbClr val="C00000"/>
                </a:solidFill>
              </a:rPr>
              <a:t>7 =   </a:t>
            </a:r>
            <a:r>
              <a:rPr lang="en-GB" altLang="en-US" sz="2000" dirty="0">
                <a:solidFill>
                  <a:srgbClr val="C00000"/>
                </a:solidFill>
              </a:rPr>
              <a:t>1</a:t>
            </a:r>
            <a:r>
              <a:rPr lang="en-GB" altLang="en-US" sz="2000" dirty="0" smtClean="0">
                <a:solidFill>
                  <a:srgbClr val="C00000"/>
                </a:solidFill>
              </a:rPr>
              <a:t> x 13  = 1 x 19 = 0</a:t>
            </a:r>
            <a:endParaRPr lang="en-GB" altLang="en-US" sz="2000" dirty="0">
              <a:solidFill>
                <a:srgbClr val="C00000"/>
              </a:solidFill>
            </a:endParaRPr>
          </a:p>
        </p:txBody>
      </p:sp>
      <p:sp>
        <p:nvSpPr>
          <p:cNvPr id="85" name="TextBox 14"/>
          <p:cNvSpPr txBox="1">
            <a:spLocks noChangeArrowheads="1"/>
          </p:cNvSpPr>
          <p:nvPr/>
        </p:nvSpPr>
        <p:spPr bwMode="auto">
          <a:xfrm>
            <a:off x="174914" y="4899379"/>
            <a:ext cx="394119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dirty="0" smtClean="0"/>
              <a:t>Structure </a:t>
            </a:r>
            <a:r>
              <a:rPr lang="en-GB" altLang="en-US" dirty="0"/>
              <a:t>c</a:t>
            </a:r>
            <a:r>
              <a:rPr lang="en-GB" altLang="en-US" dirty="0" smtClean="0"/>
              <a:t>onstants are modulus unity or golden ratio  </a:t>
            </a:r>
            <a:r>
              <a:rPr lang="el-GR" altLang="en-US" dirty="0" smtClean="0"/>
              <a:t>η</a:t>
            </a:r>
            <a:r>
              <a:rPr lang="en-GB" altLang="en-US" dirty="0" smtClean="0"/>
              <a:t> = (</a:t>
            </a:r>
            <a:r>
              <a:rPr lang="en-GB" altLang="en-US" dirty="0"/>
              <a:t>1+</a:t>
            </a:r>
            <a:r>
              <a:rPr lang="el-GR" altLang="en-US" dirty="0"/>
              <a:t> √</a:t>
            </a:r>
            <a:r>
              <a:rPr lang="en-GB" altLang="en-US" dirty="0" smtClean="0"/>
              <a:t>5 )/2</a:t>
            </a:r>
            <a:endParaRPr lang="en-GB" altLang="en-US" baseline="-25000" dirty="0"/>
          </a:p>
          <a:p>
            <a:pPr eaLnBrk="1" hangingPunct="1"/>
            <a:r>
              <a:rPr lang="en-GB" altLang="en-US" dirty="0" smtClean="0"/>
              <a:t>and are totally anti-symmetric</a:t>
            </a:r>
            <a:r>
              <a:rPr lang="en-GB" altLang="en-US" dirty="0"/>
              <a:t>.</a:t>
            </a:r>
            <a:r>
              <a:rPr lang="en-GB" altLang="en-US" dirty="0" smtClean="0"/>
              <a:t>  </a:t>
            </a:r>
          </a:p>
        </p:txBody>
      </p:sp>
      <p:sp>
        <p:nvSpPr>
          <p:cNvPr id="86" name="TextBox 14"/>
          <p:cNvSpPr txBox="1">
            <a:spLocks noChangeArrowheads="1"/>
          </p:cNvSpPr>
          <p:nvPr/>
        </p:nvSpPr>
        <p:spPr bwMode="auto">
          <a:xfrm>
            <a:off x="212907" y="5825654"/>
            <a:ext cx="621785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dirty="0" smtClean="0"/>
              <a:t>Killing </a:t>
            </a:r>
            <a:r>
              <a:rPr lang="en-GB" altLang="en-US" dirty="0"/>
              <a:t>Form is diagonal:   </a:t>
            </a:r>
            <a:r>
              <a:rPr lang="en-GB" altLang="en-US" dirty="0" smtClean="0"/>
              <a:t> </a:t>
            </a:r>
            <a:r>
              <a:rPr lang="el-GR" altLang="en-US" sz="2800" dirty="0" smtClean="0"/>
              <a:t>κ</a:t>
            </a:r>
            <a:r>
              <a:rPr lang="en-GB" altLang="en-US" sz="2800" baseline="-25000" dirty="0"/>
              <a:t>ab  </a:t>
            </a:r>
            <a:r>
              <a:rPr lang="en-GB" altLang="en-US" sz="2800" dirty="0"/>
              <a:t>= </a:t>
            </a:r>
            <a:r>
              <a:rPr lang="en-GB" altLang="en-US" sz="2800" dirty="0" smtClean="0"/>
              <a:t>- 40 </a:t>
            </a:r>
            <a:r>
              <a:rPr lang="el-GR" altLang="en-US" sz="2800" dirty="0" smtClean="0"/>
              <a:t>η√</a:t>
            </a:r>
            <a:r>
              <a:rPr lang="en-GB" altLang="en-US" sz="2800" dirty="0" smtClean="0"/>
              <a:t>5 </a:t>
            </a:r>
            <a:r>
              <a:rPr lang="el-GR" altLang="en-US" sz="2800" dirty="0" smtClean="0"/>
              <a:t>δ</a:t>
            </a:r>
            <a:r>
              <a:rPr lang="en-GB" altLang="en-US" sz="2800" baseline="-25000" dirty="0" smtClean="0"/>
              <a:t>ab</a:t>
            </a:r>
            <a:endParaRPr lang="en-GB" altLang="en-US" sz="2800" baseline="-25000" dirty="0"/>
          </a:p>
        </p:txBody>
      </p:sp>
      <p:sp>
        <p:nvSpPr>
          <p:cNvPr id="87" name="Rectangle 86"/>
          <p:cNvSpPr/>
          <p:nvPr/>
        </p:nvSpPr>
        <p:spPr bwMode="auto">
          <a:xfrm rot="1893130">
            <a:off x="4802927" y="1643800"/>
            <a:ext cx="3331624" cy="3043823"/>
          </a:xfrm>
          <a:prstGeom prst="rect">
            <a:avLst/>
          </a:prstGeom>
          <a:noFill/>
          <a:ln w="5715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88" name="Straight Connector 87"/>
          <p:cNvCxnSpPr/>
          <p:nvPr/>
        </p:nvCxnSpPr>
        <p:spPr bwMode="auto">
          <a:xfrm>
            <a:off x="2601652" y="1006459"/>
            <a:ext cx="1034244" cy="2317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71165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dirty="0" smtClean="0"/>
              <a:t>NEXT </a:t>
            </a:r>
            <a:r>
              <a:rPr lang="en-GB" altLang="en-US" b="0" dirty="0"/>
              <a:t>Meeting RAL 9 May </a:t>
            </a:r>
            <a:r>
              <a:rPr lang="en-GB" altLang="en-US" b="0" dirty="0" smtClean="0"/>
              <a:t>2018</a:t>
            </a:r>
            <a:endParaRPr lang="en-GB" altLang="en-US" b="0" dirty="0"/>
          </a:p>
          <a:p>
            <a:pPr eaLnBrk="1" hangingPunct="1"/>
            <a:endParaRPr lang="en-GB" altLang="en-US" b="0" dirty="0" smtClean="0"/>
          </a:p>
        </p:txBody>
      </p:sp>
      <p:sp>
        <p:nvSpPr>
          <p:cNvPr id="4099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smtClean="0"/>
              <a:t>Presented by:  W. G. Scott, PPD/RAL.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1C85629-8A83-4A84-B9F7-D25467D87A69}" type="slidenum">
              <a:rPr lang="en-GB" altLang="en-US" b="0" smtClean="0"/>
              <a:pPr eaLnBrk="1" hangingPunct="1"/>
              <a:t>2</a:t>
            </a:fld>
            <a:endParaRPr lang="en-GB" altLang="en-US" b="0" smtClean="0"/>
          </a:p>
        </p:txBody>
      </p:sp>
      <p:grpSp>
        <p:nvGrpSpPr>
          <p:cNvPr id="6" name="Group 5"/>
          <p:cNvGrpSpPr/>
          <p:nvPr/>
        </p:nvGrpSpPr>
        <p:grpSpPr>
          <a:xfrm>
            <a:off x="1524149" y="3140968"/>
            <a:ext cx="5112568" cy="1570751"/>
            <a:chOff x="1524150" y="3247372"/>
            <a:chExt cx="5112568" cy="1570751"/>
          </a:xfrm>
        </p:grpSpPr>
        <p:sp>
          <p:nvSpPr>
            <p:cNvPr id="15" name="TextBox 14"/>
            <p:cNvSpPr txBox="1"/>
            <p:nvPr/>
          </p:nvSpPr>
          <p:spPr>
            <a:xfrm>
              <a:off x="1524150" y="3247372"/>
              <a:ext cx="5112568" cy="1570751"/>
            </a:xfrm>
            <a:prstGeom prst="rect">
              <a:avLst/>
            </a:prstGeom>
            <a:noFill/>
          </p:spPr>
          <p:txBody>
            <a:bodyPr wrap="square" tIns="46800" rtlCol="0" anchor="t">
              <a:spAutoFit/>
            </a:bodyPr>
            <a:lstStyle/>
            <a:p>
              <a:r>
                <a:rPr lang="en-GB" sz="9600" b="0" dirty="0" smtClean="0"/>
                <a:t>(</a:t>
              </a:r>
              <a:r>
                <a:rPr lang="en-GB" sz="3200" b="0" dirty="0" smtClean="0"/>
                <a:t>    </a:t>
              </a:r>
              <a:r>
                <a:rPr lang="en-GB" sz="9600" b="0" dirty="0" smtClean="0"/>
                <a:t>)</a:t>
              </a:r>
              <a:r>
                <a:rPr lang="en-GB" sz="3200" b="0" dirty="0" smtClean="0"/>
                <a:t> </a:t>
              </a:r>
              <a:r>
                <a:rPr lang="en-GB" sz="3200" dirty="0" smtClean="0"/>
                <a:t>= </a:t>
              </a:r>
              <a:r>
                <a:rPr lang="en-GB" sz="9600" b="0" dirty="0" smtClean="0"/>
                <a:t>(</a:t>
              </a:r>
              <a:r>
                <a:rPr lang="en-GB" sz="3200" b="0" dirty="0" smtClean="0"/>
                <a:t>          </a:t>
              </a:r>
              <a:r>
                <a:rPr lang="en-GB" sz="9600" b="0" dirty="0" smtClean="0"/>
                <a:t>)(</a:t>
              </a:r>
              <a:r>
                <a:rPr lang="en-GB" sz="3200" b="0" dirty="0" smtClean="0"/>
                <a:t>   </a:t>
              </a:r>
              <a:r>
                <a:rPr lang="en-GB" sz="9600" b="0" dirty="0" smtClean="0"/>
                <a:t>)</a:t>
              </a:r>
              <a:r>
                <a:rPr lang="en-GB" sz="3200" b="0" dirty="0" smtClean="0"/>
                <a:t> </a:t>
              </a:r>
              <a:endParaRPr lang="en-GB" sz="9600" b="0" dirty="0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2073008" y="3494684"/>
              <a:ext cx="4054315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1'                </a:t>
              </a:r>
              <a:r>
                <a:rPr lang="en-GB" sz="2400" i="1" dirty="0" err="1" smtClean="0"/>
                <a:t>i</a:t>
              </a:r>
              <a:r>
                <a:rPr lang="en-GB" sz="2400" i="1" dirty="0" smtClean="0"/>
                <a:t> </a:t>
              </a:r>
              <a:r>
                <a:rPr lang="en-GB" sz="2400" dirty="0" smtClean="0"/>
                <a:t>  </a:t>
              </a:r>
              <a:r>
                <a:rPr lang="en-GB" sz="3200" dirty="0" smtClean="0"/>
                <a:t>-‪‪‪‪</a:t>
              </a:r>
              <a:r>
                <a:rPr lang="en-GB" sz="2400" dirty="0" smtClean="0"/>
                <a:t>1    0          1</a:t>
              </a:r>
            </a:p>
            <a:p>
              <a:r>
                <a:rPr lang="en-GB" sz="2400" dirty="0" smtClean="0"/>
                <a:t>2'                </a:t>
              </a:r>
              <a:r>
                <a:rPr lang="en-GB" sz="2400" i="1" dirty="0" smtClean="0"/>
                <a:t>i</a:t>
              </a:r>
              <a:r>
                <a:rPr lang="en-GB" sz="2400" dirty="0" smtClean="0"/>
                <a:t>   +1    0          2</a:t>
              </a:r>
            </a:p>
            <a:p>
              <a:r>
                <a:rPr lang="en-GB" sz="2400" dirty="0" smtClean="0"/>
                <a:t>3'                0    0   2</a:t>
              </a:r>
              <a:r>
                <a:rPr lang="en-GB" sz="2400" i="1" dirty="0" smtClean="0"/>
                <a:t>i</a:t>
              </a:r>
              <a:r>
                <a:rPr lang="en-GB" sz="2400" dirty="0" smtClean="0"/>
                <a:t>          3</a:t>
              </a:r>
              <a:endParaRPr lang="en-GB" sz="2400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147543" y="141203"/>
            <a:ext cx="8376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</a:t>
            </a:r>
            <a:r>
              <a:rPr lang="en-GB" sz="2400" dirty="0" smtClean="0"/>
              <a:t>he (complex) algebra A</a:t>
            </a:r>
            <a:r>
              <a:rPr lang="en-GB" sz="2400" baseline="-25000" dirty="0" smtClean="0"/>
              <a:t>1</a:t>
            </a:r>
            <a:r>
              <a:rPr lang="en-GB" sz="2400" dirty="0" smtClean="0"/>
              <a:t> in the “</a:t>
            </a:r>
            <a:r>
              <a:rPr lang="en-GB" sz="2400" dirty="0" err="1" smtClean="0"/>
              <a:t>Chevalley</a:t>
            </a:r>
            <a:r>
              <a:rPr lang="en-GB" sz="2400" dirty="0" smtClean="0"/>
              <a:t> Basis”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87578" y="1148251"/>
            <a:ext cx="29354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3' x 1'  =  </a:t>
            </a:r>
            <a:r>
              <a:rPr lang="en-GB" sz="2800" dirty="0" smtClean="0">
                <a:solidFill>
                  <a:srgbClr val="C00000"/>
                </a:solidFill>
              </a:rPr>
              <a:t>+</a:t>
            </a:r>
            <a:r>
              <a:rPr lang="en-GB" sz="4000" dirty="0" smtClean="0">
                <a:solidFill>
                  <a:srgbClr val="C00000"/>
                </a:solidFill>
              </a:rPr>
              <a:t>2</a:t>
            </a:r>
            <a:r>
              <a:rPr lang="en-GB" sz="2800" dirty="0" smtClean="0"/>
              <a:t> </a:t>
            </a:r>
            <a:r>
              <a:rPr lang="en-GB" sz="4000" baseline="30000" dirty="0" smtClean="0"/>
              <a:t>.</a:t>
            </a:r>
            <a:r>
              <a:rPr lang="en-GB" sz="2800" dirty="0" smtClean="0"/>
              <a:t> 1' </a:t>
            </a:r>
            <a:endParaRPr lang="en-GB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3454454" y="1126756"/>
            <a:ext cx="27462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3' x 2'  = </a:t>
            </a:r>
            <a:r>
              <a:rPr lang="en-GB" sz="2800" dirty="0" smtClean="0">
                <a:solidFill>
                  <a:srgbClr val="C00000"/>
                </a:solidFill>
              </a:rPr>
              <a:t>-</a:t>
            </a:r>
            <a:r>
              <a:rPr lang="en-GB" sz="4000" dirty="0" smtClean="0">
                <a:solidFill>
                  <a:srgbClr val="C00000"/>
                </a:solidFill>
              </a:rPr>
              <a:t>2</a:t>
            </a:r>
            <a:r>
              <a:rPr lang="en-GB" sz="2800" dirty="0" smtClean="0"/>
              <a:t> </a:t>
            </a:r>
            <a:r>
              <a:rPr lang="en-GB" sz="4000" baseline="30000" dirty="0"/>
              <a:t>.</a:t>
            </a:r>
            <a:r>
              <a:rPr lang="en-GB" sz="2800" dirty="0" smtClean="0"/>
              <a:t> 2' </a:t>
            </a:r>
            <a:endParaRPr lang="en-GB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2188916" y="1943254"/>
            <a:ext cx="2146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1</a:t>
            </a:r>
            <a:r>
              <a:rPr lang="en-GB" sz="2800" dirty="0"/>
              <a:t>'</a:t>
            </a:r>
            <a:r>
              <a:rPr lang="en-GB" sz="2800" dirty="0" smtClean="0"/>
              <a:t> x 2'  =  3' </a:t>
            </a:r>
            <a:endParaRPr lang="en-GB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23880" y="4809719"/>
            <a:ext cx="527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SM </a:t>
            </a:r>
            <a:r>
              <a:rPr lang="en-GB" sz="2400" dirty="0" err="1" smtClean="0"/>
              <a:t>Lagrangian</a:t>
            </a:r>
            <a:r>
              <a:rPr lang="en-GB" sz="2400" dirty="0" smtClean="0"/>
              <a:t> remains invariant </a:t>
            </a:r>
          </a:p>
          <a:p>
            <a:r>
              <a:rPr lang="en-GB" sz="2400" dirty="0"/>
              <a:t>w</a:t>
            </a:r>
            <a:r>
              <a:rPr lang="en-GB" sz="2400" dirty="0" smtClean="0"/>
              <a:t>ith re-defined (complex) </a:t>
            </a:r>
          </a:p>
          <a:p>
            <a:r>
              <a:rPr lang="en-GB" sz="2400" dirty="0"/>
              <a:t>f</a:t>
            </a:r>
            <a:r>
              <a:rPr lang="en-GB" sz="2400" dirty="0" smtClean="0"/>
              <a:t>ields proportional to: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32750" y="2464950"/>
            <a:ext cx="7495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B</a:t>
            </a:r>
            <a:r>
              <a:rPr lang="en-GB" sz="2400" dirty="0" smtClean="0"/>
              <a:t>asis 1', 2', 3'  related to the cyclic basis 1, 2, 3 </a:t>
            </a:r>
          </a:p>
          <a:p>
            <a:r>
              <a:rPr lang="en-GB" sz="2400" dirty="0" smtClean="0"/>
              <a:t>by the (complex) basis transformation:  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878318" y="1268760"/>
            <a:ext cx="14302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>
                <a:solidFill>
                  <a:srgbClr val="4513FD"/>
                </a:solidFill>
              </a:rPr>
              <a:t>sl</a:t>
            </a:r>
            <a:r>
              <a:rPr lang="en-GB" sz="2400" dirty="0" smtClean="0">
                <a:solidFill>
                  <a:srgbClr val="4513FD"/>
                </a:solidFill>
              </a:rPr>
              <a:t>(2,R) </a:t>
            </a:r>
          </a:p>
          <a:p>
            <a:r>
              <a:rPr lang="en-GB" sz="2400" dirty="0" smtClean="0">
                <a:solidFill>
                  <a:srgbClr val="4513FD"/>
                </a:solidFill>
              </a:rPr>
              <a:t>≈ </a:t>
            </a:r>
            <a:r>
              <a:rPr lang="en-GB" sz="2400" dirty="0" err="1" smtClean="0">
                <a:solidFill>
                  <a:srgbClr val="4513FD"/>
                </a:solidFill>
              </a:rPr>
              <a:t>su</a:t>
            </a:r>
            <a:r>
              <a:rPr lang="en-GB" sz="2400" dirty="0" smtClean="0">
                <a:solidFill>
                  <a:srgbClr val="4513FD"/>
                </a:solidFill>
              </a:rPr>
              <a:t>(1,1)</a:t>
            </a:r>
          </a:p>
          <a:p>
            <a:r>
              <a:rPr lang="en-GB" sz="2400" dirty="0">
                <a:solidFill>
                  <a:srgbClr val="4513FD"/>
                </a:solidFill>
              </a:rPr>
              <a:t> </a:t>
            </a:r>
            <a:r>
              <a:rPr lang="en-GB" sz="2400" dirty="0" smtClean="0">
                <a:solidFill>
                  <a:srgbClr val="4513FD"/>
                </a:solidFill>
              </a:rPr>
              <a:t>       A</a:t>
            </a:r>
            <a:r>
              <a:rPr lang="en-GB" sz="2400" baseline="-25000" dirty="0" smtClean="0">
                <a:solidFill>
                  <a:srgbClr val="4513FD"/>
                </a:solidFill>
              </a:rPr>
              <a:t>1</a:t>
            </a:r>
            <a:endParaRPr lang="en-GB" sz="2400" baseline="-25000" dirty="0">
              <a:solidFill>
                <a:srgbClr val="4513FD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5400000">
            <a:off x="7219069" y="2088927"/>
            <a:ext cx="4017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6539D3"/>
                </a:solidFill>
              </a:rPr>
              <a:t>U</a:t>
            </a:r>
            <a:endParaRPr lang="en-GB" sz="2000" baseline="-25000" dirty="0">
              <a:solidFill>
                <a:srgbClr val="6539D3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1403648" y="3323159"/>
            <a:ext cx="1368152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Box 18"/>
          <p:cNvSpPr txBox="1"/>
          <p:nvPr/>
        </p:nvSpPr>
        <p:spPr>
          <a:xfrm>
            <a:off x="4289047" y="5363718"/>
            <a:ext cx="30251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C00000"/>
                </a:solidFill>
              </a:rPr>
              <a:t>W </a:t>
            </a:r>
            <a:r>
              <a:rPr lang="en-GB" sz="2800" baseline="30000" dirty="0">
                <a:solidFill>
                  <a:srgbClr val="C00000"/>
                </a:solidFill>
              </a:rPr>
              <a:t>+</a:t>
            </a:r>
            <a:r>
              <a:rPr lang="en-GB" sz="2400" dirty="0">
                <a:solidFill>
                  <a:srgbClr val="C00000"/>
                </a:solidFill>
              </a:rPr>
              <a:t> = (W</a:t>
            </a:r>
            <a:r>
              <a:rPr lang="en-GB" sz="2400" baseline="-25000" dirty="0">
                <a:solidFill>
                  <a:srgbClr val="C00000"/>
                </a:solidFill>
              </a:rPr>
              <a:t>1</a:t>
            </a:r>
            <a:r>
              <a:rPr lang="en-GB" sz="2400" dirty="0">
                <a:solidFill>
                  <a:srgbClr val="C00000"/>
                </a:solidFill>
              </a:rPr>
              <a:t> – </a:t>
            </a:r>
            <a:r>
              <a:rPr lang="en-GB" sz="2400" dirty="0" smtClean="0">
                <a:solidFill>
                  <a:srgbClr val="C00000"/>
                </a:solidFill>
              </a:rPr>
              <a:t>iW</a:t>
            </a:r>
            <a:r>
              <a:rPr lang="en-GB" sz="2400" baseline="-25000" dirty="0" smtClean="0">
                <a:solidFill>
                  <a:srgbClr val="C00000"/>
                </a:solidFill>
              </a:rPr>
              <a:t>2</a:t>
            </a:r>
            <a:r>
              <a:rPr lang="en-GB" sz="2400" dirty="0">
                <a:solidFill>
                  <a:srgbClr val="C00000"/>
                </a:solidFill>
              </a:rPr>
              <a:t>)/√</a:t>
            </a:r>
            <a:r>
              <a:rPr lang="en-GB" sz="2400" dirty="0" smtClean="0">
                <a:solidFill>
                  <a:srgbClr val="C00000"/>
                </a:solidFill>
              </a:rPr>
              <a:t>2</a:t>
            </a:r>
          </a:p>
          <a:p>
            <a:r>
              <a:rPr lang="en-GB" sz="2400" dirty="0" smtClean="0">
                <a:solidFill>
                  <a:srgbClr val="C00000"/>
                </a:solidFill>
              </a:rPr>
              <a:t>W</a:t>
            </a:r>
            <a:r>
              <a:rPr lang="en-GB" sz="2400" baseline="30000" dirty="0" smtClean="0">
                <a:solidFill>
                  <a:srgbClr val="C00000"/>
                </a:solidFill>
              </a:rPr>
              <a:t> </a:t>
            </a:r>
            <a:r>
              <a:rPr lang="en-GB" sz="3600" baseline="30000" dirty="0">
                <a:solidFill>
                  <a:srgbClr val="C00000"/>
                </a:solidFill>
              </a:rPr>
              <a:t>-</a:t>
            </a:r>
            <a:r>
              <a:rPr lang="en-GB" sz="2400" dirty="0">
                <a:solidFill>
                  <a:srgbClr val="C00000"/>
                </a:solidFill>
              </a:rPr>
              <a:t> = (W</a:t>
            </a:r>
            <a:r>
              <a:rPr lang="en-GB" sz="2400" baseline="-25000" dirty="0">
                <a:solidFill>
                  <a:srgbClr val="C00000"/>
                </a:solidFill>
              </a:rPr>
              <a:t>1</a:t>
            </a:r>
            <a:r>
              <a:rPr lang="en-GB" sz="2400" dirty="0">
                <a:solidFill>
                  <a:srgbClr val="C00000"/>
                </a:solidFill>
              </a:rPr>
              <a:t> </a:t>
            </a:r>
            <a:r>
              <a:rPr lang="en-GB" sz="2400" dirty="0" smtClean="0">
                <a:solidFill>
                  <a:srgbClr val="C00000"/>
                </a:solidFill>
              </a:rPr>
              <a:t> + iW</a:t>
            </a:r>
            <a:r>
              <a:rPr lang="en-GB" sz="2400" baseline="-25000" dirty="0" smtClean="0">
                <a:solidFill>
                  <a:srgbClr val="C00000"/>
                </a:solidFill>
              </a:rPr>
              <a:t>2</a:t>
            </a:r>
            <a:r>
              <a:rPr lang="en-GB" sz="2400" dirty="0">
                <a:solidFill>
                  <a:srgbClr val="C00000"/>
                </a:solidFill>
              </a:rPr>
              <a:t>)/√</a:t>
            </a:r>
            <a:r>
              <a:rPr lang="en-GB" sz="2400" dirty="0" smtClean="0">
                <a:solidFill>
                  <a:srgbClr val="C00000"/>
                </a:solidFill>
              </a:rPr>
              <a:t>2</a:t>
            </a:r>
            <a:endParaRPr lang="en-GB" sz="2400" baseline="-25000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18080" y="5548383"/>
            <a:ext cx="14441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 </a:t>
            </a:r>
            <a:r>
              <a:rPr lang="en-GB" sz="2400" dirty="0" smtClean="0">
                <a:solidFill>
                  <a:srgbClr val="C00000"/>
                </a:solidFill>
              </a:rPr>
              <a:t>W</a:t>
            </a:r>
            <a:r>
              <a:rPr lang="en-GB" sz="2400" baseline="30000" dirty="0" smtClean="0">
                <a:solidFill>
                  <a:srgbClr val="C00000"/>
                </a:solidFill>
              </a:rPr>
              <a:t>0</a:t>
            </a:r>
            <a:r>
              <a:rPr lang="en-GB" sz="2400" dirty="0" smtClean="0">
                <a:solidFill>
                  <a:srgbClr val="C00000"/>
                </a:solidFill>
              </a:rPr>
              <a:t> = W</a:t>
            </a:r>
            <a:r>
              <a:rPr lang="en-GB" sz="2400" baseline="-25000" dirty="0" smtClean="0">
                <a:solidFill>
                  <a:srgbClr val="C00000"/>
                </a:solidFill>
              </a:rPr>
              <a:t>3</a:t>
            </a:r>
            <a:endParaRPr lang="en-GB" sz="2400" baseline="-25000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47543" y="604650"/>
            <a:ext cx="8376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- perhaps better aligned to the SM context (3' = </a:t>
            </a:r>
            <a:r>
              <a:rPr lang="en-GB" sz="2400" dirty="0" smtClean="0">
                <a:solidFill>
                  <a:srgbClr val="C00000"/>
                </a:solidFill>
              </a:rPr>
              <a:t>2</a:t>
            </a:r>
            <a:r>
              <a:rPr lang="en-GB" sz="2400" dirty="0" smtClean="0"/>
              <a:t> I</a:t>
            </a:r>
            <a:r>
              <a:rPr lang="en-GB" sz="2400" baseline="-25000" dirty="0" smtClean="0"/>
              <a:t>3</a:t>
            </a:r>
            <a:r>
              <a:rPr lang="en-GB" sz="2400" dirty="0" smtClean="0"/>
              <a:t> ):</a:t>
            </a:r>
            <a:endParaRPr lang="en-GB" sz="2400" dirty="0"/>
          </a:p>
        </p:txBody>
      </p:sp>
      <p:cxnSp>
        <p:nvCxnSpPr>
          <p:cNvPr id="27" name="Straight Connector 26"/>
          <p:cNvCxnSpPr/>
          <p:nvPr/>
        </p:nvCxnSpPr>
        <p:spPr bwMode="auto">
          <a:xfrm>
            <a:off x="310570" y="633674"/>
            <a:ext cx="3541350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/>
          <p:nvPr/>
        </p:nvCxnSpPr>
        <p:spPr bwMode="auto">
          <a:xfrm>
            <a:off x="4981544" y="602868"/>
            <a:ext cx="2332638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93125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dirty="0" smtClean="0"/>
              <a:t>NEXT </a:t>
            </a:r>
            <a:r>
              <a:rPr lang="en-GB" altLang="en-US" b="0" dirty="0"/>
              <a:t>Meeting RAL 9 May </a:t>
            </a:r>
            <a:r>
              <a:rPr lang="en-GB" altLang="en-US" b="0" dirty="0" smtClean="0"/>
              <a:t>2018</a:t>
            </a:r>
            <a:endParaRPr lang="en-GB" altLang="en-US" b="0" dirty="0"/>
          </a:p>
          <a:p>
            <a:pPr eaLnBrk="1" hangingPunct="1"/>
            <a:endParaRPr lang="en-GB" altLang="en-US" b="0" dirty="0" smtClean="0"/>
          </a:p>
        </p:txBody>
      </p:sp>
      <p:sp>
        <p:nvSpPr>
          <p:cNvPr id="2355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smtClean="0"/>
              <a:t>Presented by:  W. G. Scott, PPD/RAL.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B733B85-769C-4A4C-BF82-790C0AD2BC1C}" type="slidenum">
              <a:rPr lang="en-GB" altLang="en-US" b="0" smtClean="0"/>
              <a:pPr eaLnBrk="1" hangingPunct="1"/>
              <a:t>20</a:t>
            </a:fld>
            <a:endParaRPr lang="en-GB" altLang="en-US" b="0" dirty="0" smtClean="0"/>
          </a:p>
        </p:txBody>
      </p:sp>
      <p:sp>
        <p:nvSpPr>
          <p:cNvPr id="80" name="TextBox 1"/>
          <p:cNvSpPr txBox="1">
            <a:spLocks noChangeArrowheads="1"/>
          </p:cNvSpPr>
          <p:nvPr/>
        </p:nvSpPr>
        <p:spPr bwMode="auto">
          <a:xfrm>
            <a:off x="86193" y="245072"/>
            <a:ext cx="48815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2000" dirty="0" smtClean="0"/>
              <a:t>TSC version of  A</a:t>
            </a:r>
            <a:r>
              <a:rPr lang="en-GB" altLang="en-US" sz="2000" baseline="-25000" dirty="0" smtClean="0"/>
              <a:t>4</a:t>
            </a:r>
            <a:r>
              <a:rPr lang="en-GB" altLang="en-US" dirty="0" smtClean="0"/>
              <a:t>  is only `quad-cyclic’: </a:t>
            </a:r>
            <a:endParaRPr lang="en-GB" altLang="en-US" dirty="0"/>
          </a:p>
        </p:txBody>
      </p:sp>
      <p:sp>
        <p:nvSpPr>
          <p:cNvPr id="81" name="TextBox 9"/>
          <p:cNvSpPr txBox="1">
            <a:spLocks noChangeArrowheads="1"/>
          </p:cNvSpPr>
          <p:nvPr/>
        </p:nvSpPr>
        <p:spPr bwMode="auto">
          <a:xfrm>
            <a:off x="387003" y="815435"/>
            <a:ext cx="2266967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2000" dirty="0"/>
              <a:t>1 x </a:t>
            </a:r>
            <a:r>
              <a:rPr lang="en-GB" altLang="en-US" sz="2000" dirty="0" smtClean="0"/>
              <a:t>2    =  - </a:t>
            </a:r>
            <a:r>
              <a:rPr lang="el-GR" altLang="en-US" sz="2000" dirty="0" smtClean="0"/>
              <a:t>η</a:t>
            </a:r>
            <a:r>
              <a:rPr lang="en-GB" altLang="en-US" sz="2000" baseline="30000" dirty="0" smtClean="0"/>
              <a:t>½</a:t>
            </a:r>
            <a:r>
              <a:rPr lang="en-GB" altLang="en-US" sz="2000" dirty="0" smtClean="0"/>
              <a:t>   4</a:t>
            </a:r>
          </a:p>
          <a:p>
            <a:pPr eaLnBrk="1" hangingPunct="1"/>
            <a:r>
              <a:rPr lang="en-GB" altLang="en-US" sz="2000" dirty="0"/>
              <a:t>1 x </a:t>
            </a:r>
            <a:r>
              <a:rPr lang="en-GB" altLang="en-US" sz="2000" dirty="0" smtClean="0"/>
              <a:t>3    </a:t>
            </a:r>
            <a:r>
              <a:rPr lang="en-GB" altLang="en-US" sz="2000" dirty="0"/>
              <a:t>= </a:t>
            </a:r>
            <a:r>
              <a:rPr lang="en-GB" altLang="en-US" sz="2000" dirty="0" smtClean="0"/>
              <a:t>   </a:t>
            </a:r>
            <a:r>
              <a:rPr lang="el-GR" altLang="en-US" sz="2000" dirty="0" smtClean="0"/>
              <a:t>η</a:t>
            </a:r>
            <a:r>
              <a:rPr lang="en-GB" altLang="en-US" sz="2000" baseline="30000" dirty="0"/>
              <a:t>-½</a:t>
            </a:r>
            <a:r>
              <a:rPr lang="en-GB" altLang="en-US" sz="2000" dirty="0"/>
              <a:t>  </a:t>
            </a:r>
            <a:r>
              <a:rPr lang="en-GB" altLang="en-US" sz="2000" dirty="0" smtClean="0"/>
              <a:t>10</a:t>
            </a:r>
          </a:p>
          <a:p>
            <a:pPr eaLnBrk="1" hangingPunct="1"/>
            <a:r>
              <a:rPr lang="en-GB" altLang="en-US" sz="2000" dirty="0"/>
              <a:t>1 x </a:t>
            </a:r>
            <a:r>
              <a:rPr lang="en-GB" altLang="en-US" sz="2000" dirty="0" smtClean="0"/>
              <a:t>4    </a:t>
            </a:r>
            <a:r>
              <a:rPr lang="en-GB" altLang="en-US" sz="2000" dirty="0"/>
              <a:t>= </a:t>
            </a:r>
            <a:r>
              <a:rPr lang="en-GB" altLang="en-US" sz="2000" dirty="0" smtClean="0"/>
              <a:t> - </a:t>
            </a:r>
            <a:r>
              <a:rPr lang="el-GR" altLang="en-US" sz="2000" dirty="0" smtClean="0"/>
              <a:t>η</a:t>
            </a:r>
            <a:r>
              <a:rPr lang="en-GB" altLang="en-US" sz="2000" baseline="30000" dirty="0" smtClean="0"/>
              <a:t>½</a:t>
            </a:r>
            <a:r>
              <a:rPr lang="en-GB" altLang="en-US" sz="2000" dirty="0" smtClean="0"/>
              <a:t>  18</a:t>
            </a:r>
          </a:p>
          <a:p>
            <a:pPr eaLnBrk="1" hangingPunct="1"/>
            <a:r>
              <a:rPr lang="en-GB" altLang="en-US" sz="2000" dirty="0" smtClean="0"/>
              <a:t>1 </a:t>
            </a:r>
            <a:r>
              <a:rPr lang="en-GB" altLang="en-US" sz="2000" dirty="0"/>
              <a:t>x </a:t>
            </a:r>
            <a:r>
              <a:rPr lang="en-GB" altLang="en-US" sz="2000" dirty="0" smtClean="0"/>
              <a:t>5    </a:t>
            </a:r>
            <a:r>
              <a:rPr lang="en-GB" altLang="en-US" sz="2000" dirty="0"/>
              <a:t>= </a:t>
            </a:r>
            <a:r>
              <a:rPr lang="en-GB" altLang="en-US" sz="2000" dirty="0" smtClean="0"/>
              <a:t>   </a:t>
            </a:r>
            <a:r>
              <a:rPr lang="el-GR" altLang="en-US" sz="2000" dirty="0" smtClean="0"/>
              <a:t>η</a:t>
            </a:r>
            <a:r>
              <a:rPr lang="en-GB" altLang="en-US" sz="2000" baseline="30000" dirty="0" smtClean="0"/>
              <a:t>½</a:t>
            </a:r>
            <a:r>
              <a:rPr lang="en-GB" altLang="en-US" sz="2000" dirty="0" smtClean="0"/>
              <a:t>    6</a:t>
            </a:r>
          </a:p>
          <a:p>
            <a:pPr eaLnBrk="1" hangingPunct="1"/>
            <a:r>
              <a:rPr lang="en-GB" altLang="en-US" sz="2000" dirty="0"/>
              <a:t>1 x </a:t>
            </a:r>
            <a:r>
              <a:rPr lang="en-GB" altLang="en-US" sz="2000" dirty="0" smtClean="0"/>
              <a:t>6    </a:t>
            </a:r>
            <a:r>
              <a:rPr lang="en-GB" altLang="en-US" sz="2000" dirty="0"/>
              <a:t>= </a:t>
            </a:r>
            <a:r>
              <a:rPr lang="en-GB" altLang="en-US" sz="2000" dirty="0" smtClean="0"/>
              <a:t>   </a:t>
            </a:r>
            <a:r>
              <a:rPr lang="el-GR" altLang="en-US" sz="2000" dirty="0" smtClean="0"/>
              <a:t>η</a:t>
            </a:r>
            <a:r>
              <a:rPr lang="en-GB" altLang="en-US" sz="2000" baseline="30000" dirty="0" smtClean="0"/>
              <a:t>½</a:t>
            </a:r>
            <a:r>
              <a:rPr lang="en-GB" altLang="en-US" sz="2000" dirty="0" smtClean="0"/>
              <a:t>   16</a:t>
            </a:r>
          </a:p>
          <a:p>
            <a:pPr eaLnBrk="1" hangingPunct="1"/>
            <a:r>
              <a:rPr lang="en-GB" altLang="en-US" sz="2000" dirty="0">
                <a:solidFill>
                  <a:srgbClr val="C00000"/>
                </a:solidFill>
              </a:rPr>
              <a:t>1 x </a:t>
            </a:r>
            <a:r>
              <a:rPr lang="en-GB" altLang="en-US" sz="2000" dirty="0" smtClean="0">
                <a:solidFill>
                  <a:srgbClr val="C00000"/>
                </a:solidFill>
              </a:rPr>
              <a:t>7    </a:t>
            </a:r>
            <a:r>
              <a:rPr lang="en-GB" altLang="en-US" sz="2000" dirty="0">
                <a:solidFill>
                  <a:srgbClr val="C00000"/>
                </a:solidFill>
              </a:rPr>
              <a:t>=  </a:t>
            </a:r>
            <a:r>
              <a:rPr lang="en-GB" altLang="en-US" sz="2000" dirty="0" smtClean="0">
                <a:solidFill>
                  <a:srgbClr val="C00000"/>
                </a:solidFill>
              </a:rPr>
              <a:t>      0</a:t>
            </a:r>
          </a:p>
          <a:p>
            <a:pPr eaLnBrk="1" hangingPunct="1"/>
            <a:r>
              <a:rPr lang="en-GB" altLang="en-US" sz="2000" dirty="0"/>
              <a:t>1 x 8</a:t>
            </a:r>
            <a:r>
              <a:rPr lang="en-GB" altLang="en-US" sz="2000" dirty="0" smtClean="0"/>
              <a:t>    </a:t>
            </a:r>
            <a:r>
              <a:rPr lang="en-GB" altLang="en-US" sz="2000" dirty="0"/>
              <a:t>= </a:t>
            </a:r>
            <a:r>
              <a:rPr lang="en-GB" altLang="en-US" sz="2000" dirty="0" smtClean="0"/>
              <a:t>   </a:t>
            </a:r>
            <a:r>
              <a:rPr lang="el-GR" altLang="en-US" sz="2000" dirty="0" smtClean="0"/>
              <a:t>η</a:t>
            </a:r>
            <a:r>
              <a:rPr lang="en-GB" altLang="en-US" sz="2000" baseline="30000" dirty="0" smtClean="0"/>
              <a:t>-½</a:t>
            </a:r>
            <a:r>
              <a:rPr lang="en-GB" altLang="en-US" sz="2000" dirty="0" smtClean="0"/>
              <a:t>  24</a:t>
            </a:r>
          </a:p>
          <a:p>
            <a:pPr eaLnBrk="1" hangingPunct="1"/>
            <a:r>
              <a:rPr lang="en-GB" altLang="en-US" sz="2000" dirty="0"/>
              <a:t>1 x </a:t>
            </a:r>
            <a:r>
              <a:rPr lang="en-GB" altLang="en-US" sz="2000" dirty="0" smtClean="0"/>
              <a:t>9    </a:t>
            </a:r>
            <a:r>
              <a:rPr lang="en-GB" altLang="en-US" sz="2000" dirty="0"/>
              <a:t>= </a:t>
            </a:r>
            <a:r>
              <a:rPr lang="en-GB" altLang="en-US" sz="2000" dirty="0" smtClean="0"/>
              <a:t>   </a:t>
            </a:r>
            <a:r>
              <a:rPr lang="el-GR" altLang="en-US" sz="2000" dirty="0" smtClean="0"/>
              <a:t>η</a:t>
            </a:r>
            <a:r>
              <a:rPr lang="en-GB" altLang="en-US" sz="2000" baseline="30000" dirty="0" smtClean="0"/>
              <a:t>½</a:t>
            </a:r>
            <a:r>
              <a:rPr lang="en-GB" altLang="en-US" sz="2000" dirty="0" smtClean="0"/>
              <a:t>    5</a:t>
            </a:r>
          </a:p>
          <a:p>
            <a:pPr eaLnBrk="1" hangingPunct="1"/>
            <a:r>
              <a:rPr lang="en-GB" altLang="en-US" sz="2000" dirty="0"/>
              <a:t>1 x </a:t>
            </a:r>
            <a:r>
              <a:rPr lang="en-GB" altLang="en-US" sz="2000" dirty="0" smtClean="0"/>
              <a:t>10  =    </a:t>
            </a:r>
            <a:r>
              <a:rPr lang="el-GR" altLang="en-US" sz="2000" dirty="0" smtClean="0"/>
              <a:t>η</a:t>
            </a:r>
            <a:r>
              <a:rPr lang="en-GB" altLang="en-US" sz="2000" baseline="30000" dirty="0" smtClean="0"/>
              <a:t>-½</a:t>
            </a:r>
            <a:r>
              <a:rPr lang="en-GB" altLang="en-US" sz="2000" dirty="0" smtClean="0"/>
              <a:t>  23</a:t>
            </a:r>
          </a:p>
          <a:p>
            <a:pPr eaLnBrk="1" hangingPunct="1"/>
            <a:r>
              <a:rPr lang="en-GB" altLang="en-US" sz="2000" dirty="0"/>
              <a:t>1 x </a:t>
            </a:r>
            <a:r>
              <a:rPr lang="en-GB" altLang="en-US" sz="2000" dirty="0" smtClean="0"/>
              <a:t>11  =  - </a:t>
            </a:r>
            <a:r>
              <a:rPr lang="el-GR" altLang="en-US" sz="2000" dirty="0" smtClean="0"/>
              <a:t>η</a:t>
            </a:r>
            <a:r>
              <a:rPr lang="en-GB" altLang="en-US" sz="2000" baseline="30000" dirty="0"/>
              <a:t>-½</a:t>
            </a:r>
            <a:r>
              <a:rPr lang="en-GB" altLang="en-US" sz="2000" dirty="0"/>
              <a:t>  </a:t>
            </a:r>
            <a:r>
              <a:rPr lang="en-GB" altLang="en-US" sz="2000" dirty="0" smtClean="0"/>
              <a:t>22</a:t>
            </a:r>
          </a:p>
          <a:p>
            <a:pPr eaLnBrk="1" hangingPunct="1"/>
            <a:r>
              <a:rPr lang="en-GB" altLang="en-US" sz="2000" dirty="0"/>
              <a:t>1 x </a:t>
            </a:r>
            <a:r>
              <a:rPr lang="en-GB" altLang="en-US" sz="2000" dirty="0" smtClean="0"/>
              <a:t>12  =  - </a:t>
            </a:r>
            <a:r>
              <a:rPr lang="el-GR" altLang="en-US" sz="2000" dirty="0" smtClean="0"/>
              <a:t>η</a:t>
            </a:r>
            <a:r>
              <a:rPr lang="en-GB" altLang="en-US" sz="2000" baseline="30000" dirty="0"/>
              <a:t>-½</a:t>
            </a:r>
            <a:r>
              <a:rPr lang="en-GB" altLang="en-US" sz="2000" dirty="0"/>
              <a:t>  </a:t>
            </a:r>
            <a:r>
              <a:rPr lang="en-GB" altLang="en-US" sz="2000" dirty="0" smtClean="0"/>
              <a:t>20</a:t>
            </a:r>
          </a:p>
          <a:p>
            <a:pPr eaLnBrk="1" hangingPunct="1"/>
            <a:r>
              <a:rPr lang="en-GB" altLang="en-US" sz="2000" dirty="0">
                <a:solidFill>
                  <a:srgbClr val="C00000"/>
                </a:solidFill>
              </a:rPr>
              <a:t>1</a:t>
            </a:r>
            <a:r>
              <a:rPr lang="en-GB" altLang="en-US" sz="2000" dirty="0" smtClean="0">
                <a:solidFill>
                  <a:srgbClr val="C00000"/>
                </a:solidFill>
              </a:rPr>
              <a:t> x 13  = </a:t>
            </a:r>
            <a:r>
              <a:rPr lang="en-GB" altLang="en-US" sz="2000" dirty="0">
                <a:solidFill>
                  <a:srgbClr val="C00000"/>
                </a:solidFill>
              </a:rPr>
              <a:t> </a:t>
            </a:r>
            <a:r>
              <a:rPr lang="en-GB" altLang="en-US" sz="2000" dirty="0" smtClean="0">
                <a:solidFill>
                  <a:srgbClr val="C00000"/>
                </a:solidFill>
              </a:rPr>
              <a:t>       0</a:t>
            </a:r>
            <a:endParaRPr lang="en-GB" altLang="en-US" sz="2000" dirty="0">
              <a:solidFill>
                <a:srgbClr val="C00000"/>
              </a:solidFill>
            </a:endParaRPr>
          </a:p>
        </p:txBody>
      </p:sp>
      <p:sp>
        <p:nvSpPr>
          <p:cNvPr id="86" name="TextBox 14"/>
          <p:cNvSpPr txBox="1">
            <a:spLocks noChangeArrowheads="1"/>
          </p:cNvSpPr>
          <p:nvPr/>
        </p:nvSpPr>
        <p:spPr bwMode="auto">
          <a:xfrm>
            <a:off x="167436" y="5752787"/>
            <a:ext cx="637902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dirty="0" smtClean="0"/>
              <a:t>Killing </a:t>
            </a:r>
            <a:r>
              <a:rPr lang="en-GB" altLang="en-US" dirty="0"/>
              <a:t>Form is </a:t>
            </a:r>
            <a:r>
              <a:rPr lang="en-GB" altLang="en-US" dirty="0" err="1" smtClean="0"/>
              <a:t>circulant</a:t>
            </a:r>
            <a:r>
              <a:rPr lang="en-GB" altLang="en-US" dirty="0" smtClean="0"/>
              <a:t>:    </a:t>
            </a:r>
          </a:p>
          <a:p>
            <a:pPr eaLnBrk="1" hangingPunct="1"/>
            <a:r>
              <a:rPr lang="el-GR" altLang="en-US" dirty="0" smtClean="0"/>
              <a:t>κ</a:t>
            </a:r>
            <a:r>
              <a:rPr lang="en-GB" altLang="en-US" baseline="-25000" dirty="0" smtClean="0"/>
              <a:t>  </a:t>
            </a:r>
            <a:r>
              <a:rPr lang="en-GB" altLang="en-US" dirty="0"/>
              <a:t>= </a:t>
            </a:r>
            <a:r>
              <a:rPr lang="en-GB" altLang="en-US" dirty="0" err="1" smtClean="0"/>
              <a:t>circ</a:t>
            </a:r>
            <a:r>
              <a:rPr lang="en-GB" altLang="en-US" dirty="0" smtClean="0"/>
              <a:t>(0,0,0,0,0,0,0,0,0,0,0,-50,0,0,0,0,0,0,0,0,0,0,0,0)</a:t>
            </a:r>
            <a:endParaRPr lang="en-GB" altLang="en-US" baseline="-25000" dirty="0"/>
          </a:p>
        </p:txBody>
      </p:sp>
      <p:sp>
        <p:nvSpPr>
          <p:cNvPr id="2" name="TextBox 1"/>
          <p:cNvSpPr txBox="1"/>
          <p:nvPr/>
        </p:nvSpPr>
        <p:spPr>
          <a:xfrm>
            <a:off x="6700088" y="552753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(0,1)</a:t>
            </a:r>
            <a:endParaRPr lang="en-GB" dirty="0"/>
          </a:p>
        </p:txBody>
      </p:sp>
      <p:grpSp>
        <p:nvGrpSpPr>
          <p:cNvPr id="90" name="Group 1"/>
          <p:cNvGrpSpPr>
            <a:grpSpLocks/>
          </p:cNvGrpSpPr>
          <p:nvPr/>
        </p:nvGrpSpPr>
        <p:grpSpPr bwMode="auto">
          <a:xfrm>
            <a:off x="3502831" y="593027"/>
            <a:ext cx="5227638" cy="5043487"/>
            <a:chOff x="3667125" y="811213"/>
            <a:chExt cx="5227638" cy="5043487"/>
          </a:xfrm>
        </p:grpSpPr>
        <p:pic>
          <p:nvPicPr>
            <p:cNvPr id="91" name="Picture 2" descr="24-sided Polygon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3025" y="925513"/>
              <a:ext cx="4757738" cy="4757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2" name="Group 11"/>
            <p:cNvGrpSpPr>
              <a:grpSpLocks/>
            </p:cNvGrpSpPr>
            <p:nvPr/>
          </p:nvGrpSpPr>
          <p:grpSpPr bwMode="auto">
            <a:xfrm>
              <a:off x="6651625" y="5286375"/>
              <a:ext cx="581025" cy="414338"/>
              <a:chOff x="3048047" y="888295"/>
              <a:chExt cx="581025" cy="415591"/>
            </a:xfrm>
          </p:grpSpPr>
          <p:sp>
            <p:nvSpPr>
              <p:cNvPr id="162" name="Oval 1"/>
              <p:cNvSpPr>
                <a:spLocks noChangeArrowheads="1"/>
              </p:cNvSpPr>
              <p:nvPr/>
            </p:nvSpPr>
            <p:spPr bwMode="auto">
              <a:xfrm>
                <a:off x="3059832" y="888295"/>
                <a:ext cx="401944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63" name="TextBox 9"/>
              <p:cNvSpPr txBox="1">
                <a:spLocks noChangeArrowheads="1"/>
              </p:cNvSpPr>
              <p:nvPr/>
            </p:nvSpPr>
            <p:spPr bwMode="auto">
              <a:xfrm>
                <a:off x="3048047" y="903836"/>
                <a:ext cx="58102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 1</a:t>
                </a:r>
              </a:p>
            </p:txBody>
          </p:sp>
        </p:grpSp>
        <p:grpSp>
          <p:nvGrpSpPr>
            <p:cNvPr id="93" name="Group 14"/>
            <p:cNvGrpSpPr>
              <a:grpSpLocks/>
            </p:cNvGrpSpPr>
            <p:nvPr/>
          </p:nvGrpSpPr>
          <p:grpSpPr bwMode="auto">
            <a:xfrm>
              <a:off x="7658100" y="4767263"/>
              <a:ext cx="581025" cy="415925"/>
              <a:chOff x="3048047" y="888295"/>
              <a:chExt cx="581025" cy="415591"/>
            </a:xfrm>
          </p:grpSpPr>
          <p:sp>
            <p:nvSpPr>
              <p:cNvPr id="160" name="Oval 1"/>
              <p:cNvSpPr>
                <a:spLocks noChangeArrowheads="1"/>
              </p:cNvSpPr>
              <p:nvPr/>
            </p:nvSpPr>
            <p:spPr bwMode="auto">
              <a:xfrm>
                <a:off x="3059832" y="888295"/>
                <a:ext cx="401944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61" name="TextBox 9"/>
              <p:cNvSpPr txBox="1">
                <a:spLocks noChangeArrowheads="1"/>
              </p:cNvSpPr>
              <p:nvPr/>
            </p:nvSpPr>
            <p:spPr bwMode="auto">
              <a:xfrm>
                <a:off x="3048047" y="903836"/>
                <a:ext cx="58102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 3</a:t>
                </a:r>
              </a:p>
            </p:txBody>
          </p:sp>
        </p:grpSp>
        <p:grpSp>
          <p:nvGrpSpPr>
            <p:cNvPr id="94" name="Group 17"/>
            <p:cNvGrpSpPr>
              <a:grpSpLocks/>
            </p:cNvGrpSpPr>
            <p:nvPr/>
          </p:nvGrpSpPr>
          <p:grpSpPr bwMode="auto">
            <a:xfrm>
              <a:off x="7154863" y="5057775"/>
              <a:ext cx="581025" cy="414338"/>
              <a:chOff x="3048047" y="888295"/>
              <a:chExt cx="581025" cy="415591"/>
            </a:xfrm>
          </p:grpSpPr>
          <p:sp>
            <p:nvSpPr>
              <p:cNvPr id="158" name="Oval 1"/>
              <p:cNvSpPr>
                <a:spLocks noChangeArrowheads="1"/>
              </p:cNvSpPr>
              <p:nvPr/>
            </p:nvSpPr>
            <p:spPr bwMode="auto">
              <a:xfrm>
                <a:off x="3059832" y="888295"/>
                <a:ext cx="401944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59" name="TextBox 9"/>
              <p:cNvSpPr txBox="1">
                <a:spLocks noChangeArrowheads="1"/>
              </p:cNvSpPr>
              <p:nvPr/>
            </p:nvSpPr>
            <p:spPr bwMode="auto">
              <a:xfrm>
                <a:off x="3048047" y="903836"/>
                <a:ext cx="58102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 2</a:t>
                </a:r>
              </a:p>
            </p:txBody>
          </p:sp>
        </p:grpSp>
        <p:grpSp>
          <p:nvGrpSpPr>
            <p:cNvPr id="95" name="Group 20"/>
            <p:cNvGrpSpPr>
              <a:grpSpLocks/>
            </p:cNvGrpSpPr>
            <p:nvPr/>
          </p:nvGrpSpPr>
          <p:grpSpPr bwMode="auto">
            <a:xfrm>
              <a:off x="7935913" y="4294188"/>
              <a:ext cx="581025" cy="414337"/>
              <a:chOff x="3048047" y="888295"/>
              <a:chExt cx="581025" cy="415591"/>
            </a:xfrm>
          </p:grpSpPr>
          <p:sp>
            <p:nvSpPr>
              <p:cNvPr id="156" name="Oval 1"/>
              <p:cNvSpPr>
                <a:spLocks noChangeArrowheads="1"/>
              </p:cNvSpPr>
              <p:nvPr/>
            </p:nvSpPr>
            <p:spPr bwMode="auto">
              <a:xfrm>
                <a:off x="3059832" y="888295"/>
                <a:ext cx="401944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57" name="TextBox 9"/>
              <p:cNvSpPr txBox="1">
                <a:spLocks noChangeArrowheads="1"/>
              </p:cNvSpPr>
              <p:nvPr/>
            </p:nvSpPr>
            <p:spPr bwMode="auto">
              <a:xfrm>
                <a:off x="3048047" y="903836"/>
                <a:ext cx="58102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 4</a:t>
                </a:r>
              </a:p>
            </p:txBody>
          </p:sp>
        </p:grpSp>
        <p:grpSp>
          <p:nvGrpSpPr>
            <p:cNvPr id="96" name="Group 23"/>
            <p:cNvGrpSpPr>
              <a:grpSpLocks/>
            </p:cNvGrpSpPr>
            <p:nvPr/>
          </p:nvGrpSpPr>
          <p:grpSpPr bwMode="auto">
            <a:xfrm>
              <a:off x="8199438" y="3716338"/>
              <a:ext cx="581025" cy="415925"/>
              <a:chOff x="3048047" y="888295"/>
              <a:chExt cx="581025" cy="415591"/>
            </a:xfrm>
          </p:grpSpPr>
          <p:sp>
            <p:nvSpPr>
              <p:cNvPr id="154" name="Oval 1"/>
              <p:cNvSpPr>
                <a:spLocks noChangeArrowheads="1"/>
              </p:cNvSpPr>
              <p:nvPr/>
            </p:nvSpPr>
            <p:spPr bwMode="auto">
              <a:xfrm>
                <a:off x="3059832" y="888295"/>
                <a:ext cx="401944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55" name="TextBox 9"/>
              <p:cNvSpPr txBox="1">
                <a:spLocks noChangeArrowheads="1"/>
              </p:cNvSpPr>
              <p:nvPr/>
            </p:nvSpPr>
            <p:spPr bwMode="auto">
              <a:xfrm>
                <a:off x="3048047" y="903836"/>
                <a:ext cx="58102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 5</a:t>
                </a:r>
              </a:p>
            </p:txBody>
          </p:sp>
        </p:grpSp>
        <p:grpSp>
          <p:nvGrpSpPr>
            <p:cNvPr id="97" name="Group 26"/>
            <p:cNvGrpSpPr>
              <a:grpSpLocks/>
            </p:cNvGrpSpPr>
            <p:nvPr/>
          </p:nvGrpSpPr>
          <p:grpSpPr bwMode="auto">
            <a:xfrm>
              <a:off x="8313738" y="3073400"/>
              <a:ext cx="581025" cy="415925"/>
              <a:chOff x="3048047" y="888295"/>
              <a:chExt cx="581025" cy="415591"/>
            </a:xfrm>
          </p:grpSpPr>
          <p:sp>
            <p:nvSpPr>
              <p:cNvPr id="152" name="Oval 1"/>
              <p:cNvSpPr>
                <a:spLocks noChangeArrowheads="1"/>
              </p:cNvSpPr>
              <p:nvPr/>
            </p:nvSpPr>
            <p:spPr bwMode="auto">
              <a:xfrm>
                <a:off x="3059832" y="888295"/>
                <a:ext cx="401944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53" name="TextBox 9"/>
              <p:cNvSpPr txBox="1">
                <a:spLocks noChangeArrowheads="1"/>
              </p:cNvSpPr>
              <p:nvPr/>
            </p:nvSpPr>
            <p:spPr bwMode="auto">
              <a:xfrm>
                <a:off x="3048047" y="903836"/>
                <a:ext cx="58102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 6</a:t>
                </a:r>
              </a:p>
            </p:txBody>
          </p:sp>
        </p:grpSp>
        <p:grpSp>
          <p:nvGrpSpPr>
            <p:cNvPr id="98" name="Group 29"/>
            <p:cNvGrpSpPr>
              <a:grpSpLocks/>
            </p:cNvGrpSpPr>
            <p:nvPr/>
          </p:nvGrpSpPr>
          <p:grpSpPr bwMode="auto">
            <a:xfrm>
              <a:off x="8174038" y="2420938"/>
              <a:ext cx="581025" cy="415925"/>
              <a:chOff x="3048047" y="888295"/>
              <a:chExt cx="581025" cy="415591"/>
            </a:xfrm>
          </p:grpSpPr>
          <p:sp>
            <p:nvSpPr>
              <p:cNvPr id="150" name="Oval 1"/>
              <p:cNvSpPr>
                <a:spLocks noChangeArrowheads="1"/>
              </p:cNvSpPr>
              <p:nvPr/>
            </p:nvSpPr>
            <p:spPr bwMode="auto">
              <a:xfrm>
                <a:off x="3059832" y="888295"/>
                <a:ext cx="401944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51" name="TextBox 9"/>
              <p:cNvSpPr txBox="1">
                <a:spLocks noChangeArrowheads="1"/>
              </p:cNvSpPr>
              <p:nvPr/>
            </p:nvSpPr>
            <p:spPr bwMode="auto">
              <a:xfrm>
                <a:off x="3048047" y="903836"/>
                <a:ext cx="58102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 7</a:t>
                </a:r>
              </a:p>
            </p:txBody>
          </p:sp>
        </p:grpSp>
        <p:grpSp>
          <p:nvGrpSpPr>
            <p:cNvPr id="99" name="Group 32"/>
            <p:cNvGrpSpPr>
              <a:grpSpLocks/>
            </p:cNvGrpSpPr>
            <p:nvPr/>
          </p:nvGrpSpPr>
          <p:grpSpPr bwMode="auto">
            <a:xfrm>
              <a:off x="7945438" y="1844675"/>
              <a:ext cx="581025" cy="415925"/>
              <a:chOff x="3048047" y="888295"/>
              <a:chExt cx="581025" cy="415591"/>
            </a:xfrm>
          </p:grpSpPr>
          <p:sp>
            <p:nvSpPr>
              <p:cNvPr id="148" name="Oval 1"/>
              <p:cNvSpPr>
                <a:spLocks noChangeArrowheads="1"/>
              </p:cNvSpPr>
              <p:nvPr/>
            </p:nvSpPr>
            <p:spPr bwMode="auto">
              <a:xfrm>
                <a:off x="3059832" y="888295"/>
                <a:ext cx="401944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49" name="TextBox 9"/>
              <p:cNvSpPr txBox="1">
                <a:spLocks noChangeArrowheads="1"/>
              </p:cNvSpPr>
              <p:nvPr/>
            </p:nvSpPr>
            <p:spPr bwMode="auto">
              <a:xfrm>
                <a:off x="3048047" y="903836"/>
                <a:ext cx="58102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 8</a:t>
                </a:r>
              </a:p>
            </p:txBody>
          </p:sp>
        </p:grpSp>
        <p:grpSp>
          <p:nvGrpSpPr>
            <p:cNvPr id="100" name="Group 35"/>
            <p:cNvGrpSpPr>
              <a:grpSpLocks/>
            </p:cNvGrpSpPr>
            <p:nvPr/>
          </p:nvGrpSpPr>
          <p:grpSpPr bwMode="auto">
            <a:xfrm>
              <a:off x="7620000" y="1403350"/>
              <a:ext cx="581025" cy="415925"/>
              <a:chOff x="3048047" y="888295"/>
              <a:chExt cx="581025" cy="415591"/>
            </a:xfrm>
          </p:grpSpPr>
          <p:sp>
            <p:nvSpPr>
              <p:cNvPr id="146" name="Oval 1"/>
              <p:cNvSpPr>
                <a:spLocks noChangeArrowheads="1"/>
              </p:cNvSpPr>
              <p:nvPr/>
            </p:nvSpPr>
            <p:spPr bwMode="auto">
              <a:xfrm>
                <a:off x="3059832" y="888295"/>
                <a:ext cx="401944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47" name="TextBox 9"/>
              <p:cNvSpPr txBox="1">
                <a:spLocks noChangeArrowheads="1"/>
              </p:cNvSpPr>
              <p:nvPr/>
            </p:nvSpPr>
            <p:spPr bwMode="auto">
              <a:xfrm>
                <a:off x="3048047" y="903836"/>
                <a:ext cx="58102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 9</a:t>
                </a:r>
              </a:p>
            </p:txBody>
          </p:sp>
        </p:grpSp>
        <p:grpSp>
          <p:nvGrpSpPr>
            <p:cNvPr id="101" name="Group 38"/>
            <p:cNvGrpSpPr>
              <a:grpSpLocks/>
            </p:cNvGrpSpPr>
            <p:nvPr/>
          </p:nvGrpSpPr>
          <p:grpSpPr bwMode="auto">
            <a:xfrm>
              <a:off x="7131050" y="1019175"/>
              <a:ext cx="582613" cy="400050"/>
              <a:chOff x="1430338" y="4242952"/>
              <a:chExt cx="582612" cy="400050"/>
            </a:xfrm>
          </p:grpSpPr>
          <p:sp>
            <p:nvSpPr>
              <p:cNvPr id="144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45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10</a:t>
                </a:r>
              </a:p>
            </p:txBody>
          </p:sp>
        </p:grpSp>
        <p:grpSp>
          <p:nvGrpSpPr>
            <p:cNvPr id="102" name="Group 41"/>
            <p:cNvGrpSpPr>
              <a:grpSpLocks/>
            </p:cNvGrpSpPr>
            <p:nvPr/>
          </p:nvGrpSpPr>
          <p:grpSpPr bwMode="auto">
            <a:xfrm>
              <a:off x="6588125" y="817563"/>
              <a:ext cx="582613" cy="400050"/>
              <a:chOff x="1430338" y="4242952"/>
              <a:chExt cx="582612" cy="400050"/>
            </a:xfrm>
          </p:grpSpPr>
          <p:sp>
            <p:nvSpPr>
              <p:cNvPr id="142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43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11</a:t>
                </a:r>
              </a:p>
            </p:txBody>
          </p:sp>
        </p:grpSp>
        <p:grpSp>
          <p:nvGrpSpPr>
            <p:cNvPr id="103" name="Group 44"/>
            <p:cNvGrpSpPr>
              <a:grpSpLocks/>
            </p:cNvGrpSpPr>
            <p:nvPr/>
          </p:nvGrpSpPr>
          <p:grpSpPr bwMode="auto">
            <a:xfrm>
              <a:off x="6038850" y="814388"/>
              <a:ext cx="582613" cy="400050"/>
              <a:chOff x="1430338" y="4242952"/>
              <a:chExt cx="582612" cy="400050"/>
            </a:xfrm>
          </p:grpSpPr>
          <p:sp>
            <p:nvSpPr>
              <p:cNvPr id="140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41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 dirty="0"/>
                  <a:t>12</a:t>
                </a:r>
              </a:p>
            </p:txBody>
          </p:sp>
        </p:grpSp>
        <p:grpSp>
          <p:nvGrpSpPr>
            <p:cNvPr id="104" name="Group 47"/>
            <p:cNvGrpSpPr>
              <a:grpSpLocks/>
            </p:cNvGrpSpPr>
            <p:nvPr/>
          </p:nvGrpSpPr>
          <p:grpSpPr bwMode="auto">
            <a:xfrm>
              <a:off x="5408613" y="811213"/>
              <a:ext cx="582612" cy="400050"/>
              <a:chOff x="1430338" y="4242952"/>
              <a:chExt cx="582612" cy="400050"/>
            </a:xfrm>
          </p:grpSpPr>
          <p:sp>
            <p:nvSpPr>
              <p:cNvPr id="138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39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13</a:t>
                </a:r>
              </a:p>
            </p:txBody>
          </p:sp>
        </p:grpSp>
        <p:grpSp>
          <p:nvGrpSpPr>
            <p:cNvPr id="105" name="Group 50"/>
            <p:cNvGrpSpPr>
              <a:grpSpLocks/>
            </p:cNvGrpSpPr>
            <p:nvPr/>
          </p:nvGrpSpPr>
          <p:grpSpPr bwMode="auto">
            <a:xfrm>
              <a:off x="4826000" y="1035050"/>
              <a:ext cx="582613" cy="400050"/>
              <a:chOff x="1430338" y="4242952"/>
              <a:chExt cx="582612" cy="400050"/>
            </a:xfrm>
          </p:grpSpPr>
          <p:sp>
            <p:nvSpPr>
              <p:cNvPr id="136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37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14</a:t>
                </a:r>
              </a:p>
            </p:txBody>
          </p:sp>
        </p:grpSp>
        <p:grpSp>
          <p:nvGrpSpPr>
            <p:cNvPr id="106" name="Group 53"/>
            <p:cNvGrpSpPr>
              <a:grpSpLocks/>
            </p:cNvGrpSpPr>
            <p:nvPr/>
          </p:nvGrpSpPr>
          <p:grpSpPr bwMode="auto">
            <a:xfrm>
              <a:off x="4291013" y="1401763"/>
              <a:ext cx="582612" cy="400050"/>
              <a:chOff x="1430338" y="4242952"/>
              <a:chExt cx="582612" cy="400050"/>
            </a:xfrm>
          </p:grpSpPr>
          <p:sp>
            <p:nvSpPr>
              <p:cNvPr id="134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35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15</a:t>
                </a:r>
              </a:p>
            </p:txBody>
          </p:sp>
        </p:grpSp>
        <p:grpSp>
          <p:nvGrpSpPr>
            <p:cNvPr id="107" name="Group 56"/>
            <p:cNvGrpSpPr>
              <a:grpSpLocks/>
            </p:cNvGrpSpPr>
            <p:nvPr/>
          </p:nvGrpSpPr>
          <p:grpSpPr bwMode="auto">
            <a:xfrm>
              <a:off x="3998913" y="1876425"/>
              <a:ext cx="582612" cy="400050"/>
              <a:chOff x="1430338" y="4242952"/>
              <a:chExt cx="582612" cy="400050"/>
            </a:xfrm>
          </p:grpSpPr>
          <p:sp>
            <p:nvSpPr>
              <p:cNvPr id="132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33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16</a:t>
                </a:r>
              </a:p>
            </p:txBody>
          </p:sp>
        </p:grpSp>
        <p:grpSp>
          <p:nvGrpSpPr>
            <p:cNvPr id="108" name="Group 59"/>
            <p:cNvGrpSpPr>
              <a:grpSpLocks/>
            </p:cNvGrpSpPr>
            <p:nvPr/>
          </p:nvGrpSpPr>
          <p:grpSpPr bwMode="auto">
            <a:xfrm>
              <a:off x="3756025" y="2436813"/>
              <a:ext cx="582613" cy="400050"/>
              <a:chOff x="1430338" y="4242952"/>
              <a:chExt cx="582612" cy="400050"/>
            </a:xfrm>
          </p:grpSpPr>
          <p:sp>
            <p:nvSpPr>
              <p:cNvPr id="130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31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17</a:t>
                </a:r>
              </a:p>
            </p:txBody>
          </p:sp>
        </p:grpSp>
        <p:grpSp>
          <p:nvGrpSpPr>
            <p:cNvPr id="109" name="Group 62"/>
            <p:cNvGrpSpPr>
              <a:grpSpLocks/>
            </p:cNvGrpSpPr>
            <p:nvPr/>
          </p:nvGrpSpPr>
          <p:grpSpPr bwMode="auto">
            <a:xfrm>
              <a:off x="3667125" y="3070225"/>
              <a:ext cx="582613" cy="400050"/>
              <a:chOff x="1430338" y="4242952"/>
              <a:chExt cx="582612" cy="400050"/>
            </a:xfrm>
          </p:grpSpPr>
          <p:sp>
            <p:nvSpPr>
              <p:cNvPr id="128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9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18</a:t>
                </a:r>
              </a:p>
            </p:txBody>
          </p:sp>
        </p:grpSp>
        <p:grpSp>
          <p:nvGrpSpPr>
            <p:cNvPr id="110" name="Group 65"/>
            <p:cNvGrpSpPr>
              <a:grpSpLocks/>
            </p:cNvGrpSpPr>
            <p:nvPr/>
          </p:nvGrpSpPr>
          <p:grpSpPr bwMode="auto">
            <a:xfrm>
              <a:off x="3714750" y="3732213"/>
              <a:ext cx="582613" cy="400050"/>
              <a:chOff x="1430338" y="4242952"/>
              <a:chExt cx="582612" cy="400050"/>
            </a:xfrm>
          </p:grpSpPr>
          <p:sp>
            <p:nvSpPr>
              <p:cNvPr id="126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7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19</a:t>
                </a:r>
              </a:p>
            </p:txBody>
          </p:sp>
        </p:grpSp>
        <p:grpSp>
          <p:nvGrpSpPr>
            <p:cNvPr id="111" name="Group 68"/>
            <p:cNvGrpSpPr>
              <a:grpSpLocks/>
            </p:cNvGrpSpPr>
            <p:nvPr/>
          </p:nvGrpSpPr>
          <p:grpSpPr bwMode="auto">
            <a:xfrm>
              <a:off x="3998913" y="4289425"/>
              <a:ext cx="582612" cy="400050"/>
              <a:chOff x="1430338" y="4242952"/>
              <a:chExt cx="582612" cy="400050"/>
            </a:xfrm>
          </p:grpSpPr>
          <p:sp>
            <p:nvSpPr>
              <p:cNvPr id="124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5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20</a:t>
                </a:r>
              </a:p>
            </p:txBody>
          </p:sp>
        </p:grpSp>
        <p:grpSp>
          <p:nvGrpSpPr>
            <p:cNvPr id="112" name="Group 74"/>
            <p:cNvGrpSpPr>
              <a:grpSpLocks/>
            </p:cNvGrpSpPr>
            <p:nvPr/>
          </p:nvGrpSpPr>
          <p:grpSpPr bwMode="auto">
            <a:xfrm>
              <a:off x="4338638" y="4840288"/>
              <a:ext cx="582612" cy="400050"/>
              <a:chOff x="1430338" y="4242952"/>
              <a:chExt cx="582612" cy="400050"/>
            </a:xfrm>
          </p:grpSpPr>
          <p:sp>
            <p:nvSpPr>
              <p:cNvPr id="122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3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21</a:t>
                </a:r>
              </a:p>
            </p:txBody>
          </p:sp>
        </p:grpSp>
        <p:grpSp>
          <p:nvGrpSpPr>
            <p:cNvPr id="113" name="Group 77"/>
            <p:cNvGrpSpPr>
              <a:grpSpLocks/>
            </p:cNvGrpSpPr>
            <p:nvPr/>
          </p:nvGrpSpPr>
          <p:grpSpPr bwMode="auto">
            <a:xfrm>
              <a:off x="4873625" y="5180013"/>
              <a:ext cx="582613" cy="400050"/>
              <a:chOff x="1430338" y="4242952"/>
              <a:chExt cx="582612" cy="400050"/>
            </a:xfrm>
          </p:grpSpPr>
          <p:sp>
            <p:nvSpPr>
              <p:cNvPr id="120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1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22</a:t>
                </a:r>
              </a:p>
            </p:txBody>
          </p:sp>
        </p:grpSp>
        <p:grpSp>
          <p:nvGrpSpPr>
            <p:cNvPr id="114" name="Group 80"/>
            <p:cNvGrpSpPr>
              <a:grpSpLocks/>
            </p:cNvGrpSpPr>
            <p:nvPr/>
          </p:nvGrpSpPr>
          <p:grpSpPr bwMode="auto">
            <a:xfrm>
              <a:off x="5408613" y="5427663"/>
              <a:ext cx="582612" cy="400050"/>
              <a:chOff x="1430338" y="4242952"/>
              <a:chExt cx="582612" cy="400050"/>
            </a:xfrm>
          </p:grpSpPr>
          <p:sp>
            <p:nvSpPr>
              <p:cNvPr id="118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19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23</a:t>
                </a:r>
              </a:p>
            </p:txBody>
          </p:sp>
        </p:grpSp>
        <p:grpSp>
          <p:nvGrpSpPr>
            <p:cNvPr id="115" name="Group 83"/>
            <p:cNvGrpSpPr>
              <a:grpSpLocks/>
            </p:cNvGrpSpPr>
            <p:nvPr/>
          </p:nvGrpSpPr>
          <p:grpSpPr bwMode="auto">
            <a:xfrm>
              <a:off x="5961063" y="5454650"/>
              <a:ext cx="582612" cy="400050"/>
              <a:chOff x="1430338" y="4242952"/>
              <a:chExt cx="582612" cy="400050"/>
            </a:xfrm>
          </p:grpSpPr>
          <p:sp>
            <p:nvSpPr>
              <p:cNvPr id="116" name="Oval 1"/>
              <p:cNvSpPr>
                <a:spLocks noChangeArrowheads="1"/>
              </p:cNvSpPr>
              <p:nvPr/>
            </p:nvSpPr>
            <p:spPr bwMode="auto">
              <a:xfrm>
                <a:off x="1477774" y="4242952"/>
                <a:ext cx="401943" cy="397311"/>
              </a:xfrm>
              <a:prstGeom prst="ellipse">
                <a:avLst/>
              </a:prstGeom>
              <a:solidFill>
                <a:schemeClr val="bg1"/>
              </a:solidFill>
              <a:ln w="571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17" name="TextBox 9"/>
              <p:cNvSpPr txBox="1">
                <a:spLocks noChangeArrowheads="1"/>
              </p:cNvSpPr>
              <p:nvPr/>
            </p:nvSpPr>
            <p:spPr bwMode="auto">
              <a:xfrm>
                <a:off x="1430338" y="4242952"/>
                <a:ext cx="582612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altLang="en-US" sz="2000"/>
                  <a:t>24</a:t>
                </a:r>
              </a:p>
            </p:txBody>
          </p:sp>
        </p:grpSp>
      </p:grpSp>
      <p:sp>
        <p:nvSpPr>
          <p:cNvPr id="164" name="Rectangle 163"/>
          <p:cNvSpPr/>
          <p:nvPr/>
        </p:nvSpPr>
        <p:spPr bwMode="auto">
          <a:xfrm rot="1751045">
            <a:off x="4433148" y="1506471"/>
            <a:ext cx="3331624" cy="3043823"/>
          </a:xfrm>
          <a:prstGeom prst="rect">
            <a:avLst/>
          </a:prstGeom>
          <a:noFill/>
          <a:ln w="5715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7338885" y="5297861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(1,0)</a:t>
            </a:r>
            <a:endParaRPr lang="en-GB" dirty="0"/>
          </a:p>
        </p:txBody>
      </p:sp>
      <p:sp>
        <p:nvSpPr>
          <p:cNvPr id="166" name="TextBox 165"/>
          <p:cNvSpPr txBox="1"/>
          <p:nvPr/>
        </p:nvSpPr>
        <p:spPr>
          <a:xfrm>
            <a:off x="7875639" y="4980836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(3,2)</a:t>
            </a:r>
            <a:endParaRPr lang="en-GB" dirty="0"/>
          </a:p>
        </p:txBody>
      </p:sp>
      <p:sp>
        <p:nvSpPr>
          <p:cNvPr id="167" name="TextBox 166"/>
          <p:cNvSpPr txBox="1"/>
          <p:nvPr/>
        </p:nvSpPr>
        <p:spPr>
          <a:xfrm>
            <a:off x="8179774" y="4416421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(1,1)</a:t>
            </a:r>
            <a:endParaRPr lang="en-GB" dirty="0"/>
          </a:p>
        </p:txBody>
      </p:sp>
      <p:sp>
        <p:nvSpPr>
          <p:cNvPr id="168" name="TextBox 167"/>
          <p:cNvSpPr txBox="1"/>
          <p:nvPr/>
        </p:nvSpPr>
        <p:spPr>
          <a:xfrm>
            <a:off x="5891354" y="5667193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(3,1)</a:t>
            </a:r>
            <a:endParaRPr lang="en-GB" dirty="0"/>
          </a:p>
        </p:txBody>
      </p:sp>
      <p:sp>
        <p:nvSpPr>
          <p:cNvPr id="169" name="TextBox 168"/>
          <p:cNvSpPr txBox="1"/>
          <p:nvPr/>
        </p:nvSpPr>
        <p:spPr>
          <a:xfrm>
            <a:off x="5125345" y="5692611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(3,4)</a:t>
            </a:r>
            <a:endParaRPr lang="en-GB" dirty="0"/>
          </a:p>
        </p:txBody>
      </p:sp>
      <p:sp>
        <p:nvSpPr>
          <p:cNvPr id="170" name="TextBox 169"/>
          <p:cNvSpPr txBox="1"/>
          <p:nvPr/>
        </p:nvSpPr>
        <p:spPr>
          <a:xfrm>
            <a:off x="4466190" y="542524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(2,2)</a:t>
            </a:r>
            <a:endParaRPr lang="en-GB" dirty="0"/>
          </a:p>
        </p:txBody>
      </p:sp>
      <p:sp>
        <p:nvSpPr>
          <p:cNvPr id="171" name="TextBox 170"/>
          <p:cNvSpPr txBox="1"/>
          <p:nvPr/>
        </p:nvSpPr>
        <p:spPr>
          <a:xfrm>
            <a:off x="3967530" y="504396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(</a:t>
            </a:r>
            <a:r>
              <a:rPr lang="en-GB" dirty="0" smtClean="0"/>
              <a:t>1,4)</a:t>
            </a:r>
            <a:endParaRPr lang="en-GB" dirty="0"/>
          </a:p>
        </p:txBody>
      </p:sp>
      <p:sp>
        <p:nvSpPr>
          <p:cNvPr id="172" name="TextBox 171"/>
          <p:cNvSpPr txBox="1"/>
          <p:nvPr/>
        </p:nvSpPr>
        <p:spPr>
          <a:xfrm>
            <a:off x="3308375" y="435642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(2,0)</a:t>
            </a:r>
            <a:endParaRPr lang="en-GB" dirty="0"/>
          </a:p>
        </p:txBody>
      </p:sp>
      <p:sp>
        <p:nvSpPr>
          <p:cNvPr id="173" name="TextBox 172"/>
          <p:cNvSpPr txBox="1"/>
          <p:nvPr/>
        </p:nvSpPr>
        <p:spPr>
          <a:xfrm>
            <a:off x="2987823" y="3743099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(0,2)</a:t>
            </a:r>
            <a:endParaRPr lang="en-GB" dirty="0"/>
          </a:p>
        </p:txBody>
      </p:sp>
      <p:sp>
        <p:nvSpPr>
          <p:cNvPr id="174" name="TextBox 173"/>
          <p:cNvSpPr txBox="1"/>
          <p:nvPr/>
        </p:nvSpPr>
        <p:spPr>
          <a:xfrm>
            <a:off x="2889485" y="2902208"/>
            <a:ext cx="757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(1,2)</a:t>
            </a:r>
            <a:endParaRPr lang="en-GB" dirty="0"/>
          </a:p>
        </p:txBody>
      </p:sp>
      <p:sp>
        <p:nvSpPr>
          <p:cNvPr id="175" name="TextBox 174"/>
          <p:cNvSpPr txBox="1"/>
          <p:nvPr/>
        </p:nvSpPr>
        <p:spPr>
          <a:xfrm>
            <a:off x="2987824" y="2249345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(1,3)</a:t>
            </a:r>
            <a:endParaRPr lang="en-GB" dirty="0"/>
          </a:p>
        </p:txBody>
      </p:sp>
      <p:sp>
        <p:nvSpPr>
          <p:cNvPr id="176" name="TextBox 175"/>
          <p:cNvSpPr txBox="1"/>
          <p:nvPr/>
        </p:nvSpPr>
        <p:spPr>
          <a:xfrm>
            <a:off x="3180244" y="154593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(4,4)</a:t>
            </a:r>
            <a:endParaRPr lang="en-GB" dirty="0"/>
          </a:p>
        </p:txBody>
      </p:sp>
      <p:sp>
        <p:nvSpPr>
          <p:cNvPr id="177" name="TextBox 176"/>
          <p:cNvSpPr txBox="1"/>
          <p:nvPr/>
        </p:nvSpPr>
        <p:spPr>
          <a:xfrm>
            <a:off x="3597892" y="913365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(2,3)</a:t>
            </a:r>
            <a:endParaRPr lang="en-GB" dirty="0"/>
          </a:p>
        </p:txBody>
      </p:sp>
      <p:sp>
        <p:nvSpPr>
          <p:cNvPr id="178" name="TextBox 177"/>
          <p:cNvSpPr txBox="1"/>
          <p:nvPr/>
        </p:nvSpPr>
        <p:spPr>
          <a:xfrm>
            <a:off x="4161354" y="593027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(4,0)</a:t>
            </a:r>
            <a:endParaRPr lang="en-GB" dirty="0"/>
          </a:p>
        </p:txBody>
      </p:sp>
      <p:sp>
        <p:nvSpPr>
          <p:cNvPr id="179" name="TextBox 178"/>
          <p:cNvSpPr txBox="1"/>
          <p:nvPr/>
        </p:nvSpPr>
        <p:spPr>
          <a:xfrm>
            <a:off x="5012637" y="223695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(0,4)</a:t>
            </a:r>
            <a:endParaRPr lang="en-GB" dirty="0"/>
          </a:p>
        </p:txBody>
      </p:sp>
      <p:sp>
        <p:nvSpPr>
          <p:cNvPr id="180" name="TextBox 179"/>
          <p:cNvSpPr txBox="1"/>
          <p:nvPr/>
        </p:nvSpPr>
        <p:spPr>
          <a:xfrm>
            <a:off x="5758497" y="206865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(2,4)</a:t>
            </a:r>
            <a:endParaRPr lang="en-GB" dirty="0"/>
          </a:p>
        </p:txBody>
      </p:sp>
      <p:sp>
        <p:nvSpPr>
          <p:cNvPr id="181" name="TextBox 180"/>
          <p:cNvSpPr txBox="1"/>
          <p:nvPr/>
        </p:nvSpPr>
        <p:spPr>
          <a:xfrm>
            <a:off x="6445337" y="223695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(2,1)</a:t>
            </a:r>
            <a:endParaRPr lang="en-GB" dirty="0"/>
          </a:p>
        </p:txBody>
      </p:sp>
      <p:sp>
        <p:nvSpPr>
          <p:cNvPr id="182" name="TextBox 181"/>
          <p:cNvSpPr txBox="1"/>
          <p:nvPr/>
        </p:nvSpPr>
        <p:spPr>
          <a:xfrm>
            <a:off x="7210280" y="44753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(3,3)</a:t>
            </a:r>
            <a:endParaRPr lang="en-GB" dirty="0"/>
          </a:p>
        </p:txBody>
      </p:sp>
      <p:sp>
        <p:nvSpPr>
          <p:cNvPr id="183" name="TextBox 182"/>
          <p:cNvSpPr txBox="1"/>
          <p:nvPr/>
        </p:nvSpPr>
        <p:spPr>
          <a:xfrm>
            <a:off x="7792929" y="958608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(4,1)</a:t>
            </a:r>
            <a:endParaRPr lang="en-GB" dirty="0"/>
          </a:p>
        </p:txBody>
      </p:sp>
      <p:sp>
        <p:nvSpPr>
          <p:cNvPr id="184" name="TextBox 183"/>
          <p:cNvSpPr txBox="1"/>
          <p:nvPr/>
        </p:nvSpPr>
        <p:spPr>
          <a:xfrm>
            <a:off x="8261191" y="1457376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(3,0)</a:t>
            </a:r>
            <a:endParaRPr lang="en-GB" dirty="0"/>
          </a:p>
        </p:txBody>
      </p:sp>
      <p:sp>
        <p:nvSpPr>
          <p:cNvPr id="185" name="TextBox 184"/>
          <p:cNvSpPr txBox="1"/>
          <p:nvPr/>
        </p:nvSpPr>
        <p:spPr>
          <a:xfrm>
            <a:off x="8423473" y="2200283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(0,3)</a:t>
            </a:r>
            <a:endParaRPr lang="en-GB" dirty="0"/>
          </a:p>
        </p:txBody>
      </p:sp>
      <p:sp>
        <p:nvSpPr>
          <p:cNvPr id="186" name="TextBox 185"/>
          <p:cNvSpPr txBox="1"/>
          <p:nvPr/>
        </p:nvSpPr>
        <p:spPr>
          <a:xfrm>
            <a:off x="8534794" y="285521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(4,3)</a:t>
            </a:r>
            <a:endParaRPr lang="en-GB" dirty="0"/>
          </a:p>
        </p:txBody>
      </p:sp>
      <p:sp>
        <p:nvSpPr>
          <p:cNvPr id="187" name="TextBox 186"/>
          <p:cNvSpPr txBox="1"/>
          <p:nvPr/>
        </p:nvSpPr>
        <p:spPr>
          <a:xfrm>
            <a:off x="8423472" y="375578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(4,2)</a:t>
            </a:r>
            <a:endParaRPr lang="en-GB" dirty="0"/>
          </a:p>
        </p:txBody>
      </p:sp>
      <p:sp>
        <p:nvSpPr>
          <p:cNvPr id="188" name="TextBox 14"/>
          <p:cNvSpPr txBox="1">
            <a:spLocks noChangeArrowheads="1"/>
          </p:cNvSpPr>
          <p:nvPr/>
        </p:nvSpPr>
        <p:spPr bwMode="auto">
          <a:xfrm>
            <a:off x="167436" y="4657540"/>
            <a:ext cx="40033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dirty="0"/>
              <a:t>A</a:t>
            </a:r>
            <a:r>
              <a:rPr lang="en-GB" altLang="en-US" dirty="0" smtClean="0"/>
              <a:t>ll structure constants values </a:t>
            </a:r>
          </a:p>
          <a:p>
            <a:pPr eaLnBrk="1" hangingPunct="1"/>
            <a:r>
              <a:rPr lang="en-GB" altLang="en-US" dirty="0" smtClean="0"/>
              <a:t>are `quad-cyclic’ in the cyclic sequence …. - </a:t>
            </a:r>
            <a:r>
              <a:rPr lang="el-GR" altLang="en-US" dirty="0" smtClean="0"/>
              <a:t>η</a:t>
            </a:r>
            <a:r>
              <a:rPr lang="el-GR" altLang="en-US" baseline="30000" dirty="0" smtClean="0"/>
              <a:t>½</a:t>
            </a:r>
            <a:r>
              <a:rPr lang="en-GB" altLang="en-US" baseline="30000" dirty="0" smtClean="0"/>
              <a:t> </a:t>
            </a:r>
            <a:r>
              <a:rPr lang="en-GB" altLang="en-US" dirty="0" smtClean="0"/>
              <a:t>,  </a:t>
            </a:r>
            <a:r>
              <a:rPr lang="el-GR" altLang="en-US" dirty="0" smtClean="0"/>
              <a:t>η</a:t>
            </a:r>
            <a:r>
              <a:rPr lang="en-GB" altLang="en-US" baseline="30000" dirty="0"/>
              <a:t>-</a:t>
            </a:r>
            <a:r>
              <a:rPr lang="el-GR" altLang="en-US" baseline="30000" dirty="0" smtClean="0"/>
              <a:t>½</a:t>
            </a:r>
            <a:r>
              <a:rPr lang="en-GB" altLang="en-US" baseline="30000" dirty="0" smtClean="0"/>
              <a:t> </a:t>
            </a:r>
            <a:r>
              <a:rPr lang="en-GB" altLang="en-US" dirty="0" smtClean="0"/>
              <a:t>, </a:t>
            </a:r>
            <a:r>
              <a:rPr lang="el-GR" altLang="en-US" dirty="0"/>
              <a:t>η</a:t>
            </a:r>
            <a:r>
              <a:rPr lang="el-GR" altLang="en-US" baseline="30000" dirty="0" smtClean="0"/>
              <a:t>½</a:t>
            </a:r>
            <a:r>
              <a:rPr lang="en-GB" altLang="en-US" baseline="30000" dirty="0" smtClean="0"/>
              <a:t> </a:t>
            </a:r>
            <a:r>
              <a:rPr lang="en-GB" altLang="en-US" dirty="0"/>
              <a:t>, </a:t>
            </a:r>
            <a:r>
              <a:rPr lang="en-GB" altLang="en-US" dirty="0" smtClean="0"/>
              <a:t>- </a:t>
            </a:r>
            <a:r>
              <a:rPr lang="el-GR" altLang="en-US" dirty="0"/>
              <a:t>η</a:t>
            </a:r>
            <a:r>
              <a:rPr lang="en-GB" altLang="en-US" baseline="30000" dirty="0"/>
              <a:t>-</a:t>
            </a:r>
            <a:r>
              <a:rPr lang="el-GR" altLang="en-US" baseline="30000" dirty="0"/>
              <a:t>½</a:t>
            </a:r>
            <a:r>
              <a:rPr lang="en-GB" altLang="en-US" baseline="30000" dirty="0"/>
              <a:t> </a:t>
            </a:r>
            <a:r>
              <a:rPr lang="en-GB" altLang="en-US" dirty="0" smtClean="0"/>
              <a:t>… </a:t>
            </a:r>
          </a:p>
        </p:txBody>
      </p:sp>
    </p:spTree>
    <p:extLst>
      <p:ext uri="{BB962C8B-B14F-4D97-AF65-F5344CB8AC3E}">
        <p14:creationId xmlns:p14="http://schemas.microsoft.com/office/powerpoint/2010/main" val="223602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dirty="0" smtClean="0"/>
              <a:t>NEXT </a:t>
            </a:r>
            <a:r>
              <a:rPr lang="en-GB" altLang="en-US" b="0" dirty="0"/>
              <a:t>Meeting RAL 9 May </a:t>
            </a:r>
            <a:r>
              <a:rPr lang="en-GB" altLang="en-US" b="0" dirty="0" smtClean="0"/>
              <a:t>2018</a:t>
            </a:r>
            <a:endParaRPr lang="en-GB" altLang="en-US" b="0" dirty="0"/>
          </a:p>
          <a:p>
            <a:pPr eaLnBrk="1" hangingPunct="1"/>
            <a:endParaRPr lang="en-GB" altLang="en-US" b="0" dirty="0" smtClean="0"/>
          </a:p>
        </p:txBody>
      </p:sp>
      <p:sp>
        <p:nvSpPr>
          <p:cNvPr id="24580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smtClean="0"/>
              <a:t>Presented by:  W. G. Scott, PPD/RAL.</a:t>
            </a:r>
          </a:p>
        </p:txBody>
      </p:sp>
      <p:sp>
        <p:nvSpPr>
          <p:cNvPr id="2458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0670E3A-C8F9-4609-9444-D6A6DB13A980}" type="slidenum">
              <a:rPr lang="en-GB" altLang="en-US" b="0" smtClean="0"/>
              <a:pPr eaLnBrk="1" hangingPunct="1"/>
              <a:t>21</a:t>
            </a:fld>
            <a:endParaRPr lang="en-GB" altLang="en-US" b="0" smtClean="0"/>
          </a:p>
        </p:txBody>
      </p:sp>
      <p:sp>
        <p:nvSpPr>
          <p:cNvPr id="2" name="TextBox 1"/>
          <p:cNvSpPr txBox="1"/>
          <p:nvPr/>
        </p:nvSpPr>
        <p:spPr>
          <a:xfrm>
            <a:off x="270652" y="406720"/>
            <a:ext cx="8403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T</a:t>
            </a:r>
            <a:r>
              <a:rPr lang="en-GB" sz="3200" dirty="0" smtClean="0"/>
              <a:t>he “Harrison-Krishnan-Scott” Challenge: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36120" y="1167639"/>
            <a:ext cx="35060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 </a:t>
            </a:r>
            <a:r>
              <a:rPr lang="en-GB" dirty="0" err="1">
                <a:solidFill>
                  <a:srgbClr val="4513FD"/>
                </a:solidFill>
              </a:rPr>
              <a:t>c,f</a:t>
            </a:r>
            <a:r>
              <a:rPr lang="en-GB" dirty="0">
                <a:solidFill>
                  <a:srgbClr val="4513FD"/>
                </a:solidFill>
              </a:rPr>
              <a:t>. </a:t>
            </a:r>
            <a:r>
              <a:rPr lang="en-GB" dirty="0" err="1" smtClean="0">
                <a:solidFill>
                  <a:srgbClr val="4513FD"/>
                </a:solidFill>
              </a:rPr>
              <a:t>Millenium</a:t>
            </a:r>
            <a:r>
              <a:rPr lang="en-GB" dirty="0" smtClean="0">
                <a:solidFill>
                  <a:srgbClr val="4513FD"/>
                </a:solidFill>
              </a:rPr>
              <a:t> </a:t>
            </a:r>
            <a:r>
              <a:rPr lang="en-GB" dirty="0">
                <a:solidFill>
                  <a:srgbClr val="4513FD"/>
                </a:solidFill>
              </a:rPr>
              <a:t>Prize </a:t>
            </a:r>
            <a:r>
              <a:rPr lang="en-GB" dirty="0" smtClean="0">
                <a:solidFill>
                  <a:srgbClr val="4513FD"/>
                </a:solidFill>
              </a:rPr>
              <a:t>Problems </a:t>
            </a:r>
            <a:endParaRPr lang="en-GB" dirty="0">
              <a:solidFill>
                <a:srgbClr val="4513FD"/>
              </a:solidFill>
            </a:endParaRPr>
          </a:p>
          <a:p>
            <a:r>
              <a:rPr lang="en-GB" dirty="0">
                <a:solidFill>
                  <a:srgbClr val="4513FD"/>
                </a:solidFill>
              </a:rPr>
              <a:t>        </a:t>
            </a:r>
            <a:r>
              <a:rPr lang="en-GB" dirty="0" smtClean="0">
                <a:solidFill>
                  <a:srgbClr val="4513FD"/>
                </a:solidFill>
              </a:rPr>
              <a:t>Hilbert’s 23 Problems </a:t>
            </a:r>
            <a:endParaRPr lang="en-GB" dirty="0">
              <a:solidFill>
                <a:srgbClr val="4513FD"/>
              </a:solidFill>
            </a:endParaRPr>
          </a:p>
          <a:p>
            <a:r>
              <a:rPr lang="en-GB" dirty="0">
                <a:solidFill>
                  <a:srgbClr val="4513FD"/>
                </a:solidFill>
              </a:rPr>
              <a:t>       </a:t>
            </a:r>
            <a:r>
              <a:rPr lang="en-GB" dirty="0" smtClean="0">
                <a:solidFill>
                  <a:srgbClr val="4513FD"/>
                </a:solidFill>
              </a:rPr>
              <a:t> Riemann Hypothesis …. </a:t>
            </a:r>
          </a:p>
          <a:p>
            <a:r>
              <a:rPr lang="en-GB" dirty="0">
                <a:solidFill>
                  <a:srgbClr val="4513FD"/>
                </a:solidFill>
              </a:rPr>
              <a:t> </a:t>
            </a:r>
            <a:r>
              <a:rPr lang="en-GB" dirty="0" smtClean="0">
                <a:solidFill>
                  <a:srgbClr val="4513FD"/>
                </a:solidFill>
              </a:rPr>
              <a:t>       etc. etc.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35696" y="4098001"/>
            <a:ext cx="40350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 smtClean="0"/>
              <a:t>£1,000,000</a:t>
            </a:r>
            <a:endParaRPr lang="en-GB" sz="6000" dirty="0"/>
          </a:p>
        </p:txBody>
      </p:sp>
      <p:sp>
        <p:nvSpPr>
          <p:cNvPr id="8" name="TextBox 7"/>
          <p:cNvSpPr txBox="1"/>
          <p:nvPr/>
        </p:nvSpPr>
        <p:spPr>
          <a:xfrm>
            <a:off x="2256147" y="5344742"/>
            <a:ext cx="17556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/>
              <a:t>£1000</a:t>
            </a:r>
            <a:endParaRPr lang="en-GB" sz="4400" dirty="0"/>
          </a:p>
        </p:txBody>
      </p:sp>
      <p:sp>
        <p:nvSpPr>
          <p:cNvPr id="9" name="TextBox 8"/>
          <p:cNvSpPr txBox="1"/>
          <p:nvPr/>
        </p:nvSpPr>
        <p:spPr>
          <a:xfrm>
            <a:off x="5737444" y="5325886"/>
            <a:ext cx="2621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Just Glory!</a:t>
            </a:r>
            <a:endParaRPr lang="en-GB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329162" y="2320212"/>
            <a:ext cx="77075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solidFill>
                  <a:srgbClr val="C00000"/>
                </a:solidFill>
              </a:rPr>
              <a:t>F</a:t>
            </a:r>
            <a:r>
              <a:rPr lang="en-GB" sz="3200" dirty="0" smtClean="0">
                <a:solidFill>
                  <a:srgbClr val="C00000"/>
                </a:solidFill>
              </a:rPr>
              <a:t>ind a (mono-) cyclic basis for SU(5) </a:t>
            </a:r>
            <a:r>
              <a:rPr lang="en-GB" sz="3600" dirty="0" smtClean="0">
                <a:solidFill>
                  <a:srgbClr val="C00000"/>
                </a:solidFill>
              </a:rPr>
              <a:t>!!</a:t>
            </a:r>
            <a:endParaRPr lang="en-GB" sz="36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6375" y="3041854"/>
            <a:ext cx="8043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If you believe the PLB referee’s proof you know it is possible/trivial !!!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51327" y="3520840"/>
            <a:ext cx="7235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Win 1 Million </a:t>
            </a:r>
            <a:r>
              <a:rPr lang="en-GB" sz="4000" dirty="0"/>
              <a:t>P</a:t>
            </a:r>
            <a:r>
              <a:rPr lang="en-GB" sz="4000" dirty="0" smtClean="0"/>
              <a:t>ounds GBP !!!</a:t>
            </a:r>
            <a:endParaRPr lang="en-GB" sz="4000" dirty="0"/>
          </a:p>
        </p:txBody>
      </p:sp>
      <p:sp>
        <p:nvSpPr>
          <p:cNvPr id="7" name="Right Arrow 6"/>
          <p:cNvSpPr/>
          <p:nvPr/>
        </p:nvSpPr>
        <p:spPr bwMode="auto">
          <a:xfrm>
            <a:off x="601215" y="5487585"/>
            <a:ext cx="1584176" cy="484632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Right Arrow 13"/>
          <p:cNvSpPr/>
          <p:nvPr/>
        </p:nvSpPr>
        <p:spPr bwMode="auto">
          <a:xfrm>
            <a:off x="4073728" y="5448509"/>
            <a:ext cx="1584176" cy="484632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2335407" y="6114183"/>
            <a:ext cx="1597088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>
            <a:off x="5812265" y="5972217"/>
            <a:ext cx="2280561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>
            <a:off x="428767" y="2934710"/>
            <a:ext cx="7167569" cy="31833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Connector 20"/>
          <p:cNvCxnSpPr/>
          <p:nvPr/>
        </p:nvCxnSpPr>
        <p:spPr bwMode="auto">
          <a:xfrm>
            <a:off x="431209" y="974415"/>
            <a:ext cx="8010999" cy="1708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/>
          <p:nvPr/>
        </p:nvCxnSpPr>
        <p:spPr bwMode="auto">
          <a:xfrm>
            <a:off x="431209" y="3520840"/>
            <a:ext cx="7379488" cy="1276312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/>
          <p:nvPr/>
        </p:nvCxnSpPr>
        <p:spPr bwMode="auto">
          <a:xfrm flipV="1">
            <a:off x="457200" y="3520840"/>
            <a:ext cx="7694136" cy="1420328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Connector 24"/>
          <p:cNvCxnSpPr/>
          <p:nvPr/>
        </p:nvCxnSpPr>
        <p:spPr bwMode="auto">
          <a:xfrm flipV="1">
            <a:off x="1835696" y="5325886"/>
            <a:ext cx="2468572" cy="911426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Connector 26"/>
          <p:cNvCxnSpPr/>
          <p:nvPr/>
        </p:nvCxnSpPr>
        <p:spPr bwMode="auto">
          <a:xfrm>
            <a:off x="2185391" y="5229200"/>
            <a:ext cx="2314601" cy="1008112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TextBox 23"/>
          <p:cNvSpPr txBox="1"/>
          <p:nvPr/>
        </p:nvSpPr>
        <p:spPr>
          <a:xfrm>
            <a:off x="433632" y="1386568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dirty="0" smtClean="0">
                <a:latin typeface="Times New Roman" pitchFamily="18" charset="0"/>
              </a:rPr>
              <a:t>P. Harrison, R</a:t>
            </a:r>
            <a:r>
              <a:rPr lang="en-GB" altLang="en-US" dirty="0">
                <a:latin typeface="Times New Roman" pitchFamily="18" charset="0"/>
              </a:rPr>
              <a:t>.</a:t>
            </a:r>
            <a:r>
              <a:rPr lang="en-GB" altLang="en-US" dirty="0" smtClean="0">
                <a:latin typeface="Times New Roman" pitchFamily="18" charset="0"/>
              </a:rPr>
              <a:t> Krishnan, W. Scott </a:t>
            </a:r>
          </a:p>
          <a:p>
            <a:r>
              <a:rPr lang="en-GB" altLang="en-US" dirty="0" smtClean="0">
                <a:solidFill>
                  <a:srgbClr val="C00000"/>
                </a:solidFill>
                <a:latin typeface="Times New Roman" pitchFamily="18" charset="0"/>
              </a:rPr>
              <a:t>arXiv:1407.8360[hep-</a:t>
            </a:r>
            <a:r>
              <a:rPr lang="en-GB" altLang="en-US" dirty="0" err="1" smtClean="0">
                <a:solidFill>
                  <a:srgbClr val="C00000"/>
                </a:solidFill>
                <a:latin typeface="Times New Roman" pitchFamily="18" charset="0"/>
              </a:rPr>
              <a:t>ph</a:t>
            </a:r>
            <a:r>
              <a:rPr lang="en-GB" altLang="en-US" dirty="0" smtClean="0">
                <a:solidFill>
                  <a:srgbClr val="C00000"/>
                </a:solidFill>
                <a:latin typeface="Times New Roman" pitchFamily="18" charset="0"/>
              </a:rPr>
              <a:t>]</a:t>
            </a:r>
            <a:endParaRPr lang="en-GB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dirty="0" smtClean="0"/>
              <a:t>NEXT </a:t>
            </a:r>
            <a:r>
              <a:rPr lang="en-GB" altLang="en-US" b="0" dirty="0"/>
              <a:t>Meeting RAL 9 May </a:t>
            </a:r>
            <a:r>
              <a:rPr lang="en-GB" altLang="en-US" b="0" dirty="0" smtClean="0"/>
              <a:t>2018</a:t>
            </a:r>
            <a:endParaRPr lang="en-GB" altLang="en-US" b="0" dirty="0"/>
          </a:p>
          <a:p>
            <a:pPr eaLnBrk="1" hangingPunct="1"/>
            <a:endParaRPr lang="en-GB" altLang="en-US" b="0" dirty="0" smtClean="0"/>
          </a:p>
        </p:txBody>
      </p:sp>
      <p:sp>
        <p:nvSpPr>
          <p:cNvPr id="24580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smtClean="0"/>
              <a:t>Presented by:  W. G. Scott, PPD/RAL.</a:t>
            </a:r>
          </a:p>
        </p:txBody>
      </p:sp>
      <p:sp>
        <p:nvSpPr>
          <p:cNvPr id="2458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0670E3A-C8F9-4609-9444-D6A6DB13A980}" type="slidenum">
              <a:rPr lang="en-GB" altLang="en-US" b="0" smtClean="0"/>
              <a:pPr eaLnBrk="1" hangingPunct="1"/>
              <a:t>22</a:t>
            </a:fld>
            <a:endParaRPr lang="en-GB" altLang="en-US" b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416955" y="1222992"/>
            <a:ext cx="77300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Fully Constrained </a:t>
            </a:r>
            <a:r>
              <a:rPr lang="en-US" dirty="0" err="1"/>
              <a:t>Majorana</a:t>
            </a:r>
            <a:r>
              <a:rPr lang="en-US" dirty="0"/>
              <a:t> Neutrino Mass Matrices </a:t>
            </a:r>
            <a:r>
              <a:rPr lang="en-US" dirty="0" smtClean="0"/>
              <a:t>Using  ∑ (72 × 3)</a:t>
            </a:r>
          </a:p>
          <a:p>
            <a:r>
              <a:rPr lang="en-US" dirty="0">
                <a:solidFill>
                  <a:srgbClr val="4513FD"/>
                </a:solidFill>
              </a:rPr>
              <a:t>R. </a:t>
            </a:r>
            <a:r>
              <a:rPr lang="en-US" dirty="0" smtClean="0">
                <a:solidFill>
                  <a:srgbClr val="4513FD"/>
                </a:solidFill>
              </a:rPr>
              <a:t>Krishnan, </a:t>
            </a:r>
            <a:r>
              <a:rPr lang="en-US" dirty="0">
                <a:solidFill>
                  <a:srgbClr val="4513FD"/>
                </a:solidFill>
              </a:rPr>
              <a:t>P. F. </a:t>
            </a:r>
            <a:r>
              <a:rPr lang="en-US" dirty="0" smtClean="0">
                <a:solidFill>
                  <a:srgbClr val="4513FD"/>
                </a:solidFill>
              </a:rPr>
              <a:t>Harrison, </a:t>
            </a:r>
            <a:r>
              <a:rPr lang="en-US" dirty="0">
                <a:solidFill>
                  <a:srgbClr val="4513FD"/>
                </a:solidFill>
              </a:rPr>
              <a:t>W. G. </a:t>
            </a:r>
            <a:r>
              <a:rPr lang="en-US" dirty="0" smtClean="0">
                <a:solidFill>
                  <a:srgbClr val="4513FD"/>
                </a:solidFill>
              </a:rPr>
              <a:t>Scott </a:t>
            </a:r>
          </a:p>
          <a:p>
            <a:r>
              <a:rPr lang="fr-FR" dirty="0" err="1" smtClean="0"/>
              <a:t>Eur</a:t>
            </a:r>
            <a:r>
              <a:rPr lang="fr-FR" dirty="0"/>
              <a:t>. Phys. J. C (2018) 78: </a:t>
            </a:r>
            <a:r>
              <a:rPr lang="fr-FR" dirty="0" smtClean="0"/>
              <a:t>74                        </a:t>
            </a:r>
            <a:r>
              <a:rPr lang="en-GB" dirty="0" smtClean="0">
                <a:solidFill>
                  <a:srgbClr val="C00000"/>
                </a:solidFill>
              </a:rPr>
              <a:t>arXiv:1801.10197 [hep-</a:t>
            </a:r>
            <a:r>
              <a:rPr lang="en-GB" dirty="0" err="1" smtClean="0">
                <a:solidFill>
                  <a:srgbClr val="C00000"/>
                </a:solidFill>
              </a:rPr>
              <a:t>ph</a:t>
            </a:r>
            <a:r>
              <a:rPr lang="en-GB" dirty="0" smtClean="0">
                <a:solidFill>
                  <a:srgbClr val="C00000"/>
                </a:solidFill>
              </a:rPr>
              <a:t>]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3404922"/>
            <a:ext cx="73749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Simplest Neutrino Mixing from S4 </a:t>
            </a:r>
            <a:r>
              <a:rPr lang="en-US" dirty="0" smtClean="0"/>
              <a:t>Symmetry</a:t>
            </a:r>
          </a:p>
          <a:p>
            <a:r>
              <a:rPr lang="en-US" dirty="0">
                <a:solidFill>
                  <a:srgbClr val="4513FD"/>
                </a:solidFill>
              </a:rPr>
              <a:t>R. Krishnan, P. F. Harrison, W. G. Scott </a:t>
            </a:r>
            <a:endParaRPr lang="en-US" dirty="0" smtClean="0">
              <a:solidFill>
                <a:srgbClr val="4513FD"/>
              </a:solidFill>
            </a:endParaRPr>
          </a:p>
          <a:p>
            <a:r>
              <a:rPr lang="en-GB" dirty="0"/>
              <a:t>JHEP, 087, </a:t>
            </a:r>
            <a:r>
              <a:rPr lang="en-GB" dirty="0" smtClean="0"/>
              <a:t>2013                                            </a:t>
            </a:r>
            <a:r>
              <a:rPr lang="en-GB" dirty="0" smtClean="0">
                <a:solidFill>
                  <a:srgbClr val="C00000"/>
                </a:solidFill>
              </a:rPr>
              <a:t>arXiv:1211.2000 [hep-</a:t>
            </a:r>
            <a:r>
              <a:rPr lang="en-GB" dirty="0" err="1" smtClean="0">
                <a:solidFill>
                  <a:srgbClr val="C00000"/>
                </a:solidFill>
              </a:rPr>
              <a:t>ph</a:t>
            </a:r>
            <a:r>
              <a:rPr lang="en-GB" dirty="0" smtClean="0">
                <a:solidFill>
                  <a:srgbClr val="C00000"/>
                </a:solidFill>
              </a:rPr>
              <a:t>]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57200" y="2249256"/>
            <a:ext cx="79176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Deviations from </a:t>
            </a:r>
            <a:r>
              <a:rPr lang="en-US" dirty="0" err="1"/>
              <a:t>Tribimaximal</a:t>
            </a:r>
            <a:r>
              <a:rPr lang="en-US" dirty="0"/>
              <a:t> Neutrino Mixing using a </a:t>
            </a:r>
            <a:r>
              <a:rPr lang="en-US" dirty="0" smtClean="0"/>
              <a:t>Model with         </a:t>
            </a:r>
          </a:p>
          <a:p>
            <a:r>
              <a:rPr lang="en-US" dirty="0" smtClean="0"/>
              <a:t>∆(27) Symmetry   </a:t>
            </a:r>
            <a:r>
              <a:rPr lang="en-GB" dirty="0" smtClean="0">
                <a:solidFill>
                  <a:srgbClr val="4513FD"/>
                </a:solidFill>
              </a:rPr>
              <a:t>P</a:t>
            </a:r>
            <a:r>
              <a:rPr lang="en-GB" dirty="0">
                <a:solidFill>
                  <a:srgbClr val="4513FD"/>
                </a:solidFill>
              </a:rPr>
              <a:t>. F. Harrison, R. Krishnan, W. G. Scott </a:t>
            </a:r>
            <a:endParaRPr lang="en-GB" dirty="0" smtClean="0">
              <a:solidFill>
                <a:srgbClr val="4513FD"/>
              </a:solidFill>
            </a:endParaRPr>
          </a:p>
          <a:p>
            <a:r>
              <a:rPr lang="en-GB" dirty="0" smtClean="0"/>
              <a:t>IJMPA </a:t>
            </a:r>
            <a:r>
              <a:rPr lang="en-GB" dirty="0"/>
              <a:t>29 (2014) </a:t>
            </a:r>
            <a:r>
              <a:rPr lang="en-GB" dirty="0" smtClean="0"/>
              <a:t>1450095                            </a:t>
            </a:r>
            <a:r>
              <a:rPr lang="en-GB" dirty="0" smtClean="0">
                <a:solidFill>
                  <a:srgbClr val="C00000"/>
                </a:solidFill>
              </a:rPr>
              <a:t>arXiv:1406.2025 [hep0ph]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74985" y="4548742"/>
            <a:ext cx="73746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Exact One-Loop Evolution Invariants in the Standard Model </a:t>
            </a:r>
            <a:endParaRPr lang="en-US" dirty="0" smtClean="0"/>
          </a:p>
          <a:p>
            <a:r>
              <a:rPr lang="en-GB" dirty="0" smtClean="0">
                <a:solidFill>
                  <a:srgbClr val="4513FD"/>
                </a:solidFill>
              </a:rPr>
              <a:t>P</a:t>
            </a:r>
            <a:r>
              <a:rPr lang="en-GB" dirty="0">
                <a:solidFill>
                  <a:srgbClr val="4513FD"/>
                </a:solidFill>
              </a:rPr>
              <a:t>. F. Harrison, R. Krishnan, W. G. </a:t>
            </a:r>
            <a:r>
              <a:rPr lang="en-GB" dirty="0" smtClean="0">
                <a:solidFill>
                  <a:srgbClr val="4513FD"/>
                </a:solidFill>
              </a:rPr>
              <a:t>Scott</a:t>
            </a:r>
          </a:p>
          <a:p>
            <a:r>
              <a:rPr lang="en-GB" dirty="0"/>
              <a:t>Phys</a:t>
            </a:r>
            <a:r>
              <a:rPr lang="en-GB" dirty="0" smtClean="0"/>
              <a:t>. Rev. D82:096004, 2010                     </a:t>
            </a:r>
            <a:r>
              <a:rPr lang="en-GB" dirty="0" smtClean="0">
                <a:solidFill>
                  <a:srgbClr val="C00000"/>
                </a:solidFill>
              </a:rPr>
              <a:t>arXiv:1007.3810 [hep-</a:t>
            </a:r>
            <a:r>
              <a:rPr lang="en-GB" dirty="0" err="1" smtClean="0">
                <a:solidFill>
                  <a:srgbClr val="C00000"/>
                </a:solidFill>
              </a:rPr>
              <a:t>ph</a:t>
            </a:r>
            <a:r>
              <a:rPr lang="en-GB" dirty="0" smtClean="0">
                <a:solidFill>
                  <a:srgbClr val="C00000"/>
                </a:solidFill>
              </a:rPr>
              <a:t>]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6680" y="5714312"/>
            <a:ext cx="7379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See also: </a:t>
            </a:r>
            <a:r>
              <a:rPr lang="en-GB" dirty="0" smtClean="0">
                <a:solidFill>
                  <a:srgbClr val="4513FD"/>
                </a:solidFill>
              </a:rPr>
              <a:t>R. Krishnan</a:t>
            </a:r>
            <a:r>
              <a:rPr lang="en-GB" dirty="0"/>
              <a:t> </a:t>
            </a:r>
            <a:r>
              <a:rPr lang="en-GB" dirty="0" smtClean="0"/>
              <a:t>    </a:t>
            </a:r>
            <a:r>
              <a:rPr lang="en-GB" dirty="0" smtClean="0">
                <a:solidFill>
                  <a:srgbClr val="C00000"/>
                </a:solidFill>
              </a:rPr>
              <a:t>arXiv:1211.3364, arXiv:1402.0857 [hep-</a:t>
            </a:r>
            <a:r>
              <a:rPr lang="en-GB" dirty="0" err="1" smtClean="0">
                <a:solidFill>
                  <a:srgbClr val="C00000"/>
                </a:solidFill>
              </a:rPr>
              <a:t>ph</a:t>
            </a:r>
            <a:r>
              <a:rPr lang="en-GB" dirty="0" smtClean="0">
                <a:solidFill>
                  <a:srgbClr val="C00000"/>
                </a:solidFill>
              </a:rPr>
              <a:t>]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74985" y="368024"/>
            <a:ext cx="49062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From the same Authors:</a:t>
            </a:r>
            <a:endParaRPr lang="en-GB" sz="3200" dirty="0"/>
          </a:p>
        </p:txBody>
      </p:sp>
      <p:cxnSp>
        <p:nvCxnSpPr>
          <p:cNvPr id="42" name="Straight Connector 41"/>
          <p:cNvCxnSpPr/>
          <p:nvPr/>
        </p:nvCxnSpPr>
        <p:spPr bwMode="auto">
          <a:xfrm>
            <a:off x="513685" y="952799"/>
            <a:ext cx="4706387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39329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dirty="0" smtClean="0"/>
              <a:t>NEXT </a:t>
            </a:r>
            <a:r>
              <a:rPr lang="en-GB" altLang="en-US" b="0" dirty="0"/>
              <a:t>Meeting RAL 9 May </a:t>
            </a:r>
            <a:r>
              <a:rPr lang="en-GB" altLang="en-US" b="0" dirty="0" smtClean="0"/>
              <a:t>2018</a:t>
            </a:r>
            <a:endParaRPr lang="en-GB" altLang="en-US" b="0" dirty="0"/>
          </a:p>
          <a:p>
            <a:pPr eaLnBrk="1" hangingPunct="1"/>
            <a:endParaRPr lang="en-GB" altLang="en-US" b="0" dirty="0" smtClean="0"/>
          </a:p>
        </p:txBody>
      </p:sp>
      <p:sp>
        <p:nvSpPr>
          <p:cNvPr id="24580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smtClean="0"/>
              <a:t>Presented by:  W. G. Scott, PPD/RAL.</a:t>
            </a:r>
          </a:p>
        </p:txBody>
      </p:sp>
      <p:sp>
        <p:nvSpPr>
          <p:cNvPr id="2458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0670E3A-C8F9-4609-9444-D6A6DB13A980}" type="slidenum">
              <a:rPr lang="en-GB" altLang="en-US" b="0" smtClean="0"/>
              <a:pPr eaLnBrk="1" hangingPunct="1"/>
              <a:t>3</a:t>
            </a:fld>
            <a:endParaRPr lang="en-GB" altLang="en-US" b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421455" y="823007"/>
            <a:ext cx="74815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Introduction: </a:t>
            </a:r>
            <a:r>
              <a:rPr lang="en-US" dirty="0"/>
              <a:t> </a:t>
            </a:r>
            <a:r>
              <a:rPr lang="en-US" dirty="0" smtClean="0"/>
              <a:t>             </a:t>
            </a:r>
            <a:r>
              <a:rPr lang="en-US" dirty="0" err="1" smtClean="0">
                <a:solidFill>
                  <a:srgbClr val="4513FD"/>
                </a:solidFill>
              </a:rPr>
              <a:t>su</a:t>
            </a:r>
            <a:r>
              <a:rPr lang="en-US" dirty="0" smtClean="0">
                <a:solidFill>
                  <a:srgbClr val="4513FD"/>
                </a:solidFill>
              </a:rPr>
              <a:t>(2)                    cyclic</a:t>
            </a:r>
            <a:r>
              <a:rPr lang="en-US" dirty="0">
                <a:solidFill>
                  <a:srgbClr val="4513FD"/>
                </a:solidFill>
              </a:rPr>
              <a:t> </a:t>
            </a:r>
            <a:r>
              <a:rPr lang="en-US" dirty="0" smtClean="0">
                <a:solidFill>
                  <a:srgbClr val="4513FD"/>
                </a:solidFill>
              </a:rPr>
              <a:t>                   </a:t>
            </a:r>
            <a:r>
              <a:rPr lang="en-GB" dirty="0" smtClean="0">
                <a:solidFill>
                  <a:srgbClr val="C00000"/>
                </a:solidFill>
              </a:rPr>
              <a:t>non-cyclic</a:t>
            </a:r>
          </a:p>
          <a:p>
            <a:r>
              <a:rPr lang="en-GB" dirty="0">
                <a:solidFill>
                  <a:srgbClr val="C00000"/>
                </a:solidFill>
              </a:rPr>
              <a:t> </a:t>
            </a:r>
            <a:r>
              <a:rPr lang="en-GB" dirty="0" smtClean="0">
                <a:solidFill>
                  <a:srgbClr val="C00000"/>
                </a:solidFill>
              </a:rPr>
              <a:t>                                    </a:t>
            </a:r>
            <a:r>
              <a:rPr lang="en-GB" dirty="0" err="1" smtClean="0">
                <a:solidFill>
                  <a:srgbClr val="4513FD"/>
                </a:solidFill>
              </a:rPr>
              <a:t>su</a:t>
            </a:r>
            <a:r>
              <a:rPr lang="en-GB" dirty="0" smtClean="0">
                <a:solidFill>
                  <a:srgbClr val="4513FD"/>
                </a:solidFill>
              </a:rPr>
              <a:t>(3)                Gell-Mann </a:t>
            </a:r>
            <a:r>
              <a:rPr lang="en-GB" dirty="0" smtClean="0">
                <a:solidFill>
                  <a:srgbClr val="C00000"/>
                </a:solidFill>
              </a:rPr>
              <a:t>                non-cyclic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4412" y="118699"/>
            <a:ext cx="17315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Outline:</a:t>
            </a:r>
            <a:endParaRPr lang="en-GB" sz="3200" dirty="0"/>
          </a:p>
        </p:txBody>
      </p:sp>
      <p:cxnSp>
        <p:nvCxnSpPr>
          <p:cNvPr id="42" name="Straight Connector 41"/>
          <p:cNvCxnSpPr/>
          <p:nvPr/>
        </p:nvCxnSpPr>
        <p:spPr bwMode="auto">
          <a:xfrm>
            <a:off x="457200" y="704004"/>
            <a:ext cx="1538035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264930" y="1656571"/>
            <a:ext cx="71994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omputer Search :       </a:t>
            </a:r>
            <a:r>
              <a:rPr lang="en-US" dirty="0" smtClean="0">
                <a:solidFill>
                  <a:srgbClr val="4513FD"/>
                </a:solidFill>
              </a:rPr>
              <a:t>280 </a:t>
            </a:r>
            <a:r>
              <a:rPr lang="en-US" dirty="0" err="1" smtClean="0">
                <a:solidFill>
                  <a:srgbClr val="4513FD"/>
                </a:solidFill>
              </a:rPr>
              <a:t>Bn</a:t>
            </a:r>
            <a:r>
              <a:rPr lang="en-US" dirty="0" smtClean="0">
                <a:solidFill>
                  <a:srgbClr val="4513FD"/>
                </a:solidFill>
              </a:rPr>
              <a:t>                    972                             </a:t>
            </a:r>
            <a:r>
              <a:rPr lang="en-US" dirty="0" smtClean="0">
                <a:solidFill>
                  <a:srgbClr val="C00000"/>
                </a:solidFill>
              </a:rPr>
              <a:t>2</a:t>
            </a:r>
          </a:p>
          <a:p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                                                   </a:t>
            </a:r>
            <a:r>
              <a:rPr lang="en-US" dirty="0" smtClean="0"/>
              <a:t>case-1                       case-2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29253" y="2480314"/>
            <a:ext cx="7930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ase-1    3x3 rep:        </a:t>
            </a:r>
            <a:r>
              <a:rPr lang="en-US" dirty="0">
                <a:solidFill>
                  <a:srgbClr val="4513FD"/>
                </a:solidFill>
              </a:rPr>
              <a:t>a</a:t>
            </a:r>
            <a:r>
              <a:rPr lang="en-US" dirty="0" smtClean="0">
                <a:solidFill>
                  <a:srgbClr val="4513FD"/>
                </a:solidFill>
              </a:rPr>
              <a:t>n aside on:                        </a:t>
            </a:r>
            <a:r>
              <a:rPr lang="en-US" dirty="0" smtClean="0">
                <a:solidFill>
                  <a:srgbClr val="C00000"/>
                </a:solidFill>
              </a:rPr>
              <a:t>”Tri-Maximal Mixing”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2327" y="3100497"/>
            <a:ext cx="7417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case-1     case-2 :        </a:t>
            </a:r>
            <a:r>
              <a:rPr lang="en-US" dirty="0" err="1" smtClean="0">
                <a:solidFill>
                  <a:srgbClr val="4513FD"/>
                </a:solidFill>
              </a:rPr>
              <a:t>circulant</a:t>
            </a:r>
            <a:r>
              <a:rPr lang="en-US" dirty="0" smtClean="0">
                <a:solidFill>
                  <a:srgbClr val="4513FD"/>
                </a:solidFill>
              </a:rPr>
              <a:t>-                                          </a:t>
            </a:r>
            <a:r>
              <a:rPr lang="en-US" dirty="0" smtClean="0">
                <a:solidFill>
                  <a:srgbClr val="C00000"/>
                </a:solidFill>
              </a:rPr>
              <a:t>assertion,</a:t>
            </a:r>
          </a:p>
          <a:p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                                     </a:t>
            </a:r>
            <a:r>
              <a:rPr lang="en-US" dirty="0" smtClean="0">
                <a:solidFill>
                  <a:srgbClr val="4513FD"/>
                </a:solidFill>
              </a:rPr>
              <a:t>transformations                              </a:t>
            </a:r>
            <a:r>
              <a:rPr lang="en-US" dirty="0" smtClean="0">
                <a:solidFill>
                  <a:srgbClr val="C00000"/>
                </a:solidFill>
              </a:rPr>
              <a:t>conjecture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3264" y="3900617"/>
            <a:ext cx="7357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Referee’s Report :        </a:t>
            </a:r>
            <a:r>
              <a:rPr lang="en-US" dirty="0" smtClean="0">
                <a:solidFill>
                  <a:srgbClr val="4513FD"/>
                </a:solidFill>
              </a:rPr>
              <a:t>“a good turn”                                  </a:t>
            </a:r>
            <a:r>
              <a:rPr lang="en-US" dirty="0" smtClean="0">
                <a:solidFill>
                  <a:srgbClr val="C00000"/>
                </a:solidFill>
              </a:rPr>
              <a:t>proof ??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4847" y="4484809"/>
            <a:ext cx="75114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“By-The-Way” :         </a:t>
            </a:r>
            <a:r>
              <a:rPr lang="en-US" dirty="0" smtClean="0">
                <a:solidFill>
                  <a:srgbClr val="4513FD"/>
                </a:solidFill>
              </a:rPr>
              <a:t> TSCs = Trigonometric                         </a:t>
            </a:r>
            <a:r>
              <a:rPr lang="en-US" dirty="0" err="1" smtClean="0">
                <a:solidFill>
                  <a:srgbClr val="C00000"/>
                </a:solidFill>
              </a:rPr>
              <a:t>su</a:t>
            </a:r>
            <a:r>
              <a:rPr lang="en-US" dirty="0" smtClean="0">
                <a:solidFill>
                  <a:srgbClr val="C00000"/>
                </a:solidFill>
              </a:rPr>
              <a:t>(2,1)</a:t>
            </a:r>
          </a:p>
          <a:p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                                    </a:t>
            </a:r>
            <a:r>
              <a:rPr lang="en-US" dirty="0">
                <a:solidFill>
                  <a:srgbClr val="4513FD"/>
                </a:solidFill>
              </a:rPr>
              <a:t>S</a:t>
            </a:r>
            <a:r>
              <a:rPr lang="en-US" dirty="0" smtClean="0">
                <a:solidFill>
                  <a:srgbClr val="4513FD"/>
                </a:solidFill>
              </a:rPr>
              <a:t>tructure </a:t>
            </a:r>
            <a:r>
              <a:rPr lang="en-US" dirty="0" smtClean="0">
                <a:solidFill>
                  <a:srgbClr val="4513FD"/>
                </a:solidFill>
              </a:rPr>
              <a:t>Constants                         </a:t>
            </a:r>
            <a:r>
              <a:rPr lang="en-US" dirty="0" smtClean="0"/>
              <a:t>“case-3”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329253" y="5308552"/>
            <a:ext cx="7225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GUTS :         </a:t>
            </a:r>
            <a:r>
              <a:rPr lang="en-US" dirty="0">
                <a:solidFill>
                  <a:srgbClr val="4513FD"/>
                </a:solidFill>
              </a:rPr>
              <a:t> </a:t>
            </a:r>
            <a:r>
              <a:rPr lang="en-US" dirty="0" smtClean="0">
                <a:solidFill>
                  <a:srgbClr val="4513FD"/>
                </a:solidFill>
              </a:rPr>
              <a:t>              </a:t>
            </a:r>
            <a:r>
              <a:rPr lang="en-US" dirty="0" err="1" smtClean="0">
                <a:solidFill>
                  <a:srgbClr val="4513FD"/>
                </a:solidFill>
              </a:rPr>
              <a:t>su</a:t>
            </a:r>
            <a:r>
              <a:rPr lang="en-US" dirty="0" smtClean="0">
                <a:solidFill>
                  <a:srgbClr val="4513FD"/>
                </a:solidFill>
              </a:rPr>
              <a:t>(5)       “bi-cyclic”                   </a:t>
            </a:r>
            <a:r>
              <a:rPr lang="en-US" dirty="0" smtClean="0">
                <a:solidFill>
                  <a:srgbClr val="C00000"/>
                </a:solidFill>
              </a:rPr>
              <a:t>TSC version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0754" y="5793215"/>
            <a:ext cx="7083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Challenge:                   </a:t>
            </a:r>
            <a:r>
              <a:rPr lang="en-US" dirty="0" err="1" smtClean="0">
                <a:solidFill>
                  <a:srgbClr val="4513FD"/>
                </a:solidFill>
              </a:rPr>
              <a:t>su</a:t>
            </a:r>
            <a:r>
              <a:rPr lang="en-US" dirty="0" smtClean="0">
                <a:solidFill>
                  <a:srgbClr val="4513FD"/>
                </a:solidFill>
              </a:rPr>
              <a:t>(5)       £1000,000                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           Glory!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" name="Right Arrow 2"/>
          <p:cNvSpPr/>
          <p:nvPr/>
        </p:nvSpPr>
        <p:spPr bwMode="auto">
          <a:xfrm>
            <a:off x="420419" y="2031255"/>
            <a:ext cx="1735944" cy="198878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3864633" y="1844824"/>
            <a:ext cx="707367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4513FD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Arrow Connector 26"/>
          <p:cNvCxnSpPr/>
          <p:nvPr/>
        </p:nvCxnSpPr>
        <p:spPr bwMode="auto">
          <a:xfrm>
            <a:off x="5710493" y="1844824"/>
            <a:ext cx="707367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Left-Right Arrow 5"/>
          <p:cNvSpPr/>
          <p:nvPr/>
        </p:nvSpPr>
        <p:spPr bwMode="auto">
          <a:xfrm>
            <a:off x="1115616" y="3262801"/>
            <a:ext cx="216024" cy="51077"/>
          </a:xfrm>
          <a:prstGeom prst="left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3491880" y="5793215"/>
            <a:ext cx="1512168" cy="300081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 flipV="1">
            <a:off x="3491880" y="5793215"/>
            <a:ext cx="1512168" cy="369333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3944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dirty="0" smtClean="0"/>
              <a:t>NEXT </a:t>
            </a:r>
            <a:r>
              <a:rPr lang="en-GB" altLang="en-US" b="0" dirty="0"/>
              <a:t>Meeting RAL 9 May </a:t>
            </a:r>
            <a:r>
              <a:rPr lang="en-GB" altLang="en-US" b="0" dirty="0" smtClean="0"/>
              <a:t>2018</a:t>
            </a:r>
            <a:endParaRPr lang="en-GB" altLang="en-US" b="0" dirty="0"/>
          </a:p>
          <a:p>
            <a:pPr eaLnBrk="1" hangingPunct="1"/>
            <a:endParaRPr lang="en-GB" altLang="en-US" b="0" dirty="0" smtClean="0"/>
          </a:p>
        </p:txBody>
      </p:sp>
      <p:sp>
        <p:nvSpPr>
          <p:cNvPr id="7171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smtClean="0"/>
              <a:t>Presented by:  W. G. Scott, PPD/RAL.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B7BFDD4-C5C4-46AD-8C99-386C0D8AAF03}" type="slidenum">
              <a:rPr lang="en-GB" altLang="en-US" b="0" smtClean="0"/>
              <a:pPr eaLnBrk="1" hangingPunct="1"/>
              <a:t>4</a:t>
            </a:fld>
            <a:endParaRPr lang="en-GB" altLang="en-US" b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487" y="4043448"/>
            <a:ext cx="8069908" cy="1705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8964" y="233269"/>
            <a:ext cx="687880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In a perhaps more acceptable notation</a:t>
            </a:r>
          </a:p>
          <a:p>
            <a:r>
              <a:rPr lang="en-GB" sz="2800" dirty="0"/>
              <a:t> </a:t>
            </a:r>
            <a:r>
              <a:rPr lang="en-GB" sz="2800" dirty="0" smtClean="0"/>
              <a:t>                                    </a:t>
            </a:r>
            <a:r>
              <a:rPr lang="en-GB" sz="2800" dirty="0" smtClean="0">
                <a:solidFill>
                  <a:srgbClr val="009900"/>
                </a:solidFill>
              </a:rPr>
              <a:t>(as in our paper):</a:t>
            </a:r>
            <a:endParaRPr lang="en-GB" sz="2800" dirty="0">
              <a:solidFill>
                <a:srgbClr val="0099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715" y="987321"/>
            <a:ext cx="2560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/>
              <a:t>s</a:t>
            </a:r>
            <a:r>
              <a:rPr lang="en-GB" sz="2000" dirty="0" err="1" smtClean="0"/>
              <a:t>u</a:t>
            </a:r>
            <a:r>
              <a:rPr lang="en-GB" sz="2000" dirty="0" smtClean="0"/>
              <a:t>(2) (cyclic basis):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491420" y="2146229"/>
            <a:ext cx="40527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A</a:t>
            </a:r>
            <a:r>
              <a:rPr lang="en-GB" sz="2000" baseline="-25000" dirty="0" smtClean="0"/>
              <a:t>1</a:t>
            </a:r>
            <a:r>
              <a:rPr lang="en-GB" sz="2000" dirty="0" smtClean="0"/>
              <a:t> </a:t>
            </a:r>
            <a:r>
              <a:rPr lang="en-GB" sz="2000" dirty="0" err="1" smtClean="0"/>
              <a:t>Chevalley</a:t>
            </a:r>
            <a:r>
              <a:rPr lang="en-GB" sz="2000" dirty="0" smtClean="0"/>
              <a:t> basis (non-cyclic):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545233" y="3719630"/>
            <a:ext cx="4318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A</a:t>
            </a:r>
            <a:r>
              <a:rPr lang="en-GB" sz="2000" baseline="-25000" dirty="0" smtClean="0"/>
              <a:t>2</a:t>
            </a:r>
            <a:r>
              <a:rPr lang="en-GB" sz="2000" dirty="0" smtClean="0"/>
              <a:t>  (Gell-Mann basis - non-cyclic):</a:t>
            </a:r>
            <a:endParaRPr lang="en-GB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29654" y="5908828"/>
            <a:ext cx="78566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So the question arises - </a:t>
            </a:r>
            <a:r>
              <a:rPr lang="en-GB" sz="2000" dirty="0" smtClean="0">
                <a:solidFill>
                  <a:srgbClr val="C00000"/>
                </a:solidFill>
              </a:rPr>
              <a:t>can </a:t>
            </a:r>
            <a:r>
              <a:rPr lang="en-GB" sz="2000" dirty="0" err="1" smtClean="0">
                <a:solidFill>
                  <a:srgbClr val="C00000"/>
                </a:solidFill>
              </a:rPr>
              <a:t>su</a:t>
            </a:r>
            <a:r>
              <a:rPr lang="en-GB" sz="2000" dirty="0" smtClean="0">
                <a:solidFill>
                  <a:srgbClr val="C00000"/>
                </a:solidFill>
              </a:rPr>
              <a:t>(3) be put in cyclic form…..????</a:t>
            </a:r>
            <a:endParaRPr lang="en-GB" sz="2000" dirty="0">
              <a:solidFill>
                <a:srgbClr val="C00000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936" y="1478618"/>
            <a:ext cx="8098508" cy="69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537" y="2546339"/>
            <a:ext cx="6965171" cy="1067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 flipH="1">
            <a:off x="5317420" y="3721585"/>
            <a:ext cx="2302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4513FD"/>
                </a:solidFill>
              </a:rPr>
              <a:t>s</a:t>
            </a:r>
            <a:r>
              <a:rPr lang="en-GB" dirty="0" err="1" smtClean="0">
                <a:solidFill>
                  <a:srgbClr val="4513FD"/>
                </a:solidFill>
              </a:rPr>
              <a:t>u</a:t>
            </a:r>
            <a:r>
              <a:rPr lang="en-GB" dirty="0" smtClean="0">
                <a:solidFill>
                  <a:srgbClr val="4513FD"/>
                </a:solidFill>
              </a:rPr>
              <a:t>(3)          A</a:t>
            </a:r>
            <a:r>
              <a:rPr lang="en-GB" baseline="-25000" dirty="0" smtClean="0">
                <a:solidFill>
                  <a:srgbClr val="4513FD"/>
                </a:solidFill>
              </a:rPr>
              <a:t>2</a:t>
            </a:r>
            <a:endParaRPr lang="en-GB" baseline="-25000" dirty="0">
              <a:solidFill>
                <a:srgbClr val="4513FD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5400000">
            <a:off x="6067779" y="3700346"/>
            <a:ext cx="4017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6539D3"/>
                </a:solidFill>
              </a:rPr>
              <a:t>U</a:t>
            </a:r>
            <a:endParaRPr lang="en-GB" sz="2000" baseline="-25000" dirty="0">
              <a:solidFill>
                <a:srgbClr val="6539D3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 flipV="1">
            <a:off x="3275856" y="4101276"/>
            <a:ext cx="504056" cy="1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/>
          <p:nvPr/>
        </p:nvCxnSpPr>
        <p:spPr bwMode="auto">
          <a:xfrm flipV="1">
            <a:off x="3015772" y="2546339"/>
            <a:ext cx="504056" cy="1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Connector 20"/>
          <p:cNvCxnSpPr/>
          <p:nvPr/>
        </p:nvCxnSpPr>
        <p:spPr bwMode="auto">
          <a:xfrm>
            <a:off x="1403648" y="1387431"/>
            <a:ext cx="648072" cy="5529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>
            <a:off x="611560" y="6308938"/>
            <a:ext cx="2664296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638" y="1489075"/>
            <a:ext cx="4498975" cy="433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dirty="0" smtClean="0"/>
              <a:t>NEXT </a:t>
            </a:r>
            <a:r>
              <a:rPr lang="en-GB" altLang="en-US" b="0" dirty="0"/>
              <a:t>Meeting RAL 9 May </a:t>
            </a:r>
            <a:r>
              <a:rPr lang="en-GB" altLang="en-US" b="0" dirty="0" smtClean="0"/>
              <a:t>2018</a:t>
            </a:r>
            <a:endParaRPr lang="en-GB" altLang="en-US" b="0" dirty="0"/>
          </a:p>
          <a:p>
            <a:pPr eaLnBrk="1" hangingPunct="1"/>
            <a:endParaRPr lang="en-GB" altLang="en-US" b="0" dirty="0" smtClean="0"/>
          </a:p>
        </p:txBody>
      </p:sp>
      <p:sp>
        <p:nvSpPr>
          <p:cNvPr id="10244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smtClean="0"/>
              <a:t>Presented by:  W. G. Scott, PPD/RAL.</a:t>
            </a:r>
          </a:p>
        </p:txBody>
      </p:sp>
      <p:sp>
        <p:nvSpPr>
          <p:cNvPr id="1024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1BD13FF-7064-4E47-980C-4200F4535612}" type="slidenum">
              <a:rPr lang="en-GB" altLang="en-US" b="0" smtClean="0"/>
              <a:pPr eaLnBrk="1" hangingPunct="1"/>
              <a:t>5</a:t>
            </a:fld>
            <a:endParaRPr lang="en-GB" altLang="en-US" b="0" smtClean="0"/>
          </a:p>
        </p:txBody>
      </p:sp>
      <p:sp>
        <p:nvSpPr>
          <p:cNvPr id="10246" name="TextBox 9"/>
          <p:cNvSpPr txBox="1">
            <a:spLocks noChangeArrowheads="1"/>
          </p:cNvSpPr>
          <p:nvPr/>
        </p:nvSpPr>
        <p:spPr bwMode="auto">
          <a:xfrm>
            <a:off x="468313" y="1196975"/>
            <a:ext cx="4341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3200" dirty="0"/>
              <a:t>1 x 2   =    3 + 4 - 7 + 8</a:t>
            </a:r>
          </a:p>
        </p:txBody>
      </p:sp>
      <p:sp>
        <p:nvSpPr>
          <p:cNvPr id="10247" name="TextBox 8"/>
          <p:cNvSpPr txBox="1">
            <a:spLocks noChangeArrowheads="1"/>
          </p:cNvSpPr>
          <p:nvPr/>
        </p:nvSpPr>
        <p:spPr bwMode="auto">
          <a:xfrm>
            <a:off x="430213" y="2239963"/>
            <a:ext cx="42751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3600"/>
              <a:t> </a:t>
            </a:r>
            <a:r>
              <a:rPr lang="en-GB" altLang="en-US" sz="3200"/>
              <a:t>1 x 4  =  - 2 + 3 - 6 - 7</a:t>
            </a:r>
          </a:p>
        </p:txBody>
      </p:sp>
      <p:sp>
        <p:nvSpPr>
          <p:cNvPr id="10248" name="TextBox 10"/>
          <p:cNvSpPr txBox="1">
            <a:spLocks noChangeArrowheads="1"/>
          </p:cNvSpPr>
          <p:nvPr/>
        </p:nvSpPr>
        <p:spPr bwMode="auto">
          <a:xfrm>
            <a:off x="557213" y="1697038"/>
            <a:ext cx="4260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3200"/>
              <a:t>1 x 3  =  - 2  - 4 - 6 + 8</a:t>
            </a:r>
          </a:p>
        </p:txBody>
      </p:sp>
      <p:sp>
        <p:nvSpPr>
          <p:cNvPr id="10249" name="TextBox 11"/>
          <p:cNvSpPr txBox="1">
            <a:spLocks noChangeArrowheads="1"/>
          </p:cNvSpPr>
          <p:nvPr/>
        </p:nvSpPr>
        <p:spPr bwMode="auto">
          <a:xfrm>
            <a:off x="608013" y="2851150"/>
            <a:ext cx="224631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3200"/>
              <a:t>1 x 5  =    0</a:t>
            </a:r>
          </a:p>
        </p:txBody>
      </p:sp>
      <p:sp>
        <p:nvSpPr>
          <p:cNvPr id="10250" name="TextBox 3"/>
          <p:cNvSpPr txBox="1">
            <a:spLocks noChangeArrowheads="1"/>
          </p:cNvSpPr>
          <p:nvPr/>
        </p:nvSpPr>
        <p:spPr bwMode="auto">
          <a:xfrm>
            <a:off x="585788" y="3609975"/>
            <a:ext cx="43021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dirty="0"/>
              <a:t>Structure Constants all unit modulus </a:t>
            </a:r>
          </a:p>
          <a:p>
            <a:pPr eaLnBrk="1" hangingPunct="1"/>
            <a:r>
              <a:rPr lang="en-GB" altLang="en-US" dirty="0"/>
              <a:t>and totally </a:t>
            </a:r>
            <a:r>
              <a:rPr lang="en-GB" altLang="en-US" dirty="0" smtClean="0"/>
              <a:t>anti-symmetric </a:t>
            </a:r>
            <a:endParaRPr lang="en-GB" altLang="en-US" dirty="0"/>
          </a:p>
        </p:txBody>
      </p:sp>
      <p:sp>
        <p:nvSpPr>
          <p:cNvPr id="10251" name="TextBox 14"/>
          <p:cNvSpPr txBox="1">
            <a:spLocks noChangeArrowheads="1"/>
          </p:cNvSpPr>
          <p:nvPr/>
        </p:nvSpPr>
        <p:spPr bwMode="auto">
          <a:xfrm>
            <a:off x="587375" y="4292600"/>
            <a:ext cx="464502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dirty="0"/>
              <a:t>Killing Form is diagonal: </a:t>
            </a:r>
          </a:p>
          <a:p>
            <a:pPr eaLnBrk="1" hangingPunct="1"/>
            <a:endParaRPr lang="en-GB" altLang="en-US" dirty="0"/>
          </a:p>
          <a:p>
            <a:pPr eaLnBrk="1" hangingPunct="1"/>
            <a:r>
              <a:rPr lang="en-GB" altLang="en-US" sz="3200" dirty="0"/>
              <a:t>         </a:t>
            </a:r>
            <a:r>
              <a:rPr lang="el-GR" altLang="en-US" sz="3200" dirty="0"/>
              <a:t>κ</a:t>
            </a:r>
            <a:r>
              <a:rPr lang="en-GB" altLang="en-US" sz="3200" baseline="-25000" dirty="0"/>
              <a:t>ab  </a:t>
            </a:r>
            <a:r>
              <a:rPr lang="en-GB" altLang="en-US" sz="3200" dirty="0"/>
              <a:t>= -24 </a:t>
            </a:r>
            <a:r>
              <a:rPr lang="el-GR" altLang="en-US" sz="3200" dirty="0"/>
              <a:t>δ</a:t>
            </a:r>
            <a:r>
              <a:rPr lang="en-GB" altLang="en-US" sz="3200" baseline="-25000" dirty="0"/>
              <a:t>ab</a:t>
            </a:r>
          </a:p>
        </p:txBody>
      </p:sp>
      <p:sp>
        <p:nvSpPr>
          <p:cNvPr id="10252" name="TextBox 16"/>
          <p:cNvSpPr txBox="1">
            <a:spLocks noChangeArrowheads="1"/>
          </p:cNvSpPr>
          <p:nvPr/>
        </p:nvSpPr>
        <p:spPr bwMode="auto">
          <a:xfrm>
            <a:off x="557213" y="5637213"/>
            <a:ext cx="33147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dirty="0"/>
              <a:t>Metric Signature : </a:t>
            </a:r>
            <a:r>
              <a:rPr lang="en-GB" altLang="en-US" sz="2400" dirty="0"/>
              <a:t> (-24)</a:t>
            </a:r>
            <a:r>
              <a:rPr lang="en-GB" altLang="en-US" sz="2400" baseline="30000" dirty="0"/>
              <a:t>8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103799" y="825281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dirty="0" smtClean="0">
                <a:latin typeface="Times New Roman" pitchFamily="18" charset="0"/>
              </a:rPr>
              <a:t>Phys. Rev. D </a:t>
            </a:r>
            <a:r>
              <a:rPr lang="en-GB" altLang="en-US" dirty="0">
                <a:latin typeface="Times New Roman" pitchFamily="18" charset="0"/>
              </a:rPr>
              <a:t>90 (2014) </a:t>
            </a:r>
            <a:r>
              <a:rPr lang="en-GB" altLang="en-US" dirty="0" smtClean="0">
                <a:latin typeface="Times New Roman" pitchFamily="18" charset="0"/>
              </a:rPr>
              <a:t>017302; </a:t>
            </a:r>
          </a:p>
          <a:p>
            <a:r>
              <a:rPr lang="en-GB" altLang="en-US" dirty="0" smtClean="0">
                <a:solidFill>
                  <a:srgbClr val="C00000"/>
                </a:solidFill>
                <a:latin typeface="Times New Roman" pitchFamily="18" charset="0"/>
              </a:rPr>
              <a:t>arXiv:1407.8360[hep-</a:t>
            </a:r>
            <a:r>
              <a:rPr lang="en-GB" altLang="en-US" dirty="0" err="1" smtClean="0">
                <a:solidFill>
                  <a:srgbClr val="C00000"/>
                </a:solidFill>
                <a:latin typeface="Times New Roman" pitchFamily="18" charset="0"/>
              </a:rPr>
              <a:t>ph</a:t>
            </a:r>
            <a:r>
              <a:rPr lang="en-GB" altLang="en-US" dirty="0" smtClean="0">
                <a:solidFill>
                  <a:srgbClr val="C00000"/>
                </a:solidFill>
                <a:latin typeface="Times New Roman" pitchFamily="18" charset="0"/>
              </a:rPr>
              <a:t>]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 flipV="1">
            <a:off x="585788" y="884238"/>
            <a:ext cx="2538412" cy="12699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Box 17"/>
          <p:cNvSpPr txBox="1">
            <a:spLocks noChangeArrowheads="1"/>
          </p:cNvSpPr>
          <p:nvPr/>
        </p:nvSpPr>
        <p:spPr bwMode="auto">
          <a:xfrm>
            <a:off x="568325" y="458788"/>
            <a:ext cx="7610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2000" dirty="0"/>
              <a:t>After &gt;100hrs running on the RAL-PPD </a:t>
            </a:r>
            <a:r>
              <a:rPr lang="en-GB" altLang="en-US" sz="2000" dirty="0" err="1"/>
              <a:t>linux</a:t>
            </a:r>
            <a:r>
              <a:rPr lang="en-GB" altLang="en-US" sz="2000" dirty="0"/>
              <a:t> farm we found</a:t>
            </a:r>
            <a:r>
              <a:rPr lang="en-GB" altLang="en-US" dirty="0"/>
              <a:t>: </a:t>
            </a:r>
          </a:p>
        </p:txBody>
      </p:sp>
      <p:sp>
        <p:nvSpPr>
          <p:cNvPr id="16" name="TextBox 15"/>
          <p:cNvSpPr txBox="1"/>
          <p:nvPr/>
        </p:nvSpPr>
        <p:spPr>
          <a:xfrm flipH="1">
            <a:off x="3661443" y="5668827"/>
            <a:ext cx="20878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>
                <a:solidFill>
                  <a:srgbClr val="4513FD"/>
                </a:solidFill>
              </a:rPr>
              <a:t>s</a:t>
            </a:r>
            <a:r>
              <a:rPr lang="en-GB" sz="2000" dirty="0" err="1" smtClean="0">
                <a:solidFill>
                  <a:srgbClr val="4513FD"/>
                </a:solidFill>
              </a:rPr>
              <a:t>u</a:t>
            </a:r>
            <a:r>
              <a:rPr lang="en-GB" sz="2000" dirty="0" smtClean="0">
                <a:solidFill>
                  <a:srgbClr val="4513FD"/>
                </a:solidFill>
              </a:rPr>
              <a:t>(3)        A</a:t>
            </a:r>
            <a:r>
              <a:rPr lang="en-GB" sz="2000" baseline="-25000" dirty="0" smtClean="0">
                <a:solidFill>
                  <a:srgbClr val="4513FD"/>
                </a:solidFill>
              </a:rPr>
              <a:t>2</a:t>
            </a:r>
            <a:endParaRPr lang="en-GB" sz="2000" baseline="-25000" dirty="0">
              <a:solidFill>
                <a:srgbClr val="4513FD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5400000">
            <a:off x="4409194" y="5714755"/>
            <a:ext cx="4017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6539D3"/>
                </a:solidFill>
              </a:rPr>
              <a:t>U</a:t>
            </a:r>
            <a:endParaRPr lang="en-GB" sz="2000" baseline="-25000" dirty="0">
              <a:solidFill>
                <a:srgbClr val="6539D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638" y="1489075"/>
            <a:ext cx="4498975" cy="433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dirty="0" smtClean="0"/>
              <a:t>NEXT </a:t>
            </a:r>
            <a:r>
              <a:rPr lang="en-GB" altLang="en-US" b="0" dirty="0"/>
              <a:t>Meeting RAL 9 May </a:t>
            </a:r>
            <a:r>
              <a:rPr lang="en-GB" altLang="en-US" b="0" dirty="0" smtClean="0"/>
              <a:t>2018</a:t>
            </a:r>
            <a:endParaRPr lang="en-GB" altLang="en-US" b="0" dirty="0"/>
          </a:p>
          <a:p>
            <a:pPr eaLnBrk="1" hangingPunct="1"/>
            <a:endParaRPr lang="en-GB" altLang="en-US" b="0" dirty="0" smtClean="0"/>
          </a:p>
        </p:txBody>
      </p:sp>
      <p:sp>
        <p:nvSpPr>
          <p:cNvPr id="10244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smtClean="0"/>
              <a:t>Presented by:  W. G. Scott, PPD/RAL.</a:t>
            </a:r>
          </a:p>
        </p:txBody>
      </p:sp>
      <p:sp>
        <p:nvSpPr>
          <p:cNvPr id="1024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1BD13FF-7064-4E47-980C-4200F4535612}" type="slidenum">
              <a:rPr lang="en-GB" altLang="en-US" b="0" smtClean="0"/>
              <a:pPr eaLnBrk="1" hangingPunct="1"/>
              <a:t>6</a:t>
            </a:fld>
            <a:endParaRPr lang="en-GB" altLang="en-US" b="0" smtClean="0"/>
          </a:p>
        </p:txBody>
      </p:sp>
      <p:sp>
        <p:nvSpPr>
          <p:cNvPr id="10246" name="TextBox 9"/>
          <p:cNvSpPr txBox="1">
            <a:spLocks noChangeArrowheads="1"/>
          </p:cNvSpPr>
          <p:nvPr/>
        </p:nvSpPr>
        <p:spPr bwMode="auto">
          <a:xfrm>
            <a:off x="468313" y="1196975"/>
            <a:ext cx="4341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3200" dirty="0"/>
              <a:t>1 x 2   =    3 + 4 - 7 + 8</a:t>
            </a:r>
          </a:p>
        </p:txBody>
      </p:sp>
      <p:sp>
        <p:nvSpPr>
          <p:cNvPr id="10247" name="TextBox 8"/>
          <p:cNvSpPr txBox="1">
            <a:spLocks noChangeArrowheads="1"/>
          </p:cNvSpPr>
          <p:nvPr/>
        </p:nvSpPr>
        <p:spPr bwMode="auto">
          <a:xfrm>
            <a:off x="430213" y="2239963"/>
            <a:ext cx="42751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3600"/>
              <a:t> </a:t>
            </a:r>
            <a:r>
              <a:rPr lang="en-GB" altLang="en-US" sz="3200"/>
              <a:t>1 x 4  =  - 2 + 3 - 6 - 7</a:t>
            </a:r>
          </a:p>
        </p:txBody>
      </p:sp>
      <p:sp>
        <p:nvSpPr>
          <p:cNvPr id="10248" name="TextBox 10"/>
          <p:cNvSpPr txBox="1">
            <a:spLocks noChangeArrowheads="1"/>
          </p:cNvSpPr>
          <p:nvPr/>
        </p:nvSpPr>
        <p:spPr bwMode="auto">
          <a:xfrm>
            <a:off x="557213" y="1697038"/>
            <a:ext cx="4260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3200"/>
              <a:t>1 x 3  =  - 2  - 4 - 6 + 8</a:t>
            </a:r>
          </a:p>
        </p:txBody>
      </p:sp>
      <p:sp>
        <p:nvSpPr>
          <p:cNvPr id="10249" name="TextBox 11"/>
          <p:cNvSpPr txBox="1">
            <a:spLocks noChangeArrowheads="1"/>
          </p:cNvSpPr>
          <p:nvPr/>
        </p:nvSpPr>
        <p:spPr bwMode="auto">
          <a:xfrm>
            <a:off x="608013" y="2851150"/>
            <a:ext cx="224631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3200" dirty="0">
                <a:solidFill>
                  <a:srgbClr val="C00000"/>
                </a:solidFill>
              </a:rPr>
              <a:t>1 x 5  =    0</a:t>
            </a:r>
          </a:p>
        </p:txBody>
      </p:sp>
      <p:sp>
        <p:nvSpPr>
          <p:cNvPr id="10250" name="TextBox 3"/>
          <p:cNvSpPr txBox="1">
            <a:spLocks noChangeArrowheads="1"/>
          </p:cNvSpPr>
          <p:nvPr/>
        </p:nvSpPr>
        <p:spPr bwMode="auto">
          <a:xfrm>
            <a:off x="585788" y="3609975"/>
            <a:ext cx="43021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dirty="0"/>
              <a:t>Structure Constants all unit modulus </a:t>
            </a:r>
          </a:p>
          <a:p>
            <a:pPr eaLnBrk="1" hangingPunct="1"/>
            <a:r>
              <a:rPr lang="en-GB" altLang="en-US" dirty="0"/>
              <a:t>and totally </a:t>
            </a:r>
            <a:r>
              <a:rPr lang="en-GB" altLang="en-US" dirty="0" smtClean="0"/>
              <a:t>anti-symmetric </a:t>
            </a:r>
            <a:endParaRPr lang="en-GB" altLang="en-US" dirty="0"/>
          </a:p>
        </p:txBody>
      </p:sp>
      <p:sp>
        <p:nvSpPr>
          <p:cNvPr id="10251" name="TextBox 14"/>
          <p:cNvSpPr txBox="1">
            <a:spLocks noChangeArrowheads="1"/>
          </p:cNvSpPr>
          <p:nvPr/>
        </p:nvSpPr>
        <p:spPr bwMode="auto">
          <a:xfrm>
            <a:off x="587375" y="4292600"/>
            <a:ext cx="464502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dirty="0"/>
              <a:t>Killing Form is diagonal: </a:t>
            </a:r>
          </a:p>
          <a:p>
            <a:pPr eaLnBrk="1" hangingPunct="1"/>
            <a:endParaRPr lang="en-GB" altLang="en-US" dirty="0"/>
          </a:p>
          <a:p>
            <a:pPr eaLnBrk="1" hangingPunct="1"/>
            <a:r>
              <a:rPr lang="en-GB" altLang="en-US" sz="3200" dirty="0"/>
              <a:t>         </a:t>
            </a:r>
            <a:r>
              <a:rPr lang="el-GR" altLang="en-US" sz="3200" dirty="0"/>
              <a:t>κ</a:t>
            </a:r>
            <a:r>
              <a:rPr lang="en-GB" altLang="en-US" sz="3200" baseline="-25000" dirty="0"/>
              <a:t>ab  </a:t>
            </a:r>
            <a:r>
              <a:rPr lang="en-GB" altLang="en-US" sz="3200" dirty="0"/>
              <a:t>= -24 </a:t>
            </a:r>
            <a:r>
              <a:rPr lang="el-GR" altLang="en-US" sz="3200" dirty="0"/>
              <a:t>δ</a:t>
            </a:r>
            <a:r>
              <a:rPr lang="en-GB" altLang="en-US" sz="3200" baseline="-25000" dirty="0"/>
              <a:t>ab</a:t>
            </a:r>
          </a:p>
        </p:txBody>
      </p:sp>
      <p:sp>
        <p:nvSpPr>
          <p:cNvPr id="10252" name="TextBox 16"/>
          <p:cNvSpPr txBox="1">
            <a:spLocks noChangeArrowheads="1"/>
          </p:cNvSpPr>
          <p:nvPr/>
        </p:nvSpPr>
        <p:spPr bwMode="auto">
          <a:xfrm>
            <a:off x="557213" y="5637213"/>
            <a:ext cx="33147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dirty="0"/>
              <a:t>Metric Signature : </a:t>
            </a:r>
            <a:r>
              <a:rPr lang="en-GB" altLang="en-US" sz="2400" dirty="0"/>
              <a:t> (-24)</a:t>
            </a:r>
            <a:r>
              <a:rPr lang="en-GB" altLang="en-US" sz="2400" baseline="30000" dirty="0"/>
              <a:t>8</a:t>
            </a:r>
          </a:p>
        </p:txBody>
      </p:sp>
      <p:sp>
        <p:nvSpPr>
          <p:cNvPr id="10253" name="TextBox 17"/>
          <p:cNvSpPr txBox="1">
            <a:spLocks noChangeArrowheads="1"/>
          </p:cNvSpPr>
          <p:nvPr/>
        </p:nvSpPr>
        <p:spPr bwMode="auto">
          <a:xfrm>
            <a:off x="568325" y="458788"/>
            <a:ext cx="7610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2000" dirty="0"/>
              <a:t>After &gt;100hrs running on the RAL-PPD </a:t>
            </a:r>
            <a:r>
              <a:rPr lang="en-GB" altLang="en-US" sz="2000" dirty="0" err="1"/>
              <a:t>linux</a:t>
            </a:r>
            <a:r>
              <a:rPr lang="en-GB" altLang="en-US" sz="2000" dirty="0"/>
              <a:t> farm we found</a:t>
            </a:r>
            <a:r>
              <a:rPr lang="en-GB" altLang="en-US" dirty="0"/>
              <a:t>: </a:t>
            </a: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6156176" y="2239963"/>
            <a:ext cx="936104" cy="2773213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2"/>
          <p:cNvSpPr txBox="1"/>
          <p:nvPr/>
        </p:nvSpPr>
        <p:spPr>
          <a:xfrm>
            <a:off x="3131840" y="2886075"/>
            <a:ext cx="1441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C00000"/>
                </a:solidFill>
              </a:rPr>
              <a:t>Cartan</a:t>
            </a:r>
            <a:endParaRPr lang="en-GB" dirty="0" smtClean="0">
              <a:solidFill>
                <a:srgbClr val="C00000"/>
              </a:solidFill>
            </a:endParaRPr>
          </a:p>
          <a:p>
            <a:r>
              <a:rPr lang="en-GB" dirty="0" err="1" smtClean="0">
                <a:solidFill>
                  <a:srgbClr val="C00000"/>
                </a:solidFill>
              </a:rPr>
              <a:t>Subalgebra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 bwMode="auto">
          <a:xfrm flipV="1">
            <a:off x="585788" y="884238"/>
            <a:ext cx="2538412" cy="12699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5103799" y="825281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dirty="0" smtClean="0">
                <a:latin typeface="Times New Roman" pitchFamily="18" charset="0"/>
              </a:rPr>
              <a:t>Phys. Rev. D </a:t>
            </a:r>
            <a:r>
              <a:rPr lang="en-GB" altLang="en-US" dirty="0">
                <a:latin typeface="Times New Roman" pitchFamily="18" charset="0"/>
              </a:rPr>
              <a:t>90 (2014) </a:t>
            </a:r>
            <a:r>
              <a:rPr lang="en-GB" altLang="en-US" dirty="0" smtClean="0">
                <a:latin typeface="Times New Roman" pitchFamily="18" charset="0"/>
              </a:rPr>
              <a:t>017302; </a:t>
            </a:r>
          </a:p>
          <a:p>
            <a:r>
              <a:rPr lang="en-GB" altLang="en-US" dirty="0" smtClean="0">
                <a:solidFill>
                  <a:srgbClr val="C00000"/>
                </a:solidFill>
                <a:latin typeface="Times New Roman" pitchFamily="18" charset="0"/>
              </a:rPr>
              <a:t>arXiv:1407.8360[hep-</a:t>
            </a:r>
            <a:r>
              <a:rPr lang="en-GB" altLang="en-US" dirty="0" err="1" smtClean="0">
                <a:solidFill>
                  <a:srgbClr val="C00000"/>
                </a:solidFill>
                <a:latin typeface="Times New Roman" pitchFamily="18" charset="0"/>
              </a:rPr>
              <a:t>ph</a:t>
            </a:r>
            <a:r>
              <a:rPr lang="en-GB" altLang="en-US" dirty="0" smtClean="0">
                <a:solidFill>
                  <a:srgbClr val="C00000"/>
                </a:solidFill>
                <a:latin typeface="Times New Roman" pitchFamily="18" charset="0"/>
              </a:rPr>
              <a:t>]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flipH="1">
            <a:off x="3661443" y="5668827"/>
            <a:ext cx="20878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>
                <a:solidFill>
                  <a:srgbClr val="4513FD"/>
                </a:solidFill>
              </a:rPr>
              <a:t>s</a:t>
            </a:r>
            <a:r>
              <a:rPr lang="en-GB" sz="2000" dirty="0" err="1" smtClean="0">
                <a:solidFill>
                  <a:srgbClr val="4513FD"/>
                </a:solidFill>
              </a:rPr>
              <a:t>u</a:t>
            </a:r>
            <a:r>
              <a:rPr lang="en-GB" sz="2000" dirty="0" smtClean="0">
                <a:solidFill>
                  <a:srgbClr val="4513FD"/>
                </a:solidFill>
              </a:rPr>
              <a:t>(3)        A</a:t>
            </a:r>
            <a:r>
              <a:rPr lang="en-GB" sz="2000" baseline="-25000" dirty="0" smtClean="0">
                <a:solidFill>
                  <a:srgbClr val="4513FD"/>
                </a:solidFill>
              </a:rPr>
              <a:t>2</a:t>
            </a:r>
            <a:endParaRPr lang="en-GB" sz="2000" baseline="-25000" dirty="0">
              <a:solidFill>
                <a:srgbClr val="4513FD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5400000">
            <a:off x="4409194" y="5714755"/>
            <a:ext cx="4017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6539D3"/>
                </a:solidFill>
              </a:rPr>
              <a:t>U</a:t>
            </a:r>
            <a:endParaRPr lang="en-GB" sz="2000" baseline="-25000" dirty="0">
              <a:solidFill>
                <a:srgbClr val="6539D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0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638" y="1489075"/>
            <a:ext cx="4498975" cy="433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dirty="0" smtClean="0"/>
              <a:t>NEXT </a:t>
            </a:r>
            <a:r>
              <a:rPr lang="en-GB" altLang="en-US" b="0" dirty="0"/>
              <a:t>Meeting RAL 9 May </a:t>
            </a:r>
            <a:r>
              <a:rPr lang="en-GB" altLang="en-US" b="0" dirty="0" smtClean="0"/>
              <a:t>2018</a:t>
            </a:r>
            <a:endParaRPr lang="en-GB" altLang="en-US" b="0" dirty="0"/>
          </a:p>
          <a:p>
            <a:pPr eaLnBrk="1" hangingPunct="1"/>
            <a:endParaRPr lang="en-GB" altLang="en-US" b="0" dirty="0" smtClean="0"/>
          </a:p>
        </p:txBody>
      </p:sp>
      <p:sp>
        <p:nvSpPr>
          <p:cNvPr id="10244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smtClean="0"/>
              <a:t>Presented by:  W. G. Scott, PPD/RAL.</a:t>
            </a:r>
          </a:p>
        </p:txBody>
      </p:sp>
      <p:sp>
        <p:nvSpPr>
          <p:cNvPr id="1024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1BD13FF-7064-4E47-980C-4200F4535612}" type="slidenum">
              <a:rPr lang="en-GB" altLang="en-US" b="0" smtClean="0"/>
              <a:pPr eaLnBrk="1" hangingPunct="1"/>
              <a:t>7</a:t>
            </a:fld>
            <a:endParaRPr lang="en-GB" altLang="en-US" b="0" smtClean="0"/>
          </a:p>
        </p:txBody>
      </p:sp>
      <p:sp>
        <p:nvSpPr>
          <p:cNvPr id="10246" name="TextBox 9"/>
          <p:cNvSpPr txBox="1">
            <a:spLocks noChangeArrowheads="1"/>
          </p:cNvSpPr>
          <p:nvPr/>
        </p:nvSpPr>
        <p:spPr bwMode="auto">
          <a:xfrm>
            <a:off x="468313" y="1196975"/>
            <a:ext cx="4341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3200" dirty="0"/>
              <a:t>1 x 2   =    3 + 4 - 7 + 8</a:t>
            </a:r>
          </a:p>
        </p:txBody>
      </p:sp>
      <p:sp>
        <p:nvSpPr>
          <p:cNvPr id="10247" name="TextBox 8"/>
          <p:cNvSpPr txBox="1">
            <a:spLocks noChangeArrowheads="1"/>
          </p:cNvSpPr>
          <p:nvPr/>
        </p:nvSpPr>
        <p:spPr bwMode="auto">
          <a:xfrm>
            <a:off x="430213" y="2239963"/>
            <a:ext cx="42751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3600"/>
              <a:t> </a:t>
            </a:r>
            <a:r>
              <a:rPr lang="en-GB" altLang="en-US" sz="3200"/>
              <a:t>1 x 4  =  - 2 + 3 - 6 - 7</a:t>
            </a:r>
          </a:p>
        </p:txBody>
      </p:sp>
      <p:sp>
        <p:nvSpPr>
          <p:cNvPr id="10248" name="TextBox 10"/>
          <p:cNvSpPr txBox="1">
            <a:spLocks noChangeArrowheads="1"/>
          </p:cNvSpPr>
          <p:nvPr/>
        </p:nvSpPr>
        <p:spPr bwMode="auto">
          <a:xfrm>
            <a:off x="557213" y="1697038"/>
            <a:ext cx="4260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3200"/>
              <a:t>1 x 3  =  - 2  - 4 - 6 + 8</a:t>
            </a:r>
          </a:p>
        </p:txBody>
      </p:sp>
      <p:sp>
        <p:nvSpPr>
          <p:cNvPr id="10249" name="TextBox 11"/>
          <p:cNvSpPr txBox="1">
            <a:spLocks noChangeArrowheads="1"/>
          </p:cNvSpPr>
          <p:nvPr/>
        </p:nvSpPr>
        <p:spPr bwMode="auto">
          <a:xfrm>
            <a:off x="608013" y="2851150"/>
            <a:ext cx="224631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3200" dirty="0">
                <a:solidFill>
                  <a:srgbClr val="C00000"/>
                </a:solidFill>
              </a:rPr>
              <a:t>1 x 5  =    0</a:t>
            </a:r>
          </a:p>
        </p:txBody>
      </p:sp>
      <p:sp>
        <p:nvSpPr>
          <p:cNvPr id="10250" name="TextBox 3"/>
          <p:cNvSpPr txBox="1">
            <a:spLocks noChangeArrowheads="1"/>
          </p:cNvSpPr>
          <p:nvPr/>
        </p:nvSpPr>
        <p:spPr bwMode="auto">
          <a:xfrm>
            <a:off x="585788" y="3609975"/>
            <a:ext cx="43021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dirty="0"/>
              <a:t>Structure Constants all unit modulus </a:t>
            </a:r>
          </a:p>
          <a:p>
            <a:pPr eaLnBrk="1" hangingPunct="1"/>
            <a:r>
              <a:rPr lang="en-GB" altLang="en-US" dirty="0"/>
              <a:t>and totally </a:t>
            </a:r>
            <a:r>
              <a:rPr lang="en-GB" altLang="en-US" dirty="0" smtClean="0"/>
              <a:t>anti-symmetric </a:t>
            </a:r>
            <a:endParaRPr lang="en-GB" altLang="en-US" dirty="0"/>
          </a:p>
        </p:txBody>
      </p:sp>
      <p:sp>
        <p:nvSpPr>
          <p:cNvPr id="10251" name="TextBox 14"/>
          <p:cNvSpPr txBox="1">
            <a:spLocks noChangeArrowheads="1"/>
          </p:cNvSpPr>
          <p:nvPr/>
        </p:nvSpPr>
        <p:spPr bwMode="auto">
          <a:xfrm>
            <a:off x="587375" y="4292600"/>
            <a:ext cx="464502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dirty="0"/>
              <a:t>Killing Form is diagonal: </a:t>
            </a:r>
          </a:p>
          <a:p>
            <a:pPr eaLnBrk="1" hangingPunct="1"/>
            <a:endParaRPr lang="en-GB" altLang="en-US" dirty="0"/>
          </a:p>
          <a:p>
            <a:pPr eaLnBrk="1" hangingPunct="1"/>
            <a:r>
              <a:rPr lang="en-GB" altLang="en-US" sz="3200" dirty="0"/>
              <a:t>         </a:t>
            </a:r>
            <a:r>
              <a:rPr lang="el-GR" altLang="en-US" sz="3200" dirty="0"/>
              <a:t>κ</a:t>
            </a:r>
            <a:r>
              <a:rPr lang="en-GB" altLang="en-US" sz="3200" baseline="-25000" dirty="0"/>
              <a:t>ab  </a:t>
            </a:r>
            <a:r>
              <a:rPr lang="en-GB" altLang="en-US" sz="3200" dirty="0"/>
              <a:t>= -24 </a:t>
            </a:r>
            <a:r>
              <a:rPr lang="el-GR" altLang="en-US" sz="3200" dirty="0"/>
              <a:t>δ</a:t>
            </a:r>
            <a:r>
              <a:rPr lang="en-GB" altLang="en-US" sz="3200" baseline="-25000" dirty="0"/>
              <a:t>ab</a:t>
            </a:r>
          </a:p>
        </p:txBody>
      </p:sp>
      <p:sp>
        <p:nvSpPr>
          <p:cNvPr id="10252" name="TextBox 16"/>
          <p:cNvSpPr txBox="1">
            <a:spLocks noChangeArrowheads="1"/>
          </p:cNvSpPr>
          <p:nvPr/>
        </p:nvSpPr>
        <p:spPr bwMode="auto">
          <a:xfrm>
            <a:off x="557213" y="5637213"/>
            <a:ext cx="33147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dirty="0"/>
              <a:t>Metric Signature : </a:t>
            </a:r>
            <a:r>
              <a:rPr lang="en-GB" altLang="en-US" sz="2400" dirty="0"/>
              <a:t> (-24)</a:t>
            </a:r>
            <a:r>
              <a:rPr lang="en-GB" altLang="en-US" sz="2400" baseline="30000" dirty="0"/>
              <a:t>8</a:t>
            </a:r>
          </a:p>
        </p:txBody>
      </p:sp>
      <p:sp>
        <p:nvSpPr>
          <p:cNvPr id="10253" name="TextBox 17"/>
          <p:cNvSpPr txBox="1">
            <a:spLocks noChangeArrowheads="1"/>
          </p:cNvSpPr>
          <p:nvPr/>
        </p:nvSpPr>
        <p:spPr bwMode="auto">
          <a:xfrm>
            <a:off x="568325" y="458788"/>
            <a:ext cx="7610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2000" dirty="0"/>
              <a:t>After &gt;100hrs running on the RAL-PPD </a:t>
            </a:r>
            <a:r>
              <a:rPr lang="en-GB" altLang="en-US" sz="2000" dirty="0" err="1"/>
              <a:t>linux</a:t>
            </a:r>
            <a:r>
              <a:rPr lang="en-GB" altLang="en-US" sz="2000" dirty="0"/>
              <a:t> farm we found</a:t>
            </a:r>
            <a:r>
              <a:rPr lang="en-GB" altLang="en-US" dirty="0"/>
              <a:t>: </a:t>
            </a: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5396091" y="3209240"/>
            <a:ext cx="2448272" cy="1048435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2"/>
          <p:cNvSpPr txBox="1"/>
          <p:nvPr/>
        </p:nvSpPr>
        <p:spPr>
          <a:xfrm>
            <a:off x="3131840" y="2886075"/>
            <a:ext cx="1441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C00000"/>
                </a:solidFill>
              </a:rPr>
              <a:t>Cartan</a:t>
            </a:r>
            <a:endParaRPr lang="en-GB" dirty="0" smtClean="0">
              <a:solidFill>
                <a:srgbClr val="C00000"/>
              </a:solidFill>
            </a:endParaRPr>
          </a:p>
          <a:p>
            <a:r>
              <a:rPr lang="en-GB" dirty="0" err="1" smtClean="0">
                <a:solidFill>
                  <a:srgbClr val="C00000"/>
                </a:solidFill>
              </a:rPr>
              <a:t>Subalgebra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54766" y="5912922"/>
            <a:ext cx="232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Any Opposite Pair! 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 flipV="1">
            <a:off x="585788" y="884238"/>
            <a:ext cx="2538412" cy="12699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Box 18"/>
          <p:cNvSpPr txBox="1"/>
          <p:nvPr/>
        </p:nvSpPr>
        <p:spPr>
          <a:xfrm>
            <a:off x="5103799" y="825281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dirty="0" smtClean="0">
                <a:latin typeface="Times New Roman" pitchFamily="18" charset="0"/>
              </a:rPr>
              <a:t>Phys. Rev. D </a:t>
            </a:r>
            <a:r>
              <a:rPr lang="en-GB" altLang="en-US" dirty="0">
                <a:latin typeface="Times New Roman" pitchFamily="18" charset="0"/>
              </a:rPr>
              <a:t>90 (2014) </a:t>
            </a:r>
            <a:r>
              <a:rPr lang="en-GB" altLang="en-US" dirty="0" smtClean="0">
                <a:latin typeface="Times New Roman" pitchFamily="18" charset="0"/>
              </a:rPr>
              <a:t>017302; </a:t>
            </a:r>
          </a:p>
          <a:p>
            <a:r>
              <a:rPr lang="en-GB" altLang="en-US" dirty="0" smtClean="0">
                <a:solidFill>
                  <a:srgbClr val="C00000"/>
                </a:solidFill>
                <a:latin typeface="Times New Roman" pitchFamily="18" charset="0"/>
              </a:rPr>
              <a:t>arXiv:1407.8360[hep-</a:t>
            </a:r>
            <a:r>
              <a:rPr lang="en-GB" altLang="en-US" dirty="0" err="1" smtClean="0">
                <a:solidFill>
                  <a:srgbClr val="C00000"/>
                </a:solidFill>
                <a:latin typeface="Times New Roman" pitchFamily="18" charset="0"/>
              </a:rPr>
              <a:t>ph</a:t>
            </a:r>
            <a:r>
              <a:rPr lang="en-GB" altLang="en-US" dirty="0" smtClean="0">
                <a:solidFill>
                  <a:srgbClr val="C00000"/>
                </a:solidFill>
                <a:latin typeface="Times New Roman" pitchFamily="18" charset="0"/>
              </a:rPr>
              <a:t>]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flipH="1">
            <a:off x="3661443" y="5668827"/>
            <a:ext cx="20878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>
                <a:solidFill>
                  <a:srgbClr val="4513FD"/>
                </a:solidFill>
              </a:rPr>
              <a:t>s</a:t>
            </a:r>
            <a:r>
              <a:rPr lang="en-GB" sz="2000" dirty="0" err="1" smtClean="0">
                <a:solidFill>
                  <a:srgbClr val="4513FD"/>
                </a:solidFill>
              </a:rPr>
              <a:t>u</a:t>
            </a:r>
            <a:r>
              <a:rPr lang="en-GB" sz="2000" dirty="0" smtClean="0">
                <a:solidFill>
                  <a:srgbClr val="4513FD"/>
                </a:solidFill>
              </a:rPr>
              <a:t>(3)        A</a:t>
            </a:r>
            <a:r>
              <a:rPr lang="en-GB" sz="2000" baseline="-25000" dirty="0" smtClean="0">
                <a:solidFill>
                  <a:srgbClr val="4513FD"/>
                </a:solidFill>
              </a:rPr>
              <a:t>2</a:t>
            </a:r>
            <a:endParaRPr lang="en-GB" sz="2000" baseline="-25000" dirty="0">
              <a:solidFill>
                <a:srgbClr val="4513FD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rot="5400000">
            <a:off x="4409194" y="5714755"/>
            <a:ext cx="4017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6539D3"/>
                </a:solidFill>
              </a:rPr>
              <a:t>U</a:t>
            </a:r>
            <a:endParaRPr lang="en-GB" sz="2000" baseline="-25000" dirty="0">
              <a:solidFill>
                <a:srgbClr val="6539D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20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dirty="0" smtClean="0"/>
              <a:t>NEXT </a:t>
            </a:r>
            <a:r>
              <a:rPr lang="en-GB" altLang="en-US" b="0" dirty="0"/>
              <a:t>Meeting RAL 9 May </a:t>
            </a:r>
            <a:r>
              <a:rPr lang="en-GB" altLang="en-US" b="0" dirty="0" smtClean="0"/>
              <a:t>2018</a:t>
            </a:r>
            <a:endParaRPr lang="en-GB" altLang="en-US" b="0" dirty="0"/>
          </a:p>
          <a:p>
            <a:pPr eaLnBrk="1" hangingPunct="1"/>
            <a:endParaRPr lang="en-GB" altLang="en-US" b="0" dirty="0" smtClean="0"/>
          </a:p>
        </p:txBody>
      </p:sp>
      <p:sp>
        <p:nvSpPr>
          <p:cNvPr id="13316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smtClean="0"/>
              <a:t>Presented by:  W. G. Scott, PPD/RAL.</a:t>
            </a:r>
          </a:p>
        </p:txBody>
      </p:sp>
      <p:sp>
        <p:nvSpPr>
          <p:cNvPr id="1331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8350ADA-2517-41C6-95E3-B8C3E1EC7B9E}" type="slidenum">
              <a:rPr lang="en-GB" altLang="en-US" b="0" smtClean="0"/>
              <a:pPr eaLnBrk="1" hangingPunct="1"/>
              <a:t>8</a:t>
            </a:fld>
            <a:endParaRPr lang="en-GB" altLang="en-US" b="0" dirty="0" smtClean="0"/>
          </a:p>
        </p:txBody>
      </p:sp>
      <p:sp>
        <p:nvSpPr>
          <p:cNvPr id="61" name="TextBox 60"/>
          <p:cNvSpPr txBox="1"/>
          <p:nvPr/>
        </p:nvSpPr>
        <p:spPr>
          <a:xfrm>
            <a:off x="81338" y="1559811"/>
            <a:ext cx="9036496" cy="1570751"/>
          </a:xfrm>
          <a:prstGeom prst="rect">
            <a:avLst/>
          </a:prstGeom>
          <a:noFill/>
        </p:spPr>
        <p:txBody>
          <a:bodyPr wrap="square" tIns="46800" rtlCol="0" anchor="t">
            <a:spAutoFit/>
          </a:bodyPr>
          <a:lstStyle/>
          <a:p>
            <a:r>
              <a:rPr lang="el-GR" sz="3200" dirty="0" smtClean="0"/>
              <a:t>λ</a:t>
            </a:r>
            <a:r>
              <a:rPr lang="en-GB" sz="3200" baseline="-25000" dirty="0" smtClean="0"/>
              <a:t>1</a:t>
            </a:r>
            <a:r>
              <a:rPr lang="en-GB" sz="3200" dirty="0" smtClean="0"/>
              <a:t> = </a:t>
            </a:r>
            <a:r>
              <a:rPr lang="en-GB" sz="9600" b="0" dirty="0" smtClean="0"/>
              <a:t>(</a:t>
            </a:r>
            <a:r>
              <a:rPr lang="en-GB" sz="3200" b="0" dirty="0" smtClean="0"/>
              <a:t>         </a:t>
            </a:r>
            <a:r>
              <a:rPr lang="en-GB" sz="9600" b="0" dirty="0" smtClean="0"/>
              <a:t>)</a:t>
            </a:r>
            <a:r>
              <a:rPr lang="en-GB" sz="3200" b="0" dirty="0" smtClean="0"/>
              <a:t> </a:t>
            </a:r>
            <a:r>
              <a:rPr lang="el-GR" sz="3200" dirty="0" smtClean="0"/>
              <a:t> λ</a:t>
            </a:r>
            <a:r>
              <a:rPr lang="en-GB" sz="3200" baseline="-25000" dirty="0" smtClean="0"/>
              <a:t>2</a:t>
            </a:r>
            <a:r>
              <a:rPr lang="en-GB" sz="3200" dirty="0" smtClean="0"/>
              <a:t> </a:t>
            </a:r>
            <a:r>
              <a:rPr lang="en-GB" sz="3200" dirty="0"/>
              <a:t>= </a:t>
            </a:r>
            <a:r>
              <a:rPr lang="en-GB" sz="4400" baseline="30000" dirty="0" smtClean="0"/>
              <a:t>-</a:t>
            </a:r>
            <a:r>
              <a:rPr lang="en-GB" sz="9600" b="0" dirty="0" smtClean="0"/>
              <a:t>(</a:t>
            </a:r>
            <a:r>
              <a:rPr lang="en-GB" sz="3200" b="0" dirty="0" smtClean="0"/>
              <a:t>          </a:t>
            </a:r>
            <a:r>
              <a:rPr lang="en-GB" sz="9600" b="0" dirty="0" smtClean="0"/>
              <a:t>)</a:t>
            </a:r>
            <a:r>
              <a:rPr lang="el-GR" sz="3200" dirty="0" smtClean="0"/>
              <a:t> </a:t>
            </a:r>
            <a:r>
              <a:rPr lang="en-GB" sz="3200" dirty="0" smtClean="0"/>
              <a:t> </a:t>
            </a:r>
            <a:r>
              <a:rPr lang="el-GR" sz="3200" dirty="0" smtClean="0"/>
              <a:t>λ</a:t>
            </a:r>
            <a:r>
              <a:rPr lang="en-GB" sz="3200" baseline="-25000" dirty="0" smtClean="0"/>
              <a:t>3</a:t>
            </a:r>
            <a:r>
              <a:rPr lang="en-GB" sz="3200" dirty="0" smtClean="0"/>
              <a:t> </a:t>
            </a:r>
            <a:r>
              <a:rPr lang="en-GB" sz="3200" dirty="0"/>
              <a:t>= </a:t>
            </a:r>
            <a:r>
              <a:rPr lang="en-GB" sz="9600" b="0" dirty="0"/>
              <a:t>(</a:t>
            </a:r>
            <a:r>
              <a:rPr lang="en-GB" sz="3200" b="0" dirty="0"/>
              <a:t>        </a:t>
            </a:r>
            <a:r>
              <a:rPr lang="en-GB" sz="3200" b="0" dirty="0" smtClean="0"/>
              <a:t>  </a:t>
            </a:r>
            <a:r>
              <a:rPr lang="en-GB" sz="9600" b="0" dirty="0" smtClean="0"/>
              <a:t>)</a:t>
            </a:r>
            <a:r>
              <a:rPr lang="en-GB" sz="3200" b="0" dirty="0" smtClean="0"/>
              <a:t> </a:t>
            </a:r>
            <a:endParaRPr lang="en-GB" sz="9600" b="0" dirty="0"/>
          </a:p>
        </p:txBody>
      </p:sp>
      <p:sp>
        <p:nvSpPr>
          <p:cNvPr id="62" name="TextBox 61"/>
          <p:cNvSpPr txBox="1"/>
          <p:nvPr/>
        </p:nvSpPr>
        <p:spPr>
          <a:xfrm>
            <a:off x="115416" y="3046536"/>
            <a:ext cx="9036496" cy="1570751"/>
          </a:xfrm>
          <a:prstGeom prst="rect">
            <a:avLst/>
          </a:prstGeom>
          <a:noFill/>
        </p:spPr>
        <p:txBody>
          <a:bodyPr wrap="square" tIns="46800" rtlCol="0" anchor="t">
            <a:spAutoFit/>
          </a:bodyPr>
          <a:lstStyle/>
          <a:p>
            <a:r>
              <a:rPr lang="el-GR" sz="3200" dirty="0" smtClean="0"/>
              <a:t>λ</a:t>
            </a:r>
            <a:r>
              <a:rPr lang="en-GB" sz="3200" baseline="-25000" dirty="0" smtClean="0"/>
              <a:t>4</a:t>
            </a:r>
            <a:r>
              <a:rPr lang="en-GB" sz="3200" dirty="0" smtClean="0"/>
              <a:t> = </a:t>
            </a:r>
            <a:r>
              <a:rPr lang="en-GB" sz="4800" baseline="30000" dirty="0" smtClean="0"/>
              <a:t>-</a:t>
            </a:r>
            <a:r>
              <a:rPr lang="en-GB" sz="9600" b="0" dirty="0" smtClean="0"/>
              <a:t>(</a:t>
            </a:r>
            <a:r>
              <a:rPr lang="en-GB" sz="3200" b="0" dirty="0" smtClean="0"/>
              <a:t>        </a:t>
            </a:r>
            <a:r>
              <a:rPr lang="en-GB" sz="9600" b="0" dirty="0" smtClean="0"/>
              <a:t>)</a:t>
            </a:r>
            <a:r>
              <a:rPr lang="en-GB" sz="3200" b="0" dirty="0" smtClean="0"/>
              <a:t> </a:t>
            </a:r>
            <a:r>
              <a:rPr lang="el-GR" sz="3200" dirty="0" smtClean="0"/>
              <a:t>λ</a:t>
            </a:r>
            <a:r>
              <a:rPr lang="en-GB" sz="3200" baseline="-25000" dirty="0" smtClean="0"/>
              <a:t>5</a:t>
            </a:r>
            <a:r>
              <a:rPr lang="en-GB" sz="3200" dirty="0" smtClean="0"/>
              <a:t> </a:t>
            </a:r>
            <a:r>
              <a:rPr lang="en-GB" sz="3200" dirty="0"/>
              <a:t>= </a:t>
            </a:r>
            <a:r>
              <a:rPr lang="en-GB" sz="9600" b="0" dirty="0"/>
              <a:t>(</a:t>
            </a:r>
            <a:r>
              <a:rPr lang="en-GB" sz="3200" b="0" dirty="0"/>
              <a:t>         </a:t>
            </a:r>
            <a:r>
              <a:rPr lang="en-GB" sz="9600" b="0" dirty="0" smtClean="0"/>
              <a:t>)</a:t>
            </a:r>
            <a:r>
              <a:rPr lang="el-GR" sz="3200" dirty="0"/>
              <a:t> </a:t>
            </a:r>
            <a:r>
              <a:rPr lang="en-GB" sz="3200" dirty="0" smtClean="0"/>
              <a:t>  </a:t>
            </a:r>
            <a:r>
              <a:rPr lang="el-GR" sz="3200" dirty="0" smtClean="0"/>
              <a:t>λ</a:t>
            </a:r>
            <a:r>
              <a:rPr lang="en-GB" sz="3200" baseline="-25000" dirty="0" smtClean="0"/>
              <a:t>6</a:t>
            </a:r>
            <a:r>
              <a:rPr lang="en-GB" sz="3200" dirty="0" smtClean="0"/>
              <a:t> </a:t>
            </a:r>
            <a:r>
              <a:rPr lang="en-GB" sz="3200" dirty="0"/>
              <a:t>= </a:t>
            </a:r>
            <a:r>
              <a:rPr lang="en-GB" sz="4800" baseline="30000" dirty="0" smtClean="0"/>
              <a:t>-</a:t>
            </a:r>
            <a:r>
              <a:rPr lang="en-GB" sz="9600" b="0" dirty="0" smtClean="0"/>
              <a:t>(</a:t>
            </a:r>
            <a:r>
              <a:rPr lang="en-GB" sz="3200" b="0" dirty="0" smtClean="0"/>
              <a:t>          </a:t>
            </a:r>
            <a:r>
              <a:rPr lang="en-GB" sz="9600" b="0" dirty="0" smtClean="0"/>
              <a:t>)</a:t>
            </a:r>
            <a:r>
              <a:rPr lang="en-GB" sz="3200" b="0" dirty="0" smtClean="0"/>
              <a:t> </a:t>
            </a:r>
            <a:endParaRPr lang="en-GB" sz="9600" b="0" dirty="0"/>
          </a:p>
        </p:txBody>
      </p:sp>
      <p:sp>
        <p:nvSpPr>
          <p:cNvPr id="63" name="TextBox 62"/>
          <p:cNvSpPr txBox="1"/>
          <p:nvPr/>
        </p:nvSpPr>
        <p:spPr>
          <a:xfrm>
            <a:off x="149898" y="4555461"/>
            <a:ext cx="6006278" cy="1570751"/>
          </a:xfrm>
          <a:prstGeom prst="rect">
            <a:avLst/>
          </a:prstGeom>
          <a:noFill/>
        </p:spPr>
        <p:txBody>
          <a:bodyPr wrap="square" tIns="46800" rtlCol="0" anchor="t">
            <a:spAutoFit/>
          </a:bodyPr>
          <a:lstStyle/>
          <a:p>
            <a:r>
              <a:rPr lang="el-GR" sz="3200" dirty="0" smtClean="0"/>
              <a:t>λ</a:t>
            </a:r>
            <a:r>
              <a:rPr lang="en-GB" sz="3200" baseline="-25000" dirty="0" smtClean="0"/>
              <a:t>7</a:t>
            </a:r>
            <a:r>
              <a:rPr lang="en-GB" sz="3200" dirty="0" smtClean="0"/>
              <a:t> = </a:t>
            </a:r>
            <a:r>
              <a:rPr lang="en-GB" sz="9600" b="0" dirty="0" smtClean="0"/>
              <a:t>(</a:t>
            </a:r>
            <a:r>
              <a:rPr lang="en-GB" sz="3200" b="0" dirty="0" smtClean="0"/>
              <a:t>         </a:t>
            </a:r>
            <a:r>
              <a:rPr lang="en-GB" sz="9600" b="0" dirty="0" smtClean="0"/>
              <a:t>)</a:t>
            </a:r>
            <a:r>
              <a:rPr lang="en-GB" sz="3200" b="0" dirty="0" smtClean="0"/>
              <a:t> </a:t>
            </a:r>
            <a:r>
              <a:rPr lang="el-GR" sz="3200" dirty="0" smtClean="0"/>
              <a:t> λ</a:t>
            </a:r>
            <a:r>
              <a:rPr lang="en-GB" sz="3200" baseline="-25000" dirty="0" smtClean="0"/>
              <a:t>8</a:t>
            </a:r>
            <a:r>
              <a:rPr lang="en-GB" sz="3200" dirty="0" smtClean="0"/>
              <a:t> </a:t>
            </a:r>
            <a:r>
              <a:rPr lang="en-GB" sz="3200" dirty="0"/>
              <a:t>= </a:t>
            </a:r>
            <a:r>
              <a:rPr lang="en-GB" sz="4800" baseline="30000" dirty="0" smtClean="0"/>
              <a:t>-</a:t>
            </a:r>
            <a:r>
              <a:rPr lang="en-GB" sz="9600" b="0" dirty="0" smtClean="0"/>
              <a:t>(</a:t>
            </a:r>
            <a:r>
              <a:rPr lang="en-GB" sz="3200" b="0" dirty="0" smtClean="0"/>
              <a:t>         </a:t>
            </a:r>
            <a:r>
              <a:rPr lang="en-GB" sz="9600" b="0" dirty="0" smtClean="0"/>
              <a:t>)</a:t>
            </a:r>
            <a:r>
              <a:rPr lang="el-GR" sz="3200" dirty="0"/>
              <a:t> </a:t>
            </a:r>
            <a:r>
              <a:rPr lang="en-GB" sz="3200" b="0" dirty="0" smtClean="0"/>
              <a:t> </a:t>
            </a:r>
            <a:endParaRPr lang="en-GB" sz="9600" b="0" dirty="0"/>
          </a:p>
        </p:txBody>
      </p:sp>
      <p:sp>
        <p:nvSpPr>
          <p:cNvPr id="4" name="TextBox 3"/>
          <p:cNvSpPr txBox="1"/>
          <p:nvPr/>
        </p:nvSpPr>
        <p:spPr>
          <a:xfrm>
            <a:off x="1274033" y="2026389"/>
            <a:ext cx="12763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x</a:t>
            </a:r>
            <a:r>
              <a:rPr lang="en-GB" sz="2000" baseline="-25000" dirty="0" smtClean="0"/>
              <a:t>-</a:t>
            </a:r>
            <a:r>
              <a:rPr lang="en-GB" sz="2000" dirty="0" smtClean="0"/>
              <a:t>    0    0</a:t>
            </a:r>
          </a:p>
          <a:p>
            <a:r>
              <a:rPr lang="en-GB" sz="2000" dirty="0" smtClean="0"/>
              <a:t>0    x</a:t>
            </a:r>
            <a:r>
              <a:rPr lang="en-GB" sz="2000" baseline="-25000" dirty="0" smtClean="0"/>
              <a:t>0</a:t>
            </a:r>
            <a:r>
              <a:rPr lang="en-GB" sz="2000" dirty="0" smtClean="0"/>
              <a:t>    0</a:t>
            </a:r>
          </a:p>
          <a:p>
            <a:r>
              <a:rPr lang="en-GB" sz="2000" dirty="0" smtClean="0"/>
              <a:t>0    0    x</a:t>
            </a:r>
            <a:r>
              <a:rPr lang="en-GB" sz="2000" baseline="-25000" dirty="0" smtClean="0"/>
              <a:t>+</a:t>
            </a:r>
            <a:endParaRPr lang="en-GB" sz="2000" baseline="-25000" dirty="0"/>
          </a:p>
        </p:txBody>
      </p:sp>
      <p:sp>
        <p:nvSpPr>
          <p:cNvPr id="68" name="TextBox 67"/>
          <p:cNvSpPr txBox="1"/>
          <p:nvPr/>
        </p:nvSpPr>
        <p:spPr>
          <a:xfrm>
            <a:off x="4324668" y="2026386"/>
            <a:ext cx="14975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0</a:t>
            </a:r>
            <a:r>
              <a:rPr lang="en-GB" sz="2000" dirty="0" smtClean="0"/>
              <a:t>   b</a:t>
            </a:r>
            <a:r>
              <a:rPr lang="el-GR" sz="2000" dirty="0" smtClean="0"/>
              <a:t>ω</a:t>
            </a:r>
            <a:r>
              <a:rPr lang="en-GB" sz="2000" dirty="0" smtClean="0"/>
              <a:t>    ƃ</a:t>
            </a:r>
          </a:p>
          <a:p>
            <a:r>
              <a:rPr lang="en-GB" sz="2000" dirty="0"/>
              <a:t>ƃ</a:t>
            </a:r>
            <a:r>
              <a:rPr lang="el-GR" sz="2000" dirty="0" smtClean="0"/>
              <a:t>ϖ</a:t>
            </a:r>
            <a:r>
              <a:rPr lang="en-GB" sz="2000" dirty="0" smtClean="0"/>
              <a:t>   0   b</a:t>
            </a:r>
            <a:r>
              <a:rPr lang="el-GR" sz="2000" dirty="0" smtClean="0"/>
              <a:t>ϖ</a:t>
            </a:r>
            <a:endParaRPr lang="en-GB" sz="2000" dirty="0" smtClean="0"/>
          </a:p>
          <a:p>
            <a:r>
              <a:rPr lang="en-GB" sz="2000" dirty="0"/>
              <a:t>b</a:t>
            </a:r>
            <a:r>
              <a:rPr lang="en-GB" sz="2000" dirty="0" smtClean="0"/>
              <a:t>    </a:t>
            </a:r>
            <a:r>
              <a:rPr lang="en-GB" sz="2000" dirty="0"/>
              <a:t>ƃ</a:t>
            </a:r>
            <a:r>
              <a:rPr lang="el-GR" sz="2000" dirty="0" smtClean="0"/>
              <a:t>ω</a:t>
            </a:r>
            <a:r>
              <a:rPr lang="en-GB" sz="2000" dirty="0" smtClean="0"/>
              <a:t>    0</a:t>
            </a:r>
            <a:endParaRPr lang="en-GB" sz="2000" baseline="-25000" dirty="0"/>
          </a:p>
        </p:txBody>
      </p:sp>
      <p:sp>
        <p:nvSpPr>
          <p:cNvPr id="70" name="TextBox 69"/>
          <p:cNvSpPr txBox="1"/>
          <p:nvPr/>
        </p:nvSpPr>
        <p:spPr>
          <a:xfrm>
            <a:off x="1503682" y="3536142"/>
            <a:ext cx="113524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0</a:t>
            </a:r>
            <a:r>
              <a:rPr lang="en-GB" sz="2000" dirty="0" smtClean="0"/>
              <a:t>   ƃ    b</a:t>
            </a:r>
          </a:p>
          <a:p>
            <a:r>
              <a:rPr lang="en-GB" sz="2000" dirty="0" smtClean="0"/>
              <a:t>b   0    ƃ</a:t>
            </a:r>
          </a:p>
          <a:p>
            <a:r>
              <a:rPr lang="en-GB" sz="2000" dirty="0" smtClean="0"/>
              <a:t>ƃ   b    0</a:t>
            </a:r>
            <a:endParaRPr lang="en-GB" sz="2000" baseline="-25000" dirty="0"/>
          </a:p>
        </p:txBody>
      </p:sp>
      <p:sp>
        <p:nvSpPr>
          <p:cNvPr id="71" name="TextBox 70"/>
          <p:cNvSpPr txBox="1"/>
          <p:nvPr/>
        </p:nvSpPr>
        <p:spPr>
          <a:xfrm>
            <a:off x="7369285" y="1991309"/>
            <a:ext cx="14975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0</a:t>
            </a:r>
            <a:r>
              <a:rPr lang="en-GB" sz="2000" dirty="0" smtClean="0"/>
              <a:t>   b</a:t>
            </a:r>
            <a:r>
              <a:rPr lang="el-GR" sz="2000" dirty="0" smtClean="0"/>
              <a:t>ϖ</a:t>
            </a:r>
            <a:r>
              <a:rPr lang="en-GB" sz="2000" dirty="0" smtClean="0"/>
              <a:t>    ƃ</a:t>
            </a:r>
          </a:p>
          <a:p>
            <a:r>
              <a:rPr lang="en-GB" sz="2000" dirty="0" smtClean="0"/>
              <a:t>ƃ</a:t>
            </a:r>
            <a:r>
              <a:rPr lang="el-GR" sz="2000" dirty="0"/>
              <a:t>ω</a:t>
            </a:r>
            <a:r>
              <a:rPr lang="en-GB" sz="2000" dirty="0" smtClean="0"/>
              <a:t>   0   b</a:t>
            </a:r>
            <a:r>
              <a:rPr lang="el-GR" sz="2000" dirty="0"/>
              <a:t>ω</a:t>
            </a:r>
            <a:endParaRPr lang="en-GB" sz="2000" dirty="0" smtClean="0"/>
          </a:p>
          <a:p>
            <a:r>
              <a:rPr lang="en-GB" sz="2000" dirty="0"/>
              <a:t>b</a:t>
            </a:r>
            <a:r>
              <a:rPr lang="en-GB" sz="2000" dirty="0" smtClean="0"/>
              <a:t>    ƃ</a:t>
            </a:r>
            <a:r>
              <a:rPr lang="el-GR" sz="2000" dirty="0"/>
              <a:t>ϖ</a:t>
            </a:r>
            <a:r>
              <a:rPr lang="en-GB" sz="2000" dirty="0" smtClean="0"/>
              <a:t>    0</a:t>
            </a:r>
            <a:endParaRPr lang="en-GB" sz="2000" baseline="-25000" dirty="0"/>
          </a:p>
        </p:txBody>
      </p:sp>
      <p:sp>
        <p:nvSpPr>
          <p:cNvPr id="72" name="TextBox 71"/>
          <p:cNvSpPr txBox="1"/>
          <p:nvPr/>
        </p:nvSpPr>
        <p:spPr>
          <a:xfrm>
            <a:off x="4178795" y="3536141"/>
            <a:ext cx="12763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x</a:t>
            </a:r>
            <a:r>
              <a:rPr lang="en-GB" sz="2000" baseline="-25000" dirty="0" smtClean="0"/>
              <a:t>+</a:t>
            </a:r>
            <a:r>
              <a:rPr lang="en-GB" sz="2000" dirty="0" smtClean="0"/>
              <a:t>    0    0</a:t>
            </a:r>
          </a:p>
          <a:p>
            <a:r>
              <a:rPr lang="en-GB" sz="2000" dirty="0" smtClean="0"/>
              <a:t>0    x</a:t>
            </a:r>
            <a:r>
              <a:rPr lang="en-GB" sz="2000" baseline="-25000" dirty="0" smtClean="0"/>
              <a:t>0</a:t>
            </a:r>
            <a:r>
              <a:rPr lang="en-GB" sz="2000" dirty="0" smtClean="0"/>
              <a:t>    0</a:t>
            </a:r>
          </a:p>
          <a:p>
            <a:r>
              <a:rPr lang="en-GB" sz="2000" dirty="0" smtClean="0"/>
              <a:t>0    0    x</a:t>
            </a:r>
            <a:r>
              <a:rPr lang="en-GB" sz="2000" baseline="-25000" dirty="0" smtClean="0"/>
              <a:t>-</a:t>
            </a:r>
            <a:endParaRPr lang="en-GB" sz="2000" baseline="-25000" dirty="0"/>
          </a:p>
        </p:txBody>
      </p:sp>
      <p:sp>
        <p:nvSpPr>
          <p:cNvPr id="73" name="TextBox 72"/>
          <p:cNvSpPr txBox="1"/>
          <p:nvPr/>
        </p:nvSpPr>
        <p:spPr>
          <a:xfrm>
            <a:off x="7230586" y="3529193"/>
            <a:ext cx="14975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0</a:t>
            </a:r>
            <a:r>
              <a:rPr lang="en-GB" sz="2000" dirty="0" smtClean="0"/>
              <a:t>    ƃ</a:t>
            </a:r>
            <a:r>
              <a:rPr lang="el-GR" sz="2000" dirty="0" smtClean="0"/>
              <a:t>ω</a:t>
            </a:r>
            <a:r>
              <a:rPr lang="en-GB" sz="2000" dirty="0" smtClean="0"/>
              <a:t>    b</a:t>
            </a:r>
          </a:p>
          <a:p>
            <a:r>
              <a:rPr lang="en-GB" sz="2000" dirty="0" smtClean="0"/>
              <a:t>b</a:t>
            </a:r>
            <a:r>
              <a:rPr lang="el-GR" sz="2000" dirty="0" smtClean="0"/>
              <a:t>ϖ</a:t>
            </a:r>
            <a:r>
              <a:rPr lang="en-GB" sz="2000" dirty="0" smtClean="0"/>
              <a:t>   0   ƃ</a:t>
            </a:r>
            <a:r>
              <a:rPr lang="el-GR" sz="2000" dirty="0" smtClean="0"/>
              <a:t>ϖ</a:t>
            </a:r>
            <a:endParaRPr lang="en-GB" sz="2000" dirty="0" smtClean="0"/>
          </a:p>
          <a:p>
            <a:r>
              <a:rPr lang="en-GB" sz="2000" dirty="0" smtClean="0"/>
              <a:t>ƃ    b</a:t>
            </a:r>
            <a:r>
              <a:rPr lang="el-GR" sz="2000" dirty="0" smtClean="0"/>
              <a:t>ω</a:t>
            </a:r>
            <a:r>
              <a:rPr lang="en-GB" sz="2000" dirty="0" smtClean="0"/>
              <a:t>    0</a:t>
            </a:r>
            <a:endParaRPr lang="en-GB" sz="2000" baseline="-25000" dirty="0"/>
          </a:p>
        </p:txBody>
      </p:sp>
      <p:sp>
        <p:nvSpPr>
          <p:cNvPr id="74" name="TextBox 73"/>
          <p:cNvSpPr txBox="1"/>
          <p:nvPr/>
        </p:nvSpPr>
        <p:spPr>
          <a:xfrm>
            <a:off x="1274033" y="4941168"/>
            <a:ext cx="14975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0</a:t>
            </a:r>
            <a:r>
              <a:rPr lang="en-GB" sz="2000" dirty="0" smtClean="0"/>
              <a:t>    ƃ</a:t>
            </a:r>
            <a:r>
              <a:rPr lang="el-GR" sz="2000" dirty="0"/>
              <a:t>ϖ</a:t>
            </a:r>
            <a:r>
              <a:rPr lang="en-GB" sz="2000" dirty="0" smtClean="0"/>
              <a:t>    b</a:t>
            </a:r>
          </a:p>
          <a:p>
            <a:r>
              <a:rPr lang="en-GB" sz="2000" dirty="0" smtClean="0"/>
              <a:t>b</a:t>
            </a:r>
            <a:r>
              <a:rPr lang="el-GR" sz="2000" dirty="0"/>
              <a:t>ω</a:t>
            </a:r>
            <a:r>
              <a:rPr lang="en-GB" sz="2000" dirty="0" smtClean="0"/>
              <a:t>   0   ƃ</a:t>
            </a:r>
            <a:r>
              <a:rPr lang="el-GR" sz="2000" dirty="0"/>
              <a:t>ω</a:t>
            </a:r>
            <a:endParaRPr lang="en-GB" sz="2000" dirty="0" smtClean="0"/>
          </a:p>
          <a:p>
            <a:r>
              <a:rPr lang="en-GB" sz="2000" dirty="0" smtClean="0"/>
              <a:t>ƃ    b</a:t>
            </a:r>
            <a:r>
              <a:rPr lang="el-GR" sz="2000" dirty="0"/>
              <a:t>ϖ</a:t>
            </a:r>
            <a:r>
              <a:rPr lang="en-GB" sz="2000" dirty="0" smtClean="0"/>
              <a:t>    0</a:t>
            </a:r>
            <a:endParaRPr lang="en-GB" sz="2000" baseline="-25000" dirty="0"/>
          </a:p>
        </p:txBody>
      </p:sp>
      <p:sp>
        <p:nvSpPr>
          <p:cNvPr id="75" name="TextBox 74"/>
          <p:cNvSpPr txBox="1"/>
          <p:nvPr/>
        </p:nvSpPr>
        <p:spPr>
          <a:xfrm>
            <a:off x="4470542" y="4941168"/>
            <a:ext cx="12057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0</a:t>
            </a:r>
            <a:r>
              <a:rPr lang="en-GB" sz="2000" dirty="0" smtClean="0"/>
              <a:t>   b</a:t>
            </a:r>
            <a:r>
              <a:rPr lang="en-GB" sz="2000" dirty="0"/>
              <a:t> </a:t>
            </a:r>
            <a:r>
              <a:rPr lang="en-GB" sz="2000" dirty="0" smtClean="0"/>
              <a:t>   ƃ</a:t>
            </a:r>
          </a:p>
          <a:p>
            <a:r>
              <a:rPr lang="en-GB" sz="2000" dirty="0" smtClean="0"/>
              <a:t>ƃ   0    b</a:t>
            </a:r>
          </a:p>
          <a:p>
            <a:r>
              <a:rPr lang="en-GB" sz="2000" dirty="0"/>
              <a:t>b</a:t>
            </a:r>
            <a:r>
              <a:rPr lang="en-GB" sz="2000" dirty="0" smtClean="0"/>
              <a:t>    ƃ    0</a:t>
            </a:r>
            <a:endParaRPr lang="en-GB" sz="2000" baseline="-25000" dirty="0"/>
          </a:p>
        </p:txBody>
      </p:sp>
      <p:sp>
        <p:nvSpPr>
          <p:cNvPr id="2" name="TextBox 1"/>
          <p:cNvSpPr txBox="1"/>
          <p:nvPr/>
        </p:nvSpPr>
        <p:spPr>
          <a:xfrm>
            <a:off x="349133" y="733346"/>
            <a:ext cx="4402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b</a:t>
            </a:r>
            <a:r>
              <a:rPr lang="en-GB" sz="2400" dirty="0" smtClean="0"/>
              <a:t> = (</a:t>
            </a:r>
            <a:r>
              <a:rPr lang="en-GB" sz="2400" dirty="0"/>
              <a:t>x</a:t>
            </a:r>
            <a:r>
              <a:rPr lang="en-GB" sz="2400" baseline="-25000" dirty="0"/>
              <a:t>-</a:t>
            </a:r>
            <a:r>
              <a:rPr lang="en-GB" sz="2400" dirty="0" smtClean="0"/>
              <a:t> </a:t>
            </a:r>
            <a:r>
              <a:rPr lang="el-GR" sz="2400" dirty="0" smtClean="0"/>
              <a:t>ω</a:t>
            </a:r>
            <a:r>
              <a:rPr lang="en-GB" sz="2400" dirty="0" smtClean="0"/>
              <a:t> + x</a:t>
            </a:r>
            <a:r>
              <a:rPr lang="en-GB" sz="2400" baseline="-25000" dirty="0" smtClean="0"/>
              <a:t>0 </a:t>
            </a:r>
            <a:r>
              <a:rPr lang="en-GB" sz="2400" dirty="0" smtClean="0"/>
              <a:t> + </a:t>
            </a:r>
            <a:r>
              <a:rPr lang="en-GB" sz="2400" dirty="0"/>
              <a:t>x</a:t>
            </a:r>
            <a:r>
              <a:rPr lang="en-GB" sz="2400" baseline="-25000" dirty="0"/>
              <a:t>+</a:t>
            </a:r>
            <a:r>
              <a:rPr lang="en-GB" sz="2400" dirty="0" smtClean="0"/>
              <a:t> </a:t>
            </a:r>
            <a:r>
              <a:rPr lang="el-GR" sz="2400" dirty="0" smtClean="0"/>
              <a:t>ϖ</a:t>
            </a:r>
            <a:r>
              <a:rPr lang="en-GB" sz="2400" dirty="0" smtClean="0"/>
              <a:t>) / 3</a:t>
            </a:r>
          </a:p>
          <a:p>
            <a:r>
              <a:rPr lang="en-GB" sz="2400" dirty="0" smtClean="0"/>
              <a:t>ƃ </a:t>
            </a:r>
            <a:r>
              <a:rPr lang="en-GB" sz="2400" dirty="0"/>
              <a:t>= (x</a:t>
            </a:r>
            <a:r>
              <a:rPr lang="en-GB" sz="2400" baseline="-25000" dirty="0"/>
              <a:t>-</a:t>
            </a:r>
            <a:r>
              <a:rPr lang="en-GB" sz="2400" dirty="0"/>
              <a:t> </a:t>
            </a:r>
            <a:r>
              <a:rPr lang="el-GR" sz="2400" dirty="0"/>
              <a:t>ϖ</a:t>
            </a:r>
            <a:r>
              <a:rPr lang="en-GB" sz="2400" dirty="0"/>
              <a:t> + x</a:t>
            </a:r>
            <a:r>
              <a:rPr lang="en-GB" sz="2400" baseline="-25000" dirty="0"/>
              <a:t>0 </a:t>
            </a:r>
            <a:r>
              <a:rPr lang="en-GB" sz="2400" dirty="0"/>
              <a:t> + x</a:t>
            </a:r>
            <a:r>
              <a:rPr lang="en-GB" sz="2400" baseline="-25000" dirty="0"/>
              <a:t>+</a:t>
            </a:r>
            <a:r>
              <a:rPr lang="en-GB" sz="2400" dirty="0"/>
              <a:t> </a:t>
            </a:r>
            <a:r>
              <a:rPr lang="el-GR" sz="2400" dirty="0"/>
              <a:t>ω</a:t>
            </a:r>
            <a:r>
              <a:rPr lang="en-GB" sz="2400" dirty="0"/>
              <a:t>) / </a:t>
            </a:r>
            <a:r>
              <a:rPr lang="en-GB" sz="2400" dirty="0" smtClean="0"/>
              <a:t>3 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59340" y="179348"/>
            <a:ext cx="8507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The Fundamental  (3 x 3) Representation  in Cyclic Form: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178795" y="844444"/>
            <a:ext cx="47949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(where  x</a:t>
            </a:r>
            <a:r>
              <a:rPr lang="en-GB" baseline="-25000" dirty="0" smtClean="0"/>
              <a:t>-</a:t>
            </a:r>
            <a:r>
              <a:rPr lang="en-GB" dirty="0" smtClean="0"/>
              <a:t> = 1/√3- 1, x</a:t>
            </a:r>
            <a:r>
              <a:rPr lang="en-GB" baseline="-25000" dirty="0" smtClean="0"/>
              <a:t>0</a:t>
            </a:r>
            <a:r>
              <a:rPr lang="en-GB" dirty="0" smtClean="0"/>
              <a:t> = -2/√3, x</a:t>
            </a:r>
            <a:r>
              <a:rPr lang="en-GB" baseline="-25000" dirty="0" smtClean="0"/>
              <a:t>+</a:t>
            </a:r>
            <a:r>
              <a:rPr lang="en-GB" dirty="0" smtClean="0"/>
              <a:t> = 1/√3+1</a:t>
            </a:r>
          </a:p>
          <a:p>
            <a:r>
              <a:rPr lang="en-GB" dirty="0"/>
              <a:t>w</a:t>
            </a:r>
            <a:r>
              <a:rPr lang="en-GB" dirty="0" smtClean="0"/>
              <a:t>ith </a:t>
            </a:r>
            <a:r>
              <a:rPr lang="el-GR" dirty="0" smtClean="0"/>
              <a:t>ω</a:t>
            </a:r>
            <a:r>
              <a:rPr lang="en-GB" dirty="0" smtClean="0"/>
              <a:t> , </a:t>
            </a:r>
            <a:r>
              <a:rPr lang="el-GR" dirty="0" smtClean="0"/>
              <a:t>ϖ</a:t>
            </a:r>
            <a:r>
              <a:rPr lang="en-GB" dirty="0" smtClean="0"/>
              <a:t> complex Cube-roots  of unity )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109966" y="4648884"/>
            <a:ext cx="258275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“Tri-Maximal Mixing”:</a:t>
            </a:r>
          </a:p>
          <a:p>
            <a:r>
              <a:rPr lang="en-GB" dirty="0" smtClean="0"/>
              <a:t>Harrison &amp; Scott</a:t>
            </a:r>
          </a:p>
          <a:p>
            <a:r>
              <a:rPr lang="en-GB" dirty="0" smtClean="0"/>
              <a:t>PLB 333 (1994) 471</a:t>
            </a:r>
          </a:p>
          <a:p>
            <a:r>
              <a:rPr lang="en-GB" dirty="0" smtClean="0">
                <a:solidFill>
                  <a:srgbClr val="4513FD"/>
                </a:solidFill>
              </a:rPr>
              <a:t>hep-</a:t>
            </a:r>
            <a:r>
              <a:rPr lang="en-GB" dirty="0" err="1" smtClean="0">
                <a:solidFill>
                  <a:srgbClr val="4513FD"/>
                </a:solidFill>
              </a:rPr>
              <a:t>ph</a:t>
            </a:r>
            <a:r>
              <a:rPr lang="en-GB" dirty="0" smtClean="0">
                <a:solidFill>
                  <a:srgbClr val="4513FD"/>
                </a:solidFill>
              </a:rPr>
              <a:t>/9406351</a:t>
            </a:r>
            <a:r>
              <a:rPr lang="en-GB" dirty="0" smtClean="0"/>
              <a:t>; see</a:t>
            </a:r>
          </a:p>
          <a:p>
            <a:r>
              <a:rPr lang="en-GB" dirty="0" smtClean="0"/>
              <a:t>also: </a:t>
            </a:r>
            <a:r>
              <a:rPr lang="en-GB" dirty="0" smtClean="0">
                <a:solidFill>
                  <a:srgbClr val="4513FD"/>
                </a:solidFill>
              </a:rPr>
              <a:t>hep-</a:t>
            </a:r>
            <a:r>
              <a:rPr lang="en-GB" dirty="0" err="1" smtClean="0">
                <a:solidFill>
                  <a:srgbClr val="4513FD"/>
                </a:solidFill>
              </a:rPr>
              <a:t>ph</a:t>
            </a:r>
            <a:r>
              <a:rPr lang="en-GB" dirty="0" smtClean="0">
                <a:solidFill>
                  <a:srgbClr val="4513FD"/>
                </a:solidFill>
              </a:rPr>
              <a:t>/9909431</a:t>
            </a:r>
            <a:endParaRPr lang="en-GB" dirty="0">
              <a:solidFill>
                <a:srgbClr val="4513FD"/>
              </a:solidFill>
            </a:endParaRPr>
          </a:p>
        </p:txBody>
      </p:sp>
      <p:sp>
        <p:nvSpPr>
          <p:cNvPr id="20" name="Line 15"/>
          <p:cNvSpPr>
            <a:spLocks noChangeShapeType="1"/>
          </p:cNvSpPr>
          <p:nvPr/>
        </p:nvSpPr>
        <p:spPr bwMode="auto">
          <a:xfrm flipV="1">
            <a:off x="457200" y="641013"/>
            <a:ext cx="8075240" cy="4032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44551" y="5926873"/>
            <a:ext cx="8722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Any choice of  “non-opposite” pair  </a:t>
            </a:r>
            <a:r>
              <a:rPr lang="el-GR" sz="2800" dirty="0" smtClean="0"/>
              <a:t>λ</a:t>
            </a:r>
            <a:r>
              <a:rPr lang="en-GB" sz="2800" baseline="-25000" dirty="0" err="1" smtClean="0"/>
              <a:t>i</a:t>
            </a:r>
            <a:r>
              <a:rPr lang="en-GB" sz="2800" dirty="0" smtClean="0"/>
              <a:t>, </a:t>
            </a:r>
            <a:r>
              <a:rPr lang="el-GR" sz="2800" dirty="0" smtClean="0"/>
              <a:t>λ</a:t>
            </a:r>
            <a:r>
              <a:rPr lang="en-GB" sz="2800" baseline="-25000" dirty="0" smtClean="0"/>
              <a:t>j</a:t>
            </a:r>
            <a:r>
              <a:rPr lang="en-GB" sz="2800" dirty="0" smtClean="0"/>
              <a:t> </a:t>
            </a:r>
            <a:r>
              <a:rPr lang="en-GB" dirty="0" smtClean="0"/>
              <a:t>are  </a:t>
            </a:r>
            <a:r>
              <a:rPr lang="en-GB" dirty="0" smtClean="0">
                <a:solidFill>
                  <a:srgbClr val="C00000"/>
                </a:solidFill>
              </a:rPr>
              <a:t>maximally</a:t>
            </a:r>
            <a:r>
              <a:rPr lang="en-GB" dirty="0" smtClean="0"/>
              <a:t> non-commuting  !!! 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5455106" y="6417499"/>
            <a:ext cx="1098094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4975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 descr="fivn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6547" y="1566312"/>
            <a:ext cx="5113337" cy="3932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79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dirty="0" smtClean="0"/>
              <a:t>NEXT </a:t>
            </a:r>
            <a:r>
              <a:rPr lang="en-GB" altLang="en-US" b="0" dirty="0"/>
              <a:t>Meeting RAL 9 May </a:t>
            </a:r>
            <a:r>
              <a:rPr lang="en-GB" altLang="en-US" b="0" dirty="0" smtClean="0"/>
              <a:t>2018</a:t>
            </a:r>
            <a:endParaRPr lang="en-GB" altLang="en-US" b="0" dirty="0"/>
          </a:p>
          <a:p>
            <a:pPr eaLnBrk="1" hangingPunct="1"/>
            <a:endParaRPr lang="en-GB" altLang="en-US" b="0" dirty="0" smtClean="0"/>
          </a:p>
        </p:txBody>
      </p:sp>
      <p:sp>
        <p:nvSpPr>
          <p:cNvPr id="24580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b="0" smtClean="0"/>
              <a:t>Presented by:  W. G. Scott, PPD/RAL.</a:t>
            </a:r>
          </a:p>
        </p:txBody>
      </p:sp>
      <p:sp>
        <p:nvSpPr>
          <p:cNvPr id="2458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0670E3A-C8F9-4609-9444-D6A6DB13A980}" type="slidenum">
              <a:rPr lang="en-GB" altLang="en-US" b="0" smtClean="0"/>
              <a:pPr eaLnBrk="1" hangingPunct="1"/>
              <a:t>9</a:t>
            </a:fld>
            <a:endParaRPr lang="en-GB" altLang="en-US" b="0" smtClean="0"/>
          </a:p>
        </p:txBody>
      </p:sp>
      <p:sp>
        <p:nvSpPr>
          <p:cNvPr id="11" name="Rectangle 10"/>
          <p:cNvSpPr/>
          <p:nvPr/>
        </p:nvSpPr>
        <p:spPr>
          <a:xfrm>
            <a:off x="4572000" y="1807545"/>
            <a:ext cx="2595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HPS:  hep-</a:t>
            </a:r>
            <a:r>
              <a:rPr lang="en-GB" dirty="0" err="1" smtClean="0"/>
              <a:t>ph</a:t>
            </a:r>
            <a:r>
              <a:rPr lang="en-GB" dirty="0" smtClean="0"/>
              <a:t>/9601346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4176806" y="186511"/>
            <a:ext cx="453207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P</a:t>
            </a:r>
            <a:r>
              <a:rPr lang="en-US" dirty="0" smtClean="0">
                <a:solidFill>
                  <a:srgbClr val="C00000"/>
                </a:solidFill>
              </a:rPr>
              <a:t>. F</a:t>
            </a:r>
            <a:r>
              <a:rPr lang="en-US" dirty="0">
                <a:solidFill>
                  <a:srgbClr val="C00000"/>
                </a:solidFill>
              </a:rPr>
              <a:t>. Harrison, D</a:t>
            </a:r>
            <a:r>
              <a:rPr lang="en-US" dirty="0" smtClean="0">
                <a:solidFill>
                  <a:srgbClr val="C00000"/>
                </a:solidFill>
              </a:rPr>
              <a:t>. H</a:t>
            </a:r>
            <a:r>
              <a:rPr lang="en-US" dirty="0">
                <a:solidFill>
                  <a:srgbClr val="C00000"/>
                </a:solidFill>
              </a:rPr>
              <a:t>. Perkins, W.G. </a:t>
            </a:r>
            <a:r>
              <a:rPr lang="en-US" dirty="0" smtClean="0">
                <a:solidFill>
                  <a:srgbClr val="C00000"/>
                </a:solidFill>
              </a:rPr>
              <a:t>Scott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Phys</a:t>
            </a:r>
            <a:r>
              <a:rPr lang="en-GB" dirty="0">
                <a:solidFill>
                  <a:srgbClr val="C00000"/>
                </a:solidFill>
              </a:rPr>
              <a:t>. Lett. B 349 (1995) </a:t>
            </a:r>
            <a:r>
              <a:rPr lang="en-GB" dirty="0" smtClean="0">
                <a:solidFill>
                  <a:srgbClr val="C00000"/>
                </a:solidFill>
              </a:rPr>
              <a:t>357 – No </a:t>
            </a:r>
            <a:r>
              <a:rPr lang="en-GB" dirty="0" err="1" smtClean="0">
                <a:solidFill>
                  <a:srgbClr val="C00000"/>
                </a:solidFill>
              </a:rPr>
              <a:t>Arxiv</a:t>
            </a:r>
            <a:r>
              <a:rPr lang="en-GB" dirty="0" smtClean="0">
                <a:solidFill>
                  <a:srgbClr val="C00000"/>
                </a:solidFill>
              </a:rPr>
              <a:t>.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Also: </a:t>
            </a:r>
            <a:r>
              <a:rPr lang="en-GB" dirty="0" smtClean="0">
                <a:solidFill>
                  <a:srgbClr val="4513FD"/>
                </a:solidFill>
              </a:rPr>
              <a:t>hep-</a:t>
            </a:r>
            <a:r>
              <a:rPr lang="en-GB" dirty="0" err="1" smtClean="0">
                <a:solidFill>
                  <a:srgbClr val="4513FD"/>
                </a:solidFill>
              </a:rPr>
              <a:t>ph</a:t>
            </a:r>
            <a:r>
              <a:rPr lang="en-GB" dirty="0" smtClean="0">
                <a:solidFill>
                  <a:srgbClr val="4513FD"/>
                </a:solidFill>
              </a:rPr>
              <a:t>/9702243, hep-</a:t>
            </a:r>
            <a:r>
              <a:rPr lang="en-GB" dirty="0" err="1" smtClean="0">
                <a:solidFill>
                  <a:srgbClr val="4513FD"/>
                </a:solidFill>
              </a:rPr>
              <a:t>ph</a:t>
            </a:r>
            <a:r>
              <a:rPr lang="en-GB" dirty="0" smtClean="0">
                <a:solidFill>
                  <a:srgbClr val="4513FD"/>
                </a:solidFill>
              </a:rPr>
              <a:t>/9904297 </a:t>
            </a:r>
          </a:p>
          <a:p>
            <a:r>
              <a:rPr lang="en-GB" dirty="0" smtClean="0">
                <a:solidFill>
                  <a:srgbClr val="4513FD"/>
                </a:solidFill>
              </a:rPr>
              <a:t>hep-</a:t>
            </a:r>
            <a:r>
              <a:rPr lang="en-GB" dirty="0" err="1" smtClean="0">
                <a:solidFill>
                  <a:srgbClr val="4513FD"/>
                </a:solidFill>
              </a:rPr>
              <a:t>ph</a:t>
            </a:r>
            <a:r>
              <a:rPr lang="en-GB" dirty="0" smtClean="0">
                <a:solidFill>
                  <a:srgbClr val="4513FD"/>
                </a:solidFill>
              </a:rPr>
              <a:t>/0402006 </a:t>
            </a:r>
            <a:r>
              <a:rPr lang="en-GB" dirty="0" smtClean="0">
                <a:solidFill>
                  <a:srgbClr val="C00000"/>
                </a:solidFill>
              </a:rPr>
              <a:t>(BHS), </a:t>
            </a:r>
            <a:r>
              <a:rPr lang="en-GB" dirty="0" smtClean="0">
                <a:solidFill>
                  <a:srgbClr val="4513FD"/>
                </a:solidFill>
              </a:rPr>
              <a:t>hep-</a:t>
            </a:r>
            <a:r>
              <a:rPr lang="en-GB" dirty="0" err="1" smtClean="0">
                <a:solidFill>
                  <a:srgbClr val="4513FD"/>
                </a:solidFill>
              </a:rPr>
              <a:t>ph</a:t>
            </a:r>
            <a:r>
              <a:rPr lang="en-GB" dirty="0" smtClean="0">
                <a:solidFill>
                  <a:srgbClr val="4513FD"/>
                </a:solidFill>
              </a:rPr>
              <a:t>/0511201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3946038" y="5640722"/>
            <a:ext cx="46987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Tri-Bi-Maximal Mixing</a:t>
            </a:r>
            <a:r>
              <a:rPr lang="en-GB" dirty="0" smtClean="0"/>
              <a:t> (</a:t>
            </a:r>
            <a:r>
              <a:rPr lang="en-GB" dirty="0" smtClean="0">
                <a:solidFill>
                  <a:srgbClr val="4513FD"/>
                </a:solidFill>
              </a:rPr>
              <a:t>hep-</a:t>
            </a:r>
            <a:r>
              <a:rPr lang="en-GB" dirty="0" err="1" smtClean="0">
                <a:solidFill>
                  <a:srgbClr val="4513FD"/>
                </a:solidFill>
              </a:rPr>
              <a:t>ph</a:t>
            </a:r>
            <a:r>
              <a:rPr lang="en-GB" dirty="0" smtClean="0">
                <a:solidFill>
                  <a:srgbClr val="4513FD"/>
                </a:solidFill>
              </a:rPr>
              <a:t>/0202074</a:t>
            </a:r>
            <a:r>
              <a:rPr lang="en-GB" dirty="0" smtClean="0"/>
              <a:t>)</a:t>
            </a:r>
          </a:p>
          <a:p>
            <a:r>
              <a:rPr lang="en-GB" dirty="0"/>
              <a:t>d</a:t>
            </a:r>
            <a:r>
              <a:rPr lang="en-GB" dirty="0" smtClean="0"/>
              <a:t>ominated phenomenology for a decade</a:t>
            </a:r>
            <a:endParaRPr lang="en-GB" dirty="0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7223918" y="3647040"/>
            <a:ext cx="948482" cy="1223963"/>
          </a:xfrm>
          <a:prstGeom prst="ellipse">
            <a:avLst/>
          </a:prstGeom>
          <a:noFill/>
          <a:ln w="76200" algn="ctr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 altLang="en-US" sz="2400" b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14" name="Object 3"/>
          <p:cNvGraphicFramePr>
            <a:graphicFrameLocks noChangeAspect="1"/>
          </p:cNvGraphicFramePr>
          <p:nvPr/>
        </p:nvGraphicFramePr>
        <p:xfrm>
          <a:off x="301532" y="1053625"/>
          <a:ext cx="2835275" cy="2170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4" name="Equation" r:id="rId4" imgW="1206360" imgH="888840" progId="Equation.3">
                  <p:embed/>
                </p:oleObj>
              </mc:Choice>
              <mc:Fallback>
                <p:oleObj name="Equation" r:id="rId4" imgW="1206360" imgH="888840" progId="Equation.3">
                  <p:embed/>
                  <p:pic>
                    <p:nvPicPr>
                      <p:cNvPr id="1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532" y="1053625"/>
                        <a:ext cx="2835275" cy="2170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2"/>
          <p:cNvGraphicFramePr>
            <a:graphicFrameLocks noChangeAspect="1"/>
          </p:cNvGraphicFramePr>
          <p:nvPr/>
        </p:nvGraphicFramePr>
        <p:xfrm>
          <a:off x="358485" y="4174221"/>
          <a:ext cx="2927350" cy="2170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5" name="Equation" r:id="rId6" imgW="1244520" imgH="888840" progId="Equation.3">
                  <p:embed/>
                </p:oleObj>
              </mc:Choice>
              <mc:Fallback>
                <p:oleObj name="Equation" r:id="rId6" imgW="1244520" imgH="888840" progId="Equation.3">
                  <p:embed/>
                  <p:pic>
                    <p:nvPicPr>
                      <p:cNvPr id="15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485" y="4174221"/>
                        <a:ext cx="2927350" cy="2170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1"/>
          <p:cNvSpPr>
            <a:spLocks noChangeArrowheads="1"/>
          </p:cNvSpPr>
          <p:nvPr/>
        </p:nvSpPr>
        <p:spPr bwMode="auto">
          <a:xfrm>
            <a:off x="1487903" y="1103314"/>
            <a:ext cx="792162" cy="2016125"/>
          </a:xfrm>
          <a:prstGeom prst="rect">
            <a:avLst/>
          </a:prstGeom>
          <a:solidFill>
            <a:srgbClr val="FF33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1487903" y="4174221"/>
            <a:ext cx="792162" cy="2016125"/>
          </a:xfrm>
          <a:prstGeom prst="rect">
            <a:avLst/>
          </a:prstGeom>
          <a:solidFill>
            <a:srgbClr val="FF33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493186" y="3804889"/>
            <a:ext cx="278159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dirty="0" smtClean="0">
                <a:solidFill>
                  <a:srgbClr val="C00000"/>
                </a:solidFill>
              </a:rPr>
              <a:t>“Tri-Bi-Maximal Mixing”</a:t>
            </a:r>
            <a:endParaRPr lang="en-GB" altLang="en-US" b="0" dirty="0">
              <a:solidFill>
                <a:srgbClr val="C00000"/>
              </a:solidFill>
            </a:endParaRP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58485" y="338197"/>
            <a:ext cx="324319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dirty="0" smtClean="0">
                <a:solidFill>
                  <a:srgbClr val="C00000"/>
                </a:solidFill>
              </a:rPr>
              <a:t>“Threefold-Maximal Mixing”</a:t>
            </a:r>
          </a:p>
          <a:p>
            <a:r>
              <a:rPr lang="en-GB" altLang="en-US" dirty="0" smtClean="0">
                <a:solidFill>
                  <a:srgbClr val="C00000"/>
                </a:solidFill>
              </a:rPr>
              <a:t>    “</a:t>
            </a:r>
            <a:r>
              <a:rPr lang="en-GB" altLang="en-US" dirty="0">
                <a:solidFill>
                  <a:srgbClr val="C00000"/>
                </a:solidFill>
              </a:rPr>
              <a:t>Tri-Maximal Mixing</a:t>
            </a:r>
            <a:r>
              <a:rPr lang="en-GB" altLang="en-US" dirty="0" smtClean="0">
                <a:solidFill>
                  <a:srgbClr val="C00000"/>
                </a:solidFill>
              </a:rPr>
              <a:t>”</a:t>
            </a:r>
            <a:endParaRPr lang="en-GB" altLang="en-US" b="0" dirty="0">
              <a:solidFill>
                <a:srgbClr val="C00000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4067944" y="6287053"/>
            <a:ext cx="4392488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Down Arrow 3"/>
          <p:cNvSpPr/>
          <p:nvPr/>
        </p:nvSpPr>
        <p:spPr bwMode="auto">
          <a:xfrm>
            <a:off x="1109786" y="3261655"/>
            <a:ext cx="1521261" cy="492921"/>
          </a:xfrm>
          <a:prstGeom prst="down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Right Arrow 4"/>
          <p:cNvSpPr/>
          <p:nvPr/>
        </p:nvSpPr>
        <p:spPr bwMode="auto">
          <a:xfrm>
            <a:off x="3056730" y="568993"/>
            <a:ext cx="762384" cy="484632"/>
          </a:xfrm>
          <a:prstGeom prst="rightArrow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14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atermark">
  <a:themeElements>
    <a:clrScheme name="Watermar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Waterma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26027</TotalTime>
  <Words>3036</Words>
  <Application>Microsoft Office PowerPoint</Application>
  <PresentationFormat>On-screen Show (4:3)</PresentationFormat>
  <Paragraphs>480</Paragraphs>
  <Slides>22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Times New Roman</vt:lpstr>
      <vt:lpstr>Wingdings</vt:lpstr>
      <vt:lpstr>Watermark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CCLRC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Bill Scott</dc:creator>
  <cp:lastModifiedBy>Scott, William (STFC,RAL,PPD)</cp:lastModifiedBy>
  <cp:revision>798</cp:revision>
  <dcterms:created xsi:type="dcterms:W3CDTF">2008-02-17T10:11:52Z</dcterms:created>
  <dcterms:modified xsi:type="dcterms:W3CDTF">2018-05-09T11:03:54Z</dcterms:modified>
</cp:coreProperties>
</file>