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77" r:id="rId2"/>
    <p:sldId id="310" r:id="rId3"/>
    <p:sldId id="306" r:id="rId4"/>
    <p:sldId id="307" r:id="rId5"/>
    <p:sldId id="308" r:id="rId6"/>
    <p:sldId id="305" r:id="rId7"/>
    <p:sldId id="309" r:id="rId8"/>
    <p:sldId id="301" r:id="rId9"/>
    <p:sldId id="311" r:id="rId1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BF1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5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47C58-AACA-4E07-98CA-45D98CF9B547}" type="datetimeFigureOut">
              <a:rPr lang="en-GB" smtClean="0"/>
              <a:t>06/03/2018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686E5-5014-4809-A554-E5AB3048F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57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534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534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91F145FC-E78B-42E4-8725-1F2578206D33}" type="datetimeFigureOut">
              <a:rPr lang="en-GB" smtClean="0"/>
              <a:t>06/03/2018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6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6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D9E64123-9169-4E6E-B0B8-6A9683A5A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54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82433-73E7-4908-919E-9D6CBAB3E1D5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8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  <p:extLst>
      <p:ext uri="{BB962C8B-B14F-4D97-AF65-F5344CB8AC3E}">
        <p14:creationId xmlns:p14="http://schemas.microsoft.com/office/powerpoint/2010/main" val="2447983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6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3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83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84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quality.web.cern.ch/templat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Summary of LS2 </a:t>
            </a:r>
            <a:r>
              <a:rPr lang="en-US" sz="3400" dirty="0" err="1" smtClean="0"/>
              <a:t>ECRs</a:t>
            </a:r>
            <a:r>
              <a:rPr lang="en-US" sz="3400" dirty="0"/>
              <a:t/>
            </a:r>
            <a:br>
              <a:rPr lang="en-US" sz="3400" dirty="0"/>
            </a:br>
            <a:r>
              <a:rPr lang="en-US" sz="3400" dirty="0" smtClean="0"/>
              <a:t>LIU-</a:t>
            </a:r>
            <a:r>
              <a:rPr lang="en-US" sz="3400" dirty="0" err="1" smtClean="0"/>
              <a:t>PSB</a:t>
            </a:r>
            <a:r>
              <a:rPr lang="en-US" sz="3400" dirty="0" smtClean="0"/>
              <a:t> Scope</a:t>
            </a:r>
            <a:br>
              <a:rPr lang="en-US" sz="3400" dirty="0" smtClean="0"/>
            </a:b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T. Birtwistle (</a:t>
            </a:r>
            <a:r>
              <a:rPr lang="en-US" sz="1600" dirty="0" err="1" smtClean="0"/>
              <a:t>EN</a:t>
            </a:r>
            <a:r>
              <a:rPr lang="en-US" sz="1600" dirty="0" smtClean="0"/>
              <a:t>-ACE-CL)</a:t>
            </a:r>
          </a:p>
          <a:p>
            <a:endParaRPr lang="en-US" sz="1600" dirty="0" smtClean="0"/>
          </a:p>
          <a:p>
            <a:r>
              <a:rPr lang="en-US" sz="1600" dirty="0" smtClean="0"/>
              <a:t>LIU-</a:t>
            </a:r>
            <a:r>
              <a:rPr lang="en-US" sz="1600" dirty="0" err="1" smtClean="0"/>
              <a:t>PSB</a:t>
            </a:r>
            <a:r>
              <a:rPr lang="en-US" sz="1600" dirty="0" smtClean="0"/>
              <a:t> meeting 6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March 2018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393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The following slides cover only LIU-</a:t>
            </a:r>
            <a:r>
              <a:rPr lang="en-GB" sz="2200" dirty="0" err="1" smtClean="0"/>
              <a:t>PSB</a:t>
            </a:r>
            <a:r>
              <a:rPr lang="en-GB" sz="2200" dirty="0" smtClean="0"/>
              <a:t> scope. However, we do also require </a:t>
            </a:r>
            <a:r>
              <a:rPr lang="en-GB" sz="2200" dirty="0" err="1" smtClean="0"/>
              <a:t>ECRs</a:t>
            </a:r>
            <a:r>
              <a:rPr lang="en-GB" sz="2200" dirty="0" smtClean="0"/>
              <a:t> for other activities where a change impacts on “Form, Fit or Function”</a:t>
            </a:r>
          </a:p>
          <a:p>
            <a:r>
              <a:rPr lang="en-GB" sz="2200" dirty="0" smtClean="0"/>
              <a:t>Please use the correct template for </a:t>
            </a:r>
            <a:r>
              <a:rPr lang="en-GB" sz="2200" dirty="0" err="1" smtClean="0"/>
              <a:t>ECRs</a:t>
            </a:r>
            <a:r>
              <a:rPr lang="en-GB" sz="2200" dirty="0"/>
              <a:t>, available here: </a:t>
            </a:r>
            <a:r>
              <a:rPr lang="en-GB" sz="2200" dirty="0">
                <a:hlinkClick r:id="rId2"/>
              </a:rPr>
              <a:t>https://</a:t>
            </a:r>
            <a:r>
              <a:rPr lang="en-GB" sz="2200" dirty="0" smtClean="0">
                <a:hlinkClick r:id="rId2"/>
              </a:rPr>
              <a:t>quality.web.cern.ch/templates</a:t>
            </a:r>
            <a:r>
              <a:rPr lang="en-GB" sz="2200" dirty="0" smtClean="0"/>
              <a:t> </a:t>
            </a:r>
          </a:p>
          <a:p>
            <a:r>
              <a:rPr lang="en-GB" sz="2200" dirty="0" smtClean="0"/>
              <a:t>Where relevant, integration studies must be done and contained within the </a:t>
            </a:r>
            <a:r>
              <a:rPr lang="en-GB" sz="2200" dirty="0" err="1" smtClean="0"/>
              <a:t>ECR</a:t>
            </a:r>
            <a:r>
              <a:rPr lang="en-GB" sz="2200" dirty="0" smtClean="0"/>
              <a:t>, in advance of the formal </a:t>
            </a:r>
            <a:r>
              <a:rPr lang="en-GB" sz="2200" dirty="0" err="1" smtClean="0"/>
              <a:t>ECR</a:t>
            </a:r>
            <a:r>
              <a:rPr lang="en-GB" sz="2200" dirty="0" smtClean="0"/>
              <a:t> approval process:</a:t>
            </a:r>
          </a:p>
          <a:p>
            <a:pPr lvl="1"/>
            <a:r>
              <a:rPr lang="en-GB" sz="2000" dirty="0" smtClean="0"/>
              <a:t>Please contact the integration team (Jean-Pierre Corso)</a:t>
            </a:r>
          </a:p>
          <a:p>
            <a:pPr lvl="1"/>
            <a:r>
              <a:rPr lang="en-GB" sz="2000" dirty="0" err="1"/>
              <a:t>ICL</a:t>
            </a:r>
            <a:r>
              <a:rPr lang="en-GB" sz="2000" dirty="0"/>
              <a:t> (integration) meeting once every ~2 weeks (Wednesday)</a:t>
            </a:r>
          </a:p>
          <a:p>
            <a:r>
              <a:rPr lang="en-GB" sz="2200" dirty="0" smtClean="0"/>
              <a:t>If you have an LIU-</a:t>
            </a:r>
            <a:r>
              <a:rPr lang="en-GB" sz="2200" dirty="0" err="1" smtClean="0"/>
              <a:t>PSB</a:t>
            </a:r>
            <a:r>
              <a:rPr lang="en-GB" sz="2200" dirty="0" smtClean="0"/>
              <a:t> activity that is missing from the lists, and you think an </a:t>
            </a:r>
            <a:r>
              <a:rPr lang="en-GB" sz="2200" dirty="0" err="1" smtClean="0"/>
              <a:t>ECR</a:t>
            </a:r>
            <a:r>
              <a:rPr lang="en-GB" sz="2200" dirty="0" smtClean="0"/>
              <a:t> may </a:t>
            </a:r>
            <a:r>
              <a:rPr lang="en-GB" sz="2200" smtClean="0"/>
              <a:t>be needed, </a:t>
            </a:r>
            <a:r>
              <a:rPr lang="en-GB" sz="2200" dirty="0" smtClean="0"/>
              <a:t>please contact me</a:t>
            </a:r>
          </a:p>
          <a:p>
            <a:endParaRPr lang="en-GB" sz="2400" dirty="0" smtClean="0"/>
          </a:p>
          <a:p>
            <a:endParaRPr lang="en-GB" dirty="0"/>
          </a:p>
        </p:txBody>
      </p:sp>
      <p:sp>
        <p:nvSpPr>
          <p:cNvPr id="5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2018-03-06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392125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099977"/>
              </p:ext>
            </p:extLst>
          </p:nvPr>
        </p:nvGraphicFramePr>
        <p:xfrm>
          <a:off x="182880" y="1274748"/>
          <a:ext cx="8826398" cy="4965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952821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552174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709446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252498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87866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45243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the </a:t>
                      </a:r>
                      <a:r>
                        <a:rPr lang="en-GB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BTP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Line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Wolfgang Bartmann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  <a:tr h="46912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extraction kicker BEr.KFA14L1 </a:t>
                      </a:r>
                    </a:p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(same size, but potential</a:t>
                      </a:r>
                      <a:r>
                        <a:rPr lang="en-GB" sz="11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implications on impedance)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Luc Sermeus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905828"/>
                  </a:ext>
                </a:extLst>
              </a:tr>
              <a:tr h="5963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 a new BPM on the BI line (upstream of BI.SMV10)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 / BE-BI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Lars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Soby / 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SRR</a:t>
                      </a:r>
                      <a:r>
                        <a:rPr lang="en-GB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approved</a:t>
                      </a:r>
                    </a:p>
                    <a:p>
                      <a:pPr algn="l" fontAlgn="b"/>
                      <a:r>
                        <a:rPr lang="en-GB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PSB-LJ-EC-0013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7358129"/>
                  </a:ext>
                </a:extLst>
              </a:tr>
              <a:tr h="596348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Installation of Upgraded </a:t>
                      </a:r>
                      <a:r>
                        <a:rPr kumimoji="0"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Recombination Septa BT.SMV</a:t>
                      </a:r>
                      <a:r>
                        <a:rPr kumimoji="0" lang="en-GB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(BT1 and BT4)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Michael Hourican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1459318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PSB-MSMIC-EC-0001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755163"/>
                  </a:ext>
                </a:extLst>
              </a:tr>
              <a:tr h="54904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Installation of Upgraded </a:t>
                      </a:r>
                      <a:r>
                        <a:rPr kumimoji="0"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Recombination Septum BT.SMV</a:t>
                      </a:r>
                      <a:r>
                        <a:rPr kumimoji="0" lang="en-GB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Michael Hourican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1459320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PSB-MSMID-EC-0001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272902"/>
                  </a:ext>
                </a:extLst>
              </a:tr>
              <a:tr h="477079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Exchange </a:t>
                      </a:r>
                      <a:r>
                        <a:rPr kumimoji="0"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KSW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magnet in 16L4, </a:t>
                      </a:r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1L1 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and 2L1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Luis Coralejo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1422350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PSB-MKKSW-EC-0001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595624"/>
                  </a:ext>
                </a:extLst>
              </a:tr>
              <a:tr h="48610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New distributor BI.DIS10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Wim Weterings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1518483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PSB-MSMIA-EC-0001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44910"/>
                  </a:ext>
                </a:extLst>
              </a:tr>
              <a:tr h="471281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New Septum </a:t>
                      </a:r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BI.SMV10</a:t>
                      </a:r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Michael Hourican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1561343</a:t>
                      </a:r>
                    </a:p>
                    <a:p>
                      <a:pPr algn="l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PSB-MSMIB-EC-0001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853536"/>
                  </a:ext>
                </a:extLst>
              </a:tr>
              <a:tr h="480309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New injection region in the Booster 1L1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TE-ABT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Wim Weterings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1422358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3136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 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929744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TE-ABT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29935" y="1693878"/>
            <a:ext cx="2174582" cy="421170"/>
          </a:xfrm>
          <a:prstGeom prst="ellipse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338623" y="217872"/>
            <a:ext cx="2612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>
                <a:solidFill>
                  <a:srgbClr val="FF0000"/>
                </a:solidFill>
              </a:rPr>
              <a:t>TE-ABT</a:t>
            </a:r>
            <a:r>
              <a:rPr lang="en-GB" sz="1600" dirty="0" smtClean="0">
                <a:solidFill>
                  <a:srgbClr val="FF0000"/>
                </a:solidFill>
              </a:rPr>
              <a:t> will write this, but support needed from other impacted groups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>
            <a:stCxn id="4" idx="7"/>
          </p:cNvCxnSpPr>
          <p:nvPr/>
        </p:nvCxnSpPr>
        <p:spPr>
          <a:xfrm flipV="1">
            <a:off x="1886057" y="1072723"/>
            <a:ext cx="252844" cy="68283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2018-03-06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286847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197986"/>
              </p:ext>
            </p:extLst>
          </p:nvPr>
        </p:nvGraphicFramePr>
        <p:xfrm>
          <a:off x="182880" y="1298601"/>
          <a:ext cx="8826398" cy="34155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952821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613647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647973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252498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995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 Line magnet upgrades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consolidation (including BT.BHZ10 </a:t>
                      </a:r>
                      <a:r>
                        <a:rPr lang="en-GB" sz="1400" b="0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and BR.BHZ151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-MSC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Antony Newborough /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TE-VSC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SRR</a:t>
                      </a:r>
                      <a:r>
                        <a:rPr kumimoji="0" lang="en-GB" sz="11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approved (BT.BHZ10)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PSB-LJ-EC-0010</a:t>
                      </a: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  <a:tr h="7568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the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BHZ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Main unit bending magnets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(including injection bending magnets and reference magnet)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-MSC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Antony Newborough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</a:p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(in work)</a:t>
                      </a: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415313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BTM.BHZ10 by a larger magnet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-MSC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Antony Newborough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SRR</a:t>
                      </a:r>
                      <a:r>
                        <a:rPr kumimoji="0" lang="en-GB" sz="11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approved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PSB-LJ-EC-0011</a:t>
                      </a: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905828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Damping Resistors on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Bending and Quad Magnets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-MSC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Antony Newborough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1817987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PSB-M-EC-0001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272902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 Injection Transfer Line Magnet Upgrades and Consolidation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-MSC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Antony Newborough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1494503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59562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>
                <a:solidFill>
                  <a:srgbClr val="0C377B"/>
                </a:solidFill>
                <a:latin typeface="Verdana"/>
              </a:rPr>
              <a:t> 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929744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TE</a:t>
            </a:r>
            <a:r>
              <a:rPr lang="en-GB" b="1" dirty="0" smtClean="0">
                <a:latin typeface="Calibri" panose="020F0502020204030204" pitchFamily="34" charset="0"/>
              </a:rPr>
              <a:t>-MSC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6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2018-03-06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75607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806890"/>
              </p:ext>
            </p:extLst>
          </p:nvPr>
        </p:nvGraphicFramePr>
        <p:xfrm>
          <a:off x="182880" y="1298601"/>
          <a:ext cx="8826398" cy="3788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952821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552174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709446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252498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995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Upgrade of PS 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Booster </a:t>
                      </a:r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Corrector</a:t>
                      </a:r>
                      <a:r>
                        <a:rPr kumimoji="0" lang="en-GB" sz="14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and Quadrupole Power Supplies</a:t>
                      </a:r>
                      <a:endParaRPr kumimoji="0"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Louis De Mallac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1874665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PSB-R-EC-0005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905828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Booster Power House (BHP) Converters Upgrade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Pittet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1868992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PSB-R-EC-0003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755163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Consolidation and upgrade of the power converters of the LT and </a:t>
                      </a:r>
                      <a:r>
                        <a:rPr kumimoji="0"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LTB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lines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 Nisbet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1851780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PSB-R-EC-0006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272902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Installation of the power converters for BI.SMV10 magnets for LIU </a:t>
                      </a:r>
                      <a:r>
                        <a:rPr kumimoji="0" lang="en-GB" sz="14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</a:t>
                      </a:r>
                      <a:r>
                        <a:rPr kumimoji="0"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injection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Jean-Marc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Cravero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1887658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PSB-R-EC-0007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595624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Installation of new Power Converters for </a:t>
                      </a:r>
                      <a:r>
                        <a:rPr kumimoji="0" lang="en-GB" sz="14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</a:t>
                      </a:r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injection </a:t>
                      </a:r>
                      <a:r>
                        <a:rPr kumimoji="0" lang="en-GB" sz="14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Qstrip</a:t>
                      </a:r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, Correctors, Quad.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Serge Pittet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1821166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PSB-R-EC-0004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44910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GB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New MPS for LIU Booster (POPS-B)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TE-EPC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Fulvio Boattini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1643409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85353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>
                <a:solidFill>
                  <a:srgbClr val="0C377B"/>
                </a:solidFill>
                <a:latin typeface="Verdana"/>
              </a:rPr>
              <a:t> 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929744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TE-EPC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9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2018-03-06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7838" y="337088"/>
            <a:ext cx="2288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 smtClean="0">
                <a:solidFill>
                  <a:srgbClr val="FF0000"/>
                </a:solidFill>
              </a:rPr>
              <a:t>ECR</a:t>
            </a:r>
            <a:r>
              <a:rPr lang="en-GB" sz="1600" dirty="0" smtClean="0">
                <a:solidFill>
                  <a:srgbClr val="FF0000"/>
                </a:solidFill>
              </a:rPr>
              <a:t> title is misleading and will be updated for the next version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87583" y="983556"/>
            <a:ext cx="1698172" cy="102197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34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238146"/>
              </p:ext>
            </p:extLst>
          </p:nvPr>
        </p:nvGraphicFramePr>
        <p:xfrm>
          <a:off x="182880" y="1298601"/>
          <a:ext cx="8826398" cy="3223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952821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613647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647973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252498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995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BLMs Installation in the LT, LTB and BI Lines for H- exchange monitoring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Christos Zamantzas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of new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BLMs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on the PS Booster  extraction lines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Christos Zamantzas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905828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Wire Scanners (x8) in the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4L1 and 11L1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Raymond Veness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SRR</a:t>
                      </a:r>
                      <a:r>
                        <a:rPr kumimoji="0" lang="en-GB" sz="11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approved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PSB-LJ-EC-0004</a:t>
                      </a: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755163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Relocation of BI.BTV30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Stephane Burger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1572803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PSB-LJ-EC-0006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595624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Relocation of BT2.BTV10 and BT3.BTV10 in the PS Booster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Stephane Burger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1494819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Released</a:t>
                      </a:r>
                    </a:p>
                  </a:txBody>
                  <a:tcPr marL="54000" marR="54000" marT="9525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4491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>
                <a:solidFill>
                  <a:srgbClr val="0C377B"/>
                </a:solidFill>
                <a:latin typeface="Verdana"/>
              </a:rPr>
              <a:t> 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929744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libri" panose="020F0502020204030204" pitchFamily="34" charset="0"/>
              </a:rPr>
              <a:t>BE-BI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2018-03-06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" y="4483636"/>
            <a:ext cx="8826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Plus contribution of information for the </a:t>
            </a:r>
            <a:r>
              <a:rPr lang="en-US" sz="1400" i="1" dirty="0" smtClean="0"/>
              <a:t>BT, </a:t>
            </a:r>
            <a:r>
              <a:rPr lang="en-US" sz="1400" i="1" dirty="0" err="1" smtClean="0"/>
              <a:t>BTP</a:t>
            </a:r>
            <a:r>
              <a:rPr lang="en-US" sz="1400" i="1" dirty="0" smtClean="0"/>
              <a:t> </a:t>
            </a:r>
            <a:r>
              <a:rPr lang="en-US" sz="1400" i="1" dirty="0" smtClean="0"/>
              <a:t>Line and the new BPM in the BI Line (with TE-ABT)</a:t>
            </a:r>
            <a:endParaRPr lang="en-US" sz="1400" i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0478"/>
              </p:ext>
            </p:extLst>
          </p:nvPr>
        </p:nvGraphicFramePr>
        <p:xfrm>
          <a:off x="182880" y="5228899"/>
          <a:ext cx="8826398" cy="964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952821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605963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655657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252498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995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New PS Booster RF System (Finemet Cavities)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Mauro Paoluzzi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1733551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PSB-ACWFB-EC-0001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Approval Closed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2880" y="4852926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alibri" panose="020F0502020204030204" pitchFamily="34" charset="0"/>
              </a:rPr>
              <a:t>BE-</a:t>
            </a:r>
            <a:r>
              <a:rPr lang="en-GB" b="1" dirty="0" err="1" smtClean="0">
                <a:latin typeface="Calibri" panose="020F0502020204030204" pitchFamily="34" charset="0"/>
              </a:rPr>
              <a:t>RF</a:t>
            </a:r>
            <a:endParaRPr lang="en-GB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44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903087"/>
              </p:ext>
            </p:extLst>
          </p:nvPr>
        </p:nvGraphicFramePr>
        <p:xfrm>
          <a:off x="182880" y="1298601"/>
          <a:ext cx="8826398" cy="1398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952821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613647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647973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252498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995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of 2 beam stoppers (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BI.STPFA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BI.STPSW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on the BI line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Edouard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Grenier-Boley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1835875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PSB-LJ-EC-0012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</a:t>
                      </a: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  <a:tr h="43414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PS Booster Absorber in Period 8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EN-STI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Inigo Lamas Garcia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SRR</a:t>
                      </a:r>
                      <a:r>
                        <a:rPr lang="en-GB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approved</a:t>
                      </a:r>
                    </a:p>
                    <a:p>
                      <a:pPr algn="l" fontAlgn="b"/>
                      <a:r>
                        <a:rPr lang="en-GB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PSB-LJ-EC-0007</a:t>
                      </a:r>
                      <a:endParaRPr lang="en-GB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90582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>
                <a:solidFill>
                  <a:srgbClr val="0C377B"/>
                </a:solidFill>
                <a:latin typeface="Verdana"/>
              </a:rPr>
              <a:t> 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242674"/>
              </p:ext>
            </p:extLst>
          </p:nvPr>
        </p:nvGraphicFramePr>
        <p:xfrm>
          <a:off x="182880" y="3083518"/>
          <a:ext cx="8826398" cy="1728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952821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605963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655657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252498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56464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40203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HVAC system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the PS Booster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-CV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Gabor Petrika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  <a:tr h="46614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 chilled water cooling plant consolidation (b.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361)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Gabor Petrika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TBC</a:t>
                      </a: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748547"/>
                  </a:ext>
                </a:extLst>
              </a:tr>
              <a:tr h="50384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Consolidation of the cooling plant for the Booster (b. 237?)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Gabor Petrika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TBC</a:t>
                      </a: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91566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2880" y="929744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EN-STI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80" y="2707544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EN</a:t>
            </a:r>
            <a:r>
              <a:rPr lang="en-GB" b="1" dirty="0" smtClean="0">
                <a:latin typeface="Calibri" panose="020F0502020204030204" pitchFamily="34" charset="0"/>
              </a:rPr>
              <a:t>-CV</a:t>
            </a:r>
            <a:endParaRPr lang="en-GB" b="1" dirty="0">
              <a:latin typeface="Calibri" panose="020F050202020403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620647"/>
              </p:ext>
            </p:extLst>
          </p:nvPr>
        </p:nvGraphicFramePr>
        <p:xfrm>
          <a:off x="182880" y="5215050"/>
          <a:ext cx="8826398" cy="863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952821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605963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655657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252498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995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46345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ERD1*7A switchboard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-EL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James Devine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2880" y="4839077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EN</a:t>
            </a:r>
            <a:r>
              <a:rPr lang="en-GB" b="1" dirty="0" smtClean="0">
                <a:latin typeface="Calibri" panose="020F0502020204030204" pitchFamily="34" charset="0"/>
              </a:rPr>
              <a:t>-EL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9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2018-03-06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22945" y="3842017"/>
            <a:ext cx="5747657" cy="96999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167973" y="387724"/>
            <a:ext cx="3428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To be discussed if they could be combined into one </a:t>
            </a:r>
            <a:r>
              <a:rPr lang="en-GB" sz="1600" dirty="0" err="1" smtClean="0">
                <a:solidFill>
                  <a:srgbClr val="FF0000"/>
                </a:solidFill>
              </a:rPr>
              <a:t>ECR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411711" y="972499"/>
            <a:ext cx="23052" cy="284244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39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767396"/>
              </p:ext>
            </p:extLst>
          </p:nvPr>
        </p:nvGraphicFramePr>
        <p:xfrm>
          <a:off x="182880" y="1298601"/>
          <a:ext cx="8826398" cy="2093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9459">
                  <a:extLst>
                    <a:ext uri="{9D8B030D-6E8A-4147-A177-3AD203B41FA5}">
                      <a16:colId xmlns:a16="http://schemas.microsoft.com/office/drawing/2014/main" val="1351320482"/>
                    </a:ext>
                  </a:extLst>
                </a:gridCol>
                <a:gridCol w="952821">
                  <a:extLst>
                    <a:ext uri="{9D8B030D-6E8A-4147-A177-3AD203B41FA5}">
                      <a16:colId xmlns:a16="http://schemas.microsoft.com/office/drawing/2014/main" val="3751033688"/>
                    </a:ext>
                  </a:extLst>
                </a:gridCol>
                <a:gridCol w="1613647">
                  <a:extLst>
                    <a:ext uri="{9D8B030D-6E8A-4147-A177-3AD203B41FA5}">
                      <a16:colId xmlns:a16="http://schemas.microsoft.com/office/drawing/2014/main" val="1421804003"/>
                    </a:ext>
                  </a:extLst>
                </a:gridCol>
                <a:gridCol w="1647973">
                  <a:extLst>
                    <a:ext uri="{9D8B030D-6E8A-4147-A177-3AD203B41FA5}">
                      <a16:colId xmlns:a16="http://schemas.microsoft.com/office/drawing/2014/main" val="349582353"/>
                    </a:ext>
                  </a:extLst>
                </a:gridCol>
                <a:gridCol w="1252498">
                  <a:extLst>
                    <a:ext uri="{9D8B030D-6E8A-4147-A177-3AD203B41FA5}">
                      <a16:colId xmlns:a16="http://schemas.microsoft.com/office/drawing/2014/main" val="2844065512"/>
                    </a:ext>
                  </a:extLst>
                </a:gridCol>
              </a:tblGrid>
              <a:tr h="39957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Description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Group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Responsible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Reference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ECR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Status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889925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line plus infrastructure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-ACE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Aurelio Berjillos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1805620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CPS-LJ-EC-0005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302103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Partial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dismantling of Linac2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-ACE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Aurelio Berjillos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1688400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CPS-LJ-EC-0003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905828"/>
                  </a:ext>
                </a:extLst>
              </a:tr>
              <a:tr h="5647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Connection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 Linac4 to BHZ20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-ACE</a:t>
                      </a: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Aurelio Berjillos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1688387</a:t>
                      </a:r>
                    </a:p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CPS-LJ-EC-0002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 Approval</a:t>
                      </a:r>
                    </a:p>
                  </a:txBody>
                  <a:tcPr marL="54000" marR="54000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75516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2880" y="514350"/>
            <a:ext cx="85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en-US" sz="2800" b="1" dirty="0">
                <a:solidFill>
                  <a:srgbClr val="0C377B"/>
                </a:solidFill>
                <a:latin typeface="Verdana"/>
              </a:rPr>
              <a:t>LIU-</a:t>
            </a:r>
            <a:r>
              <a:rPr lang="en-US" sz="2800" b="1" dirty="0" err="1">
                <a:solidFill>
                  <a:srgbClr val="0C377B"/>
                </a:solidFill>
                <a:latin typeface="Verdana"/>
              </a:rPr>
              <a:t>PSB</a:t>
            </a:r>
            <a:r>
              <a:rPr lang="en-US" sz="2800" b="1" dirty="0">
                <a:solidFill>
                  <a:srgbClr val="0C377B"/>
                </a:solidFill>
                <a:latin typeface="Verdana"/>
              </a:rPr>
              <a:t> </a:t>
            </a:r>
            <a:r>
              <a:rPr lang="en-US" sz="2800" b="1" dirty="0" smtClean="0">
                <a:solidFill>
                  <a:srgbClr val="0C377B"/>
                </a:solidFill>
                <a:latin typeface="Verdana"/>
              </a:rPr>
              <a:t>LS2 </a:t>
            </a:r>
            <a:r>
              <a:rPr lang="en-US" sz="2800" b="1" dirty="0" err="1" smtClean="0">
                <a:solidFill>
                  <a:srgbClr val="0C377B"/>
                </a:solidFill>
                <a:latin typeface="Verdana"/>
              </a:rPr>
              <a:t>ECRs</a:t>
            </a:r>
            <a:endParaRPr sz="2800" b="1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929744"/>
            <a:ext cx="1569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Calibri" panose="020F0502020204030204" pitchFamily="34" charset="0"/>
              </a:rPr>
              <a:t>EN</a:t>
            </a:r>
            <a:r>
              <a:rPr lang="en-GB" b="1" dirty="0" smtClean="0">
                <a:latin typeface="Calibri" panose="020F0502020204030204" pitchFamily="34" charset="0"/>
              </a:rPr>
              <a:t>-ACE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7772400" y="6404172"/>
            <a:ext cx="1027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0A0">
                    <a:tint val="75000"/>
                  </a:srgbClr>
                </a:solidFill>
                <a:latin typeface="PT Sans"/>
              </a:rPr>
              <a:t>2018-03-06</a:t>
            </a:r>
            <a:endParaRPr lang="en-GB" dirty="0">
              <a:solidFill>
                <a:srgbClr val="0050A0">
                  <a:tint val="75000"/>
                </a:srgbClr>
              </a:solidFill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32342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Thanks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19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R-SPS-PS-IEFC-2015-01-23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4548</TotalTime>
  <Words>826</Words>
  <Application>Microsoft Office PowerPoint</Application>
  <PresentationFormat>On-screen Show (4:3)</PresentationFormat>
  <Paragraphs>278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PT Sans</vt:lpstr>
      <vt:lpstr>Ubuntu</vt:lpstr>
      <vt:lpstr>Ubuntu Light</vt:lpstr>
      <vt:lpstr>Ubuntu Medium</vt:lpstr>
      <vt:lpstr>Verdana</vt:lpstr>
      <vt:lpstr>ECR-SPS-PS-IEFC-2015-01-23</vt:lpstr>
      <vt:lpstr>Summary of LS2 ECRs LIU-PSB Scope </vt:lpstr>
      <vt:lpstr>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PS_Undergoing_ECRs_2015-07-28_14.14.04</dc:title>
  <dc:subject>PS_Undergoing_ECRs_2015-07-28_14.14.04</dc:subject>
  <dc:creator>CERN Slide Generator</dc:creator>
  <cp:keywords>cern</cp:keywords>
  <dc:description>Automatically generated script by Slide Generator</dc:description>
  <cp:lastModifiedBy>Thomas William Birtwistle</cp:lastModifiedBy>
  <cp:revision>111</cp:revision>
  <cp:lastPrinted>2018-03-06T10:07:23Z</cp:lastPrinted>
  <dcterms:created xsi:type="dcterms:W3CDTF">2015-07-28T12:14:04Z</dcterms:created>
  <dcterms:modified xsi:type="dcterms:W3CDTF">2018-03-06T12:59:52Z</dcterms:modified>
  <cp:category>administrative</cp:category>
</cp:coreProperties>
</file>