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57" r:id="rId2"/>
    <p:sldMasterId id="2147483782" r:id="rId3"/>
  </p:sldMasterIdLst>
  <p:notesMasterIdLst>
    <p:notesMasterId r:id="rId17"/>
  </p:notesMasterIdLst>
  <p:handoutMasterIdLst>
    <p:handoutMasterId r:id="rId18"/>
  </p:handoutMasterIdLst>
  <p:sldIdLst>
    <p:sldId id="256" r:id="rId4"/>
    <p:sldId id="260" r:id="rId5"/>
    <p:sldId id="516" r:id="rId6"/>
    <p:sldId id="504" r:id="rId7"/>
    <p:sldId id="517" r:id="rId8"/>
    <p:sldId id="512" r:id="rId9"/>
    <p:sldId id="518" r:id="rId10"/>
    <p:sldId id="519" r:id="rId11"/>
    <p:sldId id="521" r:id="rId12"/>
    <p:sldId id="523" r:id="rId13"/>
    <p:sldId id="520" r:id="rId14"/>
    <p:sldId id="522" r:id="rId15"/>
    <p:sldId id="503" r:id="rId16"/>
  </p:sldIdLst>
  <p:sldSz cx="9144000" cy="6858000" type="screen4x3"/>
  <p:notesSz cx="6400800" cy="8686800"/>
  <p:defaultTextStyle>
    <a:defPPr>
      <a:defRPr lang="en-US"/>
    </a:defPPr>
    <a:lvl1pPr marL="0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3300"/>
    <a:srgbClr val="004800"/>
    <a:srgbClr val="0055A0"/>
    <a:srgbClr val="1865A8"/>
    <a:srgbClr val="F7F7F7"/>
    <a:srgbClr val="E7E9F0"/>
    <a:srgbClr val="CBD1DF"/>
    <a:srgbClr val="E806DD"/>
    <a:srgbClr val="005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5657" autoAdjust="0"/>
  </p:normalViewPr>
  <p:slideViewPr>
    <p:cSldViewPr snapToGrid="0" snapToObjects="1">
      <p:cViewPr varScale="1">
        <p:scale>
          <a:sx n="110" d="100"/>
          <a:sy n="110" d="100"/>
        </p:scale>
        <p:origin x="41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5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625640" y="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/>
          <a:lstStyle>
            <a:lvl1pPr algn="r">
              <a:defRPr sz="1100"/>
            </a:lvl1pPr>
          </a:lstStyle>
          <a:p>
            <a:fld id="{857EF8E0-ACF6-4EE9-A0D5-C088666A7A98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25095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25640" y="825095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 anchor="b"/>
          <a:lstStyle>
            <a:lvl1pPr algn="r">
              <a:defRPr sz="1100"/>
            </a:lvl1pPr>
          </a:lstStyle>
          <a:p>
            <a:fld id="{56EECF62-5594-4A16-AE27-F4AD738B4A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689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25640" y="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/>
          <a:lstStyle>
            <a:lvl1pPr algn="r">
              <a:defRPr sz="1100"/>
            </a:lvl1pPr>
          </a:lstStyle>
          <a:p>
            <a:fld id="{CE78623B-DEFC-4065-8217-778B9CAD5188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52463"/>
            <a:ext cx="43434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918" tIns="40459" rIns="80918" bIns="404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0081" y="4126231"/>
            <a:ext cx="5120640" cy="3909060"/>
          </a:xfrm>
          <a:prstGeom prst="rect">
            <a:avLst/>
          </a:prstGeom>
        </p:spPr>
        <p:txBody>
          <a:bodyPr vert="horz" lIns="80918" tIns="40459" rIns="80918" bIns="4045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25095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25640" y="8250953"/>
            <a:ext cx="2773680" cy="434341"/>
          </a:xfrm>
          <a:prstGeom prst="rect">
            <a:avLst/>
          </a:prstGeom>
        </p:spPr>
        <p:txBody>
          <a:bodyPr vert="horz" lIns="80918" tIns="40459" rIns="80918" bIns="40459" rtlCol="0" anchor="b"/>
          <a:lstStyle>
            <a:lvl1pPr algn="r">
              <a:defRPr sz="1100"/>
            </a:lvl1pPr>
          </a:lstStyle>
          <a:p>
            <a:fld id="{AC3CF952-DA8F-450C-A2FA-358253C18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703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CF952-DA8F-450C-A2FA-358253C1825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373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CF952-DA8F-450C-A2FA-358253C1825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609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76" tIns="0" rIns="45676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998765"/>
            <a:ext cx="3053866" cy="2663482"/>
          </a:xfrm>
        </p:spPr>
        <p:txBody>
          <a:bodyPr lIns="45676" rIns="45676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458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90600"/>
            <a:ext cx="9144000" cy="19177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55"/>
            <a:ext cx="2133600" cy="365125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fld id="{6294C92D-0306-4E69-9CD3-20855E849650}" type="slidenum">
              <a:rPr lang="en-US" smtClean="0"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ea typeface="ＭＳ Ｐゴシック" pitchFamily="19" charset="-128"/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1" y="163513"/>
            <a:ext cx="7370763" cy="251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36839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10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6767" indent="-456767" algn="ctr">
              <a:buFont typeface="Wingdings" charset="2"/>
              <a:buChar char="Ø"/>
              <a:defRPr/>
            </a:lvl1pPr>
            <a:lvl2pPr marL="456767" indent="0" algn="ctr">
              <a:buNone/>
              <a:defRPr/>
            </a:lvl2pPr>
            <a:lvl3pPr marL="913532" indent="0" algn="ctr">
              <a:buNone/>
              <a:defRPr/>
            </a:lvl3pPr>
            <a:lvl4pPr marL="1370301" indent="0" algn="ctr">
              <a:buNone/>
              <a:defRPr/>
            </a:lvl4pPr>
            <a:lvl5pPr marL="1827063" indent="0" algn="ctr">
              <a:buNone/>
              <a:defRPr/>
            </a:lvl5pPr>
            <a:lvl6pPr marL="2283831" indent="0" algn="ctr">
              <a:buNone/>
              <a:defRPr/>
            </a:lvl6pPr>
            <a:lvl7pPr marL="2740596" indent="0" algn="ctr">
              <a:buNone/>
              <a:defRPr/>
            </a:lvl7pPr>
            <a:lvl8pPr marL="3197361" indent="0" algn="ctr">
              <a:buNone/>
              <a:defRPr/>
            </a:lvl8pPr>
            <a:lvl9pPr marL="3654127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</p:spTree>
    <p:extLst>
      <p:ext uri="{BB962C8B-B14F-4D97-AF65-F5344CB8AC3E}">
        <p14:creationId xmlns:p14="http://schemas.microsoft.com/office/powerpoint/2010/main" val="1958255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ea typeface="ＭＳ Ｐゴシック" pitchFamily="19" charset="-128"/>
              </a:rPr>
              <a:t> </a:t>
            </a:r>
            <a:r>
              <a:rPr lang="en-US" dirty="0" smtClean="0">
                <a:solidFill>
                  <a:srgbClr val="FFF101"/>
                </a:solidFill>
                <a:ea typeface="ＭＳ Ｐゴシック" pitchFamily="19" charset="-128"/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101"/>
                </a:solidFill>
                <a:ea typeface="ＭＳ Ｐゴシック" pitchFamily="19" charset="-128"/>
              </a:rPr>
              <a:t>/13</a:t>
            </a:r>
            <a:endParaRPr lang="en-US" dirty="0">
              <a:solidFill>
                <a:srgbClr val="FFF101"/>
              </a:solidFill>
              <a:ea typeface="ＭＳ Ｐゴシック" pitchFamily="19" charset="-128"/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653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67" indent="0">
              <a:buNone/>
              <a:defRPr sz="1800"/>
            </a:lvl2pPr>
            <a:lvl3pPr marL="913532" indent="0">
              <a:buNone/>
              <a:defRPr sz="1600"/>
            </a:lvl3pPr>
            <a:lvl4pPr marL="1370301" indent="0">
              <a:buNone/>
              <a:defRPr sz="1400"/>
            </a:lvl4pPr>
            <a:lvl5pPr marL="1827063" indent="0">
              <a:buNone/>
              <a:defRPr sz="1400"/>
            </a:lvl5pPr>
            <a:lvl6pPr marL="2283831" indent="0">
              <a:buNone/>
              <a:defRPr sz="1400"/>
            </a:lvl6pPr>
            <a:lvl7pPr marL="2740596" indent="0">
              <a:buNone/>
              <a:defRPr sz="1400"/>
            </a:lvl7pPr>
            <a:lvl8pPr marL="3197361" indent="0">
              <a:buNone/>
              <a:defRPr sz="1400"/>
            </a:lvl8pPr>
            <a:lvl9pPr marL="365412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</p:spTree>
    <p:extLst>
      <p:ext uri="{BB962C8B-B14F-4D97-AF65-F5344CB8AC3E}">
        <p14:creationId xmlns:p14="http://schemas.microsoft.com/office/powerpoint/2010/main" val="36165770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112BFE92-17FC-499C-B230-771077A29995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1875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47BB038C-9019-475B-84B5-4897B0373272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6493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D704D30C-6730-45DE-B84C-D0EA2535EE71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7031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E913CFCF-4BE0-4F7C-945D-5242B311ED75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21821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210EAFA8-1BC0-452A-B2FC-61A37BEA8ECF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6095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67" indent="0">
              <a:buNone/>
              <a:defRPr sz="2800"/>
            </a:lvl2pPr>
            <a:lvl3pPr marL="913532" indent="0">
              <a:buNone/>
              <a:defRPr sz="2400"/>
            </a:lvl3pPr>
            <a:lvl4pPr marL="1370301" indent="0">
              <a:buNone/>
              <a:defRPr sz="2000"/>
            </a:lvl4pPr>
            <a:lvl5pPr marL="1827063" indent="0">
              <a:buNone/>
              <a:defRPr sz="2000"/>
            </a:lvl5pPr>
            <a:lvl6pPr marL="2283831" indent="0">
              <a:buNone/>
              <a:defRPr sz="2000"/>
            </a:lvl6pPr>
            <a:lvl7pPr marL="2740596" indent="0">
              <a:buNone/>
              <a:defRPr sz="2000"/>
            </a:lvl7pPr>
            <a:lvl8pPr marL="3197361" indent="0">
              <a:buNone/>
              <a:defRPr sz="2000"/>
            </a:lvl8pPr>
            <a:lvl9pPr marL="3654127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1D2FC0AD-A4F4-41C5-8B5E-E34E602980ED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198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BDC13C86-BB0B-4C6C-BB77-DDED848E5539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6207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DB769FE4-7DA1-4436-8E36-8D8E82EE7F18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6477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f_target_lowerin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073" y="-3221"/>
            <a:ext cx="9151075" cy="6861222"/>
          </a:xfrm>
          <a:prstGeom prst="rect">
            <a:avLst/>
          </a:prstGeom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685800"/>
            <a:ext cx="7953404" cy="1752600"/>
          </a:xfrm>
        </p:spPr>
        <p:txBody>
          <a:bodyPr/>
          <a:lstStyle>
            <a:lvl1pPr algn="r"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1278DB39-DCA4-4DA9-80D5-EFA4D965488D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 rot="10800000">
            <a:off x="923970" y="2063619"/>
            <a:ext cx="6934200" cy="1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53" tIns="45676" rIns="91353" bIns="45676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 userDrawn="1"/>
        </p:nvSpPr>
        <p:spPr bwMode="auto">
          <a:xfrm rot="10800000">
            <a:off x="4291413" y="3487626"/>
            <a:ext cx="3600000" cy="1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53" tIns="45676" rIns="91353" bIns="45676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025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3" y="928670"/>
            <a:ext cx="8572560" cy="5643602"/>
          </a:xfrm>
        </p:spPr>
        <p:txBody>
          <a:bodyPr/>
          <a:lstStyle>
            <a:lvl1pPr>
              <a:buClr>
                <a:srgbClr val="800000"/>
              </a:buClr>
              <a:buSzPct val="15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5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50000"/>
              <a:buFont typeface="Arial" pitchFamily="34" charset="0"/>
              <a:buChar char="•"/>
              <a:defRPr sz="1800"/>
            </a:lvl3pPr>
            <a:lvl4pPr>
              <a:buClr>
                <a:srgbClr val="800000"/>
              </a:buClr>
              <a:buSzPct val="150000"/>
              <a:buFont typeface="Arial" pitchFamily="34" charset="0"/>
              <a:buChar char="•"/>
              <a:defRPr sz="1600"/>
            </a:lvl4pPr>
            <a:lvl5pPr>
              <a:buClr>
                <a:srgbClr val="800000"/>
              </a:buClr>
              <a:buSzPct val="150000"/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01D8B-ED18-4E2F-A24A-11A89A370357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934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67" indent="0">
              <a:buNone/>
              <a:defRPr sz="1800"/>
            </a:lvl2pPr>
            <a:lvl3pPr marL="913532" indent="0">
              <a:buNone/>
              <a:defRPr sz="1600"/>
            </a:lvl3pPr>
            <a:lvl4pPr marL="1370301" indent="0">
              <a:buNone/>
              <a:defRPr sz="1400"/>
            </a:lvl4pPr>
            <a:lvl5pPr marL="1827063" indent="0">
              <a:buNone/>
              <a:defRPr sz="1400"/>
            </a:lvl5pPr>
            <a:lvl6pPr marL="2283831" indent="0">
              <a:buNone/>
              <a:defRPr sz="1400"/>
            </a:lvl6pPr>
            <a:lvl7pPr marL="2740596" indent="0">
              <a:buNone/>
              <a:defRPr sz="1400"/>
            </a:lvl7pPr>
            <a:lvl8pPr marL="3197361" indent="0">
              <a:buNone/>
              <a:defRPr sz="1400"/>
            </a:lvl8pPr>
            <a:lvl9pPr marL="365412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EAC51-11CF-4CF1-B829-9848793A1F15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19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845" y="909611"/>
            <a:ext cx="4276756" cy="5586489"/>
          </a:xfrm>
        </p:spPr>
        <p:txBody>
          <a:bodyPr/>
          <a:lstStyle>
            <a:lvl1pPr>
              <a:buClr>
                <a:srgbClr val="800000"/>
              </a:buClr>
              <a:buSzPct val="12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2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20000"/>
              <a:buFont typeface="Arial" pitchFamily="34" charset="0"/>
              <a:buChar char="•"/>
              <a:defRPr sz="1600"/>
            </a:lvl3pPr>
            <a:lvl4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4pPr>
            <a:lvl5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9611"/>
            <a:ext cx="4357718" cy="5586489"/>
          </a:xfrm>
        </p:spPr>
        <p:txBody>
          <a:bodyPr/>
          <a:lstStyle>
            <a:lvl1pPr>
              <a:buClr>
                <a:srgbClr val="800000"/>
              </a:buClr>
              <a:buSzPct val="12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2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20000"/>
              <a:buFont typeface="Arial" pitchFamily="34" charset="0"/>
              <a:buChar char="•"/>
              <a:defRPr sz="1600"/>
            </a:lvl3pPr>
            <a:lvl4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4pPr>
            <a:lvl5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0A437-1450-4FCF-AC39-A02B9BEE971F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3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21"/>
            <a:ext cx="4040188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1571621"/>
            <a:ext cx="4041775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64A53-83ED-426F-8290-9742EC0DCA2B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1042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05727-EE69-44C6-A725-F648F5B38034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654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989D8-B221-4AA0-9F74-D38078D0BEFD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795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BEAD4-DFD7-434A-A71F-165DA3C4F6BE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8472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67" indent="0">
              <a:buNone/>
              <a:defRPr sz="2800"/>
            </a:lvl2pPr>
            <a:lvl3pPr marL="913532" indent="0">
              <a:buNone/>
              <a:defRPr sz="2400"/>
            </a:lvl3pPr>
            <a:lvl4pPr marL="1370301" indent="0">
              <a:buNone/>
              <a:defRPr sz="2000"/>
            </a:lvl4pPr>
            <a:lvl5pPr marL="1827063" indent="0">
              <a:buNone/>
              <a:defRPr sz="2000"/>
            </a:lvl5pPr>
            <a:lvl6pPr marL="2283831" indent="0">
              <a:buNone/>
              <a:defRPr sz="2000"/>
            </a:lvl6pPr>
            <a:lvl7pPr marL="2740596" indent="0">
              <a:buNone/>
              <a:defRPr sz="2000"/>
            </a:lvl7pPr>
            <a:lvl8pPr marL="3197361" indent="0">
              <a:buNone/>
              <a:defRPr sz="2000"/>
            </a:lvl8pPr>
            <a:lvl9pPr marL="3654127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AA2ED-0E30-42FF-94A1-EBEA7652FCFC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648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50B86-8246-46C7-91CE-52F690C33AFD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9381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" y="838200"/>
            <a:ext cx="67056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86858-D848-4727-AF71-93D9A2BF7F52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298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78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832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7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76" tIns="0" rIns="45676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4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4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EDMS No. 1737732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1"/>
            <a:ext cx="8226854" cy="940443"/>
          </a:xfrm>
          <a:prstGeom prst="rect">
            <a:avLst/>
          </a:prstGeom>
        </p:spPr>
        <p:txBody>
          <a:bodyPr vert="horz" lIns="45676" tIns="45676" rIns="45676" bIns="45676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0"/>
            <a:ext cx="8226854" cy="4667421"/>
          </a:xfrm>
          <a:prstGeom prst="rect">
            <a:avLst/>
          </a:prstGeom>
        </p:spPr>
        <p:txBody>
          <a:bodyPr vert="horz" lIns="91353" tIns="45676" rIns="91353" bIns="45676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3/6/2018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CAS on Power converters 2014 – Dr. D. Aguglia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795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308" indent="-456767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4397" indent="-456767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1671" indent="-342576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000" indent="-342576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8925" indent="-342576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99169" indent="-18270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18413" indent="-18270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7665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29506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733190" name="Rectangle 6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353" tIns="45676" rIns="91353" bIns="45676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1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7"/>
            <a:ext cx="9144000" cy="36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3" tIns="45676" rIns="91353" bIns="45676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5"/>
            <a:ext cx="9144000" cy="36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3" tIns="45676" rIns="91353" bIns="45676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200" y="-114298"/>
            <a:ext cx="2209800" cy="120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87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6767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3532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0301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7063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576" indent="-342576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245" indent="-285479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1916" indent="-22838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598679" indent="-22838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5447" indent="-22838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2213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68983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5744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2509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AC-Zoom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-22"/>
            <a:ext cx="9144000" cy="6858024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95" y="873098"/>
            <a:ext cx="8991600" cy="565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-32" y="66151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32" y="6615138"/>
            <a:ext cx="578647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32" y="661513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C0133A-F2E2-466E-A077-9DD412AFBEAD}" type="slidenum">
              <a:rPr lang="en-US">
                <a:solidFill>
                  <a:srgbClr val="336666"/>
                </a:solidFill>
                <a:latin typeface="Arial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214282" y="785794"/>
            <a:ext cx="6934200" cy="1905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85000"/>
                  <a:lumOff val="15000"/>
                </a:schemeClr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53" tIns="45676" rIns="91353" bIns="45676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04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6767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3532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0301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7063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576" indent="-342576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400">
          <a:solidFill>
            <a:schemeClr val="tx2"/>
          </a:solidFill>
          <a:latin typeface="Calibri" pitchFamily="34" charset="0"/>
          <a:ea typeface="+mn-ea"/>
          <a:cs typeface="+mn-cs"/>
        </a:defRPr>
      </a:lvl1pPr>
      <a:lvl2pPr marL="742245" indent="-285479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000">
          <a:solidFill>
            <a:schemeClr val="tx2"/>
          </a:solidFill>
          <a:latin typeface="Calibri" pitchFamily="34" charset="0"/>
        </a:defRPr>
      </a:lvl2pPr>
      <a:lvl3pPr marL="1141916" indent="-228383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000">
          <a:solidFill>
            <a:schemeClr val="tx2"/>
          </a:solidFill>
          <a:latin typeface="Calibri" pitchFamily="34" charset="0"/>
        </a:defRPr>
      </a:lvl3pPr>
      <a:lvl4pPr marL="1598679" indent="-228383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1800">
          <a:solidFill>
            <a:schemeClr val="tx2"/>
          </a:solidFill>
          <a:latin typeface="Calibri" pitchFamily="34" charset="0"/>
        </a:defRPr>
      </a:lvl4pPr>
      <a:lvl5pPr marL="2055447" indent="-228383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1800">
          <a:solidFill>
            <a:schemeClr val="tx2"/>
          </a:solidFill>
          <a:latin typeface="Calibri" pitchFamily="34" charset="0"/>
        </a:defRPr>
      </a:lvl5pPr>
      <a:lvl6pPr marL="2512213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68983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5744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2509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64633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3600" dirty="0" smtClean="0"/>
              <a:t>Intervention scenarios</a:t>
            </a:r>
            <a:endParaRPr lang="en-GB" sz="3600" dirty="0"/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172528" y="983411"/>
            <a:ext cx="8823426" cy="2709024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Intervention for faulty BSW1 (severe fault needing full spare) 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Can be carried out by “EPC piquet </a:t>
            </a:r>
            <a:r>
              <a:rPr lang="en-US" sz="1900" dirty="0" err="1" smtClean="0"/>
              <a:t>injecteurs</a:t>
            </a:r>
            <a:r>
              <a:rPr lang="en-US" sz="1900" dirty="0" smtClean="0"/>
              <a:t>” (2 people)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If pulse transformer (in tunne</a:t>
            </a:r>
            <a:r>
              <a:rPr lang="en-US" sz="1900" dirty="0"/>
              <a:t>l</a:t>
            </a:r>
            <a:r>
              <a:rPr lang="en-US" sz="1900" dirty="0" smtClean="0"/>
              <a:t>) is faulty, downtime of 1-2 days (as for any other pulse transformers in the tunnel) 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If power converter is faulty, procedure limited to few actions, estimated accelerator downtime: 2 h</a:t>
            </a:r>
          </a:p>
          <a:p>
            <a:pPr marL="36541" indent="0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900" dirty="0" smtClean="0"/>
              <a:t>Example with major actions:</a:t>
            </a:r>
            <a:endParaRPr lang="en-US" sz="1500" dirty="0" smtClean="0"/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endParaRPr lang="en-US" sz="19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1" t="33349" b="20268"/>
          <a:stretch/>
        </p:blipFill>
        <p:spPr>
          <a:xfrm>
            <a:off x="172528" y="3692435"/>
            <a:ext cx="3125841" cy="2368733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449975" y="4961708"/>
            <a:ext cx="365760" cy="265611"/>
          </a:xfrm>
          <a:prstGeom prst="ellipse">
            <a:avLst/>
          </a:prstGeom>
          <a:noFill/>
          <a:ln w="508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ontent Placeholder 3"/>
          <p:cNvSpPr txBox="1">
            <a:spLocks/>
          </p:cNvSpPr>
          <p:nvPr/>
        </p:nvSpPr>
        <p:spPr>
          <a:xfrm>
            <a:off x="3298369" y="3213462"/>
            <a:ext cx="5845631" cy="2917371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>
                <a:solidFill>
                  <a:srgbClr val="FF0000"/>
                </a:solidFill>
              </a:rPr>
              <a:t>“</a:t>
            </a:r>
            <a:r>
              <a:rPr lang="en-US" sz="1900" dirty="0" err="1" smtClean="0">
                <a:solidFill>
                  <a:srgbClr val="FF0000"/>
                </a:solidFill>
              </a:rPr>
              <a:t>Cosnsigne</a:t>
            </a:r>
            <a:r>
              <a:rPr lang="en-US" sz="1900" dirty="0" smtClean="0">
                <a:solidFill>
                  <a:srgbClr val="FF0000"/>
                </a:solidFill>
              </a:rPr>
              <a:t>” faulty converter / close water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>
                <a:solidFill>
                  <a:srgbClr val="FF0000"/>
                </a:solidFill>
              </a:rPr>
              <a:t>Pull </a:t>
            </a:r>
            <a:r>
              <a:rPr lang="en-US" sz="1900" dirty="0" err="1" smtClean="0">
                <a:solidFill>
                  <a:srgbClr val="FF0000"/>
                </a:solidFill>
              </a:rPr>
              <a:t>bretelles</a:t>
            </a:r>
            <a:r>
              <a:rPr lang="en-US" sz="1900" dirty="0" smtClean="0">
                <a:solidFill>
                  <a:srgbClr val="FF0000"/>
                </a:solidFill>
              </a:rPr>
              <a:t>/extensions for:</a:t>
            </a:r>
          </a:p>
          <a:p>
            <a:pPr lvl="1" defTabSz="914400">
              <a:spcAft>
                <a:spcPts val="300"/>
              </a:spcAft>
              <a:buClr>
                <a:schemeClr val="tx1"/>
              </a:buClr>
            </a:pPr>
            <a:r>
              <a:rPr lang="en-US" sz="1500" dirty="0" smtClean="0">
                <a:solidFill>
                  <a:srgbClr val="FF0000"/>
                </a:solidFill>
              </a:rPr>
              <a:t>Pulse transformer primary</a:t>
            </a:r>
          </a:p>
          <a:p>
            <a:pPr lvl="1" defTabSz="914400">
              <a:spcAft>
                <a:spcPts val="300"/>
              </a:spcAft>
              <a:buClr>
                <a:schemeClr val="tx1"/>
              </a:buClr>
            </a:pPr>
            <a:r>
              <a:rPr lang="en-US" sz="1500" dirty="0" smtClean="0">
                <a:solidFill>
                  <a:srgbClr val="FF0000"/>
                </a:solidFill>
              </a:rPr>
              <a:t>WIC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>
                <a:solidFill>
                  <a:srgbClr val="FF0000"/>
                </a:solidFill>
              </a:rPr>
              <a:t>Transfer FGC3 dongle (circuits parameter) </a:t>
            </a:r>
            <a:endParaRPr lang="en-US" sz="1500" dirty="0" smtClean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332409" y="5286103"/>
            <a:ext cx="365760" cy="265611"/>
          </a:xfrm>
          <a:prstGeom prst="ellipse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1672046" y="5129349"/>
            <a:ext cx="191588" cy="374468"/>
          </a:xfrm>
          <a:custGeom>
            <a:avLst/>
            <a:gdLst>
              <a:gd name="connsiteX0" fmla="*/ 113211 w 191588"/>
              <a:gd name="connsiteY0" fmla="*/ 0 h 374468"/>
              <a:gd name="connsiteX1" fmla="*/ 148045 w 191588"/>
              <a:gd name="connsiteY1" fmla="*/ 52251 h 374468"/>
              <a:gd name="connsiteX2" fmla="*/ 191588 w 191588"/>
              <a:gd name="connsiteY2" fmla="*/ 95794 h 374468"/>
              <a:gd name="connsiteX3" fmla="*/ 182880 w 191588"/>
              <a:gd name="connsiteY3" fmla="*/ 235131 h 374468"/>
              <a:gd name="connsiteX4" fmla="*/ 156754 w 191588"/>
              <a:gd name="connsiteY4" fmla="*/ 252548 h 374468"/>
              <a:gd name="connsiteX5" fmla="*/ 130628 w 191588"/>
              <a:gd name="connsiteY5" fmla="*/ 304800 h 374468"/>
              <a:gd name="connsiteX6" fmla="*/ 104503 w 191588"/>
              <a:gd name="connsiteY6" fmla="*/ 322217 h 374468"/>
              <a:gd name="connsiteX7" fmla="*/ 87085 w 191588"/>
              <a:gd name="connsiteY7" fmla="*/ 339634 h 374468"/>
              <a:gd name="connsiteX8" fmla="*/ 8708 w 191588"/>
              <a:gd name="connsiteY8" fmla="*/ 374468 h 374468"/>
              <a:gd name="connsiteX9" fmla="*/ 0 w 191588"/>
              <a:gd name="connsiteY9" fmla="*/ 374468 h 374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588" h="374468">
                <a:moveTo>
                  <a:pt x="113211" y="0"/>
                </a:moveTo>
                <a:cubicBezTo>
                  <a:pt x="124822" y="17417"/>
                  <a:pt x="134261" y="36498"/>
                  <a:pt x="148045" y="52251"/>
                </a:cubicBezTo>
                <a:cubicBezTo>
                  <a:pt x="229321" y="145137"/>
                  <a:pt x="121924" y="-8704"/>
                  <a:pt x="191588" y="95794"/>
                </a:cubicBezTo>
                <a:cubicBezTo>
                  <a:pt x="188685" y="142240"/>
                  <a:pt x="192975" y="189703"/>
                  <a:pt x="182880" y="235131"/>
                </a:cubicBezTo>
                <a:cubicBezTo>
                  <a:pt x="180610" y="245348"/>
                  <a:pt x="164155" y="245147"/>
                  <a:pt x="156754" y="252548"/>
                </a:cubicBezTo>
                <a:cubicBezTo>
                  <a:pt x="83351" y="325951"/>
                  <a:pt x="187284" y="233979"/>
                  <a:pt x="130628" y="304800"/>
                </a:cubicBezTo>
                <a:cubicBezTo>
                  <a:pt x="124090" y="312973"/>
                  <a:pt x="112676" y="315679"/>
                  <a:pt x="104503" y="322217"/>
                </a:cubicBezTo>
                <a:cubicBezTo>
                  <a:pt x="98092" y="327346"/>
                  <a:pt x="93496" y="334505"/>
                  <a:pt x="87085" y="339634"/>
                </a:cubicBezTo>
                <a:cubicBezTo>
                  <a:pt x="67353" y="355419"/>
                  <a:pt x="32878" y="374468"/>
                  <a:pt x="8708" y="374468"/>
                </a:cubicBezTo>
                <a:lnTo>
                  <a:pt x="0" y="374468"/>
                </a:lnTo>
              </a:path>
            </a:pathLst>
          </a:custGeom>
          <a:noFill/>
          <a:ln w="50800"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0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64633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3600" dirty="0" smtClean="0"/>
              <a:t>A small note on improvements</a:t>
            </a:r>
            <a:endParaRPr lang="en-GB" sz="3600" dirty="0"/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172528" y="983411"/>
            <a:ext cx="8823426" cy="1394029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Thanks to the new reg. FGC3 electronics, EPC can implement a load impedance tracking (from output voltage and current). Deviation will imply a change in impedance and a possible issue on cables or magnet.</a:t>
            </a:r>
          </a:p>
          <a:p>
            <a:pPr marL="447630" lvl="1" indent="0" algn="ctr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500" dirty="0" smtClean="0"/>
              <a:t>Only a proposal, not discussed internally to EPC</a:t>
            </a:r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400860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64633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3600" dirty="0" smtClean="0"/>
              <a:t>Conclusion</a:t>
            </a:r>
            <a:endParaRPr lang="en-GB" sz="3600" dirty="0"/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172528" y="983411"/>
            <a:ext cx="8823426" cy="5103880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Standard operation for EPC, no particular issues in the operation of these converters.  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68487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97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Calibri" panose="020F0502020204030204" pitchFamily="34" charset="0"/>
              </a:rPr>
              <a:pPr/>
              <a:t>2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5967" y="3199582"/>
            <a:ext cx="8492067" cy="1508016"/>
          </a:xfrm>
          <a:prstGeom prst="rect">
            <a:avLst/>
          </a:prstGeom>
          <a:noFill/>
        </p:spPr>
        <p:txBody>
          <a:bodyPr wrap="square" lIns="91353" tIns="45676" rIns="91353" bIns="45676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i="1" dirty="0" smtClean="0">
                <a:latin typeface="Calibri" panose="020F0502020204030204" pitchFamily="34" charset="0"/>
              </a:rPr>
              <a:t>D. Aguglia</a:t>
            </a:r>
          </a:p>
          <a:p>
            <a:pPr algn="ctr">
              <a:spcAft>
                <a:spcPts val="1200"/>
              </a:spcAft>
            </a:pPr>
            <a:r>
              <a:rPr lang="en-US" sz="2400" dirty="0" smtClean="0">
                <a:latin typeface="Calibri" panose="020F0502020204030204" pitchFamily="34" charset="0"/>
              </a:rPr>
              <a:t>TE-EPC-FPC</a:t>
            </a:r>
          </a:p>
          <a:p>
            <a:pPr algn="ctr">
              <a:spcAft>
                <a:spcPts val="1200"/>
              </a:spcAft>
            </a:pPr>
            <a:r>
              <a:rPr lang="en-US" sz="2400" dirty="0" smtClean="0">
                <a:latin typeface="Calibri" panose="020F0502020204030204" pitchFamily="34" charset="0"/>
              </a:rPr>
              <a:t>6</a:t>
            </a:r>
            <a:r>
              <a:rPr lang="en-US" sz="2400" baseline="30000" dirty="0" smtClean="0">
                <a:latin typeface="Calibri" panose="020F0502020204030204" pitchFamily="34" charset="0"/>
              </a:rPr>
              <a:t>th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of March 2018</a:t>
            </a:r>
            <a:endParaRPr lang="en-US" sz="2400" dirty="0" smtClean="0">
              <a:latin typeface="Calibri" panose="020F0502020204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903108"/>
            <a:ext cx="9144000" cy="2107511"/>
          </a:xfrm>
          <a:prstGeom prst="rect">
            <a:avLst/>
          </a:prstGeom>
        </p:spPr>
        <p:txBody>
          <a:bodyPr vert="horz" lIns="45676" tIns="45676" rIns="45676" bIns="4567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GB" sz="3200" b="1" dirty="0" smtClean="0"/>
              <a:t>PSB injection </a:t>
            </a:r>
            <a:r>
              <a:rPr lang="en-GB" sz="3200" b="1" dirty="0" smtClean="0"/>
              <a:t>BSW power converters intervention scenarios and spare policy </a:t>
            </a:r>
            <a:endParaRPr lang="en-GB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2674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25610"/>
            <a:ext cx="8226854" cy="2715167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GB" dirty="0" smtClean="0"/>
              <a:t>The BSW powering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Spare policy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Intervention scenarios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A small note on improvements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2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Calibri" panose="020F0502020204030204" pitchFamily="34" charset="0"/>
              </a:rPr>
              <a:pPr/>
              <a:t>4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2528" y="983411"/>
            <a:ext cx="5226786" cy="5069767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  <a:buClr>
                <a:schemeClr val="tx1"/>
              </a:buClr>
            </a:pPr>
            <a:r>
              <a:rPr lang="en-US" sz="1800" u="sng" dirty="0" smtClean="0"/>
              <a:t>16 </a:t>
            </a:r>
            <a:r>
              <a:rPr lang="en-US" sz="1800" u="sng" dirty="0" smtClean="0"/>
              <a:t>new BSW </a:t>
            </a:r>
            <a:r>
              <a:rPr lang="en-US" sz="1800" u="sng" dirty="0" smtClean="0"/>
              <a:t>magnets</a:t>
            </a:r>
            <a:endParaRPr lang="en-US" sz="1800" dirty="0" smtClean="0"/>
          </a:p>
          <a:p>
            <a:pPr lvl="1">
              <a:spcAft>
                <a:spcPts val="300"/>
              </a:spcAft>
              <a:buClr>
                <a:schemeClr val="tx1"/>
              </a:buClr>
            </a:pPr>
            <a:r>
              <a:rPr lang="en-US" sz="1400" dirty="0" smtClean="0"/>
              <a:t> 2 types: 4 x BSW1s &amp; 12 BSW2,3,4s</a:t>
            </a:r>
            <a:endParaRPr lang="en-US" sz="1400" dirty="0" smtClean="0"/>
          </a:p>
          <a:p>
            <a:pPr>
              <a:spcAft>
                <a:spcPts val="300"/>
              </a:spcAft>
              <a:buClr>
                <a:schemeClr val="tx1"/>
              </a:buClr>
            </a:pPr>
            <a:r>
              <a:rPr lang="en-US" sz="1800" dirty="0" smtClean="0"/>
              <a:t>16 + 2 spare = </a:t>
            </a:r>
            <a:r>
              <a:rPr lang="en-US" sz="1800" u="sng" dirty="0" smtClean="0"/>
              <a:t>18 converters to be installed</a:t>
            </a:r>
            <a:r>
              <a:rPr lang="en-US" sz="1800" dirty="0" smtClean="0"/>
              <a:t> in </a:t>
            </a:r>
            <a:r>
              <a:rPr lang="en-US" sz="1800" dirty="0" smtClean="0"/>
              <a:t>BRF2 (13) </a:t>
            </a:r>
            <a:r>
              <a:rPr lang="en-US" sz="1800" dirty="0" smtClean="0"/>
              <a:t>and </a:t>
            </a:r>
            <a:r>
              <a:rPr lang="en-US" sz="1800" dirty="0" smtClean="0"/>
              <a:t>BAT(5) </a:t>
            </a:r>
            <a:r>
              <a:rPr lang="en-US" sz="1800" dirty="0" smtClean="0"/>
              <a:t>of bld. 361;</a:t>
            </a:r>
          </a:p>
          <a:p>
            <a:pPr>
              <a:spcAft>
                <a:spcPts val="300"/>
              </a:spcAft>
              <a:buClr>
                <a:schemeClr val="tx1"/>
              </a:buClr>
            </a:pPr>
            <a:r>
              <a:rPr lang="en-US" sz="1800" dirty="0" smtClean="0"/>
              <a:t>12 + 2 spare = </a:t>
            </a:r>
            <a:r>
              <a:rPr lang="en-US" sz="1800" u="sng" dirty="0" smtClean="0"/>
              <a:t>14 pulse transformers </a:t>
            </a:r>
            <a:r>
              <a:rPr lang="en-US" sz="1800" u="sng" dirty="0" smtClean="0"/>
              <a:t>installed </a:t>
            </a:r>
            <a:r>
              <a:rPr lang="en-US" sz="1800" dirty="0" smtClean="0"/>
              <a:t>in </a:t>
            </a:r>
            <a:r>
              <a:rPr lang="en-US" sz="1800" dirty="0" smtClean="0"/>
              <a:t>the new </a:t>
            </a:r>
            <a:r>
              <a:rPr lang="en-US" sz="1800" dirty="0" smtClean="0"/>
              <a:t>alcove</a:t>
            </a:r>
          </a:p>
          <a:p>
            <a:pPr>
              <a:spcAft>
                <a:spcPts val="300"/>
              </a:spcAft>
              <a:buClr>
                <a:schemeClr val="tx1"/>
              </a:buClr>
            </a:pPr>
            <a:r>
              <a:rPr lang="en-US" sz="1800" dirty="0" smtClean="0"/>
              <a:t>4 pulse transformers installed in the tunnel for BSW1s</a:t>
            </a:r>
            <a:endParaRPr lang="en-US" sz="1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457201" y="120951"/>
            <a:ext cx="8229599" cy="64633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3600" dirty="0" smtClean="0"/>
              <a:t>BSW </a:t>
            </a:r>
            <a:r>
              <a:rPr lang="en-GB" sz="3600" dirty="0"/>
              <a:t>powering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"/>
          <a:stretch/>
        </p:blipFill>
        <p:spPr>
          <a:xfrm>
            <a:off x="5478978" y="559751"/>
            <a:ext cx="3966812" cy="201699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784061" y="559751"/>
            <a:ext cx="1793202" cy="2016998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>
            <a:endCxn id="26" idx="1"/>
          </p:cNvCxnSpPr>
          <p:nvPr/>
        </p:nvCxnSpPr>
        <p:spPr>
          <a:xfrm>
            <a:off x="3727270" y="1262743"/>
            <a:ext cx="3056791" cy="305507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211416" y="3482766"/>
            <a:ext cx="6721167" cy="2673928"/>
            <a:chOff x="1211416" y="3482766"/>
            <a:chExt cx="6721167" cy="2673928"/>
          </a:xfrm>
        </p:grpSpPr>
        <p:sp>
          <p:nvSpPr>
            <p:cNvPr id="10" name="Rectangle 9"/>
            <p:cNvSpPr/>
            <p:nvPr/>
          </p:nvSpPr>
          <p:spPr>
            <a:xfrm>
              <a:off x="1211416" y="3883337"/>
              <a:ext cx="4783942" cy="1469746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055742" y="3883337"/>
              <a:ext cx="1850961" cy="1469746"/>
            </a:xfrm>
            <a:prstGeom prst="rect">
              <a:avLst/>
            </a:prstGeom>
            <a:noFill/>
            <a:ln w="57150"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Picture 2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416" y="3883337"/>
              <a:ext cx="6721167" cy="2273357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2329132" y="3482766"/>
              <a:ext cx="4403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Connection/integration scheme overview:</a:t>
              </a:r>
              <a:endParaRPr lang="en-GB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11880" y="4021371"/>
              <a:ext cx="1285335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FF0000"/>
                  </a:solidFill>
                </a:rPr>
                <a:t>Power converters in BRF2 + BAT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91578" y="4028584"/>
              <a:ext cx="128533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0055A0"/>
                  </a:solidFill>
                </a:rPr>
                <a:t>New Alcove</a:t>
              </a:r>
              <a:endParaRPr lang="en-GB" sz="1400" b="1" dirty="0">
                <a:solidFill>
                  <a:srgbClr val="0055A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595490" y="5788531"/>
              <a:ext cx="128533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003300"/>
                  </a:solidFill>
                </a:rPr>
                <a:t>PSB Tunnel</a:t>
              </a:r>
              <a:endParaRPr lang="en-GB" sz="1400" b="1" dirty="0">
                <a:solidFill>
                  <a:srgbClr val="0033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28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1525144"/>
            <a:ext cx="8226425" cy="4612865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1" y="120951"/>
            <a:ext cx="8229599" cy="64633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3600" dirty="0" smtClean="0"/>
              <a:t>BSW </a:t>
            </a:r>
            <a:r>
              <a:rPr lang="en-GB" sz="3600" dirty="0"/>
              <a:t>powering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172528" y="983411"/>
            <a:ext cx="8605712" cy="541733"/>
          </a:xfrm>
          <a:prstGeom prst="rect">
            <a:avLst/>
          </a:prstGeom>
        </p:spPr>
        <p:txBody>
          <a:bodyPr vert="horz" lIns="91353" tIns="45676" rIns="91353" bIns="45676">
            <a:norm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2000" dirty="0" smtClean="0"/>
              <a:t>View of the 4 BSW1’s pulse transformers to be installed in LS2 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7216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21" b="20608"/>
          <a:stretch/>
        </p:blipFill>
        <p:spPr>
          <a:xfrm>
            <a:off x="47896" y="2050268"/>
            <a:ext cx="4027715" cy="4054441"/>
          </a:xfrm>
          <a:prstGeom prst="rect">
            <a:avLst/>
          </a:prstGeom>
        </p:spPr>
      </p:pic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43545" y="2044520"/>
            <a:ext cx="2808409" cy="1007234"/>
          </a:xfrm>
          <a:prstGeom prst="rect">
            <a:avLst/>
          </a:prstGeom>
          <a:solidFill>
            <a:srgbClr val="FFFFFF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Alcove with </a:t>
            </a:r>
            <a:r>
              <a:rPr lang="en-GB" sz="1600" dirty="0" smtClean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+ 2 pulse transformers (3.4 kA for BSW2,3,4s)  </a:t>
            </a:r>
            <a:endParaRPr lang="en-GB" sz="16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val 22"/>
          <p:cNvSpPr/>
          <p:nvPr/>
        </p:nvSpPr>
        <p:spPr>
          <a:xfrm rot="465521">
            <a:off x="2367023" y="3982752"/>
            <a:ext cx="1432759" cy="582229"/>
          </a:xfrm>
          <a:prstGeom prst="ellipse">
            <a:avLst/>
          </a:prstGeom>
          <a:noFill/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24" name="Straight Arrow Connector 23"/>
          <p:cNvCxnSpPr>
            <a:endCxn id="23" idx="1"/>
          </p:cNvCxnSpPr>
          <p:nvPr/>
        </p:nvCxnSpPr>
        <p:spPr>
          <a:xfrm>
            <a:off x="2334280" y="3051754"/>
            <a:ext cx="274993" cy="949762"/>
          </a:xfrm>
          <a:prstGeom prst="straightConnector1">
            <a:avLst/>
          </a:prstGeom>
          <a:ln w="2222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64633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3600" dirty="0" smtClean="0"/>
              <a:t>BSW </a:t>
            </a:r>
            <a:r>
              <a:rPr lang="en-GB" sz="3600" dirty="0"/>
              <a:t>powering</a:t>
            </a: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172528" y="983411"/>
            <a:ext cx="8605712" cy="541733"/>
          </a:xfrm>
          <a:prstGeom prst="rect">
            <a:avLst/>
          </a:prstGeom>
        </p:spPr>
        <p:txBody>
          <a:bodyPr vert="horz" lIns="91353" tIns="45676" rIns="91353" bIns="45676">
            <a:norm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2000" dirty="0" smtClean="0"/>
              <a:t>Integration in BRF2 and BAT</a:t>
            </a:r>
            <a:endParaRPr lang="en-US" sz="2000" dirty="0" smtClean="0"/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47897" y="3921728"/>
            <a:ext cx="1598024" cy="684551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 converters in BRF2</a:t>
            </a:r>
            <a:endParaRPr lang="en-GB" sz="16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Oval 33"/>
          <p:cNvSpPr/>
          <p:nvPr/>
        </p:nvSpPr>
        <p:spPr>
          <a:xfrm rot="465521">
            <a:off x="1469673" y="4529621"/>
            <a:ext cx="1980688" cy="1143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35" name="Straight Arrow Connector 34"/>
          <p:cNvCxnSpPr>
            <a:stCxn id="33" idx="3"/>
            <a:endCxn id="34" idx="1"/>
          </p:cNvCxnSpPr>
          <p:nvPr/>
        </p:nvCxnSpPr>
        <p:spPr>
          <a:xfrm>
            <a:off x="1645921" y="4264004"/>
            <a:ext cx="174818" cy="342275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 rot="4024235">
            <a:off x="2313520" y="2901009"/>
            <a:ext cx="2528249" cy="576705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47897" y="3141709"/>
            <a:ext cx="1598024" cy="684551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converters in BAT</a:t>
            </a:r>
            <a:endParaRPr lang="en-GB" sz="16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Arrow Connector 39"/>
          <p:cNvCxnSpPr>
            <a:endCxn id="37" idx="4"/>
          </p:cNvCxnSpPr>
          <p:nvPr/>
        </p:nvCxnSpPr>
        <p:spPr>
          <a:xfrm flipV="1">
            <a:off x="1645921" y="3301703"/>
            <a:ext cx="1666155" cy="18228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171" y="120951"/>
            <a:ext cx="4891343" cy="326089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171" y="3503492"/>
            <a:ext cx="4891344" cy="326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68"/>
          <a:stretch/>
        </p:blipFill>
        <p:spPr>
          <a:xfrm>
            <a:off x="47896" y="2093813"/>
            <a:ext cx="4471316" cy="4071857"/>
          </a:xfrm>
          <a:prstGeom prst="rect">
            <a:avLst/>
          </a:prstGeom>
        </p:spPr>
      </p:pic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64633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3600" dirty="0" smtClean="0"/>
              <a:t>Spare policy</a:t>
            </a:r>
            <a:endParaRPr lang="en-GB" sz="3600" dirty="0"/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172528" y="983411"/>
            <a:ext cx="8823426" cy="1066857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2 x spare power converters installed in BRF2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2 x spare BSW2,3,4s pulse transformer (with DCCTs) installed in the alcove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1 x spare BSW1 pulse transformer (with DCCTs) not installed!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endParaRPr lang="en-US" sz="1900" dirty="0" smtClean="0"/>
          </a:p>
        </p:txBody>
      </p:sp>
      <p:sp>
        <p:nvSpPr>
          <p:cNvPr id="18" name="Content Placeholder 3"/>
          <p:cNvSpPr>
            <a:spLocks noGrp="1"/>
          </p:cNvSpPr>
          <p:nvPr>
            <p:ph idx="1"/>
          </p:nvPr>
        </p:nvSpPr>
        <p:spPr>
          <a:xfrm>
            <a:off x="4421948" y="2072634"/>
            <a:ext cx="4574006" cy="3770813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  <a:buClr>
                <a:schemeClr val="tx1"/>
              </a:buClr>
            </a:pPr>
            <a:r>
              <a:rPr lang="en-US" sz="1800" dirty="0" smtClean="0"/>
              <a:t>Any power converter can supply any of the 16 circuits</a:t>
            </a:r>
          </a:p>
          <a:p>
            <a:pPr>
              <a:spcAft>
                <a:spcPts val="300"/>
              </a:spcAft>
              <a:buClr>
                <a:schemeClr val="tx1"/>
              </a:buClr>
            </a:pPr>
            <a:r>
              <a:rPr lang="en-US" sz="1800" dirty="0" smtClean="0"/>
              <a:t>Spare power converter’s components available in EPC (standard modules used)</a:t>
            </a:r>
            <a:endParaRPr lang="en-US" sz="1800" dirty="0" smtClean="0"/>
          </a:p>
          <a:p>
            <a:pPr>
              <a:spcAft>
                <a:spcPts val="300"/>
              </a:spcAft>
              <a:buClr>
                <a:schemeClr val="tx1"/>
              </a:buClr>
            </a:pPr>
            <a:r>
              <a:rPr lang="en-US" sz="1800" dirty="0" smtClean="0"/>
              <a:t>The 2 spares pulse transformers in the alcove can supply any of the BSW2,3,4s</a:t>
            </a:r>
            <a:endParaRPr lang="en-US" sz="1800" dirty="0" smtClean="0"/>
          </a:p>
        </p:txBody>
      </p:sp>
      <p:grpSp>
        <p:nvGrpSpPr>
          <p:cNvPr id="64" name="Group 63"/>
          <p:cNvGrpSpPr/>
          <p:nvPr/>
        </p:nvGrpSpPr>
        <p:grpSpPr>
          <a:xfrm>
            <a:off x="2664821" y="3918860"/>
            <a:ext cx="4136573" cy="1441266"/>
            <a:chOff x="2664821" y="3918860"/>
            <a:chExt cx="4136573" cy="1441266"/>
          </a:xfrm>
        </p:grpSpPr>
        <p:sp>
          <p:nvSpPr>
            <p:cNvPr id="3" name="Oval 2"/>
            <p:cNvSpPr/>
            <p:nvPr/>
          </p:nvSpPr>
          <p:spPr>
            <a:xfrm>
              <a:off x="2664821" y="5094515"/>
              <a:ext cx="365760" cy="265611"/>
            </a:xfrm>
            <a:prstGeom prst="ellipse">
              <a:avLst/>
            </a:prstGeom>
            <a:noFill/>
            <a:ln w="5080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 rot="4671516">
              <a:off x="3744681" y="3968934"/>
              <a:ext cx="365760" cy="265611"/>
            </a:xfrm>
            <a:prstGeom prst="ellipse">
              <a:avLst/>
            </a:prstGeom>
            <a:noFill/>
            <a:ln w="5080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2973977" y="4075612"/>
              <a:ext cx="182880" cy="265611"/>
            </a:xfrm>
            <a:prstGeom prst="ellipse">
              <a:avLst/>
            </a:prstGeom>
            <a:noFill/>
            <a:ln w="5080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2830283" y="4369526"/>
              <a:ext cx="182880" cy="265611"/>
            </a:xfrm>
            <a:prstGeom prst="ellipse">
              <a:avLst/>
            </a:prstGeom>
            <a:noFill/>
            <a:ln w="50800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4942113" y="4622466"/>
              <a:ext cx="1859281" cy="342276"/>
            </a:xfrm>
            <a:prstGeom prst="rect">
              <a:avLst/>
            </a:prstGeom>
            <a:solidFill>
              <a:srgbClr val="FFFFFF"/>
            </a:solidFill>
            <a:ln w="53975">
              <a:solidFill>
                <a:schemeClr val="tx2">
                  <a:lumMod val="20000"/>
                  <a:lumOff val="8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</a:pPr>
              <a:r>
                <a:rPr lang="en-GB" sz="1600" dirty="0" smtClean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Spare elements</a:t>
              </a:r>
              <a:endPara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6" name="Straight Arrow Connector 35"/>
            <p:cNvCxnSpPr>
              <a:stCxn id="29" idx="1"/>
              <a:endCxn id="26" idx="6"/>
            </p:cNvCxnSpPr>
            <p:nvPr/>
          </p:nvCxnSpPr>
          <p:spPr>
            <a:xfrm flipH="1" flipV="1">
              <a:off x="3156857" y="4208418"/>
              <a:ext cx="1785256" cy="585186"/>
            </a:xfrm>
            <a:prstGeom prst="straightConnector1">
              <a:avLst/>
            </a:prstGeom>
            <a:ln w="41275">
              <a:solidFill>
                <a:schemeClr val="tx2">
                  <a:lumMod val="20000"/>
                  <a:lumOff val="8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29" idx="1"/>
              <a:endCxn id="28" idx="6"/>
            </p:cNvCxnSpPr>
            <p:nvPr/>
          </p:nvCxnSpPr>
          <p:spPr>
            <a:xfrm flipH="1" flipV="1">
              <a:off x="3013163" y="4502332"/>
              <a:ext cx="1928950" cy="291272"/>
            </a:xfrm>
            <a:prstGeom prst="straightConnector1">
              <a:avLst/>
            </a:prstGeom>
            <a:ln w="41275">
              <a:solidFill>
                <a:schemeClr val="tx2">
                  <a:lumMod val="20000"/>
                  <a:lumOff val="8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29" idx="1"/>
              <a:endCxn id="21" idx="6"/>
            </p:cNvCxnSpPr>
            <p:nvPr/>
          </p:nvCxnSpPr>
          <p:spPr>
            <a:xfrm flipH="1" flipV="1">
              <a:off x="3966025" y="4280529"/>
              <a:ext cx="976088" cy="513075"/>
            </a:xfrm>
            <a:prstGeom prst="straightConnector1">
              <a:avLst/>
            </a:prstGeom>
            <a:ln w="41275">
              <a:solidFill>
                <a:schemeClr val="tx2">
                  <a:lumMod val="20000"/>
                  <a:lumOff val="8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9" idx="1"/>
              <a:endCxn id="3" idx="6"/>
            </p:cNvCxnSpPr>
            <p:nvPr/>
          </p:nvCxnSpPr>
          <p:spPr>
            <a:xfrm flipH="1">
              <a:off x="3030581" y="4793604"/>
              <a:ext cx="1911532" cy="433717"/>
            </a:xfrm>
            <a:prstGeom prst="straightConnector1">
              <a:avLst/>
            </a:prstGeom>
            <a:ln w="41275">
              <a:solidFill>
                <a:schemeClr val="tx2">
                  <a:lumMod val="20000"/>
                  <a:lumOff val="8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2847701" y="4129672"/>
            <a:ext cx="6235339" cy="1617985"/>
            <a:chOff x="2847701" y="4129672"/>
            <a:chExt cx="6235339" cy="1617985"/>
          </a:xfrm>
        </p:grpSpPr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4942113" y="5094515"/>
              <a:ext cx="4140927" cy="653142"/>
            </a:xfrm>
            <a:prstGeom prst="rect">
              <a:avLst/>
            </a:prstGeom>
            <a:solidFill>
              <a:srgbClr val="FFFFFF"/>
            </a:solidFill>
            <a:ln w="53975">
              <a:solidFill>
                <a:srgbClr val="FFC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</a:pPr>
              <a:r>
                <a:rPr lang="en-GB" sz="1600" dirty="0" smtClean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Spare converter and transformers normally remain associated (</a:t>
              </a:r>
              <a:r>
                <a:rPr lang="en-GB" sz="1600" dirty="0"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GB" sz="1600" dirty="0" smtClean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abled)</a:t>
              </a:r>
              <a:endPara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8" name="Straight Connector 47"/>
            <p:cNvCxnSpPr>
              <a:stCxn id="3" idx="0"/>
              <a:endCxn id="28" idx="4"/>
            </p:cNvCxnSpPr>
            <p:nvPr/>
          </p:nvCxnSpPr>
          <p:spPr>
            <a:xfrm flipV="1">
              <a:off x="2847701" y="4635137"/>
              <a:ext cx="74022" cy="459378"/>
            </a:xfrm>
            <a:prstGeom prst="line">
              <a:avLst/>
            </a:prstGeom>
            <a:ln w="508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21" idx="4"/>
              <a:endCxn id="26" idx="6"/>
            </p:cNvCxnSpPr>
            <p:nvPr/>
          </p:nvCxnSpPr>
          <p:spPr>
            <a:xfrm flipH="1">
              <a:off x="3156857" y="4129672"/>
              <a:ext cx="640869" cy="78746"/>
            </a:xfrm>
            <a:prstGeom prst="line">
              <a:avLst/>
            </a:prstGeom>
            <a:ln w="50800"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43" idx="1"/>
            </p:cNvCxnSpPr>
            <p:nvPr/>
          </p:nvCxnSpPr>
          <p:spPr>
            <a:xfrm flipH="1" flipV="1">
              <a:off x="2921723" y="4859383"/>
              <a:ext cx="2020390" cy="561703"/>
            </a:xfrm>
            <a:prstGeom prst="straightConnector1">
              <a:avLst/>
            </a:prstGeom>
            <a:ln w="41275">
              <a:solidFill>
                <a:srgbClr val="FFC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43" idx="1"/>
            </p:cNvCxnSpPr>
            <p:nvPr/>
          </p:nvCxnSpPr>
          <p:spPr>
            <a:xfrm flipH="1" flipV="1">
              <a:off x="3492137" y="4208418"/>
              <a:ext cx="1449976" cy="1212668"/>
            </a:xfrm>
            <a:prstGeom prst="straightConnector1">
              <a:avLst/>
            </a:prstGeom>
            <a:ln w="41275">
              <a:solidFill>
                <a:srgbClr val="FFC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607487" y="5328423"/>
            <a:ext cx="7475553" cy="933040"/>
            <a:chOff x="1607487" y="5328423"/>
            <a:chExt cx="7475553" cy="933040"/>
          </a:xfrm>
        </p:grpSpPr>
        <p:sp>
          <p:nvSpPr>
            <p:cNvPr id="59" name="Text Box 2"/>
            <p:cNvSpPr txBox="1">
              <a:spLocks noChangeArrowheads="1"/>
            </p:cNvSpPr>
            <p:nvPr/>
          </p:nvSpPr>
          <p:spPr bwMode="auto">
            <a:xfrm>
              <a:off x="4942113" y="5839099"/>
              <a:ext cx="4140927" cy="422364"/>
            </a:xfrm>
            <a:prstGeom prst="rect">
              <a:avLst/>
            </a:prstGeom>
            <a:solidFill>
              <a:srgbClr val="FFFFFF"/>
            </a:solidFill>
            <a:ln w="53975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</a:pPr>
              <a:r>
                <a:rPr lang="en-GB" sz="1600" dirty="0" smtClean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Only derogation: BSW1 PC in fault</a:t>
              </a:r>
              <a:endPara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 rot="523126">
              <a:off x="1607487" y="5328423"/>
              <a:ext cx="1354183" cy="265611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Arrow Connector 60"/>
            <p:cNvCxnSpPr>
              <a:stCxn id="59" idx="1"/>
              <a:endCxn id="60" idx="6"/>
            </p:cNvCxnSpPr>
            <p:nvPr/>
          </p:nvCxnSpPr>
          <p:spPr>
            <a:xfrm flipH="1" flipV="1">
              <a:off x="2953846" y="5563866"/>
              <a:ext cx="1988267" cy="486415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980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68"/>
          <a:stretch/>
        </p:blipFill>
        <p:spPr>
          <a:xfrm>
            <a:off x="47896" y="2377440"/>
            <a:ext cx="4159865" cy="3788230"/>
          </a:xfrm>
          <a:prstGeom prst="rect">
            <a:avLst/>
          </a:prstGeom>
        </p:spPr>
      </p:pic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64633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3600" dirty="0" smtClean="0"/>
              <a:t>Intervention scenarios</a:t>
            </a:r>
            <a:endParaRPr lang="en-GB" sz="3600" dirty="0"/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172528" y="983411"/>
            <a:ext cx="8823426" cy="1394029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Usual fault quickly cleared via replacement of small components</a:t>
            </a:r>
            <a:r>
              <a:rPr lang="en-US" sz="1900" dirty="0"/>
              <a:t> </a:t>
            </a:r>
            <a:r>
              <a:rPr lang="en-US" sz="1900" dirty="0" smtClean="0"/>
              <a:t>such as electronics cards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Here we analyze major faults where a full power converter or a transformer is faulty and needs to be replaced </a:t>
            </a:r>
            <a:endParaRPr lang="en-US" sz="1900" dirty="0" smtClean="0"/>
          </a:p>
        </p:txBody>
      </p:sp>
      <p:sp>
        <p:nvSpPr>
          <p:cNvPr id="32" name="Content Placeholder 3"/>
          <p:cNvSpPr txBox="1">
            <a:spLocks/>
          </p:cNvSpPr>
          <p:nvPr/>
        </p:nvSpPr>
        <p:spPr>
          <a:xfrm>
            <a:off x="4207762" y="2377440"/>
            <a:ext cx="4936238" cy="3788230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From experience: fault on pulse transformer is highly unlikely – no faults in 25 year in the tunnel (radioactive environment)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We proceed only with “</a:t>
            </a:r>
            <a:r>
              <a:rPr lang="en-US" sz="1900" dirty="0" err="1" smtClean="0"/>
              <a:t>bretelles</a:t>
            </a:r>
            <a:r>
              <a:rPr lang="en-US" sz="1900" dirty="0" smtClean="0"/>
              <a:t>” / cables extensions to minimize downtime &amp; mistakes 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If a major intervention requires to put a spare into operation, two procedures only</a:t>
            </a:r>
          </a:p>
          <a:p>
            <a:pPr lvl="1" defTabSz="914400">
              <a:spcAft>
                <a:spcPts val="300"/>
              </a:spcAft>
              <a:buClr>
                <a:schemeClr val="tx1"/>
              </a:buClr>
            </a:pPr>
            <a:r>
              <a:rPr lang="en-US" sz="1500" dirty="0" smtClean="0"/>
              <a:t>For faulty BSW2,3,4 powering</a:t>
            </a:r>
          </a:p>
          <a:p>
            <a:pPr lvl="1" defTabSz="914400">
              <a:spcAft>
                <a:spcPts val="300"/>
              </a:spcAft>
              <a:buClr>
                <a:schemeClr val="tx1"/>
              </a:buClr>
            </a:pPr>
            <a:r>
              <a:rPr lang="en-US" sz="1500" dirty="0" smtClean="0"/>
              <a:t>For faulty BSW1 powering</a:t>
            </a:r>
            <a:endParaRPr lang="en-US" sz="1500" dirty="0" smtClean="0"/>
          </a:p>
        </p:txBody>
      </p:sp>
      <p:sp>
        <p:nvSpPr>
          <p:cNvPr id="33" name="Oval 32"/>
          <p:cNvSpPr/>
          <p:nvPr/>
        </p:nvSpPr>
        <p:spPr>
          <a:xfrm rot="523126">
            <a:off x="1476859" y="5389383"/>
            <a:ext cx="1354183" cy="265611"/>
          </a:xfrm>
          <a:prstGeom prst="ellipse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172528" y="5080710"/>
            <a:ext cx="927463" cy="415141"/>
          </a:xfrm>
          <a:prstGeom prst="rect">
            <a:avLst/>
          </a:prstGeom>
          <a:solidFill>
            <a:srgbClr val="FFFFFF"/>
          </a:solidFill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BSW1s</a:t>
            </a:r>
            <a:endParaRPr lang="en-GB" sz="16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/>
          <p:cNvCxnSpPr>
            <a:stCxn id="34" idx="3"/>
            <a:endCxn id="33" idx="2"/>
          </p:cNvCxnSpPr>
          <p:nvPr/>
        </p:nvCxnSpPr>
        <p:spPr>
          <a:xfrm>
            <a:off x="1099991" y="5288281"/>
            <a:ext cx="384692" cy="131271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1646195" y="2857897"/>
            <a:ext cx="927463" cy="415141"/>
          </a:xfrm>
          <a:prstGeom prst="rect">
            <a:avLst/>
          </a:prstGeom>
          <a:solidFill>
            <a:srgbClr val="FFFFFF"/>
          </a:solidFill>
          <a:ln w="22225">
            <a:solidFill>
              <a:srgbClr val="00B05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BSW2s</a:t>
            </a:r>
            <a:endParaRPr lang="en-GB" sz="16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 rot="3677679">
            <a:off x="2363856" y="2934638"/>
            <a:ext cx="1734820" cy="438654"/>
          </a:xfrm>
          <a:prstGeom prst="ellipse">
            <a:avLst/>
          </a:prstGeom>
          <a:noFill/>
          <a:ln w="508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44" name="Straight Arrow Connector 43"/>
          <p:cNvCxnSpPr>
            <a:stCxn id="37" idx="3"/>
            <a:endCxn id="40" idx="4"/>
          </p:cNvCxnSpPr>
          <p:nvPr/>
        </p:nvCxnSpPr>
        <p:spPr>
          <a:xfrm>
            <a:off x="2573658" y="3065468"/>
            <a:ext cx="465236" cy="193841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 Box 2"/>
          <p:cNvSpPr txBox="1">
            <a:spLocks noChangeArrowheads="1"/>
          </p:cNvSpPr>
          <p:nvPr/>
        </p:nvSpPr>
        <p:spPr bwMode="auto">
          <a:xfrm>
            <a:off x="1781436" y="3365121"/>
            <a:ext cx="927463" cy="415141"/>
          </a:xfrm>
          <a:prstGeom prst="rect">
            <a:avLst/>
          </a:prstGeom>
          <a:solidFill>
            <a:srgbClr val="FFFFFF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BSW3s</a:t>
            </a:r>
            <a:endParaRPr lang="en-GB" sz="16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Oval 45"/>
          <p:cNvSpPr/>
          <p:nvPr/>
        </p:nvSpPr>
        <p:spPr>
          <a:xfrm rot="516594">
            <a:off x="1775604" y="4811027"/>
            <a:ext cx="1479141" cy="265611"/>
          </a:xfrm>
          <a:prstGeom prst="ellipse">
            <a:avLst/>
          </a:prstGeom>
          <a:noFill/>
          <a:ln w="508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 rot="516594">
            <a:off x="1462126" y="5055609"/>
            <a:ext cx="1130159" cy="265611"/>
          </a:xfrm>
          <a:prstGeom prst="ellipse">
            <a:avLst/>
          </a:prstGeom>
          <a:noFill/>
          <a:ln w="50800"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836593" y="3932662"/>
            <a:ext cx="927463" cy="415141"/>
          </a:xfrm>
          <a:prstGeom prst="rect">
            <a:avLst/>
          </a:prstGeom>
          <a:solidFill>
            <a:srgbClr val="FFFFFF"/>
          </a:solidFill>
          <a:ln w="222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BSW4s</a:t>
            </a:r>
            <a:endParaRPr lang="en-GB" sz="16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Straight Arrow Connector 50"/>
          <p:cNvCxnSpPr>
            <a:endCxn id="46" idx="0"/>
          </p:cNvCxnSpPr>
          <p:nvPr/>
        </p:nvCxnSpPr>
        <p:spPr>
          <a:xfrm>
            <a:off x="2198913" y="3780262"/>
            <a:ext cx="336144" cy="1032262"/>
          </a:xfrm>
          <a:prstGeom prst="straightConnector1">
            <a:avLst/>
          </a:prstGeom>
          <a:ln w="2222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50" idx="2"/>
            <a:endCxn id="47" idx="1"/>
          </p:cNvCxnSpPr>
          <p:nvPr/>
        </p:nvCxnSpPr>
        <p:spPr>
          <a:xfrm>
            <a:off x="1300325" y="4347803"/>
            <a:ext cx="345870" cy="687944"/>
          </a:xfrm>
          <a:prstGeom prst="straightConnector1">
            <a:avLst/>
          </a:prstGeom>
          <a:ln w="22225"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59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1" y="120951"/>
            <a:ext cx="8229599" cy="64633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r>
              <a:rPr lang="en-GB" sz="3600" dirty="0" smtClean="0"/>
              <a:t>Intervention scenarios</a:t>
            </a:r>
            <a:endParaRPr lang="en-GB" sz="3600" dirty="0"/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172528" y="983411"/>
            <a:ext cx="8823426" cy="2709024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Intervention for faulty BSW2,3,4 (severe fault needing full spare) 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No difference whether it is a power converter, or pulse transformer failure, procedure is the same 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Can be carried out by “EPC piquet </a:t>
            </a:r>
            <a:r>
              <a:rPr lang="en-US" sz="1900" dirty="0" err="1" smtClean="0"/>
              <a:t>injecteurs</a:t>
            </a:r>
            <a:r>
              <a:rPr lang="en-US" sz="1900" dirty="0" smtClean="0"/>
              <a:t>” (2 people)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The full spare set (PC + pulse transformer) will replace the set in fault 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/>
              <a:t>Procedure limited to few actions, estimated accelerator downtime: 2h30 </a:t>
            </a:r>
          </a:p>
          <a:p>
            <a:pPr marL="36541" indent="0" defTabSz="914400">
              <a:spcAft>
                <a:spcPts val="300"/>
              </a:spcAft>
              <a:buClr>
                <a:schemeClr val="tx1"/>
              </a:buClr>
              <a:buNone/>
            </a:pPr>
            <a:r>
              <a:rPr lang="en-US" sz="1900" dirty="0" smtClean="0"/>
              <a:t>Example with major actions:</a:t>
            </a:r>
            <a:endParaRPr lang="en-US" sz="1500" dirty="0" smtClean="0"/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endParaRPr lang="en-US" sz="19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1" t="33349" b="20268"/>
          <a:stretch/>
        </p:blipFill>
        <p:spPr>
          <a:xfrm>
            <a:off x="172528" y="3692435"/>
            <a:ext cx="3125841" cy="236873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818604" y="4554584"/>
            <a:ext cx="365760" cy="265611"/>
          </a:xfrm>
          <a:prstGeom prst="ellipse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endCxn id="12" idx="4"/>
          </p:cNvCxnSpPr>
          <p:nvPr/>
        </p:nvCxnSpPr>
        <p:spPr>
          <a:xfrm flipV="1">
            <a:off x="1010192" y="4164872"/>
            <a:ext cx="461557" cy="389712"/>
          </a:xfrm>
          <a:prstGeom prst="line">
            <a:avLst/>
          </a:prstGeom>
          <a:ln w="508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380309" y="3899261"/>
            <a:ext cx="182880" cy="265611"/>
          </a:xfrm>
          <a:prstGeom prst="ellipse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449975" y="4961709"/>
            <a:ext cx="365760" cy="265611"/>
          </a:xfrm>
          <a:prstGeom prst="ellipse">
            <a:avLst/>
          </a:prstGeom>
          <a:noFill/>
          <a:ln w="508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615437" y="4236720"/>
            <a:ext cx="182880" cy="265611"/>
          </a:xfrm>
          <a:prstGeom prst="ellipse">
            <a:avLst/>
          </a:prstGeom>
          <a:noFill/>
          <a:ln w="508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14" idx="0"/>
            <a:endCxn id="15" idx="4"/>
          </p:cNvCxnSpPr>
          <p:nvPr/>
        </p:nvCxnSpPr>
        <p:spPr>
          <a:xfrm flipV="1">
            <a:off x="1632855" y="4502331"/>
            <a:ext cx="74022" cy="459378"/>
          </a:xfrm>
          <a:prstGeom prst="line">
            <a:avLst/>
          </a:prstGeom>
          <a:ln w="508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3"/>
          <p:cNvSpPr txBox="1">
            <a:spLocks/>
          </p:cNvSpPr>
          <p:nvPr/>
        </p:nvSpPr>
        <p:spPr>
          <a:xfrm>
            <a:off x="3298369" y="3213462"/>
            <a:ext cx="5845631" cy="2917371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>
                <a:solidFill>
                  <a:schemeClr val="tx2"/>
                </a:solidFill>
              </a:rPr>
              <a:t>Consign faulty converter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>
                <a:solidFill>
                  <a:schemeClr val="tx2"/>
                </a:solidFill>
              </a:rPr>
              <a:t>Pull </a:t>
            </a:r>
            <a:r>
              <a:rPr lang="en-US" sz="1900" dirty="0" err="1" smtClean="0">
                <a:solidFill>
                  <a:schemeClr val="tx2"/>
                </a:solidFill>
              </a:rPr>
              <a:t>bretelles</a:t>
            </a:r>
            <a:r>
              <a:rPr lang="en-US" sz="1900" dirty="0" smtClean="0">
                <a:solidFill>
                  <a:schemeClr val="tx2"/>
                </a:solidFill>
              </a:rPr>
              <a:t>/extensions for:</a:t>
            </a:r>
          </a:p>
          <a:p>
            <a:pPr lvl="1" defTabSz="914400">
              <a:spcAft>
                <a:spcPts val="300"/>
              </a:spcAft>
              <a:buClr>
                <a:schemeClr val="tx1"/>
              </a:buClr>
            </a:pPr>
            <a:r>
              <a:rPr lang="en-US" sz="1500" dirty="0" smtClean="0">
                <a:solidFill>
                  <a:schemeClr val="tx2"/>
                </a:solidFill>
              </a:rPr>
              <a:t>Pulse transformer secondary</a:t>
            </a:r>
          </a:p>
          <a:p>
            <a:pPr lvl="1" defTabSz="914400">
              <a:spcAft>
                <a:spcPts val="300"/>
              </a:spcAft>
              <a:buClr>
                <a:schemeClr val="tx1"/>
              </a:buClr>
            </a:pPr>
            <a:r>
              <a:rPr lang="en-US" sz="1500" dirty="0" smtClean="0">
                <a:solidFill>
                  <a:schemeClr val="tx2"/>
                </a:solidFill>
              </a:rPr>
              <a:t>WIC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>
                <a:solidFill>
                  <a:schemeClr val="tx2"/>
                </a:solidFill>
              </a:rPr>
              <a:t>Transfer FGC3 dongle (circuits parameter)</a:t>
            </a:r>
          </a:p>
          <a:p>
            <a:pPr defTabSz="914400">
              <a:spcAft>
                <a:spcPts val="300"/>
              </a:spcAft>
              <a:buClr>
                <a:schemeClr val="tx1"/>
              </a:buClr>
            </a:pPr>
            <a:r>
              <a:rPr lang="en-US" sz="1900" dirty="0" smtClean="0">
                <a:solidFill>
                  <a:schemeClr val="tx2"/>
                </a:solidFill>
              </a:rPr>
              <a:t>Start with spare </a:t>
            </a:r>
            <a:endParaRPr lang="en-US" sz="1500" dirty="0" smtClean="0">
              <a:solidFill>
                <a:schemeClr val="tx2"/>
              </a:solidFill>
            </a:endParaRPr>
          </a:p>
        </p:txBody>
      </p:sp>
      <p:cxnSp>
        <p:nvCxnSpPr>
          <p:cNvPr id="23" name="Straight Connector 22"/>
          <p:cNvCxnSpPr>
            <a:stCxn id="12" idx="6"/>
            <a:endCxn id="15" idx="0"/>
          </p:cNvCxnSpPr>
          <p:nvPr/>
        </p:nvCxnSpPr>
        <p:spPr>
          <a:xfrm>
            <a:off x="1563189" y="4032067"/>
            <a:ext cx="143688" cy="204653"/>
          </a:xfrm>
          <a:prstGeom prst="line">
            <a:avLst/>
          </a:prstGeom>
          <a:ln w="50800"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1632856" y="4093029"/>
            <a:ext cx="2538550" cy="0"/>
          </a:xfrm>
          <a:prstGeom prst="straightConnector1">
            <a:avLst/>
          </a:prstGeom>
          <a:ln w="41275">
            <a:solidFill>
              <a:schemeClr val="tx2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771" y="3213462"/>
            <a:ext cx="219456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3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 for science fair project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35760</TotalTime>
  <Words>619</Words>
  <Application>Microsoft Office PowerPoint</Application>
  <PresentationFormat>On-screen Show (4:3)</PresentationFormat>
  <Paragraphs>105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ＭＳ Ｐゴシック</vt:lpstr>
      <vt:lpstr>Arial</vt:lpstr>
      <vt:lpstr>Calibri</vt:lpstr>
      <vt:lpstr>Garamond</vt:lpstr>
      <vt:lpstr>Times New Roman</vt:lpstr>
      <vt:lpstr>Verdana</vt:lpstr>
      <vt:lpstr>Wingdings</vt:lpstr>
      <vt:lpstr>CERN(4-3)</vt:lpstr>
      <vt:lpstr>1_Pixel</vt:lpstr>
      <vt:lpstr>Presentation for science fair project</vt:lpstr>
      <vt:lpstr>PowerPoint Presentation</vt:lpstr>
      <vt:lpstr>PowerPoint Presentation</vt:lpstr>
      <vt:lpstr>Outlook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Davide Aguglia</cp:lastModifiedBy>
  <cp:revision>1154</cp:revision>
  <cp:lastPrinted>2014-07-09T10:45:46Z</cp:lastPrinted>
  <dcterms:created xsi:type="dcterms:W3CDTF">2012-11-30T11:04:26Z</dcterms:created>
  <dcterms:modified xsi:type="dcterms:W3CDTF">2018-03-06T14:50:05Z</dcterms:modified>
</cp:coreProperties>
</file>