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700" r:id="rId2"/>
    <p:sldMasterId id="2147483732" r:id="rId3"/>
  </p:sldMasterIdLst>
  <p:notesMasterIdLst>
    <p:notesMasterId r:id="rId17"/>
  </p:notesMasterIdLst>
  <p:sldIdLst>
    <p:sldId id="262" r:id="rId4"/>
    <p:sldId id="264" r:id="rId5"/>
    <p:sldId id="433" r:id="rId6"/>
    <p:sldId id="402" r:id="rId7"/>
    <p:sldId id="393" r:id="rId8"/>
    <p:sldId id="336" r:id="rId9"/>
    <p:sldId id="358" r:id="rId10"/>
    <p:sldId id="359" r:id="rId11"/>
    <p:sldId id="431" r:id="rId12"/>
    <p:sldId id="432" r:id="rId13"/>
    <p:sldId id="394" r:id="rId14"/>
    <p:sldId id="415" r:id="rId15"/>
    <p:sldId id="416" r:id="rId16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CCFFCC"/>
    <a:srgbClr val="FF6600"/>
    <a:srgbClr val="FFFFCC"/>
    <a:srgbClr val="FFCC99"/>
    <a:srgbClr val="FF5050"/>
    <a:srgbClr val="99CC00"/>
    <a:srgbClr val="FF0000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72" autoAdjust="0"/>
    <p:restoredTop sz="96837" autoAdjust="0"/>
  </p:normalViewPr>
  <p:slideViewPr>
    <p:cSldViewPr snapToGrid="0" snapToObjects="1">
      <p:cViewPr>
        <p:scale>
          <a:sx n="110" d="100"/>
          <a:sy n="110" d="100"/>
        </p:scale>
        <p:origin x="874" y="-8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-109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C247E5-A893-4EF3-98D7-CD6A1D313FDC}" type="datetimeFigureOut">
              <a:rPr lang="en-GB" smtClean="0"/>
              <a:t>02/03/2018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012E3E-6973-4355-A517-6CA559D2E4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851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328F0C-0EBB-49F4-B790-2BAE20C8EB6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222749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5328F0C-0EBB-49F4-B790-2BAE20C8EB6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9219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835735" y="6328702"/>
            <a:ext cx="27693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817620" y="6328702"/>
            <a:ext cx="4260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1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2870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1"/>
          <p:cNvSpPr>
            <a:spLocks noGrp="1"/>
          </p:cNvSpPr>
          <p:nvPr>
            <p:ph type="dt" sz="half" idx="2"/>
          </p:nvPr>
        </p:nvSpPr>
        <p:spPr>
          <a:xfrm>
            <a:off x="835735" y="6328702"/>
            <a:ext cx="27693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17620" y="6328702"/>
            <a:ext cx="4260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2870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835735" y="6328702"/>
            <a:ext cx="27693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17620" y="6328702"/>
            <a:ext cx="4260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2870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835735" y="6328701"/>
            <a:ext cx="9816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17620" y="6356350"/>
            <a:ext cx="4260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D.Hay EN-ACE-OSS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06" y="360986"/>
            <a:ext cx="5029636" cy="1290432"/>
          </a:xfrm>
          <a:prstGeom prst="rect">
            <a:avLst/>
          </a:prstGeom>
        </p:spPr>
      </p:pic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  <p:extLst>
      <p:ext uri="{BB962C8B-B14F-4D97-AF65-F5344CB8AC3E}">
        <p14:creationId xmlns:p14="http://schemas.microsoft.com/office/powerpoint/2010/main" val="1209334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21895"/>
            <a:ext cx="8226425" cy="5354173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976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14401"/>
            <a:ext cx="8226425" cy="5359400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4925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10893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418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53967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7921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65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49325"/>
            <a:ext cx="8226425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3003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7961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8318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597369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x-none" dirty="0" smtClean="0"/>
              <a:t>Click to edit Master text styles</a:t>
            </a:r>
            <a:endParaRPr lang="en-US" dirty="0"/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1058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835735" y="6328702"/>
            <a:ext cx="27693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17620" y="6328702"/>
            <a:ext cx="4260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2870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 smtClean="0"/>
              <a:t>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835735" y="6328702"/>
            <a:ext cx="27693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17620" y="6328702"/>
            <a:ext cx="4260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2870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835735" y="6328702"/>
            <a:ext cx="27693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17620" y="6328702"/>
            <a:ext cx="4260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2870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244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835735" y="6328702"/>
            <a:ext cx="27693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17620" y="6328702"/>
            <a:ext cx="4260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2870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4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648000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835735" y="6328702"/>
            <a:ext cx="27693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817620" y="6328702"/>
            <a:ext cx="4260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2870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2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3767" y="6360380"/>
            <a:ext cx="1406300" cy="360808"/>
          </a:xfrm>
          <a:prstGeom prst="rect">
            <a:avLst/>
          </a:prstGeom>
        </p:spPr>
      </p:pic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1548182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919290" y="6356350"/>
            <a:ext cx="343165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350946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21896"/>
            <a:ext cx="8226854" cy="53661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010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7583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200" b="1" i="0" kern="1200">
          <a:solidFill>
            <a:schemeClr val="accent4">
              <a:lumMod val="75000"/>
            </a:schemeClr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2000" b="0" i="0" kern="1200">
          <a:solidFill>
            <a:schemeClr val="accent4">
              <a:lumMod val="75000"/>
            </a:schemeClr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1800" b="0" i="0" kern="1200">
          <a:solidFill>
            <a:schemeClr val="accent4">
              <a:lumMod val="75000"/>
            </a:schemeClr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1600" b="0" i="0" kern="1200">
          <a:solidFill>
            <a:schemeClr val="accent4">
              <a:lumMod val="75000"/>
            </a:schemeClr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1400" b="0" i="0" kern="1200">
          <a:solidFill>
            <a:schemeClr val="accent4">
              <a:lumMod val="75000"/>
            </a:schemeClr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1200" b="0" i="0" kern="1200" baseline="0">
          <a:solidFill>
            <a:schemeClr val="accent4">
              <a:lumMod val="75000"/>
            </a:schemeClr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15662" y="6356350"/>
            <a:ext cx="14507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49333"/>
            <a:ext cx="8226854" cy="53364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2015-01-13_CERN_ENdept 13% h12mm 300dpi.png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529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90000"/>
        </a:lnSpc>
        <a:spcBef>
          <a:spcPts val="600"/>
        </a:spcBef>
        <a:buClr>
          <a:schemeClr val="accent3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90000"/>
        </a:lnSpc>
        <a:spcBef>
          <a:spcPts val="600"/>
        </a:spcBef>
        <a:buClr>
          <a:schemeClr val="accent4"/>
        </a:buClr>
        <a:buSzPct val="100000"/>
        <a:buFont typeface="Arial"/>
        <a:buChar char="•"/>
        <a:defRPr kumimoji="0" sz="32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687788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10496/1.0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10496/1.0" TargetMode="External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9506"/>
            <a:ext cx="8226854" cy="1145752"/>
          </a:xfrm>
        </p:spPr>
        <p:txBody>
          <a:bodyPr>
            <a:normAutofit/>
          </a:bodyPr>
          <a:lstStyle/>
          <a:p>
            <a:r>
              <a:rPr lang="en-GB" dirty="0"/>
              <a:t>Report on the LS2 </a:t>
            </a:r>
            <a:r>
              <a:rPr lang="en-GB" dirty="0" smtClean="0"/>
              <a:t>schedule </a:t>
            </a:r>
            <a:r>
              <a:rPr lang="en-GB" sz="2200" b="0" dirty="0" smtClean="0"/>
              <a:t>(5 </a:t>
            </a:r>
            <a:r>
              <a:rPr lang="en-GB" sz="2200" b="0" dirty="0"/>
              <a:t>min)</a:t>
            </a:r>
            <a:br>
              <a:rPr lang="en-GB" sz="2200" b="0" dirty="0"/>
            </a:br>
            <a:r>
              <a:rPr lang="en-GB" sz="2200" b="0" dirty="0"/>
              <a:t>LIU-PSB working group </a:t>
            </a:r>
            <a:r>
              <a:rPr lang="en-GB" sz="2200" b="0" dirty="0" smtClean="0"/>
              <a:t>meeting 06-03-2018</a:t>
            </a:r>
            <a:endParaRPr lang="en-GB" sz="2200" b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200" y="3987807"/>
            <a:ext cx="8229600" cy="1800810"/>
          </a:xfrm>
        </p:spPr>
        <p:txBody>
          <a:bodyPr anchor="t">
            <a:normAutofit/>
          </a:bodyPr>
          <a:lstStyle/>
          <a:p>
            <a:r>
              <a:rPr lang="fr-CH" b="1" dirty="0" smtClean="0"/>
              <a:t>D. Hay EN-ACE</a:t>
            </a:r>
            <a:endParaRPr lang="fr-CH" b="1" dirty="0" smtClean="0"/>
          </a:p>
          <a:p>
            <a:r>
              <a:rPr lang="en-GB" sz="1200" dirty="0" smtClean="0"/>
              <a:t>Acknowledgments</a:t>
            </a:r>
            <a:r>
              <a:rPr lang="fr-CH" sz="1200" dirty="0" smtClean="0"/>
              <a:t>: </a:t>
            </a:r>
            <a:r>
              <a:rPr lang="fr-CH" sz="1200" b="1" dirty="0" smtClean="0"/>
              <a:t>Julie </a:t>
            </a:r>
            <a:r>
              <a:rPr lang="fr-CH" sz="1200" b="1" dirty="0"/>
              <a:t>Coupard</a:t>
            </a:r>
          </a:p>
          <a:p>
            <a:endParaRPr lang="en-US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LIU-PSB working group meeting     06-03-2018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515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 txBox="1">
            <a:spLocks/>
          </p:cNvSpPr>
          <p:nvPr/>
        </p:nvSpPr>
        <p:spPr>
          <a:xfrm>
            <a:off x="146304" y="0"/>
            <a:ext cx="8997696" cy="715840"/>
          </a:xfrm>
          <a:prstGeom prst="rect">
            <a:avLst/>
          </a:prstGeom>
        </p:spPr>
        <p:txBody>
          <a:bodyPr vert="horz" lIns="45720" rIns="45720" anchor="ctr">
            <a:normAutofit fontScale="7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j-ea"/>
              </a:rPr>
              <a:t>EN-EL Consolidation of upstream electrical infrastructure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j-ea"/>
            </a:endParaRP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146304" y="2907021"/>
            <a:ext cx="8838946" cy="3261715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1200" dirty="0" smtClean="0"/>
              <a:t>Major EN/EL consolidation of upstream electrical infrastructure impacting all CERN site and accelerators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200" dirty="0" smtClean="0"/>
              <a:t>No need for power supply from SIG (CH)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200" dirty="0" smtClean="0"/>
              <a:t>1 period of 8  weeks at reduced power of 90 MVA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200" dirty="0" smtClean="0"/>
              <a:t>2 </a:t>
            </a:r>
            <a:r>
              <a:rPr lang="en-GB" sz="1200" dirty="0"/>
              <a:t>periods </a:t>
            </a:r>
            <a:r>
              <a:rPr lang="en-GB" sz="1200" dirty="0" smtClean="0"/>
              <a:t> of respectively 8 and 30 weeks without auto transfer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200" dirty="0" smtClean="0"/>
              <a:t>Second source of supply always available manually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1200" dirty="0" smtClean="0"/>
              <a:t>Secured network always available at nominal configuration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12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1200" dirty="0" smtClean="0"/>
              <a:t>Requirements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200" b="1" dirty="0" smtClean="0">
                <a:solidFill>
                  <a:srgbClr val="FF0000"/>
                </a:solidFill>
              </a:rPr>
              <a:t>8 </a:t>
            </a:r>
            <a:r>
              <a:rPr lang="en-GB" sz="1200" b="1" dirty="0">
                <a:solidFill>
                  <a:srgbClr val="FF0000"/>
                </a:solidFill>
              </a:rPr>
              <a:t>weeks </a:t>
            </a:r>
            <a:r>
              <a:rPr lang="en-GB" sz="1200" dirty="0" smtClean="0"/>
              <a:t>of power limitation at 90 MVA during 66 kV maintenance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200" b="1" dirty="0" smtClean="0">
                <a:solidFill>
                  <a:srgbClr val="FF0000"/>
                </a:solidFill>
              </a:rPr>
              <a:t>8 weeks </a:t>
            </a:r>
            <a:r>
              <a:rPr lang="en-GB" sz="1200" dirty="0" smtClean="0"/>
              <a:t>of CERN wide 66 kV unavailability (reduced power at 90 MVA)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200" b="1" dirty="0" smtClean="0">
                <a:solidFill>
                  <a:srgbClr val="FF0000"/>
                </a:solidFill>
              </a:rPr>
              <a:t>10 weeks </a:t>
            </a:r>
            <a:r>
              <a:rPr lang="en-GB" sz="1200" dirty="0" smtClean="0"/>
              <a:t>for </a:t>
            </a:r>
            <a:r>
              <a:rPr lang="en-GB" sz="1200" dirty="0"/>
              <a:t>maintenance and </a:t>
            </a:r>
            <a:r>
              <a:rPr lang="en-GB" sz="1200" dirty="0" smtClean="0"/>
              <a:t>consolidation of 400 kV supplying </a:t>
            </a:r>
            <a:r>
              <a:rPr lang="en-GB" sz="1200" dirty="0" err="1" smtClean="0"/>
              <a:t>Meyrin</a:t>
            </a:r>
            <a:r>
              <a:rPr lang="en-GB" sz="1200" dirty="0" smtClean="0"/>
              <a:t> and LHC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200" b="1" dirty="0" smtClean="0">
                <a:solidFill>
                  <a:srgbClr val="FF0000"/>
                </a:solidFill>
              </a:rPr>
              <a:t>45 </a:t>
            </a:r>
            <a:r>
              <a:rPr lang="en-GB" sz="1200" b="1" dirty="0">
                <a:solidFill>
                  <a:srgbClr val="FF0000"/>
                </a:solidFill>
              </a:rPr>
              <a:t>weeks </a:t>
            </a:r>
            <a:r>
              <a:rPr lang="en-GB" sz="1200" dirty="0"/>
              <a:t>for maintenance and consolidation of 400 kV </a:t>
            </a:r>
            <a:r>
              <a:rPr lang="en-GB" sz="1200" dirty="0" smtClean="0"/>
              <a:t>and BE substation supplying SPS</a:t>
            </a:r>
            <a:endParaRPr lang="en-GB" sz="1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200" b="1" dirty="0" smtClean="0">
                <a:solidFill>
                  <a:srgbClr val="FF0000"/>
                </a:solidFill>
              </a:rPr>
              <a:t>30 weeks </a:t>
            </a:r>
            <a:r>
              <a:rPr lang="en-GB" sz="1200" dirty="0" smtClean="0"/>
              <a:t>for the </a:t>
            </a:r>
            <a:r>
              <a:rPr lang="en-GB" sz="1200" dirty="0" err="1" smtClean="0"/>
              <a:t>Meyrin</a:t>
            </a:r>
            <a:r>
              <a:rPr lang="en-GB" sz="1200" dirty="0" smtClean="0"/>
              <a:t> primary substation ME9 consolidation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304" y="613936"/>
            <a:ext cx="8748979" cy="212653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224766" y="930614"/>
            <a:ext cx="314020" cy="1774485"/>
          </a:xfrm>
          <a:prstGeom prst="rect">
            <a:avLst/>
          </a:prstGeom>
          <a:solidFill>
            <a:schemeClr val="accent5">
              <a:lumMod val="20000"/>
              <a:lumOff val="80000"/>
              <a:alpha val="6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Auto-transfer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C377B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832981" y="930614"/>
            <a:ext cx="1105982" cy="1774485"/>
          </a:xfrm>
          <a:prstGeom prst="rect">
            <a:avLst/>
          </a:prstGeom>
          <a:solidFill>
            <a:schemeClr val="accent5">
              <a:lumMod val="20000"/>
              <a:lumOff val="80000"/>
              <a:alpha val="6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srgbClr val="0C377B">
                    <a:lumMod val="60000"/>
                    <a:lumOff val="4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Auto-transfer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0C377B">
                  <a:lumMod val="60000"/>
                  <a:lumOff val="4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60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6072" y="1281576"/>
            <a:ext cx="4320000" cy="296810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861" y="1278899"/>
            <a:ext cx="4320000" cy="29629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45720" rIns="45720" anchor="t">
            <a:normAutofit/>
          </a:bodyPr>
          <a:lstStyle/>
          <a:p>
            <a:r>
              <a:rPr lang="fr-CH" dirty="0"/>
              <a:t>LS2 S</a:t>
            </a:r>
            <a:r>
              <a:rPr lang="fr-CH" dirty="0" smtClean="0"/>
              <a:t>chedule</a:t>
            </a:r>
            <a:endParaRPr lang="en-US" sz="2200" b="0" dirty="0">
              <a:solidFill>
                <a:srgbClr val="FF66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41742"/>
            <a:ext cx="8226854" cy="1351285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fr-CH" sz="3600" b="1" dirty="0" smtClean="0">
                <a:solidFill>
                  <a:srgbClr val="000000"/>
                </a:solidFill>
              </a:rPr>
              <a:t>PS Booster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091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LS2 </a:t>
            </a:r>
            <a:r>
              <a:rPr lang="fr-CH" dirty="0" err="1" smtClean="0"/>
              <a:t>activities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sz="2200" b="0" dirty="0" smtClean="0"/>
              <a:t>PS Booster - surface</a:t>
            </a:r>
            <a:endParaRPr lang="en-US" b="0" dirty="0"/>
          </a:p>
        </p:txBody>
      </p:sp>
      <p:pic>
        <p:nvPicPr>
          <p:cNvPr id="84" name="Picture 83"/>
          <p:cNvPicPr>
            <a:picLocks noChangeAspect="1"/>
          </p:cNvPicPr>
          <p:nvPr/>
        </p:nvPicPr>
        <p:blipFill rotWithShape="1">
          <a:blip r:embed="rId2"/>
          <a:srcRect l="2300" t="2347" r="2479" b="1222"/>
          <a:stretch/>
        </p:blipFill>
        <p:spPr>
          <a:xfrm rot="5400000">
            <a:off x="749132" y="1095671"/>
            <a:ext cx="4846324" cy="4754880"/>
          </a:xfrm>
          <a:prstGeom prst="rect">
            <a:avLst/>
          </a:prstGeom>
        </p:spPr>
      </p:pic>
      <p:sp>
        <p:nvSpPr>
          <p:cNvPr id="85" name="Text Box 91"/>
          <p:cNvSpPr txBox="1">
            <a:spLocks noChangeArrowheads="1"/>
          </p:cNvSpPr>
          <p:nvPr/>
        </p:nvSpPr>
        <p:spPr bwMode="auto">
          <a:xfrm>
            <a:off x="0" y="3362432"/>
            <a:ext cx="2540833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</a:t>
            </a:r>
            <a:r>
              <a:rPr kumimoji="0" lang="fr-CH" sz="1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crates</a:t>
            </a:r>
            <a:r>
              <a:rPr kumimoji="0" lang="fr-CH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for the </a:t>
            </a:r>
            <a:r>
              <a:rPr kumimoji="0" lang="fr-CH" sz="1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low</a:t>
            </a:r>
            <a:r>
              <a:rPr kumimoji="0" lang="fr-CH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CH" sz="1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level</a:t>
            </a:r>
            <a:r>
              <a:rPr kumimoji="0" lang="fr-CH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RF </a:t>
            </a:r>
            <a:r>
              <a:rPr kumimoji="0" lang="fr-CH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(BOR)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6" name="Text Box 91"/>
          <p:cNvSpPr txBox="1">
            <a:spLocks noChangeArrowheads="1"/>
          </p:cNvSpPr>
          <p:nvPr/>
        </p:nvSpPr>
        <p:spPr bwMode="auto">
          <a:xfrm>
            <a:off x="5706586" y="3358938"/>
            <a:ext cx="2566736" cy="86177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power </a:t>
            </a:r>
            <a:r>
              <a:rPr kumimoji="0" lang="fr-CH" sz="1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converters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Kickers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Distributor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(BCER, BAT)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Injection quadrupoles (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BCER)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Injection correctors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(BCER)</a:t>
            </a:r>
          </a:p>
        </p:txBody>
      </p:sp>
      <p:sp>
        <p:nvSpPr>
          <p:cNvPr id="88" name="Text Box 91"/>
          <p:cNvSpPr txBox="1">
            <a:spLocks noChangeArrowheads="1"/>
          </p:cNvSpPr>
          <p:nvPr/>
        </p:nvSpPr>
        <p:spPr bwMode="auto">
          <a:xfrm>
            <a:off x="3782843" y="1023583"/>
            <a:ext cx="2634264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Complete the metallic infrastructure for new layout of racks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(BRF1)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9" name="Text Box 91"/>
          <p:cNvSpPr txBox="1">
            <a:spLocks noChangeArrowheads="1"/>
          </p:cNvSpPr>
          <p:nvPr/>
        </p:nvSpPr>
        <p:spPr bwMode="auto">
          <a:xfrm>
            <a:off x="3434884" y="300732"/>
            <a:ext cx="4174541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Consolidation of the cooling plant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Consolidation of the chilled water cooling and ventilation plant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Refurbishment</a:t>
            </a:r>
            <a:r>
              <a:rPr kumimoji="0" lang="fr-CH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of the </a:t>
            </a:r>
            <a:r>
              <a:rPr kumimoji="0" lang="fr-CH" sz="1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low</a:t>
            </a:r>
            <a:r>
              <a:rPr kumimoji="0" lang="fr-CH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voltage distribution system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srgbClr val="99CC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0" name="Text Box 91"/>
          <p:cNvSpPr txBox="1">
            <a:spLocks noChangeArrowheads="1"/>
          </p:cNvSpPr>
          <p:nvPr/>
        </p:nvSpPr>
        <p:spPr bwMode="auto">
          <a:xfrm>
            <a:off x="6562224" y="2497895"/>
            <a:ext cx="236657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Upgrade the transverse feedback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interlock systems</a:t>
            </a:r>
          </a:p>
        </p:txBody>
      </p:sp>
      <p:cxnSp>
        <p:nvCxnSpPr>
          <p:cNvPr id="91" name="Elbow Connector 26"/>
          <p:cNvCxnSpPr>
            <a:stCxn id="88" idx="1"/>
          </p:cNvCxnSpPr>
          <p:nvPr/>
        </p:nvCxnSpPr>
        <p:spPr>
          <a:xfrm flipH="1">
            <a:off x="3275351" y="1223638"/>
            <a:ext cx="507492" cy="747125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92" name="Text Box 91"/>
          <p:cNvSpPr txBox="1">
            <a:spLocks noChangeArrowheads="1"/>
          </p:cNvSpPr>
          <p:nvPr/>
        </p:nvSpPr>
        <p:spPr bwMode="auto">
          <a:xfrm>
            <a:off x="3962725" y="1418628"/>
            <a:ext cx="2566736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power </a:t>
            </a:r>
            <a:r>
              <a:rPr kumimoji="0" lang="fr-CH" sz="1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converters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Finemet</a:t>
            </a: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CH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cavities</a:t>
            </a: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CH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(BRF1)</a:t>
            </a:r>
            <a:endParaRPr kumimoji="0" lang="en-US" sz="8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3" name="Text Box 91"/>
          <p:cNvSpPr txBox="1">
            <a:spLocks noChangeArrowheads="1"/>
          </p:cNvSpPr>
          <p:nvPr/>
        </p:nvSpPr>
        <p:spPr bwMode="auto">
          <a:xfrm>
            <a:off x="3962725" y="5587868"/>
            <a:ext cx="2566736" cy="55399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power </a:t>
            </a:r>
            <a:r>
              <a:rPr kumimoji="0" lang="fr-CH" sz="1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converters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Injection stripping foil chicane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(BRF2)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Injection septa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(BRF2)</a:t>
            </a:r>
          </a:p>
        </p:txBody>
      </p:sp>
      <p:cxnSp>
        <p:nvCxnSpPr>
          <p:cNvPr id="94" name="Elbow Connector 26"/>
          <p:cNvCxnSpPr>
            <a:endCxn id="93" idx="1"/>
          </p:cNvCxnSpPr>
          <p:nvPr/>
        </p:nvCxnSpPr>
        <p:spPr>
          <a:xfrm>
            <a:off x="3335311" y="5192823"/>
            <a:ext cx="627414" cy="672044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95" name="Text Box 91"/>
          <p:cNvSpPr txBox="1">
            <a:spLocks noChangeArrowheads="1"/>
          </p:cNvSpPr>
          <p:nvPr/>
        </p:nvSpPr>
        <p:spPr bwMode="auto">
          <a:xfrm>
            <a:off x="6562224" y="1706596"/>
            <a:ext cx="2566736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power </a:t>
            </a:r>
            <a:r>
              <a:rPr kumimoji="0" lang="fr-CH" sz="1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converters</a:t>
            </a:r>
            <a:r>
              <a:rPr kumimoji="0" lang="fr-CH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CH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(2</a:t>
            </a:r>
            <a:r>
              <a:rPr kumimoji="0" lang="fr-CH" sz="8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nd</a:t>
            </a:r>
            <a:r>
              <a:rPr kumimoji="0" lang="fr-CH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CH" sz="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floor</a:t>
            </a:r>
            <a:r>
              <a:rPr kumimoji="0" lang="fr-CH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  <a:endParaRPr kumimoji="0" lang="en-US" sz="8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Injection bending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(BHP)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Transfer bending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(BHP)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Quadrupoles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(BHP)</a:t>
            </a:r>
          </a:p>
        </p:txBody>
      </p:sp>
      <p:cxnSp>
        <p:nvCxnSpPr>
          <p:cNvPr id="96" name="Elbow Connector 26"/>
          <p:cNvCxnSpPr>
            <a:stCxn id="86" idx="1"/>
          </p:cNvCxnSpPr>
          <p:nvPr/>
        </p:nvCxnSpPr>
        <p:spPr>
          <a:xfrm flipH="1">
            <a:off x="4875122" y="3789825"/>
            <a:ext cx="831464" cy="7222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cxnSp>
        <p:nvCxnSpPr>
          <p:cNvPr id="97" name="Elbow Connector 26"/>
          <p:cNvCxnSpPr>
            <a:stCxn id="85" idx="3"/>
          </p:cNvCxnSpPr>
          <p:nvPr/>
        </p:nvCxnSpPr>
        <p:spPr>
          <a:xfrm>
            <a:off x="2540833" y="3485543"/>
            <a:ext cx="530027" cy="0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21" name="Text Box 91"/>
          <p:cNvSpPr txBox="1">
            <a:spLocks noChangeArrowheads="1"/>
          </p:cNvSpPr>
          <p:nvPr/>
        </p:nvSpPr>
        <p:spPr bwMode="auto">
          <a:xfrm>
            <a:off x="7845592" y="54451"/>
            <a:ext cx="82426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LIU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Project</a:t>
            </a:r>
          </a:p>
        </p:txBody>
      </p:sp>
      <p:sp>
        <p:nvSpPr>
          <p:cNvPr id="22" name="Text Box 91"/>
          <p:cNvSpPr txBox="1">
            <a:spLocks noChangeArrowheads="1"/>
          </p:cNvSpPr>
          <p:nvPr/>
        </p:nvSpPr>
        <p:spPr bwMode="auto">
          <a:xfrm>
            <a:off x="7845592" y="210029"/>
            <a:ext cx="113204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5AA2A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HL-LHC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5AA2A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Project</a:t>
            </a:r>
          </a:p>
        </p:txBody>
      </p:sp>
      <p:sp>
        <p:nvSpPr>
          <p:cNvPr id="23" name="Text Box 91"/>
          <p:cNvSpPr txBox="1">
            <a:spLocks noChangeArrowheads="1"/>
          </p:cNvSpPr>
          <p:nvPr/>
        </p:nvSpPr>
        <p:spPr bwMode="auto">
          <a:xfrm>
            <a:off x="7845592" y="718276"/>
            <a:ext cx="110959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Consolidations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Maintenance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Upgrade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99CC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4" name="Text Box 91"/>
          <p:cNvSpPr txBox="1">
            <a:spLocks noChangeArrowheads="1"/>
          </p:cNvSpPr>
          <p:nvPr/>
        </p:nvSpPr>
        <p:spPr bwMode="auto">
          <a:xfrm>
            <a:off x="7845592" y="369377"/>
            <a:ext cx="130516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marR="0" lvl="0" indent="0" defTabSz="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1" i="0" u="none" strike="noStrike" kern="0" cap="none" spc="0" normalizeH="0" baseline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Fire Safety 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Project</a:t>
            </a:r>
          </a:p>
        </p:txBody>
      </p:sp>
      <p:sp>
        <p:nvSpPr>
          <p:cNvPr id="25" name="Text Box 91"/>
          <p:cNvSpPr txBox="1">
            <a:spLocks noChangeArrowheads="1"/>
          </p:cNvSpPr>
          <p:nvPr/>
        </p:nvSpPr>
        <p:spPr bwMode="auto">
          <a:xfrm>
            <a:off x="7845592" y="544903"/>
            <a:ext cx="120577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PPS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Project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Ubuntu Light"/>
                <a:ea typeface="+mn-ea"/>
              </a:rPr>
              <a:t>D.Hay EN-ACE-OSS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Ubuntu Light"/>
              <a:ea typeface="+mn-ea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90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ext Box 72"/>
          <p:cNvSpPr txBox="1">
            <a:spLocks noChangeArrowheads="1"/>
          </p:cNvSpPr>
          <p:nvPr/>
        </p:nvSpPr>
        <p:spPr bwMode="auto">
          <a:xfrm>
            <a:off x="4913525" y="60079"/>
            <a:ext cx="2945564" cy="86177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Extraction line BTP: </a:t>
            </a:r>
            <a:r>
              <a:rPr kumimoji="0" lang="fr-CH" sz="900" b="0" i="1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fr-CH" sz="900" b="0" i="1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see</a:t>
            </a:r>
            <a:r>
              <a:rPr kumimoji="0" lang="fr-CH" sz="900" b="0" i="1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PS&amp;TT2 coordination)</a:t>
            </a:r>
            <a:endParaRPr kumimoji="0" lang="fr-CH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Modification of the </a:t>
            </a:r>
            <a:r>
              <a:rPr kumimoji="0" lang="fr-CH" sz="10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beam</a:t>
            </a: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instrumentations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</a:t>
            </a:r>
            <a:r>
              <a:rPr kumimoji="0" lang="fr-CH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beam</a:t>
            </a: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position monitor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</a:t>
            </a:r>
            <a:r>
              <a:rPr kumimoji="0" lang="fr-CH" sz="10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beam</a:t>
            </a: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CH" sz="1000" b="0" i="0" u="none" strike="noStrike" kern="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loss</a:t>
            </a:r>
            <a:r>
              <a:rPr kumimoji="0" lang="fr-CH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monitors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Change the </a:t>
            </a:r>
            <a:r>
              <a:rPr kumimoji="0" lang="fr-CH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quadrupoles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703770" y="643439"/>
            <a:ext cx="8498460" cy="5603496"/>
            <a:chOff x="703770" y="829801"/>
            <a:chExt cx="8498460" cy="5603496"/>
          </a:xfrm>
        </p:grpSpPr>
        <p:grpSp>
          <p:nvGrpSpPr>
            <p:cNvPr id="43" name="Group 42"/>
            <p:cNvGrpSpPr/>
            <p:nvPr/>
          </p:nvGrpSpPr>
          <p:grpSpPr>
            <a:xfrm>
              <a:off x="703770" y="892702"/>
              <a:ext cx="8498460" cy="5540595"/>
              <a:chOff x="703770" y="892702"/>
              <a:chExt cx="8498460" cy="5540595"/>
            </a:xfrm>
          </p:grpSpPr>
          <p:pic>
            <p:nvPicPr>
              <p:cNvPr id="45" name="Picture 44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duotone>
                  <a:prstClr val="black"/>
                  <a:srgbClr val="A5A5A5">
                    <a:tint val="45000"/>
                    <a:satMod val="400000"/>
                  </a:srgbClr>
                </a:duotone>
              </a:blip>
              <a:stretch>
                <a:fillRect/>
              </a:stretch>
            </p:blipFill>
            <p:spPr>
              <a:xfrm>
                <a:off x="703770" y="892702"/>
                <a:ext cx="8498460" cy="5531746"/>
              </a:xfrm>
              <a:prstGeom prst="rect">
                <a:avLst/>
              </a:prstGeom>
            </p:spPr>
          </p:pic>
          <p:cxnSp>
            <p:nvCxnSpPr>
              <p:cNvPr id="46" name="Straight Connector 45"/>
              <p:cNvCxnSpPr/>
              <p:nvPr/>
            </p:nvCxnSpPr>
            <p:spPr>
              <a:xfrm>
                <a:off x="4572000" y="5346915"/>
                <a:ext cx="1263112" cy="929899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47" name="TextBox 46"/>
              <p:cNvSpPr txBox="1"/>
              <p:nvPr/>
            </p:nvSpPr>
            <p:spPr>
              <a:xfrm>
                <a:off x="5705986" y="6279409"/>
                <a:ext cx="384721" cy="153888"/>
              </a:xfrm>
              <a:prstGeom prst="rect">
                <a:avLst/>
              </a:prstGeom>
              <a:noFill/>
              <a:ln>
                <a:solidFill>
                  <a:sysClr val="windowText" lastClr="000000">
                    <a:lumMod val="65000"/>
                    <a:lumOff val="35000"/>
                  </a:sys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Vers</a:t>
                </a:r>
                <a:r>
                  <a:rPr kumimoji="0" lang="en-US" sz="1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>
                        <a:lumMod val="65000"/>
                        <a:lumOff val="35000"/>
                      </a:prst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PS</a:t>
                </a:r>
                <a:endParaRPr kumimoji="0" lang="en-GB" sz="1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65000"/>
                      <a:lumOff val="35000"/>
                    </a:prst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prstClr val="black"/>
                <a:srgbClr val="A5A5A5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 rot="464382">
              <a:off x="2076773" y="829801"/>
              <a:ext cx="4110654" cy="4099406"/>
            </a:xfrm>
            <a:prstGeom prst="rect">
              <a:avLst/>
            </a:prstGeom>
          </p:spPr>
        </p:pic>
      </p:grpSp>
      <p:sp>
        <p:nvSpPr>
          <p:cNvPr id="179" name="Oval 178"/>
          <p:cNvSpPr/>
          <p:nvPr/>
        </p:nvSpPr>
        <p:spPr>
          <a:xfrm>
            <a:off x="2421725" y="1007576"/>
            <a:ext cx="3428377" cy="3413381"/>
          </a:xfrm>
          <a:prstGeom prst="ellipse">
            <a:avLst/>
          </a:prstGeom>
          <a:noFill/>
          <a:ln w="76200" cap="flat" cmpd="sng" algn="ctr">
            <a:solidFill>
              <a:srgbClr val="0070C0">
                <a:alpha val="4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LS2 </a:t>
            </a:r>
            <a:r>
              <a:rPr lang="fr-CH" dirty="0" err="1" smtClean="0"/>
              <a:t>activities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sz="2200" b="0" dirty="0" smtClean="0"/>
              <a:t>PS Booster - underground</a:t>
            </a:r>
            <a:endParaRPr lang="en-US" b="0"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3421172" y="4292129"/>
            <a:ext cx="1707952" cy="1272022"/>
          </a:xfrm>
          <a:prstGeom prst="line">
            <a:avLst/>
          </a:prstGeom>
          <a:noFill/>
          <a:ln w="76200" cap="flat" cmpd="sng" algn="ctr">
            <a:solidFill>
              <a:srgbClr val="0070C0">
                <a:alpha val="40000"/>
              </a:srgbClr>
            </a:solidFill>
            <a:prstDash val="solid"/>
            <a:miter lim="800000"/>
          </a:ln>
          <a:effectLst/>
        </p:spPr>
      </p:cxnSp>
      <p:sp>
        <p:nvSpPr>
          <p:cNvPr id="49" name="Text Box 91"/>
          <p:cNvSpPr txBox="1">
            <a:spLocks noChangeArrowheads="1"/>
          </p:cNvSpPr>
          <p:nvPr/>
        </p:nvSpPr>
        <p:spPr bwMode="auto">
          <a:xfrm>
            <a:off x="0" y="4143787"/>
            <a:ext cx="2650191" cy="147732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Injection line BI: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Injection bending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(BHZ INJ)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Distributor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(BI.DIS10)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Septa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(BI.SMV10)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Relocate beam instrumentation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(BI.BTV30)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Change of the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magnets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(BVTs, correctors)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</a:t>
            </a:r>
            <a:r>
              <a:rPr kumimoji="0" lang="fr-CH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BPMs</a:t>
            </a:r>
            <a:endParaRPr kumimoji="0" lang="fr-CH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</a:t>
            </a:r>
            <a:r>
              <a:rPr kumimoji="0" lang="fr-CH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beam</a:t>
            </a: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CH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loss</a:t>
            </a: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monitors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RF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bypasses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50" name="Elbow Connector 25"/>
          <p:cNvCxnSpPr>
            <a:stCxn id="49" idx="3"/>
          </p:cNvCxnSpPr>
          <p:nvPr/>
        </p:nvCxnSpPr>
        <p:spPr>
          <a:xfrm flipV="1">
            <a:off x="2650191" y="4808357"/>
            <a:ext cx="250889" cy="74094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51" name="Text Box 91"/>
          <p:cNvSpPr txBox="1">
            <a:spLocks noChangeArrowheads="1"/>
          </p:cNvSpPr>
          <p:nvPr/>
        </p:nvSpPr>
        <p:spPr bwMode="auto">
          <a:xfrm>
            <a:off x="6226501" y="4085914"/>
            <a:ext cx="2796084" cy="132343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Extraction line BT: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extraction bending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(BHZ EXT)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septum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(BT.SMV10 and BT.SMV20)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Relocate beam instrumentations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(BT.BTV10)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kicker 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BT.KFA10, BT.KFA20)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Change the magnets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(BT.BVT10, BT.BVT20, BT.DVT10, quadrupoles)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</a:t>
            </a:r>
            <a:r>
              <a:rPr kumimoji="0" lang="fr-CH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beam</a:t>
            </a: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CH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loss</a:t>
            </a: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monitors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52" name="Straight Connector 51"/>
          <p:cNvCxnSpPr>
            <a:stCxn id="51" idx="1"/>
          </p:cNvCxnSpPr>
          <p:nvPr/>
        </p:nvCxnSpPr>
        <p:spPr>
          <a:xfrm flipH="1">
            <a:off x="4730071" y="4747634"/>
            <a:ext cx="1496430" cy="480084"/>
          </a:xfrm>
          <a:prstGeom prst="line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53" name="Text Box 91"/>
          <p:cNvSpPr txBox="1">
            <a:spLocks noChangeArrowheads="1"/>
          </p:cNvSpPr>
          <p:nvPr/>
        </p:nvSpPr>
        <p:spPr bwMode="auto">
          <a:xfrm>
            <a:off x="2398" y="818011"/>
            <a:ext cx="17347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Absorber/Scraper</a:t>
            </a:r>
            <a:b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(8L4)</a:t>
            </a:r>
            <a:endParaRPr kumimoji="0" lang="en-US" sz="8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55" name="Straight Connector 54"/>
          <p:cNvCxnSpPr>
            <a:stCxn id="53" idx="3"/>
            <a:endCxn id="84" idx="6"/>
          </p:cNvCxnSpPr>
          <p:nvPr/>
        </p:nvCxnSpPr>
        <p:spPr>
          <a:xfrm>
            <a:off x="1737168" y="1002677"/>
            <a:ext cx="2098982" cy="0"/>
          </a:xfrm>
          <a:prstGeom prst="line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57" name="Text Box 91"/>
          <p:cNvSpPr txBox="1">
            <a:spLocks noChangeArrowheads="1"/>
          </p:cNvSpPr>
          <p:nvPr/>
        </p:nvSpPr>
        <p:spPr bwMode="auto">
          <a:xfrm>
            <a:off x="6226501" y="3547305"/>
            <a:ext cx="280557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PSB Injection Region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Remove the current sector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(1L1)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H- charge exchange injection systems</a:t>
            </a:r>
          </a:p>
        </p:txBody>
      </p:sp>
      <p:cxnSp>
        <p:nvCxnSpPr>
          <p:cNvPr id="58" name="Elbow Connector 26"/>
          <p:cNvCxnSpPr>
            <a:stCxn id="57" idx="1"/>
            <a:endCxn id="124" idx="2"/>
          </p:cNvCxnSpPr>
          <p:nvPr/>
        </p:nvCxnSpPr>
        <p:spPr>
          <a:xfrm flipH="1">
            <a:off x="4672470" y="3824304"/>
            <a:ext cx="1554031" cy="536152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59" name="Text Box 91"/>
          <p:cNvSpPr txBox="1">
            <a:spLocks noChangeArrowheads="1"/>
          </p:cNvSpPr>
          <p:nvPr/>
        </p:nvSpPr>
        <p:spPr bwMode="auto">
          <a:xfrm>
            <a:off x="-10291" y="3246438"/>
            <a:ext cx="189507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Replace extraction kicker</a:t>
            </a:r>
            <a:b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(BEr.KFA14L1)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 flipH="1" flipV="1">
            <a:off x="2673840" y="3634244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1" name="Elbow Connector 38"/>
          <p:cNvCxnSpPr>
            <a:stCxn id="59" idx="3"/>
            <a:endCxn id="60" idx="6"/>
          </p:cNvCxnSpPr>
          <p:nvPr/>
        </p:nvCxnSpPr>
        <p:spPr>
          <a:xfrm>
            <a:off x="1884780" y="3431104"/>
            <a:ext cx="789060" cy="311140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62" name="Oval 61"/>
          <p:cNvSpPr>
            <a:spLocks noChangeAspect="1"/>
          </p:cNvSpPr>
          <p:nvPr/>
        </p:nvSpPr>
        <p:spPr>
          <a:xfrm flipH="1" flipV="1">
            <a:off x="2540326" y="1738145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3" name="Elbow Connector 26"/>
          <p:cNvCxnSpPr>
            <a:stCxn id="64" idx="3"/>
            <a:endCxn id="62" idx="6"/>
          </p:cNvCxnSpPr>
          <p:nvPr/>
        </p:nvCxnSpPr>
        <p:spPr>
          <a:xfrm>
            <a:off x="2026784" y="1711486"/>
            <a:ext cx="513542" cy="134659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64" name="Text Box 91"/>
          <p:cNvSpPr txBox="1">
            <a:spLocks noChangeArrowheads="1"/>
          </p:cNvSpPr>
          <p:nvPr/>
        </p:nvSpPr>
        <p:spPr bwMode="auto">
          <a:xfrm>
            <a:off x="2264" y="1588375"/>
            <a:ext cx="202452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Wire Scanner x4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(11L1)</a:t>
            </a:r>
          </a:p>
        </p:txBody>
      </p:sp>
      <p:sp>
        <p:nvSpPr>
          <p:cNvPr id="66" name="Oval 65"/>
          <p:cNvSpPr>
            <a:spLocks noChangeAspect="1"/>
          </p:cNvSpPr>
          <p:nvPr/>
        </p:nvSpPr>
        <p:spPr>
          <a:xfrm flipH="1" flipV="1">
            <a:off x="2373583" y="3050494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7" name="Elbow Connector 26"/>
          <p:cNvCxnSpPr>
            <a:stCxn id="73" idx="0"/>
            <a:endCxn id="66" idx="2"/>
          </p:cNvCxnSpPr>
          <p:nvPr/>
        </p:nvCxnSpPr>
        <p:spPr>
          <a:xfrm flipH="1">
            <a:off x="2589583" y="2239814"/>
            <a:ext cx="1573944" cy="918680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68" name="Oval 67"/>
          <p:cNvSpPr>
            <a:spLocks noChangeAspect="1"/>
          </p:cNvSpPr>
          <p:nvPr/>
        </p:nvSpPr>
        <p:spPr>
          <a:xfrm flipH="1" flipV="1">
            <a:off x="4869303" y="1094689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9" name="Elbow Connector 26"/>
          <p:cNvCxnSpPr>
            <a:stCxn id="68" idx="7"/>
            <a:endCxn id="73" idx="0"/>
          </p:cNvCxnSpPr>
          <p:nvPr/>
        </p:nvCxnSpPr>
        <p:spPr>
          <a:xfrm flipH="1">
            <a:off x="4163527" y="1279057"/>
            <a:ext cx="737408" cy="960757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70" name="Text Box 91"/>
          <p:cNvSpPr txBox="1">
            <a:spLocks noChangeArrowheads="1"/>
          </p:cNvSpPr>
          <p:nvPr/>
        </p:nvSpPr>
        <p:spPr bwMode="auto">
          <a:xfrm>
            <a:off x="6226501" y="5837952"/>
            <a:ext cx="2875335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vacuum window on BTM line before the PSB Dump</a:t>
            </a:r>
          </a:p>
        </p:txBody>
      </p:sp>
      <p:sp>
        <p:nvSpPr>
          <p:cNvPr id="71" name="Oval 70"/>
          <p:cNvSpPr>
            <a:spLocks noChangeAspect="1"/>
          </p:cNvSpPr>
          <p:nvPr/>
        </p:nvSpPr>
        <p:spPr>
          <a:xfrm flipH="1" flipV="1">
            <a:off x="5673794" y="2105131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2" name="Elbow Connector 26"/>
          <p:cNvCxnSpPr>
            <a:stCxn id="71" idx="6"/>
            <a:endCxn id="73" idx="0"/>
          </p:cNvCxnSpPr>
          <p:nvPr/>
        </p:nvCxnSpPr>
        <p:spPr>
          <a:xfrm flipH="1">
            <a:off x="4163527" y="2213131"/>
            <a:ext cx="1510267" cy="26683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73" name="Text Box 91"/>
          <p:cNvSpPr txBox="1">
            <a:spLocks noChangeArrowheads="1"/>
          </p:cNvSpPr>
          <p:nvPr/>
        </p:nvSpPr>
        <p:spPr bwMode="auto">
          <a:xfrm>
            <a:off x="3180082" y="2239814"/>
            <a:ext cx="1966889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Replace RF cavities with new </a:t>
            </a:r>
            <a:r>
              <a:rPr kumimoji="0" lang="en-US" sz="1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finemet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cavities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(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BRr.C16 5L1, BR2.C02 7L1 &amp; BR4.C02 7L1, BRr.C04 13L1)</a:t>
            </a:r>
          </a:p>
        </p:txBody>
      </p:sp>
      <p:cxnSp>
        <p:nvCxnSpPr>
          <p:cNvPr id="74" name="Straight Connector 73"/>
          <p:cNvCxnSpPr/>
          <p:nvPr/>
        </p:nvCxnSpPr>
        <p:spPr>
          <a:xfrm flipV="1">
            <a:off x="1432778" y="4432775"/>
            <a:ext cx="2890434" cy="867907"/>
          </a:xfrm>
          <a:prstGeom prst="line">
            <a:avLst/>
          </a:prstGeom>
          <a:noFill/>
          <a:ln w="76200" cap="flat" cmpd="sng" algn="ctr">
            <a:solidFill>
              <a:srgbClr val="0070C0">
                <a:alpha val="40000"/>
              </a:srgbClr>
            </a:solidFill>
            <a:prstDash val="solid"/>
            <a:miter lim="800000"/>
          </a:ln>
          <a:effectLst/>
        </p:spPr>
      </p:cxnSp>
      <p:sp>
        <p:nvSpPr>
          <p:cNvPr id="75" name="Oval 74"/>
          <p:cNvSpPr>
            <a:spLocks noChangeAspect="1"/>
          </p:cNvSpPr>
          <p:nvPr/>
        </p:nvSpPr>
        <p:spPr>
          <a:xfrm flipH="1" flipV="1">
            <a:off x="5705986" y="2819267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8" name="Straight Connector 77"/>
          <p:cNvCxnSpPr>
            <a:stCxn id="79" idx="1"/>
            <a:endCxn id="70" idx="1"/>
          </p:cNvCxnSpPr>
          <p:nvPr/>
        </p:nvCxnSpPr>
        <p:spPr>
          <a:xfrm>
            <a:off x="6082714" y="5771449"/>
            <a:ext cx="143787" cy="266558"/>
          </a:xfrm>
          <a:prstGeom prst="line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79" name="Oval 78"/>
          <p:cNvSpPr>
            <a:spLocks noChangeAspect="1"/>
          </p:cNvSpPr>
          <p:nvPr/>
        </p:nvSpPr>
        <p:spPr>
          <a:xfrm flipH="1" flipV="1">
            <a:off x="5898346" y="5587081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" name="Oval 83"/>
          <p:cNvSpPr>
            <a:spLocks noChangeAspect="1"/>
          </p:cNvSpPr>
          <p:nvPr/>
        </p:nvSpPr>
        <p:spPr>
          <a:xfrm flipH="1" flipV="1">
            <a:off x="3836150" y="894677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6" name="Text Box 91"/>
          <p:cNvSpPr txBox="1">
            <a:spLocks noChangeArrowheads="1"/>
          </p:cNvSpPr>
          <p:nvPr/>
        </p:nvSpPr>
        <p:spPr bwMode="auto">
          <a:xfrm>
            <a:off x="-763" y="1169706"/>
            <a:ext cx="1966889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Remove RF cavities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(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BR1.C02 10L1 &amp; BR3.C02 10L1)</a:t>
            </a:r>
          </a:p>
        </p:txBody>
      </p:sp>
      <p:sp>
        <p:nvSpPr>
          <p:cNvPr id="87" name="Text Box 91"/>
          <p:cNvSpPr txBox="1">
            <a:spLocks noChangeArrowheads="1"/>
          </p:cNvSpPr>
          <p:nvPr/>
        </p:nvSpPr>
        <p:spPr bwMode="auto">
          <a:xfrm>
            <a:off x="6226501" y="1422627"/>
            <a:ext cx="2457553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Remove prototype </a:t>
            </a:r>
            <a:r>
              <a:rPr kumimoji="0" lang="en-US" sz="1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finemet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 cavities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(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BR4.ACWF 6L1)</a:t>
            </a:r>
          </a:p>
        </p:txBody>
      </p:sp>
      <p:sp>
        <p:nvSpPr>
          <p:cNvPr id="88" name="Oval 87"/>
          <p:cNvSpPr>
            <a:spLocks noChangeAspect="1"/>
          </p:cNvSpPr>
          <p:nvPr/>
        </p:nvSpPr>
        <p:spPr>
          <a:xfrm flipH="1" flipV="1">
            <a:off x="2960556" y="1247089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9" name="Elbow Connector 26"/>
          <p:cNvCxnSpPr>
            <a:stCxn id="88" idx="6"/>
            <a:endCxn id="86" idx="3"/>
          </p:cNvCxnSpPr>
          <p:nvPr/>
        </p:nvCxnSpPr>
        <p:spPr>
          <a:xfrm flipH="1" flipV="1">
            <a:off x="1966126" y="1354372"/>
            <a:ext cx="994430" cy="717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91" name="Oval 90"/>
          <p:cNvSpPr>
            <a:spLocks noChangeAspect="1"/>
          </p:cNvSpPr>
          <p:nvPr/>
        </p:nvSpPr>
        <p:spPr>
          <a:xfrm flipH="1" flipV="1">
            <a:off x="5343700" y="1520356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2" name="Elbow Connector 26"/>
          <p:cNvCxnSpPr>
            <a:stCxn id="87" idx="1"/>
            <a:endCxn id="91" idx="2"/>
          </p:cNvCxnSpPr>
          <p:nvPr/>
        </p:nvCxnSpPr>
        <p:spPr>
          <a:xfrm flipH="1">
            <a:off x="5559700" y="1607293"/>
            <a:ext cx="666801" cy="21063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97" name="Text Box 91"/>
          <p:cNvSpPr txBox="1">
            <a:spLocks noChangeArrowheads="1"/>
          </p:cNvSpPr>
          <p:nvPr/>
        </p:nvSpPr>
        <p:spPr bwMode="auto">
          <a:xfrm>
            <a:off x="6226501" y="3148388"/>
            <a:ext cx="202452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</a:t>
            </a: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Wire Scanner 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x3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4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L1)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99" name="Elbow Connector 26"/>
          <p:cNvCxnSpPr>
            <a:stCxn id="97" idx="1"/>
            <a:endCxn id="75" idx="1"/>
          </p:cNvCxnSpPr>
          <p:nvPr/>
        </p:nvCxnSpPr>
        <p:spPr>
          <a:xfrm flipH="1" flipV="1">
            <a:off x="5890354" y="3003635"/>
            <a:ext cx="336147" cy="267864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06" name="Text Box 91"/>
          <p:cNvSpPr txBox="1">
            <a:spLocks noChangeArrowheads="1"/>
          </p:cNvSpPr>
          <p:nvPr/>
        </p:nvSpPr>
        <p:spPr bwMode="auto">
          <a:xfrm>
            <a:off x="2840" y="2014315"/>
            <a:ext cx="2861842" cy="1015663"/>
          </a:xfrm>
          <a:prstGeom prst="rect">
            <a:avLst/>
          </a:prstGeom>
          <a:solidFill>
            <a:srgbClr val="FFFFFF">
              <a:alpha val="69804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Refurbishment of the painting?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Warm interlock control </a:t>
            </a: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(WIC)</a:t>
            </a:r>
            <a:r>
              <a:rPr kumimoji="0" lang="fr-CH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and</a:t>
            </a:r>
            <a:r>
              <a:rPr kumimoji="0" lang="fr-CH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CH" sz="1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beam</a:t>
            </a:r>
            <a:r>
              <a:rPr kumimoji="0" lang="fr-CH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interlock system </a:t>
            </a: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(BIS) </a:t>
            </a:r>
            <a:r>
              <a: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deployment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Consolidation of the B-train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Replacement of ion pumps and pumping groups</a:t>
            </a:r>
            <a:endParaRPr kumimoji="0" lang="en-GB" sz="1000" b="0" i="0" u="none" strike="noStrike" kern="0" cap="none" spc="0" normalizeH="0" baseline="0" noProof="0" dirty="0" smtClean="0">
              <a:ln>
                <a:noFill/>
              </a:ln>
              <a:solidFill>
                <a:srgbClr val="99CC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 flipH="1" flipV="1">
            <a:off x="5207178" y="5611555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17" name="Elbow Connector 38"/>
          <p:cNvCxnSpPr>
            <a:stCxn id="120" idx="3"/>
            <a:endCxn id="116" idx="6"/>
          </p:cNvCxnSpPr>
          <p:nvPr/>
        </p:nvCxnSpPr>
        <p:spPr>
          <a:xfrm flipV="1">
            <a:off x="4532231" y="5719555"/>
            <a:ext cx="674947" cy="317645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20" name="Text Box 91"/>
          <p:cNvSpPr txBox="1">
            <a:spLocks noChangeArrowheads="1"/>
          </p:cNvSpPr>
          <p:nvPr/>
        </p:nvSpPr>
        <p:spPr bwMode="auto">
          <a:xfrm>
            <a:off x="461886" y="5837145"/>
            <a:ext cx="40703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Change the beam stopper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(BTP.STP10)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Upgrade magnets 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(quadrupoles) </a:t>
            </a: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and add new corrector magnets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 flipH="1" flipV="1">
            <a:off x="4456470" y="4252456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6" name="Text Box 91"/>
          <p:cNvSpPr txBox="1">
            <a:spLocks noChangeArrowheads="1"/>
          </p:cNvSpPr>
          <p:nvPr/>
        </p:nvSpPr>
        <p:spPr bwMode="auto">
          <a:xfrm>
            <a:off x="3176556" y="3359781"/>
            <a:ext cx="1966889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Replace kicker magnets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(16L4, 2L1)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 flipH="1" flipV="1">
            <a:off x="4147248" y="4324775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 flipH="1" flipV="1">
            <a:off x="5099178" y="3927787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33" name="Elbow Connector 26"/>
          <p:cNvCxnSpPr>
            <a:stCxn id="126" idx="2"/>
            <a:endCxn id="127" idx="4"/>
          </p:cNvCxnSpPr>
          <p:nvPr/>
        </p:nvCxnSpPr>
        <p:spPr>
          <a:xfrm>
            <a:off x="4160001" y="3729113"/>
            <a:ext cx="95247" cy="595662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cxnSp>
        <p:nvCxnSpPr>
          <p:cNvPr id="136" name="Elbow Connector 26"/>
          <p:cNvCxnSpPr>
            <a:stCxn id="126" idx="2"/>
            <a:endCxn id="128" idx="5"/>
          </p:cNvCxnSpPr>
          <p:nvPr/>
        </p:nvCxnSpPr>
        <p:spPr>
          <a:xfrm>
            <a:off x="4160001" y="3729113"/>
            <a:ext cx="970809" cy="230306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47" name="Oval 146"/>
          <p:cNvSpPr>
            <a:spLocks noChangeAspect="1"/>
          </p:cNvSpPr>
          <p:nvPr/>
        </p:nvSpPr>
        <p:spPr>
          <a:xfrm rot="1399385" flipH="1" flipV="1">
            <a:off x="4917870" y="5397980"/>
            <a:ext cx="397308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8" name="Text Box 91"/>
          <p:cNvSpPr txBox="1">
            <a:spLocks noChangeArrowheads="1"/>
          </p:cNvSpPr>
          <p:nvPr/>
        </p:nvSpPr>
        <p:spPr bwMode="auto">
          <a:xfrm>
            <a:off x="937244" y="5560695"/>
            <a:ext cx="337624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Change the bending magnets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(BT.BHZ10, BTM.BHZ10)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49" name="Elbow Connector 38"/>
          <p:cNvCxnSpPr>
            <a:stCxn id="148" idx="3"/>
            <a:endCxn id="147" idx="7"/>
          </p:cNvCxnSpPr>
          <p:nvPr/>
        </p:nvCxnSpPr>
        <p:spPr>
          <a:xfrm flipV="1">
            <a:off x="4313489" y="5520493"/>
            <a:ext cx="643808" cy="163313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54" name="Oval 153"/>
          <p:cNvSpPr>
            <a:spLocks noChangeAspect="1"/>
          </p:cNvSpPr>
          <p:nvPr/>
        </p:nvSpPr>
        <p:spPr>
          <a:xfrm flipH="1" flipV="1">
            <a:off x="3971261" y="4315137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" name="Oval 154"/>
          <p:cNvSpPr>
            <a:spLocks noChangeAspect="1"/>
          </p:cNvSpPr>
          <p:nvPr/>
        </p:nvSpPr>
        <p:spPr>
          <a:xfrm flipH="1" flipV="1">
            <a:off x="3366994" y="4184129"/>
            <a:ext cx="216000" cy="216000"/>
          </a:xfrm>
          <a:prstGeom prst="ellipse">
            <a:avLst/>
          </a:prstGeom>
          <a:solidFill>
            <a:srgbClr val="0070C0">
              <a:alpha val="6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8" name="Text Box 91"/>
          <p:cNvSpPr txBox="1">
            <a:spLocks noChangeArrowheads="1"/>
          </p:cNvSpPr>
          <p:nvPr/>
        </p:nvSpPr>
        <p:spPr bwMode="auto">
          <a:xfrm>
            <a:off x="1" y="3712617"/>
            <a:ext cx="1966889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Replace bending magnets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(INJ BHZ162, EXT BHZ151)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64" name="Elbow Connector 26"/>
          <p:cNvCxnSpPr>
            <a:stCxn id="158" idx="3"/>
            <a:endCxn id="154" idx="5"/>
          </p:cNvCxnSpPr>
          <p:nvPr/>
        </p:nvCxnSpPr>
        <p:spPr>
          <a:xfrm>
            <a:off x="1966890" y="3897283"/>
            <a:ext cx="2036003" cy="449486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cxnSp>
        <p:nvCxnSpPr>
          <p:cNvPr id="168" name="Elbow Connector 26"/>
          <p:cNvCxnSpPr>
            <a:stCxn id="158" idx="3"/>
            <a:endCxn id="155" idx="6"/>
          </p:cNvCxnSpPr>
          <p:nvPr/>
        </p:nvCxnSpPr>
        <p:spPr>
          <a:xfrm>
            <a:off x="1966890" y="3897283"/>
            <a:ext cx="1400104" cy="394846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189" name="Text Box 91"/>
          <p:cNvSpPr txBox="1">
            <a:spLocks noChangeArrowheads="1"/>
          </p:cNvSpPr>
          <p:nvPr/>
        </p:nvSpPr>
        <p:spPr bwMode="auto">
          <a:xfrm>
            <a:off x="6205194" y="1949253"/>
            <a:ext cx="29455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All </a:t>
            </a:r>
            <a:r>
              <a:rPr kumimoji="0" lang="fr-CH" sz="1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around</a:t>
            </a:r>
            <a:r>
              <a:rPr kumimoji="0" lang="fr-CH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the machine:</a:t>
            </a:r>
            <a:endParaRPr kumimoji="0" lang="en-US" sz="10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Laminated 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side plate on bending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(BHZ MAIN)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Parallel 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shunt resistors on quadrupoles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(QDE</a:t>
            </a: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QFO) 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and bending </a:t>
            </a:r>
            <a:r>
              <a:rPr kumimoji="0" lang="en-US" sz="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(BHZ MAIN)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magnets </a:t>
            </a:r>
            <a:r>
              <a:rPr kumimoji="0" lang="en-US" sz="1000" b="0" i="1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(to be confirmed)</a:t>
            </a: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CH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Removal</a:t>
            </a: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of the </a:t>
            </a:r>
            <a:r>
              <a:rPr kumimoji="0" lang="fr-CH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heating</a:t>
            </a:r>
            <a:r>
              <a:rPr kumimoji="0" lang="fr-CH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kumimoji="0" lang="fr-CH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systems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90" name="Elbow Connector 26"/>
          <p:cNvCxnSpPr>
            <a:stCxn id="189" idx="1"/>
          </p:cNvCxnSpPr>
          <p:nvPr/>
        </p:nvCxnSpPr>
        <p:spPr>
          <a:xfrm flipH="1">
            <a:off x="5835112" y="2457085"/>
            <a:ext cx="370082" cy="23630"/>
          </a:xfrm>
          <a:prstGeom prst="straightConnector1">
            <a:avLst/>
          </a:prstGeom>
          <a:noFill/>
          <a:ln w="12700" cap="flat" cmpd="sng" algn="ctr">
            <a:solidFill>
              <a:srgbClr val="0070C0"/>
            </a:solidFill>
            <a:prstDash val="solid"/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cxnSp>
      <p:sp>
        <p:nvSpPr>
          <p:cNvPr id="76" name="Text Box 91"/>
          <p:cNvSpPr txBox="1">
            <a:spLocks noChangeArrowheads="1"/>
          </p:cNvSpPr>
          <p:nvPr/>
        </p:nvSpPr>
        <p:spPr bwMode="auto">
          <a:xfrm>
            <a:off x="7845592" y="54451"/>
            <a:ext cx="82426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LIU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Project</a:t>
            </a:r>
          </a:p>
        </p:txBody>
      </p:sp>
      <p:sp>
        <p:nvSpPr>
          <p:cNvPr id="77" name="Text Box 91"/>
          <p:cNvSpPr txBox="1">
            <a:spLocks noChangeArrowheads="1"/>
          </p:cNvSpPr>
          <p:nvPr/>
        </p:nvSpPr>
        <p:spPr bwMode="auto">
          <a:xfrm>
            <a:off x="7845592" y="210029"/>
            <a:ext cx="113204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5AA2A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HL-LHC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5AA2A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Project</a:t>
            </a:r>
          </a:p>
        </p:txBody>
      </p:sp>
      <p:sp>
        <p:nvSpPr>
          <p:cNvPr id="85" name="Text Box 91"/>
          <p:cNvSpPr txBox="1">
            <a:spLocks noChangeArrowheads="1"/>
          </p:cNvSpPr>
          <p:nvPr/>
        </p:nvSpPr>
        <p:spPr bwMode="auto">
          <a:xfrm>
            <a:off x="7845592" y="718276"/>
            <a:ext cx="1109599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Consolidations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Maintenance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99CC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Upgrade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99CC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0" name="Text Box 91"/>
          <p:cNvSpPr txBox="1">
            <a:spLocks noChangeArrowheads="1"/>
          </p:cNvSpPr>
          <p:nvPr/>
        </p:nvSpPr>
        <p:spPr bwMode="auto">
          <a:xfrm>
            <a:off x="7845592" y="369377"/>
            <a:ext cx="130516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marR="0" lvl="0" indent="0" defTabSz="4572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1" i="0" u="none" strike="noStrike" kern="0" cap="none" spc="0" normalizeH="0" baseline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Fire Safety </a:t>
            </a: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Project</a:t>
            </a:r>
          </a:p>
        </p:txBody>
      </p:sp>
      <p:sp>
        <p:nvSpPr>
          <p:cNvPr id="93" name="Text Box 91"/>
          <p:cNvSpPr txBox="1">
            <a:spLocks noChangeArrowheads="1"/>
          </p:cNvSpPr>
          <p:nvPr/>
        </p:nvSpPr>
        <p:spPr bwMode="auto">
          <a:xfrm>
            <a:off x="7845592" y="544903"/>
            <a:ext cx="120577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defTabSz="457200">
              <a:defRPr sz="110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defTabSz="457200"/>
            <a:lvl3pPr defTabSz="457200"/>
            <a:lvl4pPr defTabSz="457200"/>
            <a:lvl5pPr defTabSz="457200"/>
            <a:lvl6pPr defTabSz="457200"/>
            <a:lvl7pPr defTabSz="457200"/>
            <a:lvl8pPr defTabSz="457200"/>
            <a:lvl9pPr defTabSz="457200"/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 PPS 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99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Project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729FCF"/>
                </a:solidFill>
                <a:effectLst/>
                <a:uLnTx/>
                <a:uFillTx/>
                <a:latin typeface="Ubuntu Light"/>
                <a:ea typeface="+mn-ea"/>
              </a:rPr>
              <a:t>D.Hay EN-ACE-OSS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729FCF"/>
              </a:solidFill>
              <a:effectLst/>
              <a:uLnTx/>
              <a:uFillTx/>
              <a:latin typeface="Ubuntu Light"/>
              <a:ea typeface="+mn-ea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01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0" y="1902459"/>
            <a:ext cx="9418783" cy="1424715"/>
            <a:chOff x="0" y="1317857"/>
            <a:chExt cx="9418783" cy="1424715"/>
          </a:xfrm>
        </p:grpSpPr>
        <p:grpSp>
          <p:nvGrpSpPr>
            <p:cNvPr id="6" name="Group 5"/>
            <p:cNvGrpSpPr/>
            <p:nvPr/>
          </p:nvGrpSpPr>
          <p:grpSpPr>
            <a:xfrm>
              <a:off x="0" y="1317857"/>
              <a:ext cx="9418783" cy="1107729"/>
              <a:chOff x="0" y="1378037"/>
              <a:chExt cx="9418783" cy="1107729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7762599" y="1524833"/>
                <a:ext cx="144016" cy="144016"/>
              </a:xfrm>
              <a:prstGeom prst="rect">
                <a:avLst/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7762599" y="1745499"/>
                <a:ext cx="144016" cy="144016"/>
              </a:xfrm>
              <a:prstGeom prst="rect">
                <a:avLst/>
              </a:prstGeom>
              <a:solidFill>
                <a:srgbClr val="FFFF00"/>
              </a:solidFill>
              <a:ln w="25400" cap="flat" cmpd="sng" algn="ctr">
                <a:noFill/>
                <a:prstDash val="solid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7762599" y="1966165"/>
                <a:ext cx="144016" cy="144016"/>
              </a:xfrm>
              <a:prstGeom prst="rect">
                <a:avLst/>
              </a:prstGeom>
              <a:solidFill>
                <a:srgbClr val="00B050"/>
              </a:solidFill>
              <a:ln w="25400" cap="flat" cmpd="sng" algn="ctr">
                <a:noFill/>
                <a:prstDash val="solid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7762599" y="2186831"/>
                <a:ext cx="144016" cy="144016"/>
              </a:xfrm>
              <a:prstGeom prst="rect">
                <a:avLst/>
              </a:prstGeom>
              <a:solidFill>
                <a:srgbClr val="00B0F0"/>
              </a:solidFill>
              <a:ln w="25400" cap="flat" cmpd="sng" algn="ctr">
                <a:noFill/>
                <a:prstDash val="solid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7854637" y="1524833"/>
                <a:ext cx="1548000" cy="14401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Long Shutdown</a:t>
                </a:r>
                <a:endPara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7860019" y="1747267"/>
                <a:ext cx="1548000" cy="14401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Commissioning</a:t>
                </a:r>
                <a:endPara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7865401" y="1969701"/>
                <a:ext cx="1548000" cy="14401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Operation</a:t>
                </a:r>
                <a:endPara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7870783" y="2192135"/>
                <a:ext cx="1548000" cy="144016"/>
              </a:xfrm>
              <a:prstGeom prst="rect">
                <a:avLst/>
              </a:prstGeom>
              <a:noFill/>
              <a:ln w="25400" cap="flat" cmpd="sng" algn="ctr">
                <a:noFill/>
                <a:prstDash val="solid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Technical Stop</a:t>
                </a:r>
                <a:endPara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2">
                <a:grayscl/>
              </a:blip>
              <a:stretch>
                <a:fillRect/>
              </a:stretch>
            </p:blipFill>
            <p:spPr>
              <a:xfrm>
                <a:off x="0" y="1378037"/>
                <a:ext cx="7676444" cy="1100667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 rotWithShape="1">
              <a:blip r:embed="rId2"/>
              <a:srcRect l="52312" r="1"/>
              <a:stretch/>
            </p:blipFill>
            <p:spPr>
              <a:xfrm>
                <a:off x="4015740" y="1385099"/>
                <a:ext cx="3660703" cy="1100667"/>
              </a:xfrm>
              <a:prstGeom prst="rect">
                <a:avLst/>
              </a:prstGeom>
            </p:spPr>
          </p:pic>
          <p:pic>
            <p:nvPicPr>
              <p:cNvPr id="31" name="Picture 30"/>
              <p:cNvPicPr>
                <a:picLocks noChangeAspect="1"/>
              </p:cNvPicPr>
              <p:nvPr/>
            </p:nvPicPr>
            <p:blipFill rotWithShape="1">
              <a:blip r:embed="rId2">
                <a:lum bright="70000" contrast="-70000"/>
              </a:blip>
              <a:srcRect l="50317" t="50740" b="24588"/>
              <a:stretch/>
            </p:blipFill>
            <p:spPr>
              <a:xfrm>
                <a:off x="4015740" y="1942881"/>
                <a:ext cx="3660704" cy="271562"/>
              </a:xfrm>
              <a:prstGeom prst="rect">
                <a:avLst/>
              </a:prstGeom>
            </p:spPr>
          </p:pic>
        </p:grpSp>
        <p:sp>
          <p:nvSpPr>
            <p:cNvPr id="19" name="Rectangle 18"/>
            <p:cNvSpPr/>
            <p:nvPr/>
          </p:nvSpPr>
          <p:spPr>
            <a:xfrm>
              <a:off x="1426633" y="2465573"/>
              <a:ext cx="833967" cy="27699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YETS 2015</a:t>
              </a:r>
              <a:endPara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351853" y="2465573"/>
              <a:ext cx="1039516" cy="27699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algn="ctr" defTabSz="457200"/>
              <a:r>
                <a:rPr lang="en-US" sz="1200" b="1" kern="0" dirty="0">
                  <a:solidFill>
                    <a:schemeClr val="accent4"/>
                  </a:solidFill>
                  <a:latin typeface="Calibri"/>
                </a:rPr>
                <a:t>EYETS 2016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397747" y="2465571"/>
              <a:ext cx="917222" cy="27699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algn="ctr" defTabSz="457200"/>
              <a:r>
                <a:rPr lang="en-US" sz="1200" b="1" kern="0" dirty="0">
                  <a:solidFill>
                    <a:schemeClr val="bg1">
                      <a:lumMod val="50000"/>
                    </a:schemeClr>
                  </a:solidFill>
                  <a:latin typeface="Calibri"/>
                </a:rPr>
                <a:t>YETS 2017</a:t>
              </a:r>
              <a:endParaRPr lang="en-GB" sz="1200" b="1" kern="0" dirty="0">
                <a:solidFill>
                  <a:schemeClr val="bg1">
                    <a:lumMod val="50000"/>
                  </a:schemeClr>
                </a:solidFill>
                <a:latin typeface="Calibri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759442" y="2465570"/>
              <a:ext cx="917222" cy="27699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LS2</a:t>
              </a:r>
              <a:endParaRPr kumimoji="0" lang="en-GB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37" name="Straight Arrow Connector 36"/>
          <p:cNvCxnSpPr/>
          <p:nvPr/>
        </p:nvCxnSpPr>
        <p:spPr>
          <a:xfrm flipH="1">
            <a:off x="4011691" y="1690390"/>
            <a:ext cx="7749" cy="1336259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none" w="med" len="med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Timeline</a:t>
            </a:r>
            <a:endParaRPr lang="fr-FR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31649"/>
            <a:ext cx="8226854" cy="2261377"/>
          </a:xfrm>
        </p:spPr>
        <p:txBody>
          <a:bodyPr>
            <a:normAutofit/>
          </a:bodyPr>
          <a:lstStyle/>
          <a:p>
            <a:r>
              <a:rPr lang="en-US" sz="1800" b="1" dirty="0" smtClean="0"/>
              <a:t>Extended YETS 2016-2017</a:t>
            </a:r>
            <a:r>
              <a:rPr lang="en-US" sz="1800" dirty="0" smtClean="0"/>
              <a:t> is completed</a:t>
            </a:r>
          </a:p>
          <a:p>
            <a:r>
              <a:rPr lang="en-US" sz="1800" b="1" dirty="0" smtClean="0"/>
              <a:t>YETS 2017-2018</a:t>
            </a:r>
            <a:r>
              <a:rPr lang="en-US" sz="1800" dirty="0" smtClean="0"/>
              <a:t> </a:t>
            </a:r>
            <a:r>
              <a:rPr lang="en-US" sz="1800" dirty="0"/>
              <a:t>is completed</a:t>
            </a:r>
            <a:endParaRPr lang="en-US" sz="1800" dirty="0" smtClean="0"/>
          </a:p>
          <a:p>
            <a:r>
              <a:rPr lang="en-US" sz="1800" b="1" dirty="0" smtClean="0"/>
              <a:t>LS2</a:t>
            </a:r>
            <a:r>
              <a:rPr lang="en-US" sz="1800" dirty="0" smtClean="0"/>
              <a:t> will start </a:t>
            </a:r>
            <a:r>
              <a:rPr lang="en-US" sz="1800" dirty="0" smtClean="0"/>
              <a:t>at </a:t>
            </a:r>
            <a:r>
              <a:rPr lang="en-US" sz="1800" dirty="0"/>
              <a:t>the PSB in 8 months</a:t>
            </a:r>
            <a:endParaRPr lang="fr-FR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4019440" y="1646319"/>
            <a:ext cx="0" cy="52640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619298" y="1328469"/>
            <a:ext cx="800284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Today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480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224" y="1065671"/>
            <a:ext cx="7892864" cy="501569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45720" rIns="45720" anchor="t">
            <a:normAutofit fontScale="90000"/>
          </a:bodyPr>
          <a:lstStyle/>
          <a:p>
            <a:r>
              <a:rPr lang="fr-CH" dirty="0">
                <a:solidFill>
                  <a:srgbClr val="0055A0"/>
                </a:solidFill>
              </a:rPr>
              <a:t>LS2 </a:t>
            </a:r>
            <a:r>
              <a:rPr lang="fr-CH" dirty="0" err="1">
                <a:solidFill>
                  <a:srgbClr val="0055A0"/>
                </a:solidFill>
              </a:rPr>
              <a:t>Schedules</a:t>
            </a:r>
            <a:r>
              <a:rPr lang="fr-CH" dirty="0">
                <a:solidFill>
                  <a:srgbClr val="0055A0"/>
                </a:solidFill>
              </a:rPr>
              <a:t/>
            </a:r>
            <a:br>
              <a:rPr lang="fr-CH" dirty="0">
                <a:solidFill>
                  <a:srgbClr val="0055A0"/>
                </a:solidFill>
              </a:rPr>
            </a:br>
            <a:r>
              <a:rPr lang="en-GB" sz="2000" b="0" dirty="0">
                <a:solidFill>
                  <a:srgbClr val="FF6600"/>
                </a:solidFill>
              </a:rPr>
              <a:t>Master Schedule </a:t>
            </a:r>
            <a:r>
              <a:rPr lang="en-GB" sz="1100" b="0" dirty="0">
                <a:solidFill>
                  <a:srgbClr val="FF6600"/>
                </a:solidFill>
                <a:hlinkClick r:id="rId3"/>
              </a:rPr>
              <a:t>EDMS 1687788</a:t>
            </a:r>
            <a:endParaRPr lang="en-US" sz="1800" b="0" dirty="0">
              <a:solidFill>
                <a:srgbClr val="FF66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359" t="4315" r="757" b="11110"/>
          <a:stretch/>
        </p:blipFill>
        <p:spPr>
          <a:xfrm>
            <a:off x="938213" y="3045389"/>
            <a:ext cx="6369367" cy="32886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938213" y="3176337"/>
            <a:ext cx="49479" cy="19442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1185399" y="3176337"/>
            <a:ext cx="116845" cy="1944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941973" y="1879553"/>
            <a:ext cx="243426" cy="254047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3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85149" y="1882439"/>
            <a:ext cx="4170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" dirty="0" smtClean="0">
                <a:solidFill>
                  <a:srgbClr val="000000"/>
                </a:solidFill>
              </a:rPr>
              <a:t>Ions run</a:t>
            </a:r>
          </a:p>
          <a:p>
            <a:r>
              <a:rPr lang="en-GB" sz="400" dirty="0" smtClean="0">
                <a:solidFill>
                  <a:srgbClr val="000000"/>
                </a:solidFill>
              </a:rPr>
              <a:t>4 </a:t>
            </a:r>
            <a:r>
              <a:rPr lang="en-GB" sz="400" dirty="0" err="1" smtClean="0">
                <a:solidFill>
                  <a:srgbClr val="000000"/>
                </a:solidFill>
              </a:rPr>
              <a:t>wks</a:t>
            </a:r>
            <a:endParaRPr lang="en-GB" sz="400" dirty="0">
              <a:solidFill>
                <a:srgbClr val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934453" y="3045389"/>
            <a:ext cx="367791" cy="96422"/>
          </a:xfrm>
          <a:prstGeom prst="rect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87692" y="3176338"/>
            <a:ext cx="197707" cy="19442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987692" y="2986323"/>
            <a:ext cx="3209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solidFill>
                  <a:schemeClr val="bg1"/>
                </a:solidFill>
              </a:rPr>
              <a:t>RF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96237" y="3191349"/>
            <a:ext cx="29206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" b="1" dirty="0" smtClean="0">
                <a:solidFill>
                  <a:schemeClr val="bg1"/>
                </a:solidFill>
              </a:rPr>
              <a:t>POPS</a:t>
            </a:r>
          </a:p>
          <a:p>
            <a:r>
              <a:rPr lang="en-GB" sz="300"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46534" y="3186091"/>
            <a:ext cx="28886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00" b="1" dirty="0" smtClean="0">
                <a:solidFill>
                  <a:schemeClr val="bg1"/>
                </a:solidFill>
              </a:rPr>
              <a:t>PASS</a:t>
            </a:r>
          </a:p>
          <a:p>
            <a:r>
              <a:rPr lang="en-GB" sz="300" b="1" dirty="0" smtClean="0">
                <a:solidFill>
                  <a:schemeClr val="bg1"/>
                </a:solidFill>
              </a:rPr>
              <a:t>Mods</a:t>
            </a:r>
            <a:endParaRPr lang="en-GB" sz="300" b="1" dirty="0">
              <a:solidFill>
                <a:schemeClr val="bg1"/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17043" y="2901387"/>
            <a:ext cx="4765729" cy="3247793"/>
            <a:chOff x="17043" y="2901387"/>
            <a:chExt cx="4765729" cy="3247793"/>
          </a:xfrm>
        </p:grpSpPr>
        <p:sp>
          <p:nvSpPr>
            <p:cNvPr id="12" name="TextBox 11"/>
            <p:cNvSpPr txBox="1"/>
            <p:nvPr/>
          </p:nvSpPr>
          <p:spPr>
            <a:xfrm>
              <a:off x="17043" y="4856584"/>
              <a:ext cx="4765729" cy="1292596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60000"/>
              </a:schemeClr>
            </a:solidFill>
            <a:ln>
              <a:solidFill>
                <a:srgbClr val="000000"/>
              </a:solidFill>
            </a:ln>
          </p:spPr>
          <p:txBody>
            <a:bodyPr wrap="square" rtlCol="0">
              <a:noAutofit/>
            </a:bodyPr>
            <a:lstStyle/>
            <a:p>
              <a:pPr algn="just"/>
              <a:r>
                <a:rPr lang="en-GB" sz="1100" dirty="0">
                  <a:solidFill>
                    <a:schemeClr val="tx2"/>
                  </a:solidFill>
                </a:rPr>
                <a:t>The PS Booster installation activities start on 12</a:t>
              </a:r>
              <a:r>
                <a:rPr lang="en-GB" sz="1100" baseline="30000" dirty="0">
                  <a:solidFill>
                    <a:schemeClr val="tx2"/>
                  </a:solidFill>
                </a:rPr>
                <a:t>th</a:t>
              </a:r>
              <a:r>
                <a:rPr lang="en-GB" sz="1100" dirty="0">
                  <a:solidFill>
                    <a:schemeClr val="tx2"/>
                  </a:solidFill>
                </a:rPr>
                <a:t> November </a:t>
              </a:r>
              <a:r>
                <a:rPr lang="en-GB" sz="1100" dirty="0" smtClean="0">
                  <a:solidFill>
                    <a:schemeClr val="tx2"/>
                  </a:solidFill>
                </a:rPr>
                <a:t>2018</a:t>
              </a:r>
            </a:p>
            <a:p>
              <a:pPr marL="171450" indent="-171450" algn="just">
                <a:buFont typeface="Arial" panose="020B0604020202020204" pitchFamily="34" charset="0"/>
                <a:buChar char="•"/>
              </a:pPr>
              <a:r>
                <a:rPr lang="en-GB" sz="1100" dirty="0" smtClean="0">
                  <a:solidFill>
                    <a:schemeClr val="tx2"/>
                  </a:solidFill>
                </a:rPr>
                <a:t>TE-MSC HV magnet diagnostics tests</a:t>
              </a:r>
            </a:p>
            <a:p>
              <a:pPr marL="171450" indent="-171450" algn="just">
                <a:buFont typeface="Arial" panose="020B0604020202020204" pitchFamily="34" charset="0"/>
                <a:buChar char="•"/>
              </a:pPr>
              <a:r>
                <a:rPr lang="en-GB" sz="1100" dirty="0" smtClean="0">
                  <a:solidFill>
                    <a:schemeClr val="tx2"/>
                  </a:solidFill>
                </a:rPr>
                <a:t>BE-ICS to modify </a:t>
              </a:r>
              <a:r>
                <a:rPr lang="en-GB" sz="1100" dirty="0">
                  <a:solidFill>
                    <a:schemeClr val="tx2"/>
                  </a:solidFill>
                </a:rPr>
                <a:t>the personnel access safety system (PASS) </a:t>
              </a:r>
              <a:r>
                <a:rPr lang="en-GB" sz="1100" dirty="0" smtClean="0">
                  <a:solidFill>
                    <a:schemeClr val="tx2"/>
                  </a:solidFill>
                </a:rPr>
                <a:t>security chain for future POPS-B operation.. Followed by DSO tests. </a:t>
              </a:r>
            </a:p>
            <a:p>
              <a:pPr marL="171450" indent="-171450" algn="just">
                <a:buFont typeface="Arial" panose="020B0604020202020204" pitchFamily="34" charset="0"/>
                <a:buChar char="•"/>
              </a:pPr>
              <a:r>
                <a:rPr lang="en-GB" sz="1100" dirty="0" smtClean="0">
                  <a:solidFill>
                    <a:schemeClr val="tx2"/>
                  </a:solidFill>
                </a:rPr>
                <a:t>TE-EPC POPS-B powering tests with MPS on.</a:t>
              </a:r>
            </a:p>
            <a:p>
              <a:pPr marL="171450" indent="-171450" algn="just">
                <a:buFont typeface="Arial" panose="020B0604020202020204" pitchFamily="34" charset="0"/>
                <a:buChar char="•"/>
              </a:pPr>
              <a:r>
                <a:rPr lang="en-GB" sz="1100" dirty="0">
                  <a:solidFill>
                    <a:srgbClr val="FF0000"/>
                  </a:solidFill>
                </a:rPr>
                <a:t>Subject to a risk </a:t>
              </a:r>
              <a:r>
                <a:rPr lang="en-GB" sz="1100" dirty="0" smtClean="0">
                  <a:solidFill>
                    <a:srgbClr val="FF0000"/>
                  </a:solidFill>
                </a:rPr>
                <a:t>assessment: </a:t>
              </a:r>
              <a:r>
                <a:rPr lang="en-GB" sz="1100" dirty="0" smtClean="0">
                  <a:solidFill>
                    <a:schemeClr val="tx2"/>
                  </a:solidFill>
                </a:rPr>
                <a:t>BE-RF to remove their equipment located in BRF1 and BRF2. </a:t>
              </a:r>
              <a:endParaRPr lang="en-GB" sz="1100" dirty="0">
                <a:solidFill>
                  <a:schemeClr val="tx2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696669" y="2901387"/>
              <a:ext cx="977462" cy="668373"/>
            </a:xfrm>
            <a:prstGeom prst="ellipse">
              <a:avLst/>
            </a:prstGeom>
            <a:noFill/>
            <a:ln w="28575" cap="flat" cmpd="sng" algn="ctr">
              <a:solidFill>
                <a:schemeClr val="tx1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Arrow Connector 25"/>
            <p:cNvCxnSpPr>
              <a:stCxn id="20" idx="4"/>
            </p:cNvCxnSpPr>
            <p:nvPr/>
          </p:nvCxnSpPr>
          <p:spPr>
            <a:xfrm>
              <a:off x="1185400" y="3569760"/>
              <a:ext cx="1202393" cy="1278755"/>
            </a:xfrm>
            <a:prstGeom prst="straightConnector1">
              <a:avLst/>
            </a:prstGeom>
            <a:ln w="28575">
              <a:solidFill>
                <a:schemeClr val="tx1">
                  <a:lumMod val="40000"/>
                  <a:lumOff val="6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8" name="Rectangle 27"/>
          <p:cNvSpPr/>
          <p:nvPr/>
        </p:nvSpPr>
        <p:spPr>
          <a:xfrm>
            <a:off x="4514850" y="3287792"/>
            <a:ext cx="851807" cy="8296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4068859" y="3289122"/>
            <a:ext cx="340386" cy="81636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4482131" y="3244636"/>
            <a:ext cx="75373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500" b="1" dirty="0" smtClean="0">
                <a:solidFill>
                  <a:schemeClr val="bg1"/>
                </a:solidFill>
              </a:rPr>
              <a:t>RF commissioning</a:t>
            </a:r>
            <a:endParaRPr lang="en-GB" sz="500" b="1" dirty="0">
              <a:solidFill>
                <a:schemeClr val="bg1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3911600" y="1837235"/>
            <a:ext cx="5102514" cy="1786118"/>
            <a:chOff x="3911600" y="1837235"/>
            <a:chExt cx="5102514" cy="1786118"/>
          </a:xfrm>
        </p:grpSpPr>
        <p:sp>
          <p:nvSpPr>
            <p:cNvPr id="27" name="TextBox 26"/>
            <p:cNvSpPr txBox="1"/>
            <p:nvPr/>
          </p:nvSpPr>
          <p:spPr>
            <a:xfrm>
              <a:off x="5728855" y="1837235"/>
              <a:ext cx="3285259" cy="1162950"/>
            </a:xfrm>
            <a:prstGeom prst="rect">
              <a:avLst/>
            </a:prstGeom>
            <a:solidFill>
              <a:schemeClr val="tx2">
                <a:lumMod val="40000"/>
                <a:lumOff val="60000"/>
                <a:alpha val="60000"/>
              </a:schemeClr>
            </a:solidFill>
            <a:ln>
              <a:solidFill>
                <a:srgbClr val="000000"/>
              </a:solidFill>
            </a:ln>
          </p:spPr>
          <p:txBody>
            <a:bodyPr wrap="square" rtlCol="0">
              <a:noAutofit/>
            </a:bodyPr>
            <a:lstStyle/>
            <a:p>
              <a:pPr algn="just"/>
              <a:r>
                <a:rPr lang="en-GB" sz="1200" dirty="0" smtClean="0">
                  <a:solidFill>
                    <a:srgbClr val="FF0000"/>
                  </a:solidFill>
                </a:rPr>
                <a:t>Subject to a risk assessment.</a:t>
              </a:r>
            </a:p>
            <a:p>
              <a:pPr algn="just"/>
              <a:r>
                <a:rPr lang="en-GB" sz="1200" dirty="0" smtClean="0">
                  <a:solidFill>
                    <a:schemeClr val="tx2"/>
                  </a:solidFill>
                </a:rPr>
                <a:t>BE-RF commissioning to start week 46.</a:t>
              </a:r>
            </a:p>
            <a:p>
              <a:pPr algn="just"/>
              <a:r>
                <a:rPr lang="en-GB" sz="1200" dirty="0" smtClean="0">
                  <a:solidFill>
                    <a:schemeClr val="tx2"/>
                  </a:solidFill>
                </a:rPr>
                <a:t>Require some general services operational</a:t>
              </a:r>
            </a:p>
            <a:p>
              <a:pPr marL="171450" indent="-171450" algn="just">
                <a:buFont typeface="Arial" panose="020B0604020202020204" pitchFamily="34" charset="0"/>
                <a:buChar char="•"/>
              </a:pPr>
              <a:r>
                <a:rPr lang="en-GB" sz="1200" dirty="0" smtClean="0">
                  <a:solidFill>
                    <a:schemeClr val="tx2"/>
                  </a:solidFill>
                </a:rPr>
                <a:t>Cooling water.</a:t>
              </a:r>
            </a:p>
            <a:p>
              <a:pPr marL="171450" indent="-171450" algn="just">
                <a:buFont typeface="Arial" panose="020B0604020202020204" pitchFamily="34" charset="0"/>
                <a:buChar char="•"/>
              </a:pPr>
              <a:r>
                <a:rPr lang="en-GB" sz="1200" dirty="0" smtClean="0">
                  <a:solidFill>
                    <a:schemeClr val="tx2"/>
                  </a:solidFill>
                </a:rPr>
                <a:t>Power.</a:t>
              </a:r>
            </a:p>
            <a:p>
              <a:pPr marL="171450" indent="-171450" algn="just">
                <a:buFont typeface="Arial" panose="020B0604020202020204" pitchFamily="34" charset="0"/>
                <a:buChar char="•"/>
              </a:pPr>
              <a:r>
                <a:rPr lang="en-GB" sz="1200" dirty="0" smtClean="0">
                  <a:solidFill>
                    <a:schemeClr val="tx2"/>
                  </a:solidFill>
                </a:rPr>
                <a:t>Machine access.</a:t>
              </a:r>
            </a:p>
          </p:txBody>
        </p:sp>
        <p:sp>
          <p:nvSpPr>
            <p:cNvPr id="33" name="Oval 32"/>
            <p:cNvSpPr/>
            <p:nvPr/>
          </p:nvSpPr>
          <p:spPr>
            <a:xfrm>
              <a:off x="3911600" y="2954980"/>
              <a:ext cx="1570567" cy="668373"/>
            </a:xfrm>
            <a:prstGeom prst="ellipse">
              <a:avLst/>
            </a:prstGeom>
            <a:noFill/>
            <a:ln w="28575" cap="flat" cmpd="sng" algn="ctr">
              <a:solidFill>
                <a:schemeClr val="tx1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flipV="1">
              <a:off x="5482167" y="2835949"/>
              <a:ext cx="246688" cy="453173"/>
            </a:xfrm>
            <a:prstGeom prst="straightConnector1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/>
          <p:cNvGrpSpPr/>
          <p:nvPr/>
        </p:nvGrpSpPr>
        <p:grpSpPr>
          <a:xfrm>
            <a:off x="1388305" y="1563061"/>
            <a:ext cx="2830127" cy="1812954"/>
            <a:chOff x="1388305" y="1563061"/>
            <a:chExt cx="2830127" cy="1812954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4059655" y="1721749"/>
              <a:ext cx="5443" cy="1654266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/>
            <p:cNvSpPr/>
            <p:nvPr/>
          </p:nvSpPr>
          <p:spPr>
            <a:xfrm>
              <a:off x="3911600" y="1563061"/>
              <a:ext cx="306832" cy="158688"/>
            </a:xfrm>
            <a:prstGeom prst="rect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>
              <a:off x="1388305" y="2059340"/>
              <a:ext cx="2667589" cy="0"/>
            </a:xfrm>
            <a:prstGeom prst="straightConnector1">
              <a:avLst/>
            </a:prstGeom>
            <a:ln w="38100" cmpd="sng">
              <a:solidFill>
                <a:srgbClr val="FFC000"/>
              </a:solidFill>
              <a:prstDash val="lgDashDot"/>
              <a:headEnd type="stealt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1828426" y="1785463"/>
              <a:ext cx="18966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C000"/>
                  </a:solidFill>
                </a:rPr>
                <a:t>Full electrical lock out</a:t>
              </a:r>
              <a:endParaRPr lang="en-GB" sz="1400" dirty="0">
                <a:solidFill>
                  <a:srgbClr val="FFC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15331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142" y="1180093"/>
            <a:ext cx="8880692" cy="4967319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201608" y="1194428"/>
            <a:ext cx="413330" cy="161583"/>
          </a:xfrm>
          <a:prstGeom prst="rect">
            <a:avLst/>
          </a:prstGeom>
          <a:solidFill>
            <a:schemeClr val="tx1">
              <a:lumMod val="20000"/>
              <a:lumOff val="80000"/>
              <a:alpha val="40000"/>
            </a:schemeClr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050">
                <a:solidFill>
                  <a:srgbClr val="000000"/>
                </a:solidFill>
              </a:defRPr>
            </a:lvl1pPr>
          </a:lstStyle>
          <a:p>
            <a:pPr algn="ctr"/>
            <a:r>
              <a:rPr lang="fr-CH" b="1" dirty="0" smtClean="0"/>
              <a:t>b.361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005960" y="1177030"/>
            <a:ext cx="1316133" cy="161583"/>
          </a:xfrm>
          <a:prstGeom prst="rect">
            <a:avLst/>
          </a:prstGeom>
          <a:solidFill>
            <a:schemeClr val="tx1">
              <a:lumMod val="20000"/>
              <a:lumOff val="80000"/>
              <a:alpha val="40000"/>
            </a:schemeClr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050">
                <a:solidFill>
                  <a:srgbClr val="000000"/>
                </a:solidFill>
              </a:defRPr>
            </a:lvl1pPr>
          </a:lstStyle>
          <a:p>
            <a:pPr algn="ctr"/>
            <a:r>
              <a:rPr lang="fr-CH" b="1" dirty="0" smtClean="0"/>
              <a:t>PS Booster machine</a:t>
            </a:r>
            <a:endParaRPr lang="en-US" b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>
                <a:solidFill>
                  <a:srgbClr val="0055A0"/>
                </a:solidFill>
              </a:rPr>
              <a:t>LS2 S</a:t>
            </a:r>
            <a:r>
              <a:rPr lang="fr-CH" dirty="0" smtClean="0">
                <a:solidFill>
                  <a:srgbClr val="0055A0"/>
                </a:solidFill>
              </a:rPr>
              <a:t>chedule</a:t>
            </a:r>
            <a:r>
              <a:rPr lang="fr-CH" dirty="0">
                <a:solidFill>
                  <a:srgbClr val="0055A0"/>
                </a:solidFill>
              </a:rPr>
              <a:t/>
            </a:r>
            <a:br>
              <a:rPr lang="fr-CH" dirty="0">
                <a:solidFill>
                  <a:srgbClr val="0055A0"/>
                </a:solidFill>
              </a:rPr>
            </a:br>
            <a:r>
              <a:rPr lang="fr-CH" sz="2000" b="0" dirty="0" smtClean="0">
                <a:solidFill>
                  <a:srgbClr val="FF6600"/>
                </a:solidFill>
              </a:rPr>
              <a:t>PS Booster</a:t>
            </a:r>
            <a:r>
              <a:rPr lang="fr-CH" sz="2000" b="0" dirty="0">
                <a:solidFill>
                  <a:srgbClr val="FF6600"/>
                </a:solidFill>
              </a:rPr>
              <a:t> </a:t>
            </a:r>
            <a:r>
              <a:rPr lang="fr-CH" sz="1200" b="0" dirty="0">
                <a:solidFill>
                  <a:srgbClr val="FF6600"/>
                </a:solidFill>
                <a:hlinkClick r:id="rId3"/>
              </a:rPr>
              <a:t>EDMS 1810496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11143" y="1882515"/>
            <a:ext cx="224725" cy="2102800"/>
          </a:xfrm>
          <a:prstGeom prst="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CH" sz="1400" b="1" dirty="0" smtClean="0"/>
              <a:t>2019</a:t>
            </a:r>
            <a:endParaRPr lang="en-US" sz="1400" b="1" dirty="0"/>
          </a:p>
        </p:txBody>
      </p:sp>
      <p:sp>
        <p:nvSpPr>
          <p:cNvPr id="10" name="Rectangle 9"/>
          <p:cNvSpPr/>
          <p:nvPr/>
        </p:nvSpPr>
        <p:spPr>
          <a:xfrm>
            <a:off x="211142" y="3985019"/>
            <a:ext cx="224725" cy="2162393"/>
          </a:xfrm>
          <a:prstGeom prst="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CH" sz="1400" b="1" dirty="0" smtClean="0"/>
              <a:t>2020</a:t>
            </a:r>
            <a:endParaRPr lang="en-US" sz="1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987735" y="5711862"/>
            <a:ext cx="1468672" cy="2539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050" dirty="0" err="1" smtClean="0">
                <a:solidFill>
                  <a:srgbClr val="000000"/>
                </a:solidFill>
              </a:rPr>
              <a:t>Beam</a:t>
            </a:r>
            <a:r>
              <a:rPr lang="fr-CH" sz="1050" dirty="0" smtClean="0">
                <a:solidFill>
                  <a:srgbClr val="000000"/>
                </a:solidFill>
              </a:rPr>
              <a:t> </a:t>
            </a:r>
            <a:r>
              <a:rPr lang="fr-CH" sz="1050" dirty="0" err="1" smtClean="0">
                <a:solidFill>
                  <a:srgbClr val="000000"/>
                </a:solidFill>
              </a:rPr>
              <a:t>commissioning</a:t>
            </a:r>
            <a:endParaRPr lang="en-US" sz="1050" dirty="0">
              <a:solidFill>
                <a:srgbClr val="0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034374" y="4790266"/>
            <a:ext cx="1722673" cy="415498"/>
          </a:xfrm>
          <a:prstGeom prst="rect">
            <a:avLst/>
          </a:prstGeom>
          <a:solidFill>
            <a:srgbClr val="FF5050">
              <a:alpha val="80000"/>
            </a:srgbClr>
          </a:solidFill>
        </p:spPr>
        <p:txBody>
          <a:bodyPr wrap="square" rtlCol="0">
            <a:spAutoFit/>
          </a:bodyPr>
          <a:lstStyle/>
          <a:p>
            <a:r>
              <a:rPr lang="fr-CH" sz="1050" dirty="0" smtClean="0">
                <a:solidFill>
                  <a:srgbClr val="000000"/>
                </a:solidFill>
              </a:rPr>
              <a:t>Hardware </a:t>
            </a:r>
            <a:r>
              <a:rPr lang="fr-CH" sz="1050" dirty="0" err="1" smtClean="0">
                <a:solidFill>
                  <a:srgbClr val="000000"/>
                </a:solidFill>
              </a:rPr>
              <a:t>commissioning</a:t>
            </a:r>
            <a:r>
              <a:rPr lang="fr-CH" sz="1050" dirty="0" smtClean="0">
                <a:solidFill>
                  <a:srgbClr val="000000"/>
                </a:solidFill>
              </a:rPr>
              <a:t> tests</a:t>
            </a:r>
            <a:endParaRPr lang="en-US" sz="1050" dirty="0">
              <a:solidFill>
                <a:srgbClr val="0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95130" y="5378636"/>
            <a:ext cx="1085554" cy="161583"/>
          </a:xfrm>
          <a:prstGeom prst="rect">
            <a:avLst/>
          </a:prstGeom>
          <a:solidFill>
            <a:srgbClr val="99CC00">
              <a:alpha val="80000"/>
            </a:srgbClr>
          </a:solidFill>
        </p:spPr>
        <p:txBody>
          <a:bodyPr wrap="none" tIns="0" bIns="0" rtlCol="0">
            <a:spAutoFit/>
          </a:bodyPr>
          <a:lstStyle/>
          <a:p>
            <a:r>
              <a:rPr lang="fr-CH" sz="1050" dirty="0" smtClean="0">
                <a:solidFill>
                  <a:srgbClr val="000000"/>
                </a:solidFill>
              </a:rPr>
              <a:t>Cold check-out</a:t>
            </a:r>
            <a:endParaRPr lang="en-US" sz="1050" dirty="0">
              <a:solidFill>
                <a:srgbClr val="00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11144" y="1239596"/>
            <a:ext cx="224725" cy="642919"/>
          </a:xfrm>
          <a:prstGeom prst="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CH" sz="1400" b="1" dirty="0" smtClean="0"/>
              <a:t>2018</a:t>
            </a:r>
            <a:endParaRPr lang="en-US" sz="1400" b="1" dirty="0"/>
          </a:p>
        </p:txBody>
      </p:sp>
      <p:grpSp>
        <p:nvGrpSpPr>
          <p:cNvPr id="37" name="Group 36"/>
          <p:cNvGrpSpPr/>
          <p:nvPr/>
        </p:nvGrpSpPr>
        <p:grpSpPr>
          <a:xfrm>
            <a:off x="774387" y="1370346"/>
            <a:ext cx="7802751" cy="3630732"/>
            <a:chOff x="774387" y="1370346"/>
            <a:chExt cx="7802751" cy="3630732"/>
          </a:xfrm>
        </p:grpSpPr>
        <p:sp>
          <p:nvSpPr>
            <p:cNvPr id="29" name="Rectangle 28"/>
            <p:cNvSpPr/>
            <p:nvPr/>
          </p:nvSpPr>
          <p:spPr>
            <a:xfrm>
              <a:off x="774387" y="1370346"/>
              <a:ext cx="1267773" cy="2909949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686603" y="4631746"/>
              <a:ext cx="2890535" cy="369332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fr-CH" b="1" dirty="0">
                  <a:solidFill>
                    <a:srgbClr val="000000"/>
                  </a:solidFill>
                </a:rPr>
                <a:t>New RF </a:t>
              </a:r>
              <a:r>
                <a:rPr lang="fr-CH" b="1" dirty="0" err="1">
                  <a:solidFill>
                    <a:srgbClr val="000000"/>
                  </a:solidFill>
                </a:rPr>
                <a:t>Finemet</a:t>
              </a:r>
              <a:r>
                <a:rPr lang="fr-CH" b="1" dirty="0">
                  <a:solidFill>
                    <a:srgbClr val="000000"/>
                  </a:solidFill>
                </a:rPr>
                <a:t> </a:t>
              </a:r>
              <a:r>
                <a:rPr lang="fr-CH" b="1" dirty="0" err="1">
                  <a:solidFill>
                    <a:srgbClr val="000000"/>
                  </a:solidFill>
                </a:rPr>
                <a:t>cavities</a:t>
              </a:r>
              <a:endParaRPr lang="en-US" b="1" dirty="0">
                <a:solidFill>
                  <a:srgbClr val="000000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704873" y="1370347"/>
              <a:ext cx="406367" cy="324884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6322093" y="1370347"/>
              <a:ext cx="406367" cy="324884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141838" y="1370642"/>
              <a:ext cx="406367" cy="3248840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302932" y="1378102"/>
            <a:ext cx="1672167" cy="3649604"/>
            <a:chOff x="2302932" y="1378102"/>
            <a:chExt cx="1672167" cy="3649604"/>
          </a:xfrm>
        </p:grpSpPr>
        <p:sp>
          <p:nvSpPr>
            <p:cNvPr id="32" name="Rectangle 31"/>
            <p:cNvSpPr/>
            <p:nvPr/>
          </p:nvSpPr>
          <p:spPr>
            <a:xfrm>
              <a:off x="2302932" y="4289042"/>
              <a:ext cx="1672167" cy="738664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fr-CH" sz="1400" b="1" dirty="0">
                  <a:solidFill>
                    <a:srgbClr val="000000"/>
                  </a:solidFill>
                </a:rPr>
                <a:t>Upgrade and </a:t>
              </a:r>
              <a:r>
                <a:rPr lang="fr-CH" sz="1400" b="1" dirty="0" smtClean="0">
                  <a:solidFill>
                    <a:srgbClr val="000000"/>
                  </a:solidFill>
                </a:rPr>
                <a:t>consolidation </a:t>
              </a:r>
              <a:r>
                <a:rPr lang="fr-CH" sz="1400" b="1" dirty="0">
                  <a:solidFill>
                    <a:srgbClr val="000000"/>
                  </a:solidFill>
                </a:rPr>
                <a:t>of the </a:t>
              </a:r>
              <a:r>
                <a:rPr lang="fr-CH" sz="1400" b="1" dirty="0" err="1" smtClean="0">
                  <a:solidFill>
                    <a:srgbClr val="000000"/>
                  </a:solidFill>
                </a:rPr>
                <a:t>inj</a:t>
              </a:r>
              <a:r>
                <a:rPr lang="fr-CH" sz="1400" b="1" dirty="0" smtClean="0">
                  <a:solidFill>
                    <a:srgbClr val="000000"/>
                  </a:solidFill>
                </a:rPr>
                <a:t> </a:t>
              </a:r>
              <a:r>
                <a:rPr lang="fr-CH" sz="1400" b="1" dirty="0">
                  <a:solidFill>
                    <a:srgbClr val="000000"/>
                  </a:solidFill>
                </a:rPr>
                <a:t>and </a:t>
              </a:r>
              <a:r>
                <a:rPr lang="fr-CH" sz="1400" b="1" dirty="0" err="1" smtClean="0">
                  <a:solidFill>
                    <a:srgbClr val="000000"/>
                  </a:solidFill>
                </a:rPr>
                <a:t>ext</a:t>
              </a:r>
              <a:endParaRPr lang="en-US" sz="1400" b="1" dirty="0">
                <a:solidFill>
                  <a:srgbClr val="000000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2302932" y="1378102"/>
              <a:ext cx="1672167" cy="2909949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034374" y="1378102"/>
            <a:ext cx="1422033" cy="2702627"/>
            <a:chOff x="4034374" y="1378102"/>
            <a:chExt cx="1422033" cy="2702627"/>
          </a:xfrm>
        </p:grpSpPr>
        <p:sp>
          <p:nvSpPr>
            <p:cNvPr id="41" name="Rectangle 40"/>
            <p:cNvSpPr/>
            <p:nvPr/>
          </p:nvSpPr>
          <p:spPr>
            <a:xfrm>
              <a:off x="4479297" y="1378102"/>
              <a:ext cx="370840" cy="2152498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4034374" y="3557509"/>
              <a:ext cx="1422033" cy="523220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fr-CH" sz="1400" b="1" dirty="0" smtClean="0">
                  <a:solidFill>
                    <a:srgbClr val="000000"/>
                  </a:solidFill>
                </a:rPr>
                <a:t>New </a:t>
              </a:r>
              <a:r>
                <a:rPr lang="fr-CH" sz="1400" b="1" dirty="0" err="1" smtClean="0">
                  <a:solidFill>
                    <a:srgbClr val="000000"/>
                  </a:solidFill>
                </a:rPr>
                <a:t>Inj</a:t>
              </a:r>
              <a:r>
                <a:rPr lang="fr-CH" sz="1400" b="1" dirty="0" smtClean="0">
                  <a:solidFill>
                    <a:srgbClr val="000000"/>
                  </a:solidFill>
                </a:rPr>
                <a:t> </a:t>
              </a:r>
              <a:r>
                <a:rPr lang="fr-CH" sz="1400" b="1" dirty="0" err="1" smtClean="0">
                  <a:solidFill>
                    <a:srgbClr val="000000"/>
                  </a:solidFill>
                </a:rPr>
                <a:t>region</a:t>
              </a:r>
              <a:r>
                <a:rPr lang="fr-CH" sz="1400" b="1" dirty="0" smtClean="0">
                  <a:solidFill>
                    <a:srgbClr val="000000"/>
                  </a:solidFill>
                </a:rPr>
                <a:t> 1L1</a:t>
              </a:r>
              <a:endParaRPr lang="en-US" sz="1400" b="1" dirty="0">
                <a:solidFill>
                  <a:srgbClr val="000000"/>
                </a:solidFill>
              </a:endParaRPr>
            </a:p>
          </p:txBody>
        </p:sp>
      </p:grpSp>
      <p:sp>
        <p:nvSpPr>
          <p:cNvPr id="44" name="Rectangle 43"/>
          <p:cNvSpPr/>
          <p:nvPr/>
        </p:nvSpPr>
        <p:spPr>
          <a:xfrm>
            <a:off x="435867" y="3706889"/>
            <a:ext cx="8426193" cy="912298"/>
          </a:xfrm>
          <a:prstGeom prst="rect">
            <a:avLst/>
          </a:prstGeom>
          <a:solidFill>
            <a:schemeClr val="bg1">
              <a:alpha val="32000"/>
            </a:schemeClr>
          </a:solidFill>
          <a:ln>
            <a:solidFill>
              <a:schemeClr val="accent1">
                <a:shade val="60000"/>
                <a:satMod val="300000"/>
                <a:alpha val="97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3084600" y="8392"/>
            <a:ext cx="6059399" cy="11968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A dedicated equipment testing period remains to be defined.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Very optimistic planning, not resource loaded with no contingency. 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223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29363"/>
            <a:ext cx="2770188" cy="365125"/>
          </a:xfrm>
        </p:spPr>
        <p:txBody>
          <a:bodyPr/>
          <a:lstStyle/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4883150" y="6329363"/>
            <a:ext cx="4260850" cy="365125"/>
          </a:xfrm>
        </p:spPr>
        <p:txBody>
          <a:bodyPr/>
          <a:lstStyle/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29363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315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076" y="1020325"/>
            <a:ext cx="8481848" cy="51270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>
                <a:solidFill>
                  <a:srgbClr val="0055A0"/>
                </a:solidFill>
              </a:rPr>
              <a:t>LS2 S</a:t>
            </a:r>
            <a:r>
              <a:rPr lang="fr-CH" dirty="0" smtClean="0">
                <a:solidFill>
                  <a:srgbClr val="0055A0"/>
                </a:solidFill>
              </a:rPr>
              <a:t>chedule</a:t>
            </a:r>
            <a:r>
              <a:rPr lang="fr-CH" dirty="0">
                <a:solidFill>
                  <a:srgbClr val="0055A0"/>
                </a:solidFill>
              </a:rPr>
              <a:t/>
            </a:r>
            <a:br>
              <a:rPr lang="fr-CH" dirty="0">
                <a:solidFill>
                  <a:srgbClr val="0055A0"/>
                </a:solidFill>
              </a:rPr>
            </a:br>
            <a:r>
              <a:rPr lang="fr-CH" sz="2000" b="0" dirty="0" smtClean="0">
                <a:solidFill>
                  <a:srgbClr val="FF6600"/>
                </a:solidFill>
              </a:rPr>
              <a:t>PS Booster </a:t>
            </a:r>
            <a:r>
              <a:rPr lang="fr-CH" sz="1200" b="0" dirty="0" smtClean="0">
                <a:solidFill>
                  <a:srgbClr val="FF6600"/>
                </a:solidFill>
                <a:hlinkClick r:id="rId3"/>
              </a:rPr>
              <a:t>EDMS 1810496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32475" y="1673817"/>
            <a:ext cx="224725" cy="1976034"/>
          </a:xfrm>
          <a:prstGeom prst="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CH" sz="1400" b="1" dirty="0" smtClean="0"/>
              <a:t>2019</a:t>
            </a:r>
            <a:endParaRPr lang="en-US" sz="1400" b="1" dirty="0"/>
          </a:p>
        </p:txBody>
      </p:sp>
      <p:sp>
        <p:nvSpPr>
          <p:cNvPr id="23" name="Rectangle 22"/>
          <p:cNvSpPr/>
          <p:nvPr/>
        </p:nvSpPr>
        <p:spPr>
          <a:xfrm>
            <a:off x="232475" y="3649851"/>
            <a:ext cx="224725" cy="2014780"/>
          </a:xfrm>
          <a:prstGeom prst="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CH" sz="1400" b="1" dirty="0" smtClean="0"/>
              <a:t>2020</a:t>
            </a:r>
            <a:endParaRPr lang="en-US" sz="1400" b="1" dirty="0"/>
          </a:p>
        </p:txBody>
      </p:sp>
      <p:sp>
        <p:nvSpPr>
          <p:cNvPr id="24" name="Rectangle 23"/>
          <p:cNvSpPr/>
          <p:nvPr/>
        </p:nvSpPr>
        <p:spPr>
          <a:xfrm>
            <a:off x="232475" y="5664631"/>
            <a:ext cx="224725" cy="482782"/>
          </a:xfrm>
          <a:prstGeom prst="rect">
            <a:avLst/>
          </a:prstGeom>
          <a:gradFill flip="none" rotWithShape="1">
            <a:gsLst>
              <a:gs pos="0">
                <a:schemeClr val="dk1">
                  <a:lumMod val="67000"/>
                </a:schemeClr>
              </a:gs>
              <a:gs pos="48000">
                <a:schemeClr val="dk1">
                  <a:lumMod val="97000"/>
                  <a:lumOff val="3000"/>
                </a:schemeClr>
              </a:gs>
              <a:gs pos="100000">
                <a:schemeClr val="dk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fr-CH" sz="1200" b="1" dirty="0" smtClean="0"/>
              <a:t>2021</a:t>
            </a:r>
            <a:endParaRPr lang="en-US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36291" y="5067946"/>
            <a:ext cx="1468672" cy="25391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050" dirty="0" err="1" smtClean="0">
                <a:solidFill>
                  <a:srgbClr val="000000"/>
                </a:solidFill>
              </a:rPr>
              <a:t>Beam</a:t>
            </a:r>
            <a:r>
              <a:rPr lang="fr-CH" sz="1050" dirty="0" smtClean="0">
                <a:solidFill>
                  <a:srgbClr val="000000"/>
                </a:solidFill>
              </a:rPr>
              <a:t> </a:t>
            </a:r>
            <a:r>
              <a:rPr lang="fr-CH" sz="1050" dirty="0" err="1" smtClean="0">
                <a:solidFill>
                  <a:srgbClr val="000000"/>
                </a:solidFill>
              </a:rPr>
              <a:t>commissioning</a:t>
            </a:r>
            <a:endParaRPr lang="en-US" sz="105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58971" y="4356831"/>
            <a:ext cx="2023311" cy="253916"/>
          </a:xfrm>
          <a:prstGeom prst="rect">
            <a:avLst/>
          </a:prstGeom>
          <a:solidFill>
            <a:srgbClr val="FF5050">
              <a:alpha val="80000"/>
            </a:srgbClr>
          </a:solidFill>
        </p:spPr>
        <p:txBody>
          <a:bodyPr wrap="none" rtlCol="0">
            <a:spAutoFit/>
          </a:bodyPr>
          <a:lstStyle/>
          <a:p>
            <a:r>
              <a:rPr lang="fr-CH" sz="1050" dirty="0" smtClean="0">
                <a:solidFill>
                  <a:srgbClr val="000000"/>
                </a:solidFill>
              </a:rPr>
              <a:t>Hardware </a:t>
            </a:r>
            <a:r>
              <a:rPr lang="fr-CH" sz="1050" dirty="0" err="1" smtClean="0">
                <a:solidFill>
                  <a:srgbClr val="000000"/>
                </a:solidFill>
              </a:rPr>
              <a:t>commissioning</a:t>
            </a:r>
            <a:r>
              <a:rPr lang="fr-CH" sz="1050" dirty="0" smtClean="0">
                <a:solidFill>
                  <a:srgbClr val="000000"/>
                </a:solidFill>
              </a:rPr>
              <a:t> tests</a:t>
            </a:r>
            <a:endParaRPr lang="en-US" sz="105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27849" y="4823533"/>
            <a:ext cx="1085554" cy="161583"/>
          </a:xfrm>
          <a:prstGeom prst="rect">
            <a:avLst/>
          </a:prstGeom>
          <a:solidFill>
            <a:srgbClr val="99CC00">
              <a:alpha val="80000"/>
            </a:srgbClr>
          </a:solidFill>
        </p:spPr>
        <p:txBody>
          <a:bodyPr wrap="none" tIns="0" bIns="0" rtlCol="0">
            <a:spAutoFit/>
          </a:bodyPr>
          <a:lstStyle/>
          <a:p>
            <a:r>
              <a:rPr lang="fr-CH" sz="1050" dirty="0" smtClean="0">
                <a:solidFill>
                  <a:srgbClr val="000000"/>
                </a:solidFill>
              </a:rPr>
              <a:t>Cold check-out</a:t>
            </a:r>
            <a:endParaRPr lang="en-US" sz="1050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50334" y="1464618"/>
            <a:ext cx="1026243" cy="161583"/>
          </a:xfrm>
          <a:prstGeom prst="rect">
            <a:avLst/>
          </a:prstGeom>
          <a:solidFill>
            <a:schemeClr val="accent5">
              <a:alpha val="80000"/>
            </a:schemeClr>
          </a:solidFill>
        </p:spPr>
        <p:txBody>
          <a:bodyPr wrap="none" tIns="0" bIns="0" rtlCol="0">
            <a:spAutoFit/>
          </a:bodyPr>
          <a:lstStyle>
            <a:defPPr>
              <a:defRPr lang="en-US"/>
            </a:defPPr>
            <a:lvl1pPr>
              <a:defRPr sz="1050">
                <a:solidFill>
                  <a:srgbClr val="000000"/>
                </a:solidFill>
              </a:defRPr>
            </a:lvl1pPr>
          </a:lstStyle>
          <a:p>
            <a:r>
              <a:rPr lang="fr-CH" dirty="0">
                <a:solidFill>
                  <a:schemeClr val="bg1"/>
                </a:solidFill>
              </a:rPr>
              <a:t>RP cool-down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14731" y="1043695"/>
            <a:ext cx="413330" cy="161583"/>
          </a:xfrm>
          <a:prstGeom prst="rect">
            <a:avLst/>
          </a:prstGeom>
          <a:solidFill>
            <a:schemeClr val="tx1">
              <a:lumMod val="20000"/>
              <a:lumOff val="80000"/>
              <a:alpha val="40000"/>
            </a:schemeClr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050">
                <a:solidFill>
                  <a:srgbClr val="000000"/>
                </a:solidFill>
              </a:defRPr>
            </a:lvl1pPr>
          </a:lstStyle>
          <a:p>
            <a:pPr algn="ctr"/>
            <a:r>
              <a:rPr lang="fr-CH" b="1" dirty="0" smtClean="0"/>
              <a:t>b.361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612426" y="1037400"/>
            <a:ext cx="1316133" cy="161583"/>
          </a:xfrm>
          <a:prstGeom prst="rect">
            <a:avLst/>
          </a:prstGeom>
          <a:solidFill>
            <a:schemeClr val="tx1">
              <a:lumMod val="20000"/>
              <a:lumOff val="80000"/>
              <a:alpha val="40000"/>
            </a:schemeClr>
          </a:solidFill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>
              <a:defRPr sz="1050">
                <a:solidFill>
                  <a:srgbClr val="000000"/>
                </a:solidFill>
              </a:defRPr>
            </a:lvl1pPr>
          </a:lstStyle>
          <a:p>
            <a:pPr algn="ctr"/>
            <a:r>
              <a:rPr lang="fr-CH" b="1" dirty="0" smtClean="0"/>
              <a:t>PS Booster machine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860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b="29949"/>
          <a:stretch/>
        </p:blipFill>
        <p:spPr>
          <a:xfrm>
            <a:off x="5420607" y="243284"/>
            <a:ext cx="3723393" cy="46065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LS2 </a:t>
            </a:r>
            <a:r>
              <a:rPr lang="fr-CH" dirty="0"/>
              <a:t>S</a:t>
            </a:r>
            <a:r>
              <a:rPr lang="fr-CH" dirty="0" smtClean="0"/>
              <a:t>chedule</a:t>
            </a:r>
            <a:br>
              <a:rPr lang="fr-CH" dirty="0" smtClean="0"/>
            </a:br>
            <a:r>
              <a:rPr lang="fr-CH" sz="2000" b="0" dirty="0" smtClean="0">
                <a:solidFill>
                  <a:srgbClr val="FF6600"/>
                </a:solidFill>
              </a:rPr>
              <a:t>PS Booster</a:t>
            </a:r>
            <a:endParaRPr lang="en-US" sz="2000" b="0" dirty="0">
              <a:solidFill>
                <a:srgbClr val="FF6600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1" y="1325606"/>
            <a:ext cx="4674476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600" dirty="0">
                <a:solidFill>
                  <a:srgbClr val="00B0F0"/>
                </a:solidFill>
              </a:rPr>
              <a:t>Upgrade and Consolidations of the injection and extraction</a:t>
            </a:r>
          </a:p>
          <a:p>
            <a:pPr algn="just"/>
            <a:r>
              <a:rPr lang="fr-CH" sz="1200" dirty="0" smtClean="0"/>
              <a:t>The </a:t>
            </a:r>
            <a:r>
              <a:rPr lang="fr-CH" sz="1200" dirty="0" err="1" smtClean="0"/>
              <a:t>removal</a:t>
            </a:r>
            <a:r>
              <a:rPr lang="fr-CH" sz="1200" dirty="0" smtClean="0"/>
              <a:t> of the </a:t>
            </a:r>
            <a:r>
              <a:rPr lang="fr-CH" sz="1200" dirty="0" err="1" smtClean="0"/>
              <a:t>transfer</a:t>
            </a:r>
            <a:r>
              <a:rPr lang="fr-CH" sz="1200" dirty="0" smtClean="0"/>
              <a:t> lines and injection </a:t>
            </a:r>
            <a:r>
              <a:rPr lang="fr-CH" sz="1200" dirty="0" err="1" smtClean="0"/>
              <a:t>region</a:t>
            </a:r>
            <a:r>
              <a:rPr lang="fr-CH" sz="1200" dirty="0" smtClean="0"/>
              <a:t> </a:t>
            </a:r>
            <a:r>
              <a:rPr lang="fr-CH" sz="1200" dirty="0" err="1" smtClean="0"/>
              <a:t>will</a:t>
            </a:r>
            <a:r>
              <a:rPr lang="fr-CH" sz="1200" dirty="0" smtClean="0"/>
              <a:t> </a:t>
            </a:r>
            <a:r>
              <a:rPr lang="fr-CH" sz="1200" dirty="0" err="1" smtClean="0"/>
              <a:t>be</a:t>
            </a:r>
            <a:r>
              <a:rPr lang="fr-CH" sz="1200" dirty="0" smtClean="0"/>
              <a:t> </a:t>
            </a:r>
            <a:r>
              <a:rPr lang="fr-CH" sz="1200" dirty="0" err="1" smtClean="0"/>
              <a:t>carried</a:t>
            </a:r>
            <a:r>
              <a:rPr lang="fr-CH" sz="1200" dirty="0" smtClean="0"/>
              <a:t> out at the </a:t>
            </a:r>
            <a:r>
              <a:rPr lang="fr-CH" sz="1200" b="1" dirty="0" err="1" smtClean="0"/>
              <a:t>early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start</a:t>
            </a:r>
            <a:r>
              <a:rPr lang="fr-CH" sz="1200" b="1" dirty="0" smtClean="0"/>
              <a:t> of the LS2 </a:t>
            </a:r>
            <a:r>
              <a:rPr lang="fr-CH" sz="1200" dirty="0" err="1" smtClean="0"/>
              <a:t>when</a:t>
            </a:r>
            <a:r>
              <a:rPr lang="fr-CH" sz="1200" dirty="0" smtClean="0"/>
              <a:t> the access </a:t>
            </a:r>
            <a:r>
              <a:rPr lang="fr-CH" sz="1200" dirty="0" err="1" smtClean="0"/>
              <a:t>is</a:t>
            </a:r>
            <a:r>
              <a:rPr lang="fr-CH" sz="1200" dirty="0" smtClean="0"/>
              <a:t> </a:t>
            </a:r>
            <a:r>
              <a:rPr lang="fr-CH" sz="1200" dirty="0" err="1" smtClean="0"/>
              <a:t>authorized</a:t>
            </a:r>
            <a:r>
              <a:rPr lang="fr-CH" sz="1200" dirty="0" smtClean="0"/>
              <a:t> by the radioprotection team</a:t>
            </a:r>
          </a:p>
          <a:p>
            <a:pPr algn="just"/>
            <a:r>
              <a:rPr lang="fr-CH" sz="1200" dirty="0" smtClean="0"/>
              <a:t>There </a:t>
            </a:r>
            <a:r>
              <a:rPr lang="fr-CH" sz="1200" dirty="0" err="1" smtClean="0"/>
              <a:t>is</a:t>
            </a:r>
            <a:r>
              <a:rPr lang="fr-CH" sz="1200" dirty="0" smtClean="0"/>
              <a:t> a </a:t>
            </a:r>
            <a:r>
              <a:rPr lang="fr-CH" sz="1200" dirty="0" err="1" smtClean="0"/>
              <a:t>late</a:t>
            </a:r>
            <a:r>
              <a:rPr lang="fr-CH" sz="1200" dirty="0" smtClean="0"/>
              <a:t> installation </a:t>
            </a:r>
            <a:r>
              <a:rPr lang="fr-CH" sz="1200" dirty="0" err="1" smtClean="0"/>
              <a:t>readiness</a:t>
            </a:r>
            <a:r>
              <a:rPr lang="fr-CH" sz="1200" dirty="0" smtClean="0"/>
              <a:t> of the </a:t>
            </a:r>
            <a:r>
              <a:rPr lang="fr-CH" sz="1200" b="1" dirty="0" err="1" smtClean="0"/>
              <a:t>upgraded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beam</a:t>
            </a:r>
            <a:r>
              <a:rPr lang="fr-CH" sz="1200" b="1" dirty="0" smtClean="0"/>
              <a:t> stopper</a:t>
            </a:r>
            <a:r>
              <a:rPr lang="fr-CH" sz="1200" dirty="0" smtClean="0"/>
              <a:t> in </a:t>
            </a:r>
            <a:r>
              <a:rPr lang="fr-CH" sz="1200" dirty="0" err="1" smtClean="0"/>
              <a:t>November</a:t>
            </a:r>
            <a:r>
              <a:rPr lang="fr-CH" sz="1200" dirty="0" smtClean="0"/>
              <a:t> 2019. This </a:t>
            </a:r>
            <a:r>
              <a:rPr lang="fr-CH" sz="1200" dirty="0" err="1" smtClean="0"/>
              <a:t>could</a:t>
            </a:r>
            <a:r>
              <a:rPr lang="fr-CH" sz="1200" dirty="0" smtClean="0"/>
              <a:t> impact the </a:t>
            </a:r>
            <a:r>
              <a:rPr lang="fr-CH" sz="1200" dirty="0" err="1" smtClean="0"/>
              <a:t>sequencing</a:t>
            </a:r>
            <a:r>
              <a:rPr lang="fr-CH" sz="1200" dirty="0" smtClean="0"/>
              <a:t> of </a:t>
            </a:r>
            <a:r>
              <a:rPr lang="fr-CH" sz="1200" dirty="0" err="1" smtClean="0"/>
              <a:t>re-installation</a:t>
            </a:r>
            <a:r>
              <a:rPr lang="fr-CH" sz="1200" dirty="0" smtClean="0"/>
              <a:t> of the extraction </a:t>
            </a:r>
            <a:r>
              <a:rPr lang="fr-CH" sz="1200" dirty="0" err="1" smtClean="0"/>
              <a:t>lines</a:t>
            </a:r>
            <a:endParaRPr lang="fr-CH" sz="1200" dirty="0" smtClean="0"/>
          </a:p>
          <a:p>
            <a:pPr algn="just"/>
            <a:r>
              <a:rPr lang="fr-CH" sz="1200" dirty="0" smtClean="0"/>
              <a:t>The </a:t>
            </a:r>
            <a:r>
              <a:rPr lang="fr-CH" sz="1200" dirty="0" err="1" smtClean="0"/>
              <a:t>removal</a:t>
            </a:r>
            <a:r>
              <a:rPr lang="fr-CH" sz="1200" dirty="0" smtClean="0"/>
              <a:t> and </a:t>
            </a:r>
            <a:r>
              <a:rPr lang="fr-CH" sz="1200" dirty="0" err="1" smtClean="0"/>
              <a:t>re-installation</a:t>
            </a:r>
            <a:r>
              <a:rPr lang="fr-CH" sz="1200" dirty="0" smtClean="0"/>
              <a:t> of the </a:t>
            </a:r>
            <a:r>
              <a:rPr lang="fr-CH" sz="1200" dirty="0" err="1" smtClean="0"/>
              <a:t>equipment</a:t>
            </a:r>
            <a:r>
              <a:rPr lang="fr-CH" sz="1200" dirty="0" smtClean="0"/>
              <a:t> </a:t>
            </a:r>
            <a:r>
              <a:rPr lang="fr-CH" sz="1200" dirty="0" err="1" smtClean="0"/>
              <a:t>located</a:t>
            </a:r>
            <a:r>
              <a:rPr lang="fr-CH" sz="1200" dirty="0" smtClean="0"/>
              <a:t> in the </a:t>
            </a:r>
            <a:r>
              <a:rPr lang="fr-CH" sz="1200" b="1" dirty="0" err="1" smtClean="0"/>
              <a:t>shielding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wall</a:t>
            </a:r>
            <a:r>
              <a:rPr lang="fr-CH" sz="1200" b="1" dirty="0" smtClean="0"/>
              <a:t> </a:t>
            </a:r>
            <a:r>
              <a:rPr lang="fr-CH" sz="1200" b="1" dirty="0" err="1" smtClean="0"/>
              <a:t>between</a:t>
            </a:r>
            <a:r>
              <a:rPr lang="fr-CH" sz="1200" b="1" dirty="0" smtClean="0"/>
              <a:t> the PS Booster and the PS </a:t>
            </a:r>
            <a:r>
              <a:rPr lang="fr-CH" sz="1200" dirty="0" err="1" smtClean="0"/>
              <a:t>remain</a:t>
            </a:r>
            <a:r>
              <a:rPr lang="fr-CH" sz="1200" dirty="0" smtClean="0"/>
              <a:t> to </a:t>
            </a:r>
            <a:r>
              <a:rPr lang="fr-CH" sz="1200" dirty="0" err="1" smtClean="0"/>
              <a:t>be</a:t>
            </a:r>
            <a:r>
              <a:rPr lang="fr-CH" sz="1200" dirty="0" smtClean="0"/>
              <a:t> </a:t>
            </a:r>
            <a:r>
              <a:rPr lang="fr-CH" sz="1200" dirty="0" err="1" smtClean="0"/>
              <a:t>defined</a:t>
            </a:r>
            <a:r>
              <a:rPr lang="fr-CH" sz="1200" dirty="0" smtClean="0"/>
              <a:t>. This </a:t>
            </a:r>
            <a:r>
              <a:rPr lang="fr-CH" sz="1200" dirty="0" err="1" smtClean="0"/>
              <a:t>will</a:t>
            </a:r>
            <a:r>
              <a:rPr lang="fr-CH" sz="1200" dirty="0" smtClean="0"/>
              <a:t> </a:t>
            </a:r>
            <a:r>
              <a:rPr lang="fr-CH" sz="1200" dirty="0" err="1" smtClean="0"/>
              <a:t>generate</a:t>
            </a:r>
            <a:r>
              <a:rPr lang="fr-CH" sz="1200" dirty="0" smtClean="0"/>
              <a:t> </a:t>
            </a:r>
            <a:r>
              <a:rPr lang="fr-CH" sz="1200" dirty="0" err="1" smtClean="0"/>
              <a:t>heavy</a:t>
            </a:r>
            <a:r>
              <a:rPr lang="fr-CH" sz="1200" dirty="0" smtClean="0"/>
              <a:t> </a:t>
            </a:r>
            <a:r>
              <a:rPr lang="fr-CH" sz="1200" dirty="0" err="1" smtClean="0"/>
              <a:t>handlings</a:t>
            </a:r>
            <a:endParaRPr lang="fr-CH" sz="12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5420607" y="3107410"/>
            <a:ext cx="1216676" cy="19372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5420607" y="1108883"/>
            <a:ext cx="3600000" cy="651188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stCxn id="16" idx="0"/>
          </p:cNvCxnSpPr>
          <p:nvPr/>
        </p:nvCxnSpPr>
        <p:spPr>
          <a:xfrm flipV="1">
            <a:off x="6028945" y="2495228"/>
            <a:ext cx="0" cy="6121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51" y="4200077"/>
            <a:ext cx="5129563" cy="164514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Rectangle 16"/>
          <p:cNvSpPr/>
          <p:nvPr/>
        </p:nvSpPr>
        <p:spPr>
          <a:xfrm>
            <a:off x="457202" y="4951708"/>
            <a:ext cx="433952" cy="37970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891153" y="4951707"/>
            <a:ext cx="2061273" cy="37970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287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7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/>
          <a:srcRect l="47097" b="30510"/>
          <a:stretch/>
        </p:blipFill>
        <p:spPr>
          <a:xfrm>
            <a:off x="6421582" y="800026"/>
            <a:ext cx="2651984" cy="47649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LS2 </a:t>
            </a:r>
            <a:r>
              <a:rPr lang="fr-CH" dirty="0"/>
              <a:t>S</a:t>
            </a:r>
            <a:r>
              <a:rPr lang="fr-CH" dirty="0" smtClean="0"/>
              <a:t>chedule</a:t>
            </a:r>
            <a:br>
              <a:rPr lang="fr-CH" dirty="0" smtClean="0"/>
            </a:br>
            <a:r>
              <a:rPr lang="fr-CH" sz="2000" b="0" dirty="0" smtClean="0">
                <a:solidFill>
                  <a:srgbClr val="FF6600"/>
                </a:solidFill>
              </a:rPr>
              <a:t>PS Booster</a:t>
            </a:r>
            <a:endParaRPr lang="en-US" sz="2000" b="0" dirty="0">
              <a:solidFill>
                <a:srgbClr val="FF6600"/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3603464" cy="4662600"/>
          </a:xfrm>
          <a:solidFill>
            <a:srgbClr val="FFFFFF">
              <a:alpha val="69804"/>
            </a:srgbClr>
          </a:solidFill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600" dirty="0">
                <a:solidFill>
                  <a:srgbClr val="00B0F0"/>
                </a:solidFill>
              </a:rPr>
              <a:t>New RF </a:t>
            </a:r>
            <a:r>
              <a:rPr lang="en-GB" sz="1600" dirty="0" err="1">
                <a:solidFill>
                  <a:srgbClr val="00B0F0"/>
                </a:solidFill>
              </a:rPr>
              <a:t>Finemet</a:t>
            </a:r>
            <a:r>
              <a:rPr lang="en-GB" sz="1600" dirty="0">
                <a:solidFill>
                  <a:srgbClr val="00B0F0"/>
                </a:solidFill>
              </a:rPr>
              <a:t> </a:t>
            </a:r>
            <a:r>
              <a:rPr lang="en-GB" sz="1600" dirty="0" smtClean="0">
                <a:solidFill>
                  <a:srgbClr val="00B0F0"/>
                </a:solidFill>
              </a:rPr>
              <a:t>cavities</a:t>
            </a:r>
          </a:p>
          <a:p>
            <a:pPr algn="just"/>
            <a:r>
              <a:rPr lang="en-GB" sz="1200" dirty="0" smtClean="0"/>
              <a:t>The schedule is based on the limited </a:t>
            </a:r>
            <a:r>
              <a:rPr lang="en-GB" sz="1200" b="1" dirty="0" smtClean="0"/>
              <a:t>resources</a:t>
            </a:r>
            <a:r>
              <a:rPr lang="en-GB" sz="1200" dirty="0" smtClean="0"/>
              <a:t> </a:t>
            </a:r>
            <a:r>
              <a:rPr lang="en-GB" sz="1200" b="1" dirty="0" smtClean="0"/>
              <a:t>availability</a:t>
            </a:r>
            <a:r>
              <a:rPr lang="en-GB" sz="1200" dirty="0" smtClean="0"/>
              <a:t> from the </a:t>
            </a:r>
            <a:r>
              <a:rPr lang="en-GB" sz="1200" b="1" dirty="0" smtClean="0"/>
              <a:t>BE-RF</a:t>
            </a:r>
            <a:r>
              <a:rPr lang="en-GB" sz="1200" dirty="0" smtClean="0"/>
              <a:t> team (one team in underground)</a:t>
            </a:r>
          </a:p>
          <a:p>
            <a:pPr algn="just"/>
            <a:r>
              <a:rPr lang="en-GB" sz="1200" dirty="0" smtClean="0"/>
              <a:t>The cabling campaigns have been estimated but the schedule remains to be validated with </a:t>
            </a:r>
            <a:r>
              <a:rPr lang="en-GB" sz="1200" b="1" dirty="0" smtClean="0"/>
              <a:t>EN-EL</a:t>
            </a:r>
            <a:r>
              <a:rPr lang="en-GB" sz="1200" dirty="0" smtClean="0"/>
              <a:t> according to their </a:t>
            </a:r>
            <a:r>
              <a:rPr lang="en-GB" sz="1200" b="1" dirty="0" smtClean="0"/>
              <a:t>resources</a:t>
            </a:r>
            <a:r>
              <a:rPr lang="en-GB" sz="1200" dirty="0" smtClean="0"/>
              <a:t> </a:t>
            </a:r>
            <a:r>
              <a:rPr lang="en-GB" sz="1200" b="1" dirty="0" smtClean="0"/>
              <a:t>availability</a:t>
            </a:r>
          </a:p>
          <a:p>
            <a:pPr algn="just"/>
            <a:r>
              <a:rPr lang="fr-CH" sz="1200" dirty="0" smtClean="0"/>
              <a:t>The </a:t>
            </a:r>
            <a:r>
              <a:rPr lang="fr-CH" sz="1200" b="1" dirty="0" smtClean="0"/>
              <a:t>RF </a:t>
            </a:r>
            <a:r>
              <a:rPr lang="fr-CH" sz="1200" b="1" dirty="0" err="1" smtClean="0"/>
              <a:t>commissioning</a:t>
            </a:r>
            <a:r>
              <a:rPr lang="fr-CH" sz="1200" b="1" dirty="0" smtClean="0"/>
              <a:t> </a:t>
            </a:r>
            <a:r>
              <a:rPr lang="fr-CH" sz="1200" dirty="0" smtClean="0"/>
              <a:t>(</a:t>
            </a:r>
            <a:r>
              <a:rPr lang="fr-CH" sz="1200" dirty="0" err="1" smtClean="0"/>
              <a:t>individual</a:t>
            </a:r>
            <a:r>
              <a:rPr lang="fr-CH" sz="1200" dirty="0" smtClean="0"/>
              <a:t> system test) </a:t>
            </a:r>
            <a:r>
              <a:rPr lang="fr-CH" sz="1200" dirty="0" err="1" smtClean="0"/>
              <a:t>shall</a:t>
            </a:r>
            <a:r>
              <a:rPr lang="fr-CH" sz="1200" dirty="0" smtClean="0"/>
              <a:t> </a:t>
            </a:r>
            <a:r>
              <a:rPr lang="fr-CH" sz="1200" dirty="0" err="1" smtClean="0"/>
              <a:t>be</a:t>
            </a:r>
            <a:r>
              <a:rPr lang="fr-CH" sz="1200" dirty="0" smtClean="0"/>
              <a:t> compatible with the </a:t>
            </a:r>
            <a:r>
              <a:rPr lang="fr-CH" sz="1200" dirty="0" err="1" smtClean="0"/>
              <a:t>electrical</a:t>
            </a:r>
            <a:r>
              <a:rPr lang="fr-CH" sz="1200" dirty="0" smtClean="0"/>
              <a:t> </a:t>
            </a:r>
            <a:r>
              <a:rPr lang="fr-CH" sz="1200" dirty="0" err="1" smtClean="0"/>
              <a:t>hazard</a:t>
            </a:r>
            <a:r>
              <a:rPr lang="fr-CH" sz="1200" dirty="0" smtClean="0"/>
              <a:t> mitigation</a:t>
            </a:r>
            <a:endParaRPr lang="fr-CH" sz="1600" dirty="0" smtClean="0"/>
          </a:p>
          <a:p>
            <a:pPr algn="just"/>
            <a:r>
              <a:rPr lang="en-GB" sz="1200" dirty="0" smtClean="0"/>
              <a:t>The </a:t>
            </a:r>
            <a:r>
              <a:rPr lang="en-GB" sz="1200" b="1" dirty="0" smtClean="0"/>
              <a:t>cooling system shall be available mid-November 2019 </a:t>
            </a:r>
            <a:r>
              <a:rPr lang="en-GB" sz="1200" dirty="0" smtClean="0"/>
              <a:t>to start the RF commissioning</a:t>
            </a:r>
          </a:p>
          <a:p>
            <a:pPr algn="just"/>
            <a:r>
              <a:rPr lang="en-GB" sz="1200" dirty="0" smtClean="0"/>
              <a:t>The ME9 consolidation will be in progress. BE-RF shall estimate </a:t>
            </a:r>
            <a:r>
              <a:rPr lang="en-GB" sz="1200" dirty="0"/>
              <a:t>the necessary </a:t>
            </a:r>
            <a:r>
              <a:rPr lang="en-GB" sz="1200" b="1" dirty="0" smtClean="0"/>
              <a:t>electrical powering</a:t>
            </a:r>
            <a:r>
              <a:rPr lang="en-GB" sz="1200" dirty="0" smtClean="0"/>
              <a:t> so that EN-EL organize the electrical </a:t>
            </a:r>
            <a:r>
              <a:rPr lang="en-GB" sz="1200" dirty="0" err="1" smtClean="0"/>
              <a:t>suplply</a:t>
            </a:r>
            <a:endParaRPr lang="en-GB" sz="1200" dirty="0" smtClean="0"/>
          </a:p>
          <a:p>
            <a:pPr algn="just"/>
            <a:r>
              <a:rPr lang="fr-CH" sz="1200" dirty="0" smtClean="0"/>
              <a:t>The </a:t>
            </a:r>
            <a:r>
              <a:rPr lang="fr-CH" sz="1200" dirty="0" err="1" smtClean="0"/>
              <a:t>schedule</a:t>
            </a:r>
            <a:r>
              <a:rPr lang="fr-CH" sz="1200" dirty="0" smtClean="0"/>
              <a:t> for the installation of </a:t>
            </a:r>
            <a:r>
              <a:rPr lang="fr-CH" sz="1200" dirty="0"/>
              <a:t>the </a:t>
            </a:r>
            <a:r>
              <a:rPr lang="fr-CH" sz="1200" b="1" dirty="0" smtClean="0"/>
              <a:t>new absorber/scraper</a:t>
            </a:r>
            <a:r>
              <a:rPr lang="fr-CH" sz="1200" dirty="0" smtClean="0"/>
              <a:t> has been </a:t>
            </a:r>
            <a:r>
              <a:rPr lang="fr-CH" sz="1200" dirty="0" err="1" smtClean="0"/>
              <a:t>reduced</a:t>
            </a:r>
            <a:r>
              <a:rPr lang="fr-CH" sz="1200" dirty="0" smtClean="0"/>
              <a:t> to end of 2019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199908" y="4490635"/>
            <a:ext cx="1648681" cy="23875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7657903" y="4091553"/>
            <a:ext cx="0" cy="3990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7260" y="800026"/>
            <a:ext cx="1614350" cy="363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12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0" y="614477"/>
            <a:ext cx="9104311" cy="513526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750790" y="4232275"/>
            <a:ext cx="580454" cy="419100"/>
          </a:xfrm>
          <a:prstGeom prst="rect">
            <a:avLst/>
          </a:prstGeom>
          <a:solidFill>
            <a:srgbClr val="7030A0">
              <a:alpha val="75000"/>
            </a:srgb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PP1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Maintenance LHC</a:t>
            </a:r>
            <a:endParaRPr kumimoji="0" lang="en-US" sz="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331244" y="1949450"/>
            <a:ext cx="580454" cy="2701925"/>
          </a:xfrm>
          <a:prstGeom prst="rect">
            <a:avLst/>
          </a:prstGeom>
          <a:solidFill>
            <a:srgbClr val="7030A0">
              <a:alpha val="75000"/>
            </a:srgb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PP 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Maintenance 66 kV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limitation to 90 MVA</a:t>
            </a:r>
            <a:endParaRPr kumimoji="0" lang="en-US" sz="5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911698" y="1949451"/>
            <a:ext cx="618554" cy="2282824"/>
          </a:xfrm>
          <a:prstGeom prst="rect">
            <a:avLst/>
          </a:prstGeom>
          <a:solidFill>
            <a:schemeClr val="accent3">
              <a:lumMod val="75000"/>
              <a:alpha val="75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PP 3.a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Maintenance &amp; consolidation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400 kV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1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MEYRIN and LHC</a:t>
            </a:r>
          </a:p>
        </p:txBody>
      </p:sp>
      <p:sp>
        <p:nvSpPr>
          <p:cNvPr id="10" name="Rectangle 9"/>
          <p:cNvSpPr/>
          <p:nvPr/>
        </p:nvSpPr>
        <p:spPr>
          <a:xfrm>
            <a:off x="3530252" y="3841750"/>
            <a:ext cx="2527648" cy="387350"/>
          </a:xfrm>
          <a:prstGeom prst="rect">
            <a:avLst/>
          </a:prstGeom>
          <a:solidFill>
            <a:schemeClr val="accent3">
              <a:lumMod val="75000"/>
              <a:alpha val="75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PP 3.b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Maintenance &amp; consolidation 400 kV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530252" y="1949450"/>
            <a:ext cx="2038698" cy="1863725"/>
          </a:xfrm>
          <a:prstGeom prst="rect">
            <a:avLst/>
          </a:prstGeom>
          <a:solidFill>
            <a:schemeClr val="accent5">
              <a:lumMod val="60000"/>
              <a:lumOff val="40000"/>
              <a:alpha val="75000"/>
            </a:scheme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PP 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Consolidation ME9</a:t>
            </a:r>
          </a:p>
        </p:txBody>
      </p:sp>
      <p:sp>
        <p:nvSpPr>
          <p:cNvPr id="12" name="Line Callout 2 11"/>
          <p:cNvSpPr/>
          <p:nvPr/>
        </p:nvSpPr>
        <p:spPr>
          <a:xfrm>
            <a:off x="6599224" y="3202114"/>
            <a:ext cx="1140257" cy="196596"/>
          </a:xfrm>
          <a:prstGeom prst="borderCallout2">
            <a:avLst>
              <a:gd name="adj1" fmla="val 52239"/>
              <a:gd name="adj2" fmla="val -4484"/>
              <a:gd name="adj3" fmla="val 52239"/>
              <a:gd name="adj4" fmla="val -17950"/>
              <a:gd name="adj5" fmla="val 294390"/>
              <a:gd name="adj6" fmla="val -46667"/>
            </a:avLst>
          </a:prstGeom>
          <a:solidFill>
            <a:schemeClr val="bg1"/>
          </a:solidFill>
          <a:ln w="19050">
            <a:solidFill>
              <a:schemeClr val="tx2">
                <a:lumMod val="75000"/>
              </a:schemeClr>
            </a:solidFill>
            <a:headEnd type="none" w="med" len="med"/>
            <a:tailEnd type="arrow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Start of SPS RF IST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C377B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Line Callout 2 13"/>
          <p:cNvSpPr/>
          <p:nvPr/>
        </p:nvSpPr>
        <p:spPr>
          <a:xfrm>
            <a:off x="4635743" y="2321104"/>
            <a:ext cx="1140257" cy="196596"/>
          </a:xfrm>
          <a:prstGeom prst="borderCallout2">
            <a:avLst>
              <a:gd name="adj1" fmla="val 52239"/>
              <a:gd name="adj2" fmla="val -4484"/>
              <a:gd name="adj3" fmla="val 52239"/>
              <a:gd name="adj4" fmla="val -17950"/>
              <a:gd name="adj5" fmla="val 294390"/>
              <a:gd name="adj6" fmla="val -46667"/>
            </a:avLst>
          </a:prstGeom>
          <a:solidFill>
            <a:schemeClr val="bg1"/>
          </a:solidFill>
          <a:ln w="19050">
            <a:solidFill>
              <a:schemeClr val="tx2">
                <a:lumMod val="75000"/>
              </a:schemeClr>
            </a:solidFill>
            <a:headEnd type="none" w="med" len="med"/>
            <a:tailEnd type="arrow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Start of PSB IST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C377B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4103827" y="2926082"/>
            <a:ext cx="0" cy="534008"/>
          </a:xfrm>
          <a:prstGeom prst="line">
            <a:avLst/>
          </a:prstGeom>
          <a:ln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16073" y="5868803"/>
            <a:ext cx="19672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Auto transfer not available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2331244" y="4651375"/>
            <a:ext cx="0" cy="1581175"/>
          </a:xfrm>
          <a:prstGeom prst="line">
            <a:avLst/>
          </a:prstGeom>
          <a:ln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904383" y="4651375"/>
            <a:ext cx="0" cy="1581175"/>
          </a:xfrm>
          <a:prstGeom prst="line">
            <a:avLst/>
          </a:prstGeom>
          <a:ln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530688" y="4250651"/>
            <a:ext cx="0" cy="1981899"/>
          </a:xfrm>
          <a:prstGeom prst="line">
            <a:avLst/>
          </a:prstGeom>
          <a:ln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568950" y="3841750"/>
            <a:ext cx="0" cy="2390800"/>
          </a:xfrm>
          <a:prstGeom prst="line">
            <a:avLst/>
          </a:prstGeom>
          <a:ln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2323929" y="5927725"/>
            <a:ext cx="580454" cy="210172"/>
          </a:xfrm>
          <a:prstGeom prst="rect">
            <a:avLst/>
          </a:prstGeom>
          <a:solidFill>
            <a:srgbClr val="FF0000">
              <a:alpha val="75000"/>
            </a:srgb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 weeks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530688" y="5927725"/>
            <a:ext cx="2038261" cy="210172"/>
          </a:xfrm>
          <a:prstGeom prst="rect">
            <a:avLst/>
          </a:prstGeom>
          <a:solidFill>
            <a:srgbClr val="FF0000">
              <a:alpha val="75000"/>
            </a:srgb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30 weeks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43819" y="5611247"/>
            <a:ext cx="2042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3A0FE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Power reduction to 90 MVA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A0FE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328069" y="5651011"/>
            <a:ext cx="580454" cy="210172"/>
          </a:xfrm>
          <a:prstGeom prst="rect">
            <a:avLst/>
          </a:prstGeom>
          <a:solidFill>
            <a:srgbClr val="3A0FEF">
              <a:alpha val="75000"/>
            </a:srgbClr>
          </a:solidFill>
          <a:ln>
            <a:solidFill>
              <a:schemeClr val="accent3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 weeks</a:t>
            </a:r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Line Callout 2 37"/>
          <p:cNvSpPr/>
          <p:nvPr/>
        </p:nvSpPr>
        <p:spPr>
          <a:xfrm>
            <a:off x="6087160" y="1280159"/>
            <a:ext cx="1140257" cy="395021"/>
          </a:xfrm>
          <a:prstGeom prst="borderCallout2">
            <a:avLst>
              <a:gd name="adj1" fmla="val 52239"/>
              <a:gd name="adj2" fmla="val -4484"/>
              <a:gd name="adj3" fmla="val 52239"/>
              <a:gd name="adj4" fmla="val -17950"/>
              <a:gd name="adj5" fmla="val 168859"/>
              <a:gd name="adj6" fmla="val -45384"/>
            </a:avLst>
          </a:prstGeom>
          <a:solidFill>
            <a:schemeClr val="bg1"/>
          </a:solidFill>
          <a:ln w="19050">
            <a:solidFill>
              <a:schemeClr val="tx2">
                <a:lumMod val="75000"/>
              </a:schemeClr>
            </a:solidFill>
            <a:headEnd type="none" w="med" len="med"/>
            <a:tailEnd type="arrow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Early availability @ nominal of MEYRIN infrastructure</a:t>
            </a:r>
            <a:endParaRPr kumimoji="0" lang="en-US" sz="700" b="0" i="0" u="none" strike="noStrike" kern="1200" cap="none" spc="0" normalizeH="0" baseline="0" noProof="0" dirty="0">
              <a:ln>
                <a:noFill/>
              </a:ln>
              <a:solidFill>
                <a:srgbClr val="0C377B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D.Hay EN-ACE-OSS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LIU-PSB working group meeting     06-03-2018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71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Session8-v2.potx" id="{1CA20304-9E66-49BA-90DF-7696B3DDD3D5}" vid="{ADC3E049-3AB3-459B-BB4C-58FE364747E0}"/>
    </a:ext>
  </a:extLst>
</a:theme>
</file>

<file path=ppt/theme/theme2.xml><?xml version="1.0" encoding="utf-8"?>
<a:theme xmlns:a="http://schemas.openxmlformats.org/drawingml/2006/main" name="2_CERN_ENdept_Presentation_ArialFont copy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ERN_60years_ENdept_Presentation_alt2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Chamonix-2017-Session8-LS2</Template>
  <TotalTime>11892</TotalTime>
  <Words>1204</Words>
  <Application>Microsoft Office PowerPoint</Application>
  <PresentationFormat>On-screen Show (4:3)</PresentationFormat>
  <Paragraphs>240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Calibri</vt:lpstr>
      <vt:lpstr>Ubuntu</vt:lpstr>
      <vt:lpstr>Ubuntu Light</vt:lpstr>
      <vt:lpstr>Ubuntu Medium</vt:lpstr>
      <vt:lpstr>CERNCorporate4-3</vt:lpstr>
      <vt:lpstr>2_CERN_ENdept_Presentation_ArialFont copy</vt:lpstr>
      <vt:lpstr>CERN_60years_ENdept_Presentation_alt2</vt:lpstr>
      <vt:lpstr>Report on the LS2 schedule (5 min) LIU-PSB working group meeting 06-03-2018</vt:lpstr>
      <vt:lpstr>Timeline</vt:lpstr>
      <vt:lpstr>LS2 Schedules Master Schedule EDMS 1687788</vt:lpstr>
      <vt:lpstr>LS2 Schedule PS Booster EDMS 1810496</vt:lpstr>
      <vt:lpstr>PowerPoint Presentation</vt:lpstr>
      <vt:lpstr>LS2 Schedule PS Booster EDMS 1810496</vt:lpstr>
      <vt:lpstr>LS2 Schedule PS Booster</vt:lpstr>
      <vt:lpstr>LS2 Schedule PS Booster</vt:lpstr>
      <vt:lpstr>PowerPoint Presentation</vt:lpstr>
      <vt:lpstr>PowerPoint Presentation</vt:lpstr>
      <vt:lpstr>LS2 Schedule</vt:lpstr>
      <vt:lpstr>LS2 activities PS Booster - surface</vt:lpstr>
      <vt:lpstr>LS2 activities PS Booster - underground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Jean-Philippe Tock</dc:creator>
  <cp:lastModifiedBy>David Hay</cp:lastModifiedBy>
  <cp:revision>607</cp:revision>
  <cp:lastPrinted>2018-01-31T17:09:12Z</cp:lastPrinted>
  <dcterms:created xsi:type="dcterms:W3CDTF">2017-01-10T01:38:14Z</dcterms:created>
  <dcterms:modified xsi:type="dcterms:W3CDTF">2018-03-06T14:00:57Z</dcterms:modified>
</cp:coreProperties>
</file>