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94" r:id="rId3"/>
    <p:sldId id="295" r:id="rId4"/>
    <p:sldId id="292" r:id="rId5"/>
    <p:sldId id="301" r:id="rId6"/>
    <p:sldId id="296" r:id="rId7"/>
    <p:sldId id="298" r:id="rId8"/>
    <p:sldId id="299" r:id="rId9"/>
    <p:sldId id="300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99CC00"/>
    <a:srgbClr val="00CCFF"/>
    <a:srgbClr val="FC6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3" autoAdjust="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1026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660AA-55DD-499C-A969-3D7CA8FE32D1}" type="datetimeFigureOut">
              <a:rPr lang="fr-FR" smtClean="0"/>
              <a:t>17/04/2018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BFEEC-6091-4F81-8EF8-CB1372BF5B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5144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706" y="360986"/>
            <a:ext cx="5029636" cy="1290432"/>
          </a:xfrm>
          <a:prstGeom prst="rect">
            <a:avLst/>
          </a:prstGeom>
        </p:spPr>
      </p:pic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17/04/2018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Connection_LS2     A.Berjillos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21895"/>
            <a:ext cx="8226425" cy="5354173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17/04/2018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14401"/>
            <a:ext cx="8226425" cy="5359400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19290" y="6356350"/>
            <a:ext cx="3431655" cy="365125"/>
          </a:xfrm>
        </p:spPr>
        <p:txBody>
          <a:bodyPr/>
          <a:lstStyle/>
          <a:p>
            <a:r>
              <a:rPr lang="en-GB" smtClean="0"/>
              <a:t>Linac4 Connection_LS2     A.Berjillos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17/04/2018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19290" y="6356350"/>
            <a:ext cx="3431655" cy="365125"/>
          </a:xfrm>
        </p:spPr>
        <p:txBody>
          <a:bodyPr/>
          <a:lstStyle/>
          <a:p>
            <a:r>
              <a:rPr lang="en-GB" smtClean="0"/>
              <a:t>Linac4 Connection_LS2     A.Berjillos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17/04/2018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19290" y="6356350"/>
            <a:ext cx="3431655" cy="365125"/>
          </a:xfrm>
        </p:spPr>
        <p:txBody>
          <a:bodyPr/>
          <a:lstStyle/>
          <a:p>
            <a:r>
              <a:rPr lang="en-GB" smtClean="0"/>
              <a:t>Linac4 Connection_LS2     A.Berjillos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3767" y="6360380"/>
            <a:ext cx="1406300" cy="360808"/>
          </a:xfrm>
          <a:prstGeom prst="rect">
            <a:avLst/>
          </a:prstGeom>
        </p:spPr>
      </p:pic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548182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17/04/2018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19290" y="6356350"/>
            <a:ext cx="34316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GB" smtClean="0"/>
              <a:t>Linac4 Connection_LS2     A.Berjillos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50946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21896"/>
            <a:ext cx="8226854" cy="53661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010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b="1" i="0" kern="1200">
          <a:solidFill>
            <a:schemeClr val="accent4">
              <a:lumMod val="75000"/>
            </a:schemeClr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2000" b="0" i="0" kern="1200">
          <a:solidFill>
            <a:schemeClr val="accent4">
              <a:lumMod val="75000"/>
            </a:schemeClr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1800" b="0" i="0" kern="1200">
          <a:solidFill>
            <a:schemeClr val="accent4">
              <a:lumMod val="75000"/>
            </a:schemeClr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1600" b="0" i="0" kern="1200">
          <a:solidFill>
            <a:schemeClr val="accent4">
              <a:lumMod val="75000"/>
            </a:schemeClr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1400" b="0" i="0" kern="1200">
          <a:solidFill>
            <a:schemeClr val="accent4">
              <a:lumMod val="75000"/>
            </a:schemeClr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1200" b="0" i="0" kern="1200" baseline="0">
          <a:solidFill>
            <a:schemeClr val="accent4">
              <a:lumMod val="75000"/>
            </a:schemeClr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edms.cern.ch/document/1687788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5500" y="180975"/>
            <a:ext cx="2667000" cy="64960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227581"/>
            <a:ext cx="8265984" cy="1826363"/>
          </a:xfrm>
        </p:spPr>
        <p:txBody>
          <a:bodyPr/>
          <a:lstStyle/>
          <a:p>
            <a:r>
              <a:rPr lang="en-US" dirty="0" smtClean="0"/>
              <a:t>Linac 4 to PSB</a:t>
            </a:r>
            <a:br>
              <a:rPr lang="en-US" dirty="0" smtClean="0"/>
            </a:br>
            <a:r>
              <a:rPr lang="en-US" dirty="0" smtClean="0"/>
              <a:t>Connection Project</a:t>
            </a:r>
            <a:br>
              <a:rPr lang="en-US" dirty="0" smtClean="0"/>
            </a:br>
            <a:r>
              <a:rPr lang="en-US" b="0" dirty="0" smtClean="0"/>
              <a:t> </a:t>
            </a:r>
            <a:endParaRPr lang="en-US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279" y="4470601"/>
            <a:ext cx="8265984" cy="1066688"/>
          </a:xfrm>
        </p:spPr>
        <p:txBody>
          <a:bodyPr/>
          <a:lstStyle/>
          <a:p>
            <a:r>
              <a:rPr lang="en-US" sz="2400" dirty="0" smtClean="0"/>
              <a:t>A. Berjillos </a:t>
            </a:r>
            <a:r>
              <a:rPr lang="en-US" sz="1600" dirty="0" smtClean="0"/>
              <a:t>EN/ACE/OSS</a:t>
            </a:r>
          </a:p>
          <a:p>
            <a:r>
              <a:rPr lang="en-US" sz="1600" dirty="0" smtClean="0"/>
              <a:t>167850</a:t>
            </a:r>
          </a:p>
          <a:p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 rot="918542">
            <a:off x="6971257" y="3118272"/>
            <a:ext cx="535483" cy="1961051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 rot="918542">
            <a:off x="7211916" y="3835940"/>
            <a:ext cx="535483" cy="1961051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290795" y="2394008"/>
            <a:ext cx="6535738" cy="1609725"/>
          </a:xfrm>
          <a:solidFill>
            <a:schemeClr val="bg1"/>
          </a:solidFill>
        </p:spPr>
        <p:txBody>
          <a:bodyPr/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Thank you for your attention. </a:t>
            </a:r>
          </a:p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Q’s?</a:t>
            </a:r>
            <a:endParaRPr lang="en-GB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8"/>
          <p:cNvSpPr txBox="1">
            <a:spLocks/>
          </p:cNvSpPr>
          <p:nvPr/>
        </p:nvSpPr>
        <p:spPr>
          <a:xfrm>
            <a:off x="6982857" y="173804"/>
            <a:ext cx="2155724" cy="4527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hlinkClick r:id="rId2"/>
              </a:rPr>
              <a:t>EDMS: 1687788</a:t>
            </a:r>
            <a:endParaRPr lang="en-US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251999" y="588415"/>
            <a:ext cx="8784976" cy="46735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u="sng" dirty="0" smtClean="0"/>
              <a:t>Master Schedule of the Long Shutdown 2 (2019-2020)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1521" y="713164"/>
            <a:ext cx="554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/>
              <a:t>Week 46</a:t>
            </a:r>
          </a:p>
          <a:p>
            <a:pPr algn="ctr"/>
            <a:r>
              <a:rPr lang="en-US" sz="600" dirty="0" smtClean="0"/>
              <a:t>12/11/2018</a:t>
            </a:r>
            <a:endParaRPr lang="en-GB" sz="600" dirty="0" smtClean="0"/>
          </a:p>
        </p:txBody>
      </p:sp>
      <p:cxnSp>
        <p:nvCxnSpPr>
          <p:cNvPr id="9" name="Straight Connector 8"/>
          <p:cNvCxnSpPr>
            <a:stCxn id="8" idx="2"/>
          </p:cNvCxnSpPr>
          <p:nvPr/>
        </p:nvCxnSpPr>
        <p:spPr>
          <a:xfrm>
            <a:off x="709001" y="1020941"/>
            <a:ext cx="0" cy="73070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092730" y="483248"/>
            <a:ext cx="105830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>
                    <a:lumMod val="75000"/>
                  </a:schemeClr>
                </a:solidFill>
              </a:rPr>
              <a:t>LHCPROBE beam</a:t>
            </a:r>
          </a:p>
          <a:p>
            <a:pPr algn="ctr"/>
            <a:r>
              <a:rPr lang="en-US" sz="800" b="1" dirty="0" smtClean="0">
                <a:solidFill>
                  <a:schemeClr val="bg1">
                    <a:lumMod val="75000"/>
                  </a:schemeClr>
                </a:solidFill>
              </a:rPr>
              <a:t>available for LHC</a:t>
            </a:r>
          </a:p>
          <a:p>
            <a:pPr algn="ctr"/>
            <a:r>
              <a:rPr lang="en-US" sz="800" b="1" dirty="0" smtClean="0">
                <a:solidFill>
                  <a:schemeClr val="bg1">
                    <a:lumMod val="75000"/>
                  </a:schemeClr>
                </a:solidFill>
              </a:rPr>
              <a:t>Week 9</a:t>
            </a:r>
          </a:p>
          <a:p>
            <a:pPr algn="ctr"/>
            <a:r>
              <a:rPr lang="en-US" sz="600" dirty="0" smtClean="0">
                <a:solidFill>
                  <a:schemeClr val="bg1">
                    <a:lumMod val="75000"/>
                  </a:schemeClr>
                </a:solidFill>
              </a:rPr>
              <a:t>04/03/2021</a:t>
            </a:r>
            <a:endParaRPr lang="en-GB" sz="6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8647200" y="1020941"/>
            <a:ext cx="0" cy="24755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09351" y="5780252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15</a:t>
            </a:r>
          </a:p>
          <a:p>
            <a:pPr algn="ctr"/>
            <a:r>
              <a:rPr lang="en-US" sz="600" dirty="0" smtClean="0"/>
              <a:t>10/04/2020</a:t>
            </a:r>
            <a:endParaRPr lang="en-GB" sz="600" dirty="0" smtClean="0"/>
          </a:p>
        </p:txBody>
      </p:sp>
      <p:cxnSp>
        <p:nvCxnSpPr>
          <p:cNvPr id="13" name="Straight Connector 12"/>
          <p:cNvCxnSpPr>
            <a:stCxn id="12" idx="0"/>
          </p:cNvCxnSpPr>
          <p:nvPr/>
        </p:nvCxnSpPr>
        <p:spPr>
          <a:xfrm flipV="1">
            <a:off x="5584908" y="5304242"/>
            <a:ext cx="0" cy="47601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33336" y="5780252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26</a:t>
            </a:r>
          </a:p>
          <a:p>
            <a:pPr algn="ctr"/>
            <a:r>
              <a:rPr lang="en-US" sz="600" dirty="0" smtClean="0"/>
              <a:t>26/06/2020</a:t>
            </a:r>
            <a:endParaRPr lang="en-GB" sz="600" dirty="0" smtClean="0"/>
          </a:p>
        </p:txBody>
      </p:sp>
      <p:cxnSp>
        <p:nvCxnSpPr>
          <p:cNvPr id="15" name="Straight Connector 14"/>
          <p:cNvCxnSpPr>
            <a:stCxn id="14" idx="0"/>
          </p:cNvCxnSpPr>
          <p:nvPr/>
        </p:nvCxnSpPr>
        <p:spPr>
          <a:xfrm flipV="1">
            <a:off x="6308893" y="5430452"/>
            <a:ext cx="0" cy="3498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431743" y="6055660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32</a:t>
            </a:r>
          </a:p>
          <a:p>
            <a:pPr algn="ctr"/>
            <a:r>
              <a:rPr lang="en-US" sz="600" dirty="0" smtClean="0"/>
              <a:t>07/08/2020</a:t>
            </a:r>
            <a:endParaRPr lang="en-GB" sz="600" dirty="0" smtClean="0"/>
          </a:p>
        </p:txBody>
      </p:sp>
      <p:cxnSp>
        <p:nvCxnSpPr>
          <p:cNvPr id="17" name="Straight Connector 16"/>
          <p:cNvCxnSpPr>
            <a:stCxn id="16" idx="0"/>
          </p:cNvCxnSpPr>
          <p:nvPr/>
        </p:nvCxnSpPr>
        <p:spPr>
          <a:xfrm flipV="1">
            <a:off x="6707300" y="5304242"/>
            <a:ext cx="0" cy="75141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821519" y="5780252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38</a:t>
            </a:r>
          </a:p>
          <a:p>
            <a:pPr algn="ctr"/>
            <a:r>
              <a:rPr lang="en-US" sz="600" dirty="0" smtClean="0"/>
              <a:t>18/09/2020</a:t>
            </a:r>
            <a:endParaRPr lang="en-GB" sz="600" dirty="0" smtClean="0"/>
          </a:p>
        </p:txBody>
      </p:sp>
      <p:cxnSp>
        <p:nvCxnSpPr>
          <p:cNvPr id="19" name="Straight Connector 18"/>
          <p:cNvCxnSpPr>
            <a:stCxn id="18" idx="0"/>
          </p:cNvCxnSpPr>
          <p:nvPr/>
        </p:nvCxnSpPr>
        <p:spPr>
          <a:xfrm flipV="1">
            <a:off x="7097076" y="5304242"/>
            <a:ext cx="0" cy="47601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775040" y="6055660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22</a:t>
            </a:r>
          </a:p>
          <a:p>
            <a:pPr algn="ctr"/>
            <a:r>
              <a:rPr lang="en-US" sz="600" dirty="0" smtClean="0"/>
              <a:t>29/05/2020</a:t>
            </a:r>
            <a:endParaRPr lang="en-GB" sz="600" dirty="0" smtClean="0"/>
          </a:p>
        </p:txBody>
      </p:sp>
      <p:cxnSp>
        <p:nvCxnSpPr>
          <p:cNvPr id="21" name="Straight Connector 20"/>
          <p:cNvCxnSpPr>
            <a:stCxn id="20" idx="0"/>
          </p:cNvCxnSpPr>
          <p:nvPr/>
        </p:nvCxnSpPr>
        <p:spPr>
          <a:xfrm flipV="1">
            <a:off x="6050597" y="5304242"/>
            <a:ext cx="0" cy="75141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361687" y="5504844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31</a:t>
            </a:r>
          </a:p>
          <a:p>
            <a:pPr algn="ctr"/>
            <a:r>
              <a:rPr lang="en-US" sz="600" dirty="0" smtClean="0"/>
              <a:t>31/07/2020</a:t>
            </a:r>
            <a:endParaRPr lang="en-GB" sz="600" dirty="0" smtClean="0"/>
          </a:p>
        </p:txBody>
      </p:sp>
      <p:cxnSp>
        <p:nvCxnSpPr>
          <p:cNvPr id="24" name="Straight Connector 23"/>
          <p:cNvCxnSpPr>
            <a:stCxn id="23" idx="0"/>
          </p:cNvCxnSpPr>
          <p:nvPr/>
        </p:nvCxnSpPr>
        <p:spPr>
          <a:xfrm flipV="1">
            <a:off x="6637244" y="5360827"/>
            <a:ext cx="0" cy="14401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4487" y="998162"/>
            <a:ext cx="8561273" cy="454905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711" r="20567" b="60766"/>
          <a:stretch/>
        </p:blipFill>
        <p:spPr>
          <a:xfrm>
            <a:off x="324488" y="2392071"/>
            <a:ext cx="6800518" cy="38770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711" r="70110" b="60766"/>
          <a:stretch/>
        </p:blipFill>
        <p:spPr>
          <a:xfrm>
            <a:off x="201766" y="3444729"/>
            <a:ext cx="8445434" cy="127954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0" name="Down Arrow 29"/>
          <p:cNvSpPr/>
          <p:nvPr/>
        </p:nvSpPr>
        <p:spPr>
          <a:xfrm rot="18312370">
            <a:off x="2768832" y="2737962"/>
            <a:ext cx="309243" cy="817129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Date Placeholder 5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17/04/2018</a:t>
            </a:r>
            <a:endParaRPr lang="en-US" dirty="0"/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5" name="Footer Placeholder 5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Connection_LS2     A.Berjillos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74166" y="5704779"/>
            <a:ext cx="464029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Linac 4 is not on the critical path of LS2 </a:t>
            </a:r>
            <a:endParaRPr lang="en-US" b="1" dirty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51723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828" y="1411139"/>
            <a:ext cx="7617674" cy="33054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051" y="458639"/>
            <a:ext cx="7808603" cy="86474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4797665" y="2073349"/>
            <a:ext cx="512744" cy="372139"/>
          </a:xfrm>
          <a:prstGeom prst="round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272462" y="4716623"/>
            <a:ext cx="67253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Key-date to start the connection: </a:t>
            </a:r>
            <a:endParaRPr lang="en-US" sz="1400" b="1" dirty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12</a:t>
            </a:r>
            <a:r>
              <a:rPr lang="en-US" sz="1400" b="1" baseline="30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th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 November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2018 for L2 activities outside of the  access controlled area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7</a:t>
            </a:r>
            <a:r>
              <a:rPr lang="en-US" sz="1400" b="1" baseline="30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th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 January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2019 for L2 activities inside of the access controlled area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17/04/2018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Connection_LS2     A.Berjillos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78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23429"/>
          <a:stretch/>
        </p:blipFill>
        <p:spPr>
          <a:xfrm>
            <a:off x="5843172" y="3167482"/>
            <a:ext cx="3188611" cy="30603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181" y="90023"/>
            <a:ext cx="6705590" cy="501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Linac 4 Connection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5181" y="702594"/>
            <a:ext cx="8400169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Main Activities for the completion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of the Linac4 transfer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line, L4T,(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bldg.410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pPr algn="ctr"/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Removal of the temporary beam dump for the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de-buncher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Removal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of the equipment on the platform to finalize the infrastructure work (civil engineering holes, cables trays,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cabling and piping works)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Completion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of the line and relocation of the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BSM</a:t>
            </a:r>
          </a:p>
          <a:p>
            <a:pPr lvl="1">
              <a:lnSpc>
                <a:spcPct val="150000"/>
              </a:lnSpc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dirty="0"/>
          </a:p>
          <a:p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17/04/2018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Connection_LS2     A.Berjillos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 rot="3312582">
            <a:off x="6735224" y="3474661"/>
            <a:ext cx="411707" cy="17067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9761"/>
          <a:stretch/>
        </p:blipFill>
        <p:spPr>
          <a:xfrm>
            <a:off x="815963" y="3123590"/>
            <a:ext cx="3258273" cy="15038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9494" t="24077"/>
          <a:stretch/>
        </p:blipFill>
        <p:spPr>
          <a:xfrm>
            <a:off x="255181" y="4886553"/>
            <a:ext cx="6453203" cy="123420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465565" y="6035794"/>
            <a:ext cx="3169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Reference: SPLLJ___0005</a:t>
            </a: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3158" y="4615883"/>
            <a:ext cx="3169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Reference: SPLLJLTL0029</a:t>
            </a: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 rot="5400000">
            <a:off x="3440773" y="5185848"/>
            <a:ext cx="411707" cy="10899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 rot="5400000">
            <a:off x="5352860" y="5115627"/>
            <a:ext cx="411707" cy="568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 rot="5400000">
            <a:off x="2658695" y="5566609"/>
            <a:ext cx="221266" cy="2999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628254" y="3167482"/>
            <a:ext cx="129564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100" dirty="0" smtClean="0">
                <a:solidFill>
                  <a:srgbClr val="C00000"/>
                </a:solidFill>
              </a:rPr>
              <a:t>L4T.ACDB.1075</a:t>
            </a:r>
            <a:endParaRPr lang="en-GB" sz="1050" dirty="0">
              <a:solidFill>
                <a:srgbClr val="C00000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 rot="5400000">
            <a:off x="2067068" y="2636781"/>
            <a:ext cx="1704443" cy="23668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1735873" y="2598685"/>
            <a:ext cx="5141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Activities planned from Dec’2018 to April 2019 </a:t>
            </a:r>
            <a:endParaRPr lang="en-GB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72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1442" y="225424"/>
            <a:ext cx="2426213" cy="59095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181" y="90023"/>
            <a:ext cx="6705590" cy="501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Linac 4 Connection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8071" y="702594"/>
            <a:ext cx="7002966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Main Activities </a:t>
            </a:r>
            <a:r>
              <a:rPr lang="en-US" sz="2000" b="1" u="sng" dirty="0" smtClean="0">
                <a:solidFill>
                  <a:schemeClr val="accent1">
                    <a:lumMod val="75000"/>
                  </a:schemeClr>
                </a:solidFill>
              </a:rPr>
              <a:t>OUTside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 of the Linac 2 access controlled area</a:t>
            </a:r>
          </a:p>
          <a:p>
            <a:pPr algn="ctr"/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Re-configuration of the Linac 2 rack room in 363/1-001 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 Nov’2018 - … Tbc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Cabling/Decabling activities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Dec’2018 ? Tbc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Removal of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Linac2 access system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Nov’2018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Removal of access chicane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Nov’2018 – Dec’ 2018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Installation of temporary access point with a SUSY system and a guard  Dec’2018 up to the end of the installation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Electrical power consolidation, outside and inside of L2 tunnel  Dec’2018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This activity is 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out of L4 project scope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James Devine, EN-EL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dirty="0"/>
          </a:p>
          <a:p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 rot="918542">
            <a:off x="7430929" y="2971395"/>
            <a:ext cx="521954" cy="1840063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 rot="918542">
            <a:off x="7745801" y="3713016"/>
            <a:ext cx="362866" cy="1967307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17/04/2018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Connection_LS2     A.Berjillos</a:t>
            </a:r>
            <a:endParaRPr lang="en-US" dirty="0"/>
          </a:p>
        </p:txBody>
      </p:sp>
      <p:pic>
        <p:nvPicPr>
          <p:cNvPr id="18" name="Picture 17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165" y="4253022"/>
            <a:ext cx="2676403" cy="1997607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068" y="4113690"/>
            <a:ext cx="3206589" cy="21033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459" y="1563608"/>
            <a:ext cx="1400239" cy="10501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9620" t="19503" r="12961"/>
          <a:stretch/>
        </p:blipFill>
        <p:spPr>
          <a:xfrm>
            <a:off x="7176158" y="3951971"/>
            <a:ext cx="1246656" cy="16377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32" t="62679" r="64108" b="23457"/>
          <a:stretch/>
        </p:blipFill>
        <p:spPr>
          <a:xfrm>
            <a:off x="6663843" y="3935579"/>
            <a:ext cx="717194" cy="819302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>
          <a:xfrm>
            <a:off x="7325569" y="4113690"/>
            <a:ext cx="1036370" cy="11523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78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1442" y="225424"/>
            <a:ext cx="2426213" cy="59095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181" y="90023"/>
            <a:ext cx="6705590" cy="501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Linac 4 Connection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18542">
            <a:off x="7406348" y="3021560"/>
            <a:ext cx="521954" cy="1840063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 rot="918542">
            <a:off x="7745801" y="3713016"/>
            <a:ext cx="362866" cy="1967307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17/04/2018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Connection_LS2     A.Berjillos</a:t>
            </a:r>
            <a:endParaRPr lang="en-US" dirty="0"/>
          </a:p>
        </p:txBody>
      </p:sp>
      <p:pic>
        <p:nvPicPr>
          <p:cNvPr id="17" name="Picture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496" y="4897881"/>
            <a:ext cx="2464845" cy="1322674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 rot="796706">
            <a:off x="7067766" y="2639978"/>
            <a:ext cx="622014" cy="16773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822" y="4855766"/>
            <a:ext cx="1798860" cy="13491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137" y="1415057"/>
            <a:ext cx="1555394" cy="2073859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6137371" y="2150294"/>
            <a:ext cx="506164" cy="4406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520" y="4897881"/>
            <a:ext cx="2474917" cy="13226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2898" y="680576"/>
            <a:ext cx="7431953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Main Activities INside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of the Linac 2 access controlled area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Removal of the beam lines, LT-LTE-LTL (former LTS) lines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January-February 2019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Removal/Modification of infrastructures 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Chateau shielding area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February to April 2019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Removal of the existing bricks shielding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Make the passage from L4 to L2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Build the ‘chateau’ shielding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Build the new shielding  between R207-R208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EN-CV activities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March – April 2019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EN-EL activities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April 2019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Installation of the new LT.BHZ20 and completion of the beam line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March 2019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Installation of the chicanes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April 2019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Installation and commissioning of the access system in the tunnel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May-June 2019</a:t>
            </a:r>
            <a:endParaRPr lang="en-US" sz="1400" dirty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dirty="0"/>
          </a:p>
          <a:p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1442" y="225424"/>
            <a:ext cx="2426213" cy="5909561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 rot="918542">
            <a:off x="7455108" y="2906056"/>
            <a:ext cx="521954" cy="1840063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 rot="918542">
            <a:off x="7766019" y="3681294"/>
            <a:ext cx="362866" cy="1967307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17/04/2018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Connection_LS2     A.Berjillos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3871" y="636114"/>
            <a:ext cx="712323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Main Activities INside of the SWY area</a:t>
            </a:r>
          </a:p>
          <a:p>
            <a:pPr algn="ctr"/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Removal of the LBE-LBS- BI, from LTB.BHZ40 up to the wall shielding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Feb’2019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Removal of metal platform and partially the wall shielding (decreasing the thickness from 6 to 4 m)  February-March 2019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Installation a new crane and a new platform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March 2019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Re-installation of BI and new LBE lines  March to May 2019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Temporary shielding instead of the BI stoppers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Re-installation of the LBS line is out of the L4 connection project scope, it could be done after L4 test  Ideally, at the same time of LBE installation, if the magnet LBS.BVT10 is ready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 rot="796706">
            <a:off x="8108091" y="261296"/>
            <a:ext cx="426391" cy="9796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553" y="4296016"/>
            <a:ext cx="3261913" cy="1828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8928" y="4296016"/>
            <a:ext cx="2283491" cy="18246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2710" y="4289908"/>
            <a:ext cx="2418573" cy="183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99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1442" y="225424"/>
            <a:ext cx="2426213" cy="59095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4859" y="279526"/>
            <a:ext cx="69441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Activities after the L4 test to LBE line</a:t>
            </a:r>
          </a:p>
          <a:p>
            <a:pPr algn="ctr"/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Installation of the vacuum chamber in BI line instead of the temporary shielding</a:t>
            </a:r>
          </a:p>
          <a:p>
            <a:pPr>
              <a:lnSpc>
                <a:spcPct val="150000"/>
              </a:lnSpc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 rot="918542">
            <a:off x="7484379" y="2896402"/>
            <a:ext cx="521954" cy="1840063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 rot="918542">
            <a:off x="7745801" y="3713016"/>
            <a:ext cx="362866" cy="1967307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17/04/2018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Connection_LS2     A.Berjillos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 rot="796706">
            <a:off x="7214336" y="2657038"/>
            <a:ext cx="473458" cy="16773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 rot="796706">
            <a:off x="8108091" y="261296"/>
            <a:ext cx="426391" cy="9796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428663" y="1670895"/>
            <a:ext cx="638178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Highlights:</a:t>
            </a:r>
          </a:p>
          <a:p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Some equipment have been identified as orphan: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LTS.KVT10, LTS.KVT15, LTE.KVT10, LTE.KHZ10, K1V, K1H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These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Kickers will be kindly removed by TE-MSC who will request an extra budget for this activity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LT.BHZ10 is declared as an orphan equipment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who will take care of  the removal?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After the L2- LBE areas disassembly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a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refurbishment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of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the area will be necessary ( floor defects reparation, painting work)  The cost is being evaluated by SMB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A dedicated person to follow the activities on-site, would guarantee the    right disassembly/installation of the supports, infrastructures and equipment</a:t>
            </a:r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711" r="20567" b="60766"/>
          <a:stretch/>
        </p:blipFill>
        <p:spPr>
          <a:xfrm>
            <a:off x="491427" y="1155078"/>
            <a:ext cx="6800518" cy="387706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3892252" y="1167991"/>
            <a:ext cx="833933" cy="374793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791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1442" y="225424"/>
            <a:ext cx="2426213" cy="59095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2643" y="402663"/>
            <a:ext cx="694417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Roadmap of the coordination: </a:t>
            </a:r>
          </a:p>
          <a:p>
            <a:pPr algn="ctr"/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Linac 4 connection coordination 2018 Kick-off meeting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7</a:t>
            </a:r>
            <a:r>
              <a:rPr lang="en-US" sz="1400" b="1" baseline="30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th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 May 2018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If needed, a meeting on 28</a:t>
            </a:r>
            <a:r>
              <a:rPr lang="en-US" sz="1400" baseline="30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th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 May 2018 with the groups’ feedback included on the planning for discussion  Detailed updated planning will be ready for end of May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Since June onward, Linac 4 connection project will be included in the PS/PSB/Linac2-3 coordination meeting, on Thursdays at 10:30.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 rot="918542">
            <a:off x="7463570" y="2985548"/>
            <a:ext cx="521954" cy="1840063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 rot="918542">
            <a:off x="7789737" y="3655317"/>
            <a:ext cx="362866" cy="1967307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17/04/2018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Connection_LS2     A.Berjillos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9846" y="2835649"/>
            <a:ext cx="620430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Main ECR documents of this project: </a:t>
            </a:r>
          </a:p>
          <a:p>
            <a:pPr algn="ctr"/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CPS-LJ-EC-0002, Connection of the Linac 4 to LT.BHZ20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It’s already approved at the LIU-PLI meeting and waiting for the approval of CPS-LJ-EC-0003 to be presented at the same time at IEFC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CPS-LJ-EC-0003, Partial Disassembly of Linac 2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Version 0.3 will be  launched for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a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pproval at the end of this week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CPS-LJ-EC-0005, LBE line and infrastructure upgrade for the Linac 4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The integration is being finalized a new version will be launched for approval 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1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CERN_ENdept_Presentation_UbuntuFont</Template>
  <TotalTime>2858</TotalTime>
  <Words>818</Words>
  <Application>Microsoft Office PowerPoint</Application>
  <PresentationFormat>On-screen Show (4:3)</PresentationFormat>
  <Paragraphs>126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Ubuntu</vt:lpstr>
      <vt:lpstr>Ubuntu Light</vt:lpstr>
      <vt:lpstr>Ubuntu Medium</vt:lpstr>
      <vt:lpstr>Wingdings</vt:lpstr>
      <vt:lpstr>CERN_ENdept_Presentation_ArialFont copy</vt:lpstr>
      <vt:lpstr>Linac 4 to PSB Connection Project  </vt:lpstr>
      <vt:lpstr>PowerPoint Presentation</vt:lpstr>
      <vt:lpstr>PowerPoint Presentation</vt:lpstr>
      <vt:lpstr>Linac 4 Connection</vt:lpstr>
      <vt:lpstr>Linac 4 Connection</vt:lpstr>
      <vt:lpstr>Linac 4 Connection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Coupard</dc:creator>
  <cp:lastModifiedBy>Aurelio Berjillos Barranco</cp:lastModifiedBy>
  <cp:revision>144</cp:revision>
  <dcterms:created xsi:type="dcterms:W3CDTF">2017-10-25T15:26:03Z</dcterms:created>
  <dcterms:modified xsi:type="dcterms:W3CDTF">2018-04-17T12:25:58Z</dcterms:modified>
</cp:coreProperties>
</file>